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70.jpg" ContentType="image/jpeg"/>
  <Override PartName="/ppt/media/image71.jpg" ContentType="image/jpeg"/>
  <Override PartName="/ppt/media/image76.jpg" ContentType="image/jpeg"/>
  <Override PartName="/ppt/media/image97.jpg" ContentType="image/jpeg"/>
  <Override PartName="/ppt/media/image209.jpg" ContentType="image/jpeg"/>
  <Override PartName="/ppt/charts/chart1.xml" ContentType="application/vnd.openxmlformats-officedocument.drawingml.char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72.jpg" ContentType="image/jpeg"/>
  <Override PartName="/ppt/media/image273.jpg" ContentType="image/jpeg"/>
  <Override PartName="/ppt/media/image274.jpg" ContentType="image/jpeg"/>
  <Override PartName="/ppt/media/image275.jpg" ContentType="image/jpeg"/>
  <Override PartName="/ppt/media/image276.jpg" ContentType="image/jpeg"/>
  <Override PartName="/ppt/media/image284.jpg" ContentType="image/jpeg"/>
  <Override PartName="/ppt/media/image285.jpg" ContentType="image/jpe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93" r:id="rId4"/>
    <p:sldId id="294" r:id="rId5"/>
    <p:sldId id="265" r:id="rId6"/>
    <p:sldId id="280" r:id="rId7"/>
    <p:sldId id="274" r:id="rId8"/>
    <p:sldId id="295" r:id="rId9"/>
    <p:sldId id="296" r:id="rId10"/>
    <p:sldId id="259" r:id="rId11"/>
    <p:sldId id="308" r:id="rId12"/>
    <p:sldId id="258" r:id="rId13"/>
    <p:sldId id="345" r:id="rId14"/>
    <p:sldId id="306" r:id="rId15"/>
    <p:sldId id="349" r:id="rId16"/>
    <p:sldId id="348" r:id="rId17"/>
    <p:sldId id="266" r:id="rId18"/>
    <p:sldId id="352" r:id="rId19"/>
    <p:sldId id="378" r:id="rId20"/>
    <p:sldId id="307" r:id="rId21"/>
    <p:sldId id="363" r:id="rId22"/>
    <p:sldId id="310" r:id="rId23"/>
    <p:sldId id="344" r:id="rId24"/>
    <p:sldId id="365" r:id="rId25"/>
    <p:sldId id="360" r:id="rId26"/>
    <p:sldId id="361" r:id="rId27"/>
    <p:sldId id="309" r:id="rId28"/>
    <p:sldId id="364" r:id="rId29"/>
    <p:sldId id="272" r:id="rId30"/>
    <p:sldId id="366" r:id="rId31"/>
    <p:sldId id="362" r:id="rId32"/>
    <p:sldId id="261" r:id="rId33"/>
    <p:sldId id="380" r:id="rId34"/>
    <p:sldId id="367" r:id="rId35"/>
    <p:sldId id="368" r:id="rId36"/>
    <p:sldId id="277" r:id="rId37"/>
    <p:sldId id="330" r:id="rId38"/>
    <p:sldId id="281" r:id="rId39"/>
    <p:sldId id="332" r:id="rId40"/>
    <p:sldId id="336" r:id="rId41"/>
    <p:sldId id="301" r:id="rId42"/>
    <p:sldId id="302" r:id="rId43"/>
    <p:sldId id="303" r:id="rId44"/>
    <p:sldId id="315" r:id="rId45"/>
    <p:sldId id="319" r:id="rId46"/>
    <p:sldId id="316" r:id="rId47"/>
    <p:sldId id="338" r:id="rId48"/>
    <p:sldId id="317" r:id="rId49"/>
    <p:sldId id="289" r:id="rId50"/>
    <p:sldId id="291" r:id="rId51"/>
    <p:sldId id="305" r:id="rId52"/>
    <p:sldId id="292" r:id="rId53"/>
    <p:sldId id="322" r:id="rId54"/>
    <p:sldId id="320" r:id="rId55"/>
    <p:sldId id="372" r:id="rId56"/>
    <p:sldId id="313" r:id="rId57"/>
    <p:sldId id="271" r:id="rId58"/>
    <p:sldId id="331" r:id="rId59"/>
    <p:sldId id="262" r:id="rId60"/>
    <p:sldId id="288" r:id="rId61"/>
    <p:sldId id="263" r:id="rId62"/>
    <p:sldId id="337" r:id="rId63"/>
    <p:sldId id="268" r:id="rId64"/>
    <p:sldId id="335" r:id="rId65"/>
    <p:sldId id="278" r:id="rId66"/>
    <p:sldId id="381" r:id="rId67"/>
    <p:sldId id="333" r:id="rId68"/>
    <p:sldId id="299" r:id="rId69"/>
    <p:sldId id="279" r:id="rId70"/>
    <p:sldId id="275" r:id="rId71"/>
    <p:sldId id="257" r:id="rId72"/>
    <p:sldId id="282" r:id="rId73"/>
    <p:sldId id="283" r:id="rId74"/>
    <p:sldId id="286" r:id="rId75"/>
    <p:sldId id="287" r:id="rId76"/>
    <p:sldId id="290" r:id="rId77"/>
    <p:sldId id="260" r:id="rId78"/>
    <p:sldId id="267" r:id="rId79"/>
    <p:sldId id="273" r:id="rId80"/>
    <p:sldId id="342" r:id="rId81"/>
    <p:sldId id="369" r:id="rId82"/>
    <p:sldId id="370" r:id="rId83"/>
    <p:sldId id="371" r:id="rId84"/>
    <p:sldId id="373" r:id="rId85"/>
    <p:sldId id="374" r:id="rId86"/>
    <p:sldId id="375" r:id="rId87"/>
    <p:sldId id="377" r:id="rId8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21" autoAdjust="0"/>
    <p:restoredTop sz="94660"/>
  </p:normalViewPr>
  <p:slideViewPr>
    <p:cSldViewPr snapToGrid="0" showGuides="1">
      <p:cViewPr varScale="1">
        <p:scale>
          <a:sx n="104" d="100"/>
          <a:sy n="104" d="100"/>
        </p:scale>
        <p:origin x="126" y="4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646D81D7-86B2-4AA2-A04C-2D6F9E72B797}"/>
    <pc:docChg chg="custSel addSld delSld modSld">
      <pc:chgData name="Abe,YutakaTKZIM" userId="4ea0f8c6-cb00-4a5a-9642-b208e11f484d" providerId="ADAL" clId="{646D81D7-86B2-4AA2-A04C-2D6F9E72B797}" dt="2021-02-09T02:04:31.892" v="4" actId="1076"/>
      <pc:docMkLst>
        <pc:docMk/>
      </pc:docMkLst>
      <pc:sldChg chg="modSp">
        <pc:chgData name="Abe,YutakaTKZIM" userId="4ea0f8c6-cb00-4a5a-9642-b208e11f484d" providerId="ADAL" clId="{646D81D7-86B2-4AA2-A04C-2D6F9E72B797}" dt="2021-02-09T02:04:31.892" v="4" actId="1076"/>
        <pc:sldMkLst>
          <pc:docMk/>
          <pc:sldMk cId="1699189272" sldId="274"/>
        </pc:sldMkLst>
        <pc:spChg chg="mod">
          <ac:chgData name="Abe,YutakaTKZIM" userId="4ea0f8c6-cb00-4a5a-9642-b208e11f484d" providerId="ADAL" clId="{646D81D7-86B2-4AA2-A04C-2D6F9E72B797}" dt="2021-02-09T02:04:04.588" v="3" actId="1076"/>
          <ac:spMkLst>
            <pc:docMk/>
            <pc:sldMk cId="1699189272" sldId="274"/>
            <ac:spMk id="8" creationId="{00000000-0000-0000-0000-000000000000}"/>
          </ac:spMkLst>
        </pc:spChg>
        <pc:spChg chg="mod">
          <ac:chgData name="Abe,YutakaTKZIM" userId="4ea0f8c6-cb00-4a5a-9642-b208e11f484d" providerId="ADAL" clId="{646D81D7-86B2-4AA2-A04C-2D6F9E72B797}" dt="2021-02-09T02:04:31.892" v="4" actId="1076"/>
          <ac:spMkLst>
            <pc:docMk/>
            <pc:sldMk cId="1699189272" sldId="274"/>
            <ac:spMk id="152" creationId="{00000000-0000-0000-0000-000000000000}"/>
          </ac:spMkLst>
        </pc:spChg>
        <pc:spChg chg="mod">
          <ac:chgData name="Abe,YutakaTKZIM" userId="4ea0f8c6-cb00-4a5a-9642-b208e11f484d" providerId="ADAL" clId="{646D81D7-86B2-4AA2-A04C-2D6F9E72B797}" dt="2021-02-09T02:03:45.324" v="2" actId="1076"/>
          <ac:spMkLst>
            <pc:docMk/>
            <pc:sldMk cId="1699189272" sldId="274"/>
            <ac:spMk id="159" creationId="{00000000-0000-0000-0000-000000000000}"/>
          </ac:spMkLst>
        </pc:spChg>
      </pc:sldChg>
      <pc:sldChg chg="add del">
        <pc:chgData name="Abe,YutakaTKZIM" userId="4ea0f8c6-cb00-4a5a-9642-b208e11f484d" providerId="ADAL" clId="{646D81D7-86B2-4AA2-A04C-2D6F9E72B797}" dt="2021-02-09T01:49:04.963" v="1" actId="2696"/>
        <pc:sldMkLst>
          <pc:docMk/>
          <pc:sldMk cId="3419096575" sldId="382"/>
        </pc:sldMkLst>
      </pc:sldChg>
    </pc:docChg>
  </pc:docChgLst>
</pc:chgInfo>
</file>

<file path=ppt/charts/_rels/chart1.xml.rels><?xml version="1.0" encoding="UTF-8" standalone="yes"?>
<Relationships xmlns="http://schemas.openxmlformats.org/package/2006/relationships"><Relationship Id="rId2" Type="http://schemas.openxmlformats.org/officeDocument/2006/relationships/oleObject" Target="file:///C:\Users\jhansen\AppData\Local\Microsoft\Windows\Temporary%20Internet%20Files\Content.Outlook\NR774ZPT\SpecLength_2012-08-20.xlsm"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056550442080107"/>
          <c:y val="1.6475822705573209E-2"/>
          <c:w val="0.84864697656036336"/>
          <c:h val="0.94562585488633533"/>
        </c:manualLayout>
      </c:layout>
      <c:scatterChart>
        <c:scatterStyle val="lineMarker"/>
        <c:varyColors val="0"/>
        <c:ser>
          <c:idx val="0"/>
          <c:order val="0"/>
          <c:spPr>
            <a:ln w="28575">
              <a:noFill/>
            </a:ln>
          </c:spPr>
          <c:dLbls>
            <c:dLbl>
              <c:idx val="0"/>
              <c:layout>
                <c:manualLayout>
                  <c:x val="3.3723637973294613E-3"/>
                  <c:y val="-7.9337183341545488E-3"/>
                </c:manualLayout>
              </c:layout>
              <c:tx>
                <c:rich>
                  <a:bodyPr/>
                  <a:lstStyle/>
                  <a:p>
                    <a:r>
                      <a:rPr lang="en-US" sz="1400" dirty="0">
                        <a:latin typeface="Calibri" pitchFamily="34" charset="0"/>
                        <a:cs typeface="Calibri" pitchFamily="34" charset="0"/>
                      </a:rPr>
                      <a:t>Frigate</a:t>
                    </a:r>
                    <a:endParaRPr lang="en-US" sz="1400"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CC9-4A05-A70D-A2DAF80B0FCE}"/>
                </c:ext>
              </c:extLst>
            </c:dLbl>
            <c:dLbl>
              <c:idx val="5"/>
              <c:layout>
                <c:manualLayout>
                  <c:x val="-6.744727594658868E-3"/>
                  <c:y val="1.8511523579599801E-2"/>
                </c:manualLayout>
              </c:layout>
              <c:tx>
                <c:rich>
                  <a:bodyPr/>
                  <a:lstStyle/>
                  <a:p>
                    <a:r>
                      <a:rPr lang="en-US" sz="1400">
                        <a:latin typeface="Calibri" pitchFamily="34" charset="0"/>
                        <a:cs typeface="Calibri" pitchFamily="34" charset="0"/>
                      </a:rPr>
                      <a:t>F-22</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CC9-4A05-A70D-A2DAF80B0FCE}"/>
                </c:ext>
              </c:extLst>
            </c:dLbl>
            <c:dLbl>
              <c:idx val="6"/>
              <c:layout>
                <c:manualLayout>
                  <c:x val="0"/>
                  <c:y val="-1.3222516842571301E-2"/>
                </c:manualLayout>
              </c:layout>
              <c:tx>
                <c:rich>
                  <a:bodyPr/>
                  <a:lstStyle/>
                  <a:p>
                    <a:r>
                      <a:rPr lang="en-US" sz="1400">
                        <a:latin typeface="Calibri" pitchFamily="34" charset="0"/>
                        <a:cs typeface="Calibri" pitchFamily="34" charset="0"/>
                      </a:rPr>
                      <a:t>B-52</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CC9-4A05-A70D-A2DAF80B0FCE}"/>
                </c:ext>
              </c:extLst>
            </c:dLbl>
            <c:dLbl>
              <c:idx val="8"/>
              <c:tx>
                <c:rich>
                  <a:bodyPr/>
                  <a:lstStyle/>
                  <a:p>
                    <a:r>
                      <a:rPr lang="en-US" sz="1400">
                        <a:latin typeface="Calibri" pitchFamily="34" charset="0"/>
                        <a:cs typeface="Calibri" pitchFamily="34" charset="0"/>
                      </a:rPr>
                      <a:t>727</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CC9-4A05-A70D-A2DAF80B0FCE}"/>
                </c:ext>
              </c:extLst>
            </c:dLbl>
            <c:dLbl>
              <c:idx val="9"/>
              <c:tx>
                <c:rich>
                  <a:bodyPr/>
                  <a:lstStyle/>
                  <a:p>
                    <a:r>
                      <a:rPr lang="en-US" sz="1400">
                        <a:latin typeface="Calibri" pitchFamily="34" charset="0"/>
                        <a:cs typeface="Calibri" pitchFamily="34" charset="0"/>
                      </a:rPr>
                      <a:t>747</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CC9-4A05-A70D-A2DAF80B0FCE}"/>
                </c:ext>
              </c:extLst>
            </c:dLbl>
            <c:dLbl>
              <c:idx val="10"/>
              <c:tx>
                <c:rich>
                  <a:bodyPr/>
                  <a:lstStyle/>
                  <a:p>
                    <a:r>
                      <a:rPr lang="en-US" sz="1400">
                        <a:latin typeface="Calibri" pitchFamily="34" charset="0"/>
                        <a:cs typeface="Calibri" pitchFamily="34" charset="0"/>
                      </a:rPr>
                      <a:t>757</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CC9-4A05-A70D-A2DAF80B0FCE}"/>
                </c:ext>
              </c:extLst>
            </c:dLbl>
            <c:dLbl>
              <c:idx val="13"/>
              <c:tx>
                <c:rich>
                  <a:bodyPr/>
                  <a:lstStyle/>
                  <a:p>
                    <a:r>
                      <a:rPr lang="en-US" sz="1400">
                        <a:latin typeface="Calibri" pitchFamily="34" charset="0"/>
                        <a:cs typeface="Calibri" pitchFamily="34" charset="0"/>
                      </a:rPr>
                      <a:t>DC-9</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CC9-4A05-A70D-A2DAF80B0FCE}"/>
                </c:ext>
              </c:extLst>
            </c:dLbl>
            <c:dLbl>
              <c:idx val="15"/>
              <c:layout>
                <c:manualLayout>
                  <c:x val="-5.9710424710424759E-2"/>
                  <c:y val="-2.9635802514363645E-2"/>
                </c:manualLayout>
              </c:layout>
              <c:tx>
                <c:rich>
                  <a:bodyPr/>
                  <a:lstStyle/>
                  <a:p>
                    <a:r>
                      <a:rPr lang="en-US" sz="1400">
                        <a:latin typeface="Calibri" pitchFamily="34" charset="0"/>
                        <a:cs typeface="Calibri" pitchFamily="34" charset="0"/>
                      </a:rPr>
                      <a:t>Delta II</a:t>
                    </a:r>
                    <a:endParaRPr lang="en-US"/>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CC9-4A05-A70D-A2DAF80B0FCE}"/>
                </c:ext>
              </c:extLst>
            </c:dLbl>
            <c:dLbl>
              <c:idx val="16"/>
              <c:tx>
                <c:rich>
                  <a:bodyPr/>
                  <a:lstStyle/>
                  <a:p>
                    <a:r>
                      <a:rPr lang="en-US" sz="1400">
                        <a:latin typeface="Calibri" pitchFamily="34" charset="0"/>
                        <a:cs typeface="Calibri" pitchFamily="34" charset="0"/>
                      </a:rPr>
                      <a:t>Delta IV</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CC9-4A05-A70D-A2DAF80B0FCE}"/>
                </c:ext>
              </c:extLst>
            </c:dLbl>
            <c:dLbl>
              <c:idx val="17"/>
              <c:tx>
                <c:rich>
                  <a:bodyPr/>
                  <a:lstStyle/>
                  <a:p>
                    <a:r>
                      <a:rPr lang="en-US" sz="1400">
                        <a:latin typeface="Calibri" pitchFamily="34" charset="0"/>
                        <a:cs typeface="Calibri" pitchFamily="34" charset="0"/>
                      </a:rPr>
                      <a:t>Atlas V</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CC9-4A05-A70D-A2DAF80B0FCE}"/>
                </c:ext>
              </c:extLst>
            </c:dLbl>
            <c:spPr>
              <a:noFill/>
              <a:ln>
                <a:noFill/>
              </a:ln>
              <a:effectLst/>
            </c:spPr>
            <c:txPr>
              <a:bodyPr/>
              <a:lstStyle/>
              <a:p>
                <a:pPr>
                  <a:defRPr sz="2400">
                    <a:latin typeface="Calibri" pitchFamily="34" charset="0"/>
                    <a:cs typeface="Calibri" pitchFamily="34" charset="0"/>
                  </a:defRPr>
                </a:pPr>
                <a:endParaRPr lang="ja-JP"/>
              </a:p>
            </c:tx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Sheet1!$B$2:$B$21</c:f>
              <c:numCache>
                <c:formatCode>General</c:formatCode>
                <c:ptCount val="20"/>
                <c:pt idx="0">
                  <c:v>1794</c:v>
                </c:pt>
                <c:pt idx="1">
                  <c:v>1907</c:v>
                </c:pt>
                <c:pt idx="2">
                  <c:v>1953</c:v>
                </c:pt>
                <c:pt idx="3">
                  <c:v>1973</c:v>
                </c:pt>
                <c:pt idx="4">
                  <c:v>1986</c:v>
                </c:pt>
                <c:pt idx="5">
                  <c:v>1999</c:v>
                </c:pt>
                <c:pt idx="6">
                  <c:v>1965</c:v>
                </c:pt>
                <c:pt idx="7">
                  <c:v>1963</c:v>
                </c:pt>
                <c:pt idx="11">
                  <c:v>1981</c:v>
                </c:pt>
                <c:pt idx="12">
                  <c:v>1994</c:v>
                </c:pt>
                <c:pt idx="14">
                  <c:v>1979</c:v>
                </c:pt>
                <c:pt idx="18">
                  <c:v>1861</c:v>
                </c:pt>
                <c:pt idx="19">
                  <c:v>1944</c:v>
                </c:pt>
              </c:numCache>
            </c:numRef>
          </c:xVal>
          <c:yVal>
            <c:numRef>
              <c:f>Sheet1!$C$2:$C$21</c:f>
              <c:numCache>
                <c:formatCode>General</c:formatCode>
                <c:ptCount val="20"/>
                <c:pt idx="0">
                  <c:v>0.5</c:v>
                </c:pt>
                <c:pt idx="1">
                  <c:v>1</c:v>
                </c:pt>
                <c:pt idx="2">
                  <c:v>1.5</c:v>
                </c:pt>
                <c:pt idx="3">
                  <c:v>20</c:v>
                </c:pt>
                <c:pt idx="4">
                  <c:v>85</c:v>
                </c:pt>
                <c:pt idx="5">
                  <c:v>1000</c:v>
                </c:pt>
                <c:pt idx="6">
                  <c:v>33</c:v>
                </c:pt>
                <c:pt idx="7">
                  <c:v>140</c:v>
                </c:pt>
                <c:pt idx="8">
                  <c:v>470</c:v>
                </c:pt>
                <c:pt idx="9">
                  <c:v>220</c:v>
                </c:pt>
                <c:pt idx="10">
                  <c:v>150</c:v>
                </c:pt>
                <c:pt idx="11">
                  <c:v>230</c:v>
                </c:pt>
                <c:pt idx="12">
                  <c:v>150</c:v>
                </c:pt>
                <c:pt idx="13">
                  <c:v>200</c:v>
                </c:pt>
                <c:pt idx="14">
                  <c:v>110</c:v>
                </c:pt>
                <c:pt idx="15">
                  <c:v>285</c:v>
                </c:pt>
                <c:pt idx="16">
                  <c:v>240</c:v>
                </c:pt>
                <c:pt idx="17">
                  <c:v>380</c:v>
                </c:pt>
                <c:pt idx="18">
                  <c:v>0.70000000000000029</c:v>
                </c:pt>
                <c:pt idx="19">
                  <c:v>33</c:v>
                </c:pt>
              </c:numCache>
            </c:numRef>
          </c:yVal>
          <c:smooth val="0"/>
          <c:extLst>
            <c:ext xmlns:c16="http://schemas.microsoft.com/office/drawing/2014/chart" uri="{C3380CC4-5D6E-409C-BE32-E72D297353CC}">
              <c16:uniqueId val="{0000000A-BCC9-4A05-A70D-A2DAF80B0FCE}"/>
            </c:ext>
          </c:extLst>
        </c:ser>
        <c:dLbls>
          <c:showLegendKey val="0"/>
          <c:showVal val="0"/>
          <c:showCatName val="0"/>
          <c:showSerName val="0"/>
          <c:showPercent val="0"/>
          <c:showBubbleSize val="0"/>
        </c:dLbls>
        <c:axId val="1635589072"/>
        <c:axId val="1635591792"/>
      </c:scatterChart>
      <c:valAx>
        <c:axId val="1635589072"/>
        <c:scaling>
          <c:orientation val="minMax"/>
        </c:scaling>
        <c:delete val="0"/>
        <c:axPos val="b"/>
        <c:majorGridlines>
          <c:spPr>
            <a:ln>
              <a:solidFill>
                <a:schemeClr val="bg1">
                  <a:lumMod val="75000"/>
                </a:schemeClr>
              </a:solidFill>
              <a:prstDash val="dash"/>
            </a:ln>
          </c:spPr>
        </c:majorGridlines>
        <c:numFmt formatCode="General" sourceLinked="1"/>
        <c:majorTickMark val="out"/>
        <c:minorTickMark val="none"/>
        <c:tickLblPos val="nextTo"/>
        <c:spPr>
          <a:ln w="15875">
            <a:solidFill>
              <a:schemeClr val="tx1"/>
            </a:solidFill>
          </a:ln>
        </c:spPr>
        <c:txPr>
          <a:bodyPr/>
          <a:lstStyle/>
          <a:p>
            <a:pPr>
              <a:defRPr sz="1200">
                <a:latin typeface="Calibri" pitchFamily="34" charset="0"/>
                <a:cs typeface="Calibri" pitchFamily="34" charset="0"/>
              </a:defRPr>
            </a:pPr>
            <a:endParaRPr lang="ja-JP"/>
          </a:p>
        </c:txPr>
        <c:crossAx val="1635591792"/>
        <c:crossesAt val="0.1"/>
        <c:crossBetween val="midCat"/>
      </c:valAx>
      <c:valAx>
        <c:axId val="1635591792"/>
        <c:scaling>
          <c:logBase val="10"/>
          <c:orientation val="minMax"/>
          <c:min val="0.1"/>
        </c:scaling>
        <c:delete val="0"/>
        <c:axPos val="l"/>
        <c:majorGridlines>
          <c:spPr>
            <a:ln>
              <a:solidFill>
                <a:schemeClr val="bg1">
                  <a:lumMod val="75000"/>
                </a:schemeClr>
              </a:solidFill>
              <a:prstDash val="dash"/>
            </a:ln>
          </c:spPr>
        </c:majorGridlines>
        <c:minorGridlines>
          <c:spPr>
            <a:ln>
              <a:solidFill>
                <a:schemeClr val="bg1">
                  <a:lumMod val="85000"/>
                </a:schemeClr>
              </a:solidFill>
              <a:prstDash val="sysDash"/>
            </a:ln>
          </c:spPr>
        </c:minorGridlines>
        <c:title>
          <c:tx>
            <c:rich>
              <a:bodyPr rot="-5400000" vert="horz"/>
              <a:lstStyle/>
              <a:p>
                <a:pPr>
                  <a:defRPr sz="1400" b="0">
                    <a:latin typeface="Calibri" pitchFamily="34" charset="0"/>
                    <a:cs typeface="Calibri" pitchFamily="34" charset="0"/>
                  </a:defRPr>
                </a:pPr>
                <a:r>
                  <a:rPr lang="en-US" sz="1400" b="0" dirty="0">
                    <a:latin typeface="Calibri" pitchFamily="34" charset="0"/>
                    <a:cs typeface="Calibri" pitchFamily="34" charset="0"/>
                  </a:rPr>
                  <a:t>Length of Technical Specification (pages)</a:t>
                </a:r>
              </a:p>
            </c:rich>
          </c:tx>
          <c:overlay val="0"/>
        </c:title>
        <c:numFmt formatCode="General" sourceLinked="1"/>
        <c:majorTickMark val="out"/>
        <c:minorTickMark val="none"/>
        <c:tickLblPos val="nextTo"/>
        <c:spPr>
          <a:ln w="15875">
            <a:solidFill>
              <a:schemeClr val="tx1"/>
            </a:solidFill>
          </a:ln>
        </c:spPr>
        <c:txPr>
          <a:bodyPr/>
          <a:lstStyle/>
          <a:p>
            <a:pPr>
              <a:defRPr sz="1200">
                <a:latin typeface="Calibri" pitchFamily="34" charset="0"/>
                <a:cs typeface="Calibri" pitchFamily="34" charset="0"/>
              </a:defRPr>
            </a:pPr>
            <a:endParaRPr lang="ja-JP"/>
          </a:p>
        </c:txPr>
        <c:crossAx val="1635589072"/>
        <c:crosses val="autoZero"/>
        <c:crossBetween val="midCat"/>
      </c:valAx>
    </c:plotArea>
    <c:plotVisOnly val="1"/>
    <c:dispBlanksAs val="gap"/>
    <c:showDLblsOverMax val="0"/>
  </c:chart>
  <c:spPr>
    <a:ln>
      <a:noFill/>
    </a:ln>
  </c:sp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F3642F-A25C-4EE3-AC40-4150AA6C0B38}" type="doc">
      <dgm:prSet loTypeId="urn:microsoft.com/office/officeart/2005/8/layout/equation1" loCatId="process" qsTypeId="urn:microsoft.com/office/officeart/2005/8/quickstyle/3d3" qsCatId="3D" csTypeId="urn:microsoft.com/office/officeart/2005/8/colors/accent1_2" csCatId="accent1" phldr="1"/>
      <dgm:spPr/>
    </dgm:pt>
    <dgm:pt modelId="{919DFC70-2837-48B5-A0C9-5B3596878815}">
      <dgm:prSet phldrT="[Text]" custT="1"/>
      <dgm:spPr/>
      <dgm:t>
        <a:bodyPr/>
        <a:lstStyle/>
        <a:p>
          <a:r>
            <a:rPr lang="en-US" sz="2000" dirty="0"/>
            <a:t>Information Technology</a:t>
          </a:r>
        </a:p>
        <a:p>
          <a:r>
            <a:rPr lang="en-US" sz="2000" dirty="0"/>
            <a:t>(IT)</a:t>
          </a:r>
        </a:p>
      </dgm:t>
    </dgm:pt>
    <dgm:pt modelId="{DAD8399D-03A4-492B-9F9D-FF2C592DD349}" type="parTrans" cxnId="{B1C8C023-75DA-4336-85EF-BA7F48BE363C}">
      <dgm:prSet/>
      <dgm:spPr/>
      <dgm:t>
        <a:bodyPr/>
        <a:lstStyle/>
        <a:p>
          <a:endParaRPr lang="en-US"/>
        </a:p>
      </dgm:t>
    </dgm:pt>
    <dgm:pt modelId="{B516F73B-792D-444D-9140-31FE30A5AF1B}" type="sibTrans" cxnId="{B1C8C023-75DA-4336-85EF-BA7F48BE363C}">
      <dgm:prSet/>
      <dgm:spPr>
        <a:solidFill>
          <a:srgbClr val="9A9B9C"/>
        </a:solidFill>
      </dgm:spPr>
      <dgm:t>
        <a:bodyPr/>
        <a:lstStyle/>
        <a:p>
          <a:endParaRPr lang="en-US"/>
        </a:p>
      </dgm:t>
    </dgm:pt>
    <dgm:pt modelId="{667A2EBC-E064-4496-9B51-7190B9CA1901}">
      <dgm:prSet phldrT="[Text]"/>
      <dgm:spPr/>
      <dgm:t>
        <a:bodyPr/>
        <a:lstStyle/>
        <a:p>
          <a:r>
            <a:rPr lang="en-US" dirty="0"/>
            <a:t>Operational Technology</a:t>
          </a:r>
        </a:p>
        <a:p>
          <a:r>
            <a:rPr lang="en-US" dirty="0"/>
            <a:t>(OT)</a:t>
          </a:r>
        </a:p>
      </dgm:t>
    </dgm:pt>
    <dgm:pt modelId="{AE0B355A-ED29-4972-9CFE-E4CBF8F47EFA}" type="parTrans" cxnId="{7BCDADFA-F697-48D2-B6A4-D8F4F7140C13}">
      <dgm:prSet/>
      <dgm:spPr/>
      <dgm:t>
        <a:bodyPr/>
        <a:lstStyle/>
        <a:p>
          <a:endParaRPr lang="en-US"/>
        </a:p>
      </dgm:t>
    </dgm:pt>
    <dgm:pt modelId="{12945A2A-5324-4813-94A7-92449C83B829}" type="sibTrans" cxnId="{7BCDADFA-F697-48D2-B6A4-D8F4F7140C13}">
      <dgm:prSet/>
      <dgm:spPr>
        <a:solidFill>
          <a:srgbClr val="9A9B9C"/>
        </a:solidFill>
      </dgm:spPr>
      <dgm:t>
        <a:bodyPr/>
        <a:lstStyle/>
        <a:p>
          <a:endParaRPr lang="en-US"/>
        </a:p>
      </dgm:t>
    </dgm:pt>
    <dgm:pt modelId="{6FAB5CD7-4A6F-4238-95AF-2E7F194FCB46}">
      <dgm:prSet phldrT="[Text]" custT="1"/>
      <dgm:spPr/>
      <dgm:t>
        <a:bodyPr/>
        <a:lstStyle/>
        <a:p>
          <a:r>
            <a:rPr lang="en-US" sz="2400" dirty="0"/>
            <a:t>Smart Objects</a:t>
          </a:r>
        </a:p>
      </dgm:t>
    </dgm:pt>
    <dgm:pt modelId="{8CE3F753-5AE7-4C38-83A4-D5857A6BE97A}" type="sibTrans" cxnId="{F37D8BD2-2690-417E-947A-20C5748F90CA}">
      <dgm:prSet/>
      <dgm:spPr/>
      <dgm:t>
        <a:bodyPr/>
        <a:lstStyle/>
        <a:p>
          <a:endParaRPr lang="en-US"/>
        </a:p>
      </dgm:t>
    </dgm:pt>
    <dgm:pt modelId="{27175D8E-CC4C-421F-82BD-69D2B1DE6BD3}" type="parTrans" cxnId="{F37D8BD2-2690-417E-947A-20C5748F90CA}">
      <dgm:prSet/>
      <dgm:spPr/>
      <dgm:t>
        <a:bodyPr/>
        <a:lstStyle/>
        <a:p>
          <a:endParaRPr lang="en-US"/>
        </a:p>
      </dgm:t>
    </dgm:pt>
    <dgm:pt modelId="{A875A48B-31D7-4846-ACD1-3EDBC2A1FC97}" type="pres">
      <dgm:prSet presAssocID="{CDF3642F-A25C-4EE3-AC40-4150AA6C0B38}" presName="linearFlow" presStyleCnt="0">
        <dgm:presLayoutVars>
          <dgm:dir/>
          <dgm:resizeHandles val="exact"/>
        </dgm:presLayoutVars>
      </dgm:prSet>
      <dgm:spPr/>
    </dgm:pt>
    <dgm:pt modelId="{AAEE8FBC-0B64-44F1-A6E9-C395916E2AA7}" type="pres">
      <dgm:prSet presAssocID="{919DFC70-2837-48B5-A0C9-5B3596878815}" presName="node" presStyleLbl="node1" presStyleIdx="0" presStyleCnt="3">
        <dgm:presLayoutVars>
          <dgm:bulletEnabled val="1"/>
        </dgm:presLayoutVars>
      </dgm:prSet>
      <dgm:spPr/>
    </dgm:pt>
    <dgm:pt modelId="{A2FD2675-7883-4480-A2D2-67229060871A}" type="pres">
      <dgm:prSet presAssocID="{B516F73B-792D-444D-9140-31FE30A5AF1B}" presName="spacerL" presStyleCnt="0"/>
      <dgm:spPr/>
    </dgm:pt>
    <dgm:pt modelId="{2CC92672-A589-41E0-8314-5A72AFF1CE98}" type="pres">
      <dgm:prSet presAssocID="{B516F73B-792D-444D-9140-31FE30A5AF1B}" presName="sibTrans" presStyleLbl="sibTrans2D1" presStyleIdx="0" presStyleCnt="2"/>
      <dgm:spPr/>
    </dgm:pt>
    <dgm:pt modelId="{A57EFF6D-61C4-40A8-8198-037DA73F6FEE}" type="pres">
      <dgm:prSet presAssocID="{B516F73B-792D-444D-9140-31FE30A5AF1B}" presName="spacerR" presStyleCnt="0"/>
      <dgm:spPr/>
    </dgm:pt>
    <dgm:pt modelId="{62B41879-D212-4F6C-A0CA-922E3CACF1D7}" type="pres">
      <dgm:prSet presAssocID="{667A2EBC-E064-4496-9B51-7190B9CA1901}" presName="node" presStyleLbl="node1" presStyleIdx="1" presStyleCnt="3">
        <dgm:presLayoutVars>
          <dgm:bulletEnabled val="1"/>
        </dgm:presLayoutVars>
      </dgm:prSet>
      <dgm:spPr/>
    </dgm:pt>
    <dgm:pt modelId="{27733DE2-DC17-4536-9227-18FC25C4AAF1}" type="pres">
      <dgm:prSet presAssocID="{12945A2A-5324-4813-94A7-92449C83B829}" presName="spacerL" presStyleCnt="0"/>
      <dgm:spPr/>
    </dgm:pt>
    <dgm:pt modelId="{4D481760-07F2-4245-B8B0-3D73714903C4}" type="pres">
      <dgm:prSet presAssocID="{12945A2A-5324-4813-94A7-92449C83B829}" presName="sibTrans" presStyleLbl="sibTrans2D1" presStyleIdx="1" presStyleCnt="2"/>
      <dgm:spPr>
        <a:prstGeom prst="mathPlus">
          <a:avLst/>
        </a:prstGeom>
      </dgm:spPr>
    </dgm:pt>
    <dgm:pt modelId="{58864D11-E4AD-4D49-9FEF-3A7847F5D237}" type="pres">
      <dgm:prSet presAssocID="{12945A2A-5324-4813-94A7-92449C83B829}" presName="spacerR" presStyleCnt="0"/>
      <dgm:spPr/>
    </dgm:pt>
    <dgm:pt modelId="{9C5F00A1-2233-4CB7-A75D-854288ED2D0B}" type="pres">
      <dgm:prSet presAssocID="{6FAB5CD7-4A6F-4238-95AF-2E7F194FCB46}" presName="node" presStyleLbl="node1" presStyleIdx="2" presStyleCnt="3" custLinFactNeighborX="929" custLinFactNeighborY="700">
        <dgm:presLayoutVars>
          <dgm:bulletEnabled val="1"/>
        </dgm:presLayoutVars>
      </dgm:prSet>
      <dgm:spPr/>
    </dgm:pt>
  </dgm:ptLst>
  <dgm:cxnLst>
    <dgm:cxn modelId="{B1C8C023-75DA-4336-85EF-BA7F48BE363C}" srcId="{CDF3642F-A25C-4EE3-AC40-4150AA6C0B38}" destId="{919DFC70-2837-48B5-A0C9-5B3596878815}" srcOrd="0" destOrd="0" parTransId="{DAD8399D-03A4-492B-9F9D-FF2C592DD349}" sibTransId="{B516F73B-792D-444D-9140-31FE30A5AF1B}"/>
    <dgm:cxn modelId="{C32E3F7F-28E8-4EA5-BC83-02DA3EE96AAE}" type="presOf" srcId="{12945A2A-5324-4813-94A7-92449C83B829}" destId="{4D481760-07F2-4245-B8B0-3D73714903C4}" srcOrd="0" destOrd="0" presId="urn:microsoft.com/office/officeart/2005/8/layout/equation1"/>
    <dgm:cxn modelId="{4CCAC982-9C7D-41A0-B5C7-30920C53E9CC}" type="presOf" srcId="{919DFC70-2837-48B5-A0C9-5B3596878815}" destId="{AAEE8FBC-0B64-44F1-A6E9-C395916E2AA7}" srcOrd="0" destOrd="0" presId="urn:microsoft.com/office/officeart/2005/8/layout/equation1"/>
    <dgm:cxn modelId="{03D64EA0-C216-412D-8095-76B6FCB983ED}" type="presOf" srcId="{B516F73B-792D-444D-9140-31FE30A5AF1B}" destId="{2CC92672-A589-41E0-8314-5A72AFF1CE98}" srcOrd="0" destOrd="0" presId="urn:microsoft.com/office/officeart/2005/8/layout/equation1"/>
    <dgm:cxn modelId="{9C6059C8-8712-4270-8288-E57388FFE77B}" type="presOf" srcId="{667A2EBC-E064-4496-9B51-7190B9CA1901}" destId="{62B41879-D212-4F6C-A0CA-922E3CACF1D7}" srcOrd="0" destOrd="0" presId="urn:microsoft.com/office/officeart/2005/8/layout/equation1"/>
    <dgm:cxn modelId="{F37D8BD2-2690-417E-947A-20C5748F90CA}" srcId="{CDF3642F-A25C-4EE3-AC40-4150AA6C0B38}" destId="{6FAB5CD7-4A6F-4238-95AF-2E7F194FCB46}" srcOrd="2" destOrd="0" parTransId="{27175D8E-CC4C-421F-82BD-69D2B1DE6BD3}" sibTransId="{8CE3F753-5AE7-4C38-83A4-D5857A6BE97A}"/>
    <dgm:cxn modelId="{96AAACDF-3A8E-4059-B371-2E4AFF5E5708}" type="presOf" srcId="{CDF3642F-A25C-4EE3-AC40-4150AA6C0B38}" destId="{A875A48B-31D7-4846-ACD1-3EDBC2A1FC97}" srcOrd="0" destOrd="0" presId="urn:microsoft.com/office/officeart/2005/8/layout/equation1"/>
    <dgm:cxn modelId="{D2DD40F7-23C3-4897-8876-2B5A19BA334C}" type="presOf" srcId="{6FAB5CD7-4A6F-4238-95AF-2E7F194FCB46}" destId="{9C5F00A1-2233-4CB7-A75D-854288ED2D0B}" srcOrd="0" destOrd="0" presId="urn:microsoft.com/office/officeart/2005/8/layout/equation1"/>
    <dgm:cxn modelId="{7BCDADFA-F697-48D2-B6A4-D8F4F7140C13}" srcId="{CDF3642F-A25C-4EE3-AC40-4150AA6C0B38}" destId="{667A2EBC-E064-4496-9B51-7190B9CA1901}" srcOrd="1" destOrd="0" parTransId="{AE0B355A-ED29-4972-9CFE-E4CBF8F47EFA}" sibTransId="{12945A2A-5324-4813-94A7-92449C83B829}"/>
    <dgm:cxn modelId="{39D4DC94-8750-4490-AFA8-DB7764835AC7}" type="presParOf" srcId="{A875A48B-31D7-4846-ACD1-3EDBC2A1FC97}" destId="{AAEE8FBC-0B64-44F1-A6E9-C395916E2AA7}" srcOrd="0" destOrd="0" presId="urn:microsoft.com/office/officeart/2005/8/layout/equation1"/>
    <dgm:cxn modelId="{09081E45-590A-44CB-AD3B-48F800C99183}" type="presParOf" srcId="{A875A48B-31D7-4846-ACD1-3EDBC2A1FC97}" destId="{A2FD2675-7883-4480-A2D2-67229060871A}" srcOrd="1" destOrd="0" presId="urn:microsoft.com/office/officeart/2005/8/layout/equation1"/>
    <dgm:cxn modelId="{4CAC8715-0674-4B95-BB8A-919D28FA7876}" type="presParOf" srcId="{A875A48B-31D7-4846-ACD1-3EDBC2A1FC97}" destId="{2CC92672-A589-41E0-8314-5A72AFF1CE98}" srcOrd="2" destOrd="0" presId="urn:microsoft.com/office/officeart/2005/8/layout/equation1"/>
    <dgm:cxn modelId="{16BE2152-0CA6-4D8C-AAF8-D471DFE6051E}" type="presParOf" srcId="{A875A48B-31D7-4846-ACD1-3EDBC2A1FC97}" destId="{A57EFF6D-61C4-40A8-8198-037DA73F6FEE}" srcOrd="3" destOrd="0" presId="urn:microsoft.com/office/officeart/2005/8/layout/equation1"/>
    <dgm:cxn modelId="{5AC87001-C063-4378-ABE1-8349DE5D7E55}" type="presParOf" srcId="{A875A48B-31D7-4846-ACD1-3EDBC2A1FC97}" destId="{62B41879-D212-4F6C-A0CA-922E3CACF1D7}" srcOrd="4" destOrd="0" presId="urn:microsoft.com/office/officeart/2005/8/layout/equation1"/>
    <dgm:cxn modelId="{04F7EC3A-3BEC-44BB-B6D5-7983061BCFB2}" type="presParOf" srcId="{A875A48B-31D7-4846-ACD1-3EDBC2A1FC97}" destId="{27733DE2-DC17-4536-9227-18FC25C4AAF1}" srcOrd="5" destOrd="0" presId="urn:microsoft.com/office/officeart/2005/8/layout/equation1"/>
    <dgm:cxn modelId="{790F9BFF-D240-4CF1-AF14-681A2076CC25}" type="presParOf" srcId="{A875A48B-31D7-4846-ACD1-3EDBC2A1FC97}" destId="{4D481760-07F2-4245-B8B0-3D73714903C4}" srcOrd="6" destOrd="0" presId="urn:microsoft.com/office/officeart/2005/8/layout/equation1"/>
    <dgm:cxn modelId="{C1D39127-D2BC-446B-8526-F488FDDAF7BF}" type="presParOf" srcId="{A875A48B-31D7-4846-ACD1-3EDBC2A1FC97}" destId="{58864D11-E4AD-4D49-9FEF-3A7847F5D237}" srcOrd="7" destOrd="0" presId="urn:microsoft.com/office/officeart/2005/8/layout/equation1"/>
    <dgm:cxn modelId="{23828882-7DDA-4C60-B03D-FDFCB72FCE9F}" type="presParOf" srcId="{A875A48B-31D7-4846-ACD1-3EDBC2A1FC97}" destId="{9C5F00A1-2233-4CB7-A75D-854288ED2D0B}" srcOrd="8" destOrd="0" presId="urn:microsoft.com/office/officeart/2005/8/layout/equation1"/>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FBC-0B64-44F1-A6E9-C395916E2AA7}">
      <dsp:nvSpPr>
        <dsp:cNvPr id="0" name=""/>
        <dsp:cNvSpPr/>
      </dsp:nvSpPr>
      <dsp:spPr>
        <a:xfrm>
          <a:off x="1396" y="801516"/>
          <a:ext cx="1851366" cy="1851366"/>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Information Technology</a:t>
          </a:r>
        </a:p>
        <a:p>
          <a:pPr marL="0" lvl="0" indent="0" algn="ctr" defTabSz="889000">
            <a:lnSpc>
              <a:spcPct val="90000"/>
            </a:lnSpc>
            <a:spcBef>
              <a:spcPct val="0"/>
            </a:spcBef>
            <a:spcAft>
              <a:spcPct val="35000"/>
            </a:spcAft>
            <a:buNone/>
          </a:pPr>
          <a:r>
            <a:rPr lang="en-US" sz="2000" kern="1200" dirty="0"/>
            <a:t>(IT)</a:t>
          </a:r>
        </a:p>
      </dsp:txBody>
      <dsp:txXfrm>
        <a:off x="272522" y="1072642"/>
        <a:ext cx="1309114" cy="1309114"/>
      </dsp:txXfrm>
    </dsp:sp>
    <dsp:sp modelId="{2CC92672-A589-41E0-8314-5A72AFF1CE98}">
      <dsp:nvSpPr>
        <dsp:cNvPr id="0" name=""/>
        <dsp:cNvSpPr/>
      </dsp:nvSpPr>
      <dsp:spPr>
        <a:xfrm>
          <a:off x="2003093" y="1190303"/>
          <a:ext cx="1073792" cy="1073792"/>
        </a:xfrm>
        <a:prstGeom prst="mathPlus">
          <a:avLst/>
        </a:prstGeom>
        <a:solidFill>
          <a:srgbClr val="9A9B9C"/>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45424" y="1600921"/>
        <a:ext cx="789130" cy="252556"/>
      </dsp:txXfrm>
    </dsp:sp>
    <dsp:sp modelId="{62B41879-D212-4F6C-A0CA-922E3CACF1D7}">
      <dsp:nvSpPr>
        <dsp:cNvPr id="0" name=""/>
        <dsp:cNvSpPr/>
      </dsp:nvSpPr>
      <dsp:spPr>
        <a:xfrm>
          <a:off x="3227216" y="801516"/>
          <a:ext cx="1851366" cy="1851366"/>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Operational Technology</a:t>
          </a:r>
        </a:p>
        <a:p>
          <a:pPr marL="0" lvl="0" indent="0" algn="ctr" defTabSz="889000">
            <a:lnSpc>
              <a:spcPct val="90000"/>
            </a:lnSpc>
            <a:spcBef>
              <a:spcPct val="0"/>
            </a:spcBef>
            <a:spcAft>
              <a:spcPct val="35000"/>
            </a:spcAft>
            <a:buNone/>
          </a:pPr>
          <a:r>
            <a:rPr lang="en-US" sz="2000" kern="1200" dirty="0"/>
            <a:t>(OT)</a:t>
          </a:r>
        </a:p>
      </dsp:txBody>
      <dsp:txXfrm>
        <a:off x="3498342" y="1072642"/>
        <a:ext cx="1309114" cy="1309114"/>
      </dsp:txXfrm>
    </dsp:sp>
    <dsp:sp modelId="{4D481760-07F2-4245-B8B0-3D73714903C4}">
      <dsp:nvSpPr>
        <dsp:cNvPr id="0" name=""/>
        <dsp:cNvSpPr/>
      </dsp:nvSpPr>
      <dsp:spPr>
        <a:xfrm>
          <a:off x="5228913" y="1190303"/>
          <a:ext cx="1073792" cy="1073792"/>
        </a:xfrm>
        <a:prstGeom prst="mathPlus">
          <a:avLst/>
        </a:prstGeom>
        <a:solidFill>
          <a:srgbClr val="9A9B9C"/>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71244" y="1600921"/>
        <a:ext cx="789130" cy="252556"/>
      </dsp:txXfrm>
    </dsp:sp>
    <dsp:sp modelId="{9C5F00A1-2233-4CB7-A75D-854288ED2D0B}">
      <dsp:nvSpPr>
        <dsp:cNvPr id="0" name=""/>
        <dsp:cNvSpPr/>
      </dsp:nvSpPr>
      <dsp:spPr>
        <a:xfrm>
          <a:off x="6454433" y="814476"/>
          <a:ext cx="1851366" cy="1851366"/>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Smart Objects</a:t>
          </a:r>
        </a:p>
      </dsp:txBody>
      <dsp:txXfrm>
        <a:off x="6725559" y="1085602"/>
        <a:ext cx="1309114" cy="1309114"/>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97DAF2C-5D05-4C5E-A6EA-E53015859D19}" type="datetimeFigureOut">
              <a:rPr kumimoji="1" lang="ja-JP" altLang="en-US" smtClean="0"/>
              <a:t>2021/2/9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191376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97DAF2C-5D05-4C5E-A6EA-E53015859D19}" type="datetimeFigureOut">
              <a:rPr kumimoji="1" lang="ja-JP" altLang="en-US" smtClean="0"/>
              <a:t>2021/2/9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527989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97DAF2C-5D05-4C5E-A6EA-E53015859D19}" type="datetimeFigureOut">
              <a:rPr kumimoji="1" lang="ja-JP" altLang="en-US" smtClean="0"/>
              <a:t>2021/2/9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186373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7"/>
          </a:xfrm>
          <a:prstGeom prst="rect">
            <a:avLst/>
          </a:prstGeom>
          <a:blipFill>
            <a:blip r:embed="rId2" cstate="print"/>
            <a:stretch>
              <a:fillRect/>
            </a:stretch>
          </a:blipFill>
        </p:spPr>
        <p:txBody>
          <a:bodyPr wrap="square" lIns="0" tIns="0" rIns="0" bIns="0" rtlCol="0"/>
          <a:lstStyle/>
          <a:p>
            <a:endParaRPr sz="2400"/>
          </a:p>
        </p:txBody>
      </p:sp>
      <p:sp>
        <p:nvSpPr>
          <p:cNvPr id="17" name="bk object 17"/>
          <p:cNvSpPr/>
          <p:nvPr/>
        </p:nvSpPr>
        <p:spPr>
          <a:xfrm>
            <a:off x="0" y="0"/>
            <a:ext cx="12192000" cy="6858000"/>
          </a:xfrm>
          <a:prstGeom prst="rect">
            <a:avLst/>
          </a:prstGeom>
          <a:blipFill>
            <a:blip r:embed="rId3" cstate="print"/>
            <a:stretch>
              <a:fillRect/>
            </a:stretch>
          </a:blipFill>
        </p:spPr>
        <p:txBody>
          <a:bodyPr wrap="square" lIns="0" tIns="0" rIns="0" bIns="0" rtlCol="0"/>
          <a:lstStyle/>
          <a:p>
            <a:endParaRPr sz="24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0401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67" b="0" i="0">
                <a:solidFill>
                  <a:schemeClr val="bg1"/>
                </a:solidFill>
                <a:latin typeface="MS PGothic"/>
                <a:cs typeface="MS PGothic"/>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9176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97DAF2C-5D05-4C5E-A6EA-E53015859D19}" type="datetimeFigureOut">
              <a:rPr kumimoji="1" lang="ja-JP" altLang="en-US" smtClean="0"/>
              <a:t>2021/2/9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64917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97DAF2C-5D05-4C5E-A6EA-E53015859D19}" type="datetimeFigureOut">
              <a:rPr kumimoji="1" lang="ja-JP" altLang="en-US" smtClean="0"/>
              <a:t>2021/2/9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21033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97DAF2C-5D05-4C5E-A6EA-E53015859D19}" type="datetimeFigureOut">
              <a:rPr kumimoji="1" lang="ja-JP" altLang="en-US" smtClean="0"/>
              <a:t>2021/2/9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164648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97DAF2C-5D05-4C5E-A6EA-E53015859D19}" type="datetimeFigureOut">
              <a:rPr kumimoji="1" lang="ja-JP" altLang="en-US" smtClean="0"/>
              <a:t>2021/2/9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32369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97DAF2C-5D05-4C5E-A6EA-E53015859D19}" type="datetimeFigureOut">
              <a:rPr kumimoji="1" lang="ja-JP" altLang="en-US" smtClean="0"/>
              <a:t>2021/2/9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652741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97DAF2C-5D05-4C5E-A6EA-E53015859D19}" type="datetimeFigureOut">
              <a:rPr kumimoji="1" lang="ja-JP" altLang="en-US" smtClean="0"/>
              <a:t>2021/2/9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29736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97DAF2C-5D05-4C5E-A6EA-E53015859D19}" type="datetimeFigureOut">
              <a:rPr kumimoji="1" lang="ja-JP" altLang="en-US" smtClean="0"/>
              <a:t>2021/2/9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1400093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97DAF2C-5D05-4C5E-A6EA-E53015859D19}" type="datetimeFigureOut">
              <a:rPr kumimoji="1" lang="ja-JP" altLang="en-US" smtClean="0"/>
              <a:t>2021/2/9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43524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DAF2C-5D05-4C5E-A6EA-E53015859D19}" type="datetimeFigureOut">
              <a:rPr kumimoji="1" lang="ja-JP" altLang="en-US" smtClean="0"/>
              <a:t>2021/2/9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0029A0-D88E-413E-A194-89424CE816B5}" type="slidenum">
              <a:rPr kumimoji="1" lang="ja-JP" altLang="en-US" smtClean="0"/>
              <a:t>‹#›</a:t>
            </a:fld>
            <a:endParaRPr kumimoji="1" lang="ja-JP" altLang="en-US"/>
          </a:p>
        </p:txBody>
      </p:sp>
    </p:spTree>
    <p:extLst>
      <p:ext uri="{BB962C8B-B14F-4D97-AF65-F5344CB8AC3E}">
        <p14:creationId xmlns:p14="http://schemas.microsoft.com/office/powerpoint/2010/main" val="3128415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wmf"/><Relationship Id="rId7" Type="http://schemas.openxmlformats.org/officeDocument/2006/relationships/image" Target="../media/image60.wmf"/><Relationship Id="rId12" Type="http://schemas.openxmlformats.org/officeDocument/2006/relationships/image" Target="../media/image36.png"/><Relationship Id="rId2" Type="http://schemas.openxmlformats.org/officeDocument/2006/relationships/image" Target="../media/image55.wmf"/><Relationship Id="rId1" Type="http://schemas.openxmlformats.org/officeDocument/2006/relationships/slideLayout" Target="../slideLayouts/slideLayout1.xml"/><Relationship Id="rId6" Type="http://schemas.openxmlformats.org/officeDocument/2006/relationships/image" Target="../media/image59.wmf"/><Relationship Id="rId11" Type="http://schemas.openxmlformats.org/officeDocument/2006/relationships/image" Target="../media/image64.png"/><Relationship Id="rId5" Type="http://schemas.openxmlformats.org/officeDocument/2006/relationships/image" Target="../media/image58.wmf"/><Relationship Id="rId10" Type="http://schemas.openxmlformats.org/officeDocument/2006/relationships/image" Target="../media/image63.wmf"/><Relationship Id="rId4" Type="http://schemas.openxmlformats.org/officeDocument/2006/relationships/image" Target="../media/image57.wmf"/><Relationship Id="rId9" Type="http://schemas.openxmlformats.org/officeDocument/2006/relationships/image" Target="../media/image62.wmf"/></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71.jpg"/><Relationship Id="rId4" Type="http://schemas.openxmlformats.org/officeDocument/2006/relationships/image" Target="../media/image70.jpg"/></Relationships>
</file>

<file path=ppt/slides/_rels/slide19.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72.jpeg"/><Relationship Id="rId7" Type="http://schemas.openxmlformats.org/officeDocument/2006/relationships/image" Target="../media/image75.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hyperlink" Target="https://www.google.co.jp/url?sa=i&amp;rct=j&amp;q=&amp;esrc=s&amp;source=images&amp;cd=&amp;cad=rja&amp;uact=8&amp;ved=0ahUKEwjQwbnnvYrMAhUBjJQKHeQiAN0QjRwIBw&amp;url=https://ja.wikipedia.org/wiki/%E3%83%94%E3%83%AB%E3%83%90%E3%83%A9&amp;bvm=bv.119408272,d.dGo&amp;psig=AFQjCNG8vMmozTg6DwcCRkECB4A2zPIecw&amp;ust=1460597993614920" TargetMode="Externa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7.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jpe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36.png"/><Relationship Id="rId16" Type="http://schemas.openxmlformats.org/officeDocument/2006/relationships/image" Target="../media/image91.png"/><Relationship Id="rId20" Type="http://schemas.openxmlformats.org/officeDocument/2006/relationships/image" Target="../media/image95.jpe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97.jpg"/></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jpeg"/><Relationship Id="rId7" Type="http://schemas.openxmlformats.org/officeDocument/2006/relationships/image" Target="../media/image104.png"/><Relationship Id="rId2" Type="http://schemas.openxmlformats.org/officeDocument/2006/relationships/image" Target="../media/image99.jpeg"/><Relationship Id="rId1" Type="http://schemas.openxmlformats.org/officeDocument/2006/relationships/slideLayout" Target="../slideLayouts/slideLayout1.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111.jpe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emf"/><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image" Target="../media/image36.png"/><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109.jpe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emf"/><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jpeg"/><Relationship Id="rId14" Type="http://schemas.openxmlformats.org/officeDocument/2006/relationships/image" Target="../media/image117.png"/></Relationships>
</file>

<file path=ppt/slides/_rels/slide2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3" Type="http://schemas.openxmlformats.org/officeDocument/2006/relationships/image" Target="../media/image36.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jpeg"/><Relationship Id="rId9" Type="http://schemas.openxmlformats.org/officeDocument/2006/relationships/image" Target="../media/image130.png"/><Relationship Id="rId14" Type="http://schemas.openxmlformats.org/officeDocument/2006/relationships/image" Target="../media/image1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138.jpeg"/></Relationships>
</file>

<file path=ppt/slides/_rels/slide29.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image" Target="../media/image36.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image" Target="../media/image139.png"/><Relationship Id="rId16"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42.png"/><Relationship Id="rId11" Type="http://schemas.openxmlformats.org/officeDocument/2006/relationships/image" Target="../media/image147.jpeg"/><Relationship Id="rId5" Type="http://schemas.openxmlformats.org/officeDocument/2006/relationships/image" Target="../media/image141.png"/><Relationship Id="rId15" Type="http://schemas.openxmlformats.org/officeDocument/2006/relationships/image" Target="../media/image151.png"/><Relationship Id="rId10" Type="http://schemas.openxmlformats.org/officeDocument/2006/relationships/image" Target="../media/image146.png"/><Relationship Id="rId19" Type="http://schemas.openxmlformats.org/officeDocument/2006/relationships/image" Target="../media/image155.png"/><Relationship Id="rId4" Type="http://schemas.openxmlformats.org/officeDocument/2006/relationships/image" Target="../media/image140.jpeg"/><Relationship Id="rId9" Type="http://schemas.openxmlformats.org/officeDocument/2006/relationships/image" Target="../media/image145.png"/><Relationship Id="rId14" Type="http://schemas.openxmlformats.org/officeDocument/2006/relationships/image" Target="../media/image15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2.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3.png"/><Relationship Id="rId1" Type="http://schemas.openxmlformats.org/officeDocument/2006/relationships/slideLayout" Target="../slideLayouts/slideLayout1.xml"/><Relationship Id="rId5" Type="http://schemas.openxmlformats.org/officeDocument/2006/relationships/image" Target="../media/image164.wmf"/><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18" Type="http://schemas.openxmlformats.org/officeDocument/2006/relationships/image" Target="../media/image182.png"/><Relationship Id="rId26" Type="http://schemas.openxmlformats.org/officeDocument/2006/relationships/image" Target="../media/image190.png"/><Relationship Id="rId3" Type="http://schemas.openxmlformats.org/officeDocument/2006/relationships/image" Target="../media/image167.png"/><Relationship Id="rId21" Type="http://schemas.openxmlformats.org/officeDocument/2006/relationships/image" Target="../media/image185.png"/><Relationship Id="rId7" Type="http://schemas.openxmlformats.org/officeDocument/2006/relationships/image" Target="../media/image171.png"/><Relationship Id="rId12" Type="http://schemas.openxmlformats.org/officeDocument/2006/relationships/image" Target="../media/image176.png"/><Relationship Id="rId17" Type="http://schemas.openxmlformats.org/officeDocument/2006/relationships/image" Target="../media/image181.jpg"/><Relationship Id="rId25" Type="http://schemas.openxmlformats.org/officeDocument/2006/relationships/image" Target="../media/image189.jpg"/><Relationship Id="rId2" Type="http://schemas.openxmlformats.org/officeDocument/2006/relationships/image" Target="../media/image36.png"/><Relationship Id="rId16" Type="http://schemas.openxmlformats.org/officeDocument/2006/relationships/image" Target="../media/image180.jpg"/><Relationship Id="rId20" Type="http://schemas.openxmlformats.org/officeDocument/2006/relationships/image" Target="../media/image184.jpg"/><Relationship Id="rId29" Type="http://schemas.openxmlformats.org/officeDocument/2006/relationships/image" Target="../media/image193.png"/><Relationship Id="rId1" Type="http://schemas.openxmlformats.org/officeDocument/2006/relationships/slideLayout" Target="../slideLayouts/slideLayout1.xml"/><Relationship Id="rId6" Type="http://schemas.openxmlformats.org/officeDocument/2006/relationships/image" Target="../media/image170.png"/><Relationship Id="rId11" Type="http://schemas.openxmlformats.org/officeDocument/2006/relationships/image" Target="../media/image175.png"/><Relationship Id="rId24"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9.jpg"/><Relationship Id="rId23" Type="http://schemas.openxmlformats.org/officeDocument/2006/relationships/image" Target="../media/image187.jpg"/><Relationship Id="rId28" Type="http://schemas.openxmlformats.org/officeDocument/2006/relationships/image" Target="../media/image192.png"/><Relationship Id="rId10" Type="http://schemas.openxmlformats.org/officeDocument/2006/relationships/image" Target="../media/image174.png"/><Relationship Id="rId19" Type="http://schemas.openxmlformats.org/officeDocument/2006/relationships/image" Target="../media/image183.png"/><Relationship Id="rId31" Type="http://schemas.openxmlformats.org/officeDocument/2006/relationships/image" Target="../media/image195.png"/><Relationship Id="rId4" Type="http://schemas.openxmlformats.org/officeDocument/2006/relationships/image" Target="../media/image168.png"/><Relationship Id="rId9" Type="http://schemas.openxmlformats.org/officeDocument/2006/relationships/image" Target="../media/image173.png"/><Relationship Id="rId14" Type="http://schemas.openxmlformats.org/officeDocument/2006/relationships/image" Target="../media/image178.jpg"/><Relationship Id="rId22" Type="http://schemas.openxmlformats.org/officeDocument/2006/relationships/image" Target="../media/image186.png"/><Relationship Id="rId27" Type="http://schemas.openxmlformats.org/officeDocument/2006/relationships/image" Target="../media/image191.png"/><Relationship Id="rId30" Type="http://schemas.openxmlformats.org/officeDocument/2006/relationships/image" Target="../media/image194.png"/></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8.jpg"/><Relationship Id="rId7" Type="http://schemas.openxmlformats.org/officeDocument/2006/relationships/image" Target="../media/image202.jp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01.jpg"/><Relationship Id="rId5" Type="http://schemas.openxmlformats.org/officeDocument/2006/relationships/image" Target="../media/image200.jpg"/><Relationship Id="rId4" Type="http://schemas.openxmlformats.org/officeDocument/2006/relationships/image" Target="../media/image199.png"/></Relationships>
</file>

<file path=ppt/slides/_rels/slide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208.png"/><Relationship Id="rId4" Type="http://schemas.openxmlformats.org/officeDocument/2006/relationships/image" Target="../media/image207.jpe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9.jpg"/><Relationship Id="rId1" Type="http://schemas.openxmlformats.org/officeDocument/2006/relationships/slideLayout" Target="../slideLayouts/slideLayout1.xml"/><Relationship Id="rId5" Type="http://schemas.openxmlformats.org/officeDocument/2006/relationships/image" Target="../media/image210.jpeg"/><Relationship Id="rId4" Type="http://schemas.openxmlformats.org/officeDocument/2006/relationships/chart" Target="../charts/char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36.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jpe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wmf"/><Relationship Id="rId2" Type="http://schemas.openxmlformats.org/officeDocument/2006/relationships/image" Target="../media/image14.jpeg"/><Relationship Id="rId16" Type="http://schemas.openxmlformats.org/officeDocument/2006/relationships/image" Target="../media/image28.png"/><Relationship Id="rId20" Type="http://schemas.openxmlformats.org/officeDocument/2006/relationships/image" Target="../media/image32.emf"/><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jpeg"/><Relationship Id="rId10" Type="http://schemas.openxmlformats.org/officeDocument/2006/relationships/image" Target="../media/image22.jpe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50.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jp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21.jpg"/><Relationship Id="rId11" Type="http://schemas.openxmlformats.org/officeDocument/2006/relationships/image" Target="../media/image36.png"/><Relationship Id="rId5" Type="http://schemas.openxmlformats.org/officeDocument/2006/relationships/image" Target="../media/image22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s>
</file>

<file path=ppt/slides/_rels/slide51.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jpg"/></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33.jpe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36.png"/><Relationship Id="rId2" Type="http://schemas.openxmlformats.org/officeDocument/2006/relationships/image" Target="../media/image234.png"/><Relationship Id="rId1" Type="http://schemas.openxmlformats.org/officeDocument/2006/relationships/slideLayout" Target="../slideLayouts/slideLayout1.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40.jpeg"/></Relationships>
</file>

<file path=ppt/slides/_rels/slide6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6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5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2.jpg"/><Relationship Id="rId1" Type="http://schemas.openxmlformats.org/officeDocument/2006/relationships/slideLayout" Target="../slideLayouts/slideLayout1.xml"/><Relationship Id="rId4" Type="http://schemas.openxmlformats.org/officeDocument/2006/relationships/hyperlink" Target="http://www.digi-capital.com/news/2016/02/100b-mobile-exits-as-investmentsva"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255.png"/><Relationship Id="rId4" Type="http://schemas.openxmlformats.org/officeDocument/2006/relationships/image" Target="../media/image254.png"/></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image" Target="../media/image257.png"/><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1.xml"/><Relationship Id="rId5" Type="http://schemas.openxmlformats.org/officeDocument/2006/relationships/image" Target="../media/image266.png"/><Relationship Id="rId4" Type="http://schemas.openxmlformats.org/officeDocument/2006/relationships/image" Target="../media/image265.png"/></Relationships>
</file>

<file path=ppt/slides/_rels/slide79.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26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271.png"/><Relationship Id="rId4" Type="http://schemas.openxmlformats.org/officeDocument/2006/relationships/image" Target="../media/image270.png"/></Relationships>
</file>

<file path=ppt/slides/_rels/slide81.xml.rels><?xml version="1.0" encoding="UTF-8" standalone="yes"?>
<Relationships xmlns="http://schemas.openxmlformats.org/package/2006/relationships"><Relationship Id="rId3" Type="http://schemas.openxmlformats.org/officeDocument/2006/relationships/image" Target="../media/image272.jpg"/><Relationship Id="rId7" Type="http://schemas.openxmlformats.org/officeDocument/2006/relationships/image" Target="../media/image276.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75.jpg"/><Relationship Id="rId5" Type="http://schemas.openxmlformats.org/officeDocument/2006/relationships/image" Target="../media/image274.jpg"/><Relationship Id="rId4" Type="http://schemas.openxmlformats.org/officeDocument/2006/relationships/image" Target="../media/image273.jpg"/></Relationships>
</file>

<file path=ppt/slides/_rels/slide82.xml.rels><?xml version="1.0" encoding="UTF-8" standalone="yes"?>
<Relationships xmlns="http://schemas.openxmlformats.org/package/2006/relationships"><Relationship Id="rId8" Type="http://schemas.openxmlformats.org/officeDocument/2006/relationships/image" Target="../media/image282.jpeg"/><Relationship Id="rId3" Type="http://schemas.openxmlformats.org/officeDocument/2006/relationships/image" Target="../media/image277.jpeg"/><Relationship Id="rId7" Type="http://schemas.openxmlformats.org/officeDocument/2006/relationships/image" Target="../media/image28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0.jpeg"/><Relationship Id="rId5" Type="http://schemas.openxmlformats.org/officeDocument/2006/relationships/image" Target="../media/image279.jpeg"/><Relationship Id="rId4" Type="http://schemas.openxmlformats.org/officeDocument/2006/relationships/image" Target="../media/image278.jpeg"/></Relationships>
</file>

<file path=ppt/slides/_rels/slide83.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84.jpg"/></Relationships>
</file>

<file path=ppt/slides/_rels/slide84.xml.rels><?xml version="1.0" encoding="UTF-8" standalone="yes"?>
<Relationships xmlns="http://schemas.openxmlformats.org/package/2006/relationships"><Relationship Id="rId3" Type="http://schemas.openxmlformats.org/officeDocument/2006/relationships/image" Target="../media/image285.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6.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88.png"/><Relationship Id="rId7" Type="http://schemas.openxmlformats.org/officeDocument/2006/relationships/image" Target="../media/image292.png"/><Relationship Id="rId12" Type="http://schemas.openxmlformats.org/officeDocument/2006/relationships/image" Target="../media/image297.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91.png"/><Relationship Id="rId11" Type="http://schemas.openxmlformats.org/officeDocument/2006/relationships/image" Target="../media/image296.jpeg"/><Relationship Id="rId5" Type="http://schemas.openxmlformats.org/officeDocument/2006/relationships/image" Target="../media/image290.png"/><Relationship Id="rId10" Type="http://schemas.openxmlformats.org/officeDocument/2006/relationships/image" Target="../media/image295.png"/><Relationship Id="rId4" Type="http://schemas.openxmlformats.org/officeDocument/2006/relationships/image" Target="../media/image289.png"/><Relationship Id="rId9" Type="http://schemas.openxmlformats.org/officeDocument/2006/relationships/image" Target="../media/image294.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3565197" y="2383369"/>
            <a:ext cx="5489323" cy="1862048"/>
          </a:xfrm>
          <a:prstGeom prst="rect">
            <a:avLst/>
          </a:prstGeom>
        </p:spPr>
        <p:txBody>
          <a:bodyPr wrap="none">
            <a:spAutoFit/>
          </a:bodyPr>
          <a:lstStyle/>
          <a:p>
            <a:r>
              <a:rPr lang="en-US" altLang="ja-JP" sz="11500" spc="130" dirty="0">
                <a:latin typeface="Segoe UI Black" panose="020B0A02040204020203" pitchFamily="34" charset="0"/>
                <a:ea typeface="Segoe UI Black" panose="020B0A02040204020203" pitchFamily="34" charset="0"/>
                <a:cs typeface="Segoe UI Black" panose="020B0A02040204020203" pitchFamily="34" charset="0"/>
              </a:rPr>
              <a:t>D</a:t>
            </a:r>
            <a:r>
              <a:rPr lang="en-US" altLang="ja-JP" sz="2000" spc="130" dirty="0">
                <a:latin typeface="Segoe UI Black" panose="020B0A02040204020203" pitchFamily="34" charset="0"/>
                <a:ea typeface="Segoe UI Black" panose="020B0A02040204020203" pitchFamily="34" charset="0"/>
                <a:cs typeface="Segoe UI Black" panose="020B0A02040204020203" pitchFamily="34" charset="0"/>
              </a:rPr>
              <a:t>igital </a:t>
            </a:r>
            <a:r>
              <a:rPr lang="en-US" altLang="ja-JP" sz="11500" spc="270" dirty="0">
                <a:latin typeface="Segoe UI Black" panose="020B0A02040204020203" pitchFamily="34" charset="0"/>
                <a:ea typeface="Segoe UI Black" panose="020B0A02040204020203" pitchFamily="34" charset="0"/>
                <a:cs typeface="Segoe UI Black" panose="020B0A02040204020203" pitchFamily="34" charset="0"/>
              </a:rPr>
              <a:t>T</a:t>
            </a:r>
            <a:r>
              <a:rPr lang="en-US" altLang="ja-JP" sz="2000" spc="270" dirty="0">
                <a:latin typeface="Segoe UI Black" panose="020B0A02040204020203" pitchFamily="34" charset="0"/>
                <a:ea typeface="Segoe UI Black" panose="020B0A02040204020203" pitchFamily="34" charset="0"/>
                <a:cs typeface="Segoe UI Black" panose="020B0A02040204020203" pitchFamily="34" charset="0"/>
              </a:rPr>
              <a:t>ransformation</a:t>
            </a:r>
            <a:r>
              <a:rPr lang="en-US" altLang="ja-JP" sz="2000" spc="120" dirty="0">
                <a:latin typeface="Segoe UI Black" panose="020B0A02040204020203" pitchFamily="34" charset="0"/>
                <a:ea typeface="Segoe UI Black" panose="020B0A02040204020203" pitchFamily="34" charset="0"/>
                <a:cs typeface="Segoe UI Black" panose="020B0A02040204020203" pitchFamily="34" charset="0"/>
              </a:rPr>
              <a:t> </a:t>
            </a:r>
            <a:endParaRPr lang="ja-JP" altLang="en-US" sz="2000" dirty="0">
              <a:latin typeface="Segoe UI Black" panose="020B0A02040204020203" pitchFamily="34" charset="0"/>
              <a:cs typeface="Segoe UI Black" panose="020B0A02040204020203" pitchFamily="34" charset="0"/>
            </a:endParaRPr>
          </a:p>
        </p:txBody>
      </p:sp>
      <p:sp>
        <p:nvSpPr>
          <p:cNvPr id="3" name="object 5"/>
          <p:cNvSpPr/>
          <p:nvPr/>
        </p:nvSpPr>
        <p:spPr>
          <a:xfrm>
            <a:off x="10918370" y="5094514"/>
            <a:ext cx="1095817" cy="176348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45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29293" y="2840696"/>
            <a:ext cx="11533414" cy="3416320"/>
          </a:xfrm>
          <a:prstGeom prst="rect">
            <a:avLst/>
          </a:prstGeom>
        </p:spPr>
        <p:txBody>
          <a:bodyPr wrap="square">
            <a:spAutoFit/>
          </a:bodyPr>
          <a:lstStyle/>
          <a:p>
            <a:pPr>
              <a:lnSpc>
                <a:spcPct val="150000"/>
              </a:lnSpc>
            </a:pPr>
            <a:r>
              <a:rPr lang="en-US" altLang="ja-JP" sz="3600" dirty="0">
                <a:latin typeface="Meiryo UI" panose="020B0604030504040204" pitchFamily="50" charset="-128"/>
                <a:ea typeface="Meiryo UI" panose="020B0604030504040204" pitchFamily="50" charset="-128"/>
              </a:rPr>
              <a:t>DT</a:t>
            </a:r>
            <a:r>
              <a:rPr lang="ja-JP" altLang="en-US" sz="3600" dirty="0">
                <a:latin typeface="Meiryo UI" panose="020B0604030504040204" pitchFamily="50" charset="-128"/>
                <a:ea typeface="Meiryo UI" panose="020B0604030504040204" pitchFamily="50" charset="-128"/>
              </a:rPr>
              <a:t>とは、</a:t>
            </a:r>
            <a:r>
              <a:rPr lang="ja-JP" altLang="en-US" sz="3600" b="1" u="sng" dirty="0">
                <a:latin typeface="Meiryo UI" panose="020B0604030504040204" pitchFamily="50" charset="-128"/>
                <a:ea typeface="Meiryo UI" panose="020B0604030504040204" pitchFamily="50" charset="-128"/>
              </a:rPr>
              <a:t>世界共通のインフラとなったインターネット</a:t>
            </a:r>
            <a:r>
              <a:rPr lang="ja-JP" altLang="en-US" sz="3600" dirty="0">
                <a:latin typeface="Meiryo UI" panose="020B0604030504040204" pitchFamily="50" charset="-128"/>
                <a:ea typeface="Meiryo UI" panose="020B0604030504040204" pitchFamily="50" charset="-128"/>
              </a:rPr>
              <a:t>などのネットワークを通じて</a:t>
            </a:r>
            <a:r>
              <a:rPr lang="ja-JP" altLang="en-US" sz="3600" b="1" u="sng" dirty="0">
                <a:latin typeface="Meiryo UI" panose="020B0604030504040204" pitchFamily="50" charset="-128"/>
                <a:ea typeface="Meiryo UI" panose="020B0604030504040204" pitchFamily="50" charset="-128"/>
              </a:rPr>
              <a:t>様々なモノが</a:t>
            </a:r>
            <a:r>
              <a:rPr lang="ja-JP" altLang="en-US" sz="3600" b="1" u="sng" dirty="0">
                <a:solidFill>
                  <a:srgbClr val="FF0000"/>
                </a:solidFill>
                <a:latin typeface="Meiryo UI" panose="020B0604030504040204" pitchFamily="50" charset="-128"/>
                <a:ea typeface="Meiryo UI" panose="020B0604030504040204" pitchFamily="50" charset="-128"/>
              </a:rPr>
              <a:t>繋がり</a:t>
            </a:r>
            <a:r>
              <a:rPr lang="ja-JP" altLang="en-US" sz="3600" b="1" dirty="0">
                <a:latin typeface="Meiryo UI" panose="020B0604030504040204" pitchFamily="50" charset="-128"/>
                <a:ea typeface="Meiryo UI" panose="020B0604030504040204" pitchFamily="50" charset="-128"/>
              </a:rPr>
              <a:t>、</a:t>
            </a:r>
            <a:r>
              <a:rPr lang="ja-JP" altLang="en-US" sz="3600" b="1" u="sng" dirty="0">
                <a:latin typeface="Meiryo UI" panose="020B0604030504040204" pitchFamily="50" charset="-128"/>
                <a:ea typeface="Meiryo UI" panose="020B0604030504040204" pitchFamily="50" charset="-128"/>
              </a:rPr>
              <a:t>データを</a:t>
            </a:r>
            <a:r>
              <a:rPr lang="ja-JP" altLang="en-US" sz="3600" b="1" u="sng" dirty="0">
                <a:solidFill>
                  <a:srgbClr val="FF0000"/>
                </a:solidFill>
                <a:latin typeface="Meiryo UI" panose="020B0604030504040204" pitchFamily="50" charset="-128"/>
                <a:ea typeface="Meiryo UI" panose="020B0604030504040204" pitchFamily="50" charset="-128"/>
              </a:rPr>
              <a:t>蓄積</a:t>
            </a:r>
            <a:r>
              <a:rPr lang="ja-JP" altLang="en-US" sz="3600" b="1" u="sng" dirty="0">
                <a:latin typeface="Meiryo UI" panose="020B0604030504040204" pitchFamily="50" charset="-128"/>
                <a:ea typeface="Meiryo UI" panose="020B0604030504040204" pitchFamily="50" charset="-128"/>
              </a:rPr>
              <a:t>・</a:t>
            </a:r>
            <a:r>
              <a:rPr lang="ja-JP" altLang="en-US" sz="3600" b="1" u="sng" dirty="0">
                <a:solidFill>
                  <a:srgbClr val="FF0000"/>
                </a:solidFill>
                <a:latin typeface="Meiryo UI" panose="020B0604030504040204" pitchFamily="50" charset="-128"/>
                <a:ea typeface="Meiryo UI" panose="020B0604030504040204" pitchFamily="50" charset="-128"/>
              </a:rPr>
              <a:t>分析</a:t>
            </a:r>
            <a:r>
              <a:rPr lang="ja-JP" altLang="en-US" sz="3600" b="1" u="sng" dirty="0">
                <a:latin typeface="Meiryo UI" panose="020B0604030504040204" pitchFamily="50" charset="-128"/>
                <a:ea typeface="Meiryo UI" panose="020B0604030504040204" pitchFamily="50" charset="-128"/>
              </a:rPr>
              <a:t>・</a:t>
            </a:r>
            <a:r>
              <a:rPr lang="ja-JP" altLang="en-US" sz="3600" b="1" u="sng" dirty="0">
                <a:solidFill>
                  <a:srgbClr val="FF0000"/>
                </a:solidFill>
                <a:latin typeface="Meiryo UI" panose="020B0604030504040204" pitchFamily="50" charset="-128"/>
                <a:ea typeface="Meiryo UI" panose="020B0604030504040204" pitchFamily="50" charset="-128"/>
              </a:rPr>
              <a:t>制御</a:t>
            </a:r>
            <a:r>
              <a:rPr lang="ja-JP" altLang="en-US" sz="3600" b="1" u="sng" dirty="0">
                <a:latin typeface="Meiryo UI" panose="020B0604030504040204" pitchFamily="50" charset="-128"/>
                <a:ea typeface="Meiryo UI" panose="020B0604030504040204" pitchFamily="50" charset="-128"/>
              </a:rPr>
              <a:t>する</a:t>
            </a:r>
            <a:r>
              <a:rPr lang="ja-JP" altLang="en-US" sz="3600" b="1" dirty="0">
                <a:latin typeface="Meiryo UI" panose="020B0604030504040204" pitchFamily="50" charset="-128"/>
                <a:ea typeface="Meiryo UI" panose="020B0604030504040204" pitchFamily="50" charset="-128"/>
              </a:rPr>
              <a:t>ことで、新規の</a:t>
            </a:r>
            <a:r>
              <a:rPr lang="ja-JP" altLang="en-US" sz="3600" b="1" spc="75" dirty="0">
                <a:latin typeface="Meiryo UI" panose="020B0604030504040204" pitchFamily="50" charset="-128"/>
                <a:ea typeface="Meiryo UI" panose="020B0604030504040204" pitchFamily="50" charset="-128"/>
                <a:cs typeface="Microsoft YaHei"/>
              </a:rPr>
              <a:t>ビジネスモデル、</a:t>
            </a:r>
            <a:r>
              <a:rPr lang="ja-JP" altLang="en-US" sz="3600" b="1" u="sng" spc="75" dirty="0">
                <a:solidFill>
                  <a:srgbClr val="FF0000"/>
                </a:solidFill>
                <a:latin typeface="Meiryo UI" panose="020B0604030504040204" pitchFamily="50" charset="-128"/>
                <a:ea typeface="Meiryo UI" panose="020B0604030504040204" pitchFamily="50" charset="-128"/>
                <a:cs typeface="Microsoft YaHei"/>
              </a:rPr>
              <a:t>新しい顧客との関係</a:t>
            </a:r>
            <a:r>
              <a:rPr lang="ja-JP" altLang="en-US" sz="3600" b="1" spc="75" dirty="0">
                <a:latin typeface="Meiryo UI" panose="020B0604030504040204" pitchFamily="50" charset="-128"/>
                <a:ea typeface="Meiryo UI" panose="020B0604030504040204" pitchFamily="50" charset="-128"/>
                <a:cs typeface="Microsoft YaHei"/>
              </a:rPr>
              <a:t>を通じて価値を創出</a:t>
            </a:r>
            <a:r>
              <a:rPr lang="ja-JP" altLang="en-US" sz="3600" spc="75" dirty="0">
                <a:latin typeface="Meiryo UI" panose="020B0604030504040204" pitchFamily="50" charset="-128"/>
                <a:ea typeface="Meiryo UI" panose="020B0604030504040204" pitchFamily="50" charset="-128"/>
                <a:cs typeface="MS UI Gothic"/>
              </a:rPr>
              <a:t>し、</a:t>
            </a:r>
            <a:r>
              <a:rPr lang="ja-JP" altLang="en-US" sz="3600" b="1" u="sng" spc="75" dirty="0">
                <a:latin typeface="Meiryo UI" panose="020B0604030504040204" pitchFamily="50" charset="-128"/>
                <a:ea typeface="Meiryo UI" panose="020B0604030504040204" pitchFamily="50" charset="-128"/>
                <a:cs typeface="MS UI Gothic"/>
              </a:rPr>
              <a:t>競争上の優位性</a:t>
            </a:r>
            <a:r>
              <a:rPr lang="ja-JP" altLang="en-US" sz="3600" b="1" u="sng" spc="375" dirty="0">
                <a:latin typeface="Meiryo UI" panose="020B0604030504040204" pitchFamily="50" charset="-128"/>
                <a:ea typeface="Meiryo UI" panose="020B0604030504040204" pitchFamily="50" charset="-128"/>
                <a:cs typeface="MS UI Gothic"/>
              </a:rPr>
              <a:t>を確立すること</a:t>
            </a:r>
            <a:r>
              <a:rPr lang="ja-JP" altLang="en-US" sz="3600" spc="375" dirty="0">
                <a:latin typeface="Meiryo UI" panose="020B0604030504040204" pitchFamily="50" charset="-128"/>
                <a:ea typeface="Meiryo UI" panose="020B0604030504040204" pitchFamily="50" charset="-128"/>
                <a:cs typeface="MS UI Gothic"/>
              </a:rPr>
              <a:t>である。</a:t>
            </a:r>
            <a:endParaRPr lang="ja-JP" altLang="en-US" sz="36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2"/>
          <a:stretch>
            <a:fillRect/>
          </a:stretch>
        </p:blipFill>
        <p:spPr>
          <a:xfrm>
            <a:off x="10886" y="0"/>
            <a:ext cx="881743" cy="551089"/>
          </a:xfrm>
          <a:prstGeom prst="rect">
            <a:avLst/>
          </a:prstGeom>
        </p:spPr>
      </p:pic>
      <p:pic>
        <p:nvPicPr>
          <p:cNvPr id="9" name="図 8"/>
          <p:cNvPicPr>
            <a:picLocks noChangeAspect="1"/>
          </p:cNvPicPr>
          <p:nvPr/>
        </p:nvPicPr>
        <p:blipFill>
          <a:blip r:embed="rId3"/>
          <a:stretch>
            <a:fillRect/>
          </a:stretch>
        </p:blipFill>
        <p:spPr>
          <a:xfrm>
            <a:off x="3949811" y="10886"/>
            <a:ext cx="4310582" cy="2775551"/>
          </a:xfrm>
          <a:prstGeom prst="rect">
            <a:avLst/>
          </a:prstGeom>
        </p:spPr>
      </p:pic>
      <p:sp>
        <p:nvSpPr>
          <p:cNvPr id="10" name="テキスト ボックス 9"/>
          <p:cNvSpPr txBox="1"/>
          <p:nvPr/>
        </p:nvSpPr>
        <p:spPr>
          <a:xfrm>
            <a:off x="7751761" y="1688492"/>
            <a:ext cx="3023962" cy="1200329"/>
          </a:xfrm>
          <a:prstGeom prst="rect">
            <a:avLst/>
          </a:prstGeom>
          <a:noFill/>
        </p:spPr>
        <p:txBody>
          <a:bodyPr wrap="square" rtlCol="0">
            <a:spAutoFit/>
          </a:bodyPr>
          <a:lstStyle/>
          <a:p>
            <a:r>
              <a:rPr kumimoji="1" lang="ja-JP" altLang="en-US" sz="7200" b="1" dirty="0">
                <a:latin typeface="Meiryo UI" panose="020B0604030504040204" pitchFamily="50" charset="-128"/>
                <a:ea typeface="Meiryo UI" panose="020B0604030504040204" pitchFamily="50" charset="-128"/>
              </a:rPr>
              <a:t>とは？</a:t>
            </a:r>
          </a:p>
        </p:txBody>
      </p:sp>
      <p:sp>
        <p:nvSpPr>
          <p:cNvPr id="5" name="テキスト ボックス 4"/>
          <p:cNvSpPr txBox="1"/>
          <p:nvPr/>
        </p:nvSpPr>
        <p:spPr>
          <a:xfrm>
            <a:off x="5482545" y="3509057"/>
            <a:ext cx="511628" cy="461665"/>
          </a:xfrm>
          <a:prstGeom prst="rect">
            <a:avLst/>
          </a:prstGeom>
          <a:noFill/>
        </p:spPr>
        <p:txBody>
          <a:bodyPr wrap="square" rtlCol="0">
            <a:spAutoFit/>
          </a:bodyPr>
          <a:lstStyle/>
          <a:p>
            <a:r>
              <a:rPr kumimoji="1" lang="ja-JP" altLang="en-US" sz="2400" b="1" dirty="0">
                <a:solidFill>
                  <a:srgbClr val="FF0000"/>
                </a:solidFill>
                <a:latin typeface="Meiryo UI" panose="020B0604030504040204" pitchFamily="50" charset="-128"/>
                <a:ea typeface="Meiryo UI" panose="020B0604030504040204" pitchFamily="50" charset="-128"/>
              </a:rPr>
              <a:t>①</a:t>
            </a:r>
          </a:p>
        </p:txBody>
      </p:sp>
      <p:sp>
        <p:nvSpPr>
          <p:cNvPr id="11" name="テキスト ボックス 10"/>
          <p:cNvSpPr txBox="1"/>
          <p:nvPr/>
        </p:nvSpPr>
        <p:spPr>
          <a:xfrm>
            <a:off x="8567057" y="3509057"/>
            <a:ext cx="511628" cy="461665"/>
          </a:xfrm>
          <a:prstGeom prst="rect">
            <a:avLst/>
          </a:prstGeom>
          <a:noFill/>
        </p:spPr>
        <p:txBody>
          <a:bodyPr wrap="square" rtlCol="0">
            <a:spAutoFit/>
          </a:bodyPr>
          <a:lstStyle/>
          <a:p>
            <a:r>
              <a:rPr lang="ja-JP" altLang="en-US" sz="2400" b="1" dirty="0">
                <a:solidFill>
                  <a:srgbClr val="FF0000"/>
                </a:solidFill>
                <a:latin typeface="Meiryo UI" panose="020B0604030504040204" pitchFamily="50" charset="-128"/>
                <a:ea typeface="Meiryo UI" panose="020B0604030504040204" pitchFamily="50" charset="-128"/>
              </a:rPr>
              <a:t>②</a:t>
            </a:r>
            <a:endParaRPr kumimoji="1" lang="ja-JP" altLang="en-US" sz="2400" b="1" dirty="0">
              <a:solidFill>
                <a:srgbClr val="FF0000"/>
              </a:solidFill>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9713234" y="3509057"/>
            <a:ext cx="511628" cy="461665"/>
          </a:xfrm>
          <a:prstGeom prst="rect">
            <a:avLst/>
          </a:prstGeom>
          <a:noFill/>
        </p:spPr>
        <p:txBody>
          <a:bodyPr wrap="square" rtlCol="0">
            <a:spAutoFit/>
          </a:bodyPr>
          <a:lstStyle/>
          <a:p>
            <a:r>
              <a:rPr lang="ja-JP" altLang="en-US" sz="2400" b="1" dirty="0">
                <a:solidFill>
                  <a:srgbClr val="FF0000"/>
                </a:solidFill>
                <a:latin typeface="Meiryo UI" panose="020B0604030504040204" pitchFamily="50" charset="-128"/>
                <a:ea typeface="Meiryo UI" panose="020B0604030504040204" pitchFamily="50" charset="-128"/>
              </a:rPr>
              <a:t>③</a:t>
            </a:r>
            <a:endParaRPr kumimoji="1" lang="ja-JP" altLang="en-US" sz="2400" b="1" dirty="0">
              <a:solidFill>
                <a:srgbClr val="FF0000"/>
              </a:solidFill>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10859411" y="3465513"/>
            <a:ext cx="511628" cy="461665"/>
          </a:xfrm>
          <a:prstGeom prst="rect">
            <a:avLst/>
          </a:prstGeom>
          <a:noFill/>
        </p:spPr>
        <p:txBody>
          <a:bodyPr wrap="square" rtlCol="0">
            <a:spAutoFit/>
          </a:bodyPr>
          <a:lstStyle/>
          <a:p>
            <a:r>
              <a:rPr lang="ja-JP" altLang="en-US" sz="2400" b="1" dirty="0">
                <a:solidFill>
                  <a:srgbClr val="FF0000"/>
                </a:solidFill>
                <a:latin typeface="Meiryo UI" panose="020B0604030504040204" pitchFamily="50" charset="-128"/>
                <a:ea typeface="Meiryo UI" panose="020B0604030504040204" pitchFamily="50" charset="-128"/>
              </a:rPr>
              <a:t>④</a:t>
            </a:r>
            <a:endParaRPr kumimoji="1" lang="ja-JP" altLang="en-US" sz="2400" b="1" dirty="0">
              <a:solidFill>
                <a:srgbClr val="FF0000"/>
              </a:solidFill>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2053545" y="2657988"/>
            <a:ext cx="511628" cy="461665"/>
          </a:xfrm>
          <a:prstGeom prst="rect">
            <a:avLst/>
          </a:prstGeom>
          <a:noFill/>
        </p:spPr>
        <p:txBody>
          <a:bodyPr wrap="square" rtlCol="0">
            <a:spAutoFit/>
          </a:bodyPr>
          <a:lstStyle/>
          <a:p>
            <a:r>
              <a:rPr kumimoji="1" lang="ja-JP" altLang="en-US" sz="2400" b="1" dirty="0">
                <a:solidFill>
                  <a:srgbClr val="FF0000"/>
                </a:solidFill>
                <a:latin typeface="Meiryo UI" panose="020B0604030504040204" pitchFamily="50" charset="-128"/>
                <a:ea typeface="Meiryo UI" panose="020B0604030504040204" pitchFamily="50" charset="-128"/>
              </a:rPr>
              <a:t>●</a:t>
            </a:r>
          </a:p>
        </p:txBody>
      </p:sp>
      <p:sp>
        <p:nvSpPr>
          <p:cNvPr id="2" name="テキスト ボックス 1"/>
          <p:cNvSpPr txBox="1"/>
          <p:nvPr/>
        </p:nvSpPr>
        <p:spPr>
          <a:xfrm>
            <a:off x="7253063" y="4524142"/>
            <a:ext cx="3522660" cy="307777"/>
          </a:xfrm>
          <a:prstGeom prst="rect">
            <a:avLst/>
          </a:prstGeom>
          <a:noFill/>
        </p:spPr>
        <p:txBody>
          <a:bodyPr wrap="square" rtlCol="0">
            <a:spAutoFit/>
          </a:bodyPr>
          <a:lstStyle/>
          <a:p>
            <a:r>
              <a:rPr kumimoji="1" lang="ja-JP" altLang="en-US" sz="1400" b="1" dirty="0">
                <a:solidFill>
                  <a:srgbClr val="7030A0"/>
                </a:solidFill>
                <a:latin typeface="Meiryo UI" panose="020B0604030504040204" pitchFamily="50" charset="-128"/>
                <a:ea typeface="Meiryo UI" panose="020B0604030504040204" pitchFamily="50" charset="-128"/>
              </a:rPr>
              <a:t>ミシュランはお客にタイヤを売らないとか・・・</a:t>
            </a:r>
          </a:p>
        </p:txBody>
      </p:sp>
    </p:spTree>
    <p:extLst>
      <p:ext uri="{BB962C8B-B14F-4D97-AF65-F5344CB8AC3E}">
        <p14:creationId xmlns:p14="http://schemas.microsoft.com/office/powerpoint/2010/main" val="9866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10886" y="0"/>
            <a:ext cx="881743" cy="551089"/>
          </a:xfrm>
          <a:prstGeom prst="rect">
            <a:avLst/>
          </a:prstGeom>
        </p:spPr>
      </p:pic>
      <p:sp>
        <p:nvSpPr>
          <p:cNvPr id="74" name="テキスト ボックス 73"/>
          <p:cNvSpPr txBox="1"/>
          <p:nvPr/>
        </p:nvSpPr>
        <p:spPr>
          <a:xfrm>
            <a:off x="1771889" y="347741"/>
            <a:ext cx="8575197" cy="461665"/>
          </a:xfrm>
          <a:prstGeom prst="rect">
            <a:avLst/>
          </a:prstGeom>
          <a:noFill/>
        </p:spPr>
        <p:txBody>
          <a:bodyPr wrap="square" rtlCol="0">
            <a:spAutoFit/>
          </a:bodyPr>
          <a:lstStyle/>
          <a:p>
            <a:pPr algn="ctr"/>
            <a:r>
              <a:rPr kumimoji="1" lang="ja-JP" altLang="en-US" sz="2400" b="1" dirty="0">
                <a:solidFill>
                  <a:srgbClr val="FF0000"/>
                </a:solidFill>
                <a:latin typeface="Meiryo UI" panose="020B0604030504040204" pitchFamily="50" charset="-128"/>
                <a:ea typeface="Meiryo UI" panose="020B0604030504040204" pitchFamily="50" charset="-128"/>
              </a:rPr>
              <a:t>●</a:t>
            </a:r>
            <a:r>
              <a:rPr kumimoji="1" lang="en-US" altLang="ja-JP" sz="2400" b="1" dirty="0">
                <a:latin typeface="Meiryo UI" panose="020B0604030504040204" pitchFamily="50" charset="-128"/>
                <a:ea typeface="Meiryo UI" panose="020B0604030504040204" pitchFamily="50" charset="-128"/>
              </a:rPr>
              <a:t>1</a:t>
            </a:r>
            <a:r>
              <a:rPr kumimoji="1" lang="ja-JP" altLang="en-US" sz="2400" b="1" dirty="0">
                <a:latin typeface="Meiryo UI" panose="020B0604030504040204" pitchFamily="50" charset="-128"/>
                <a:ea typeface="Meiryo UI" panose="020B0604030504040204" pitchFamily="50" charset="-128"/>
              </a:rPr>
              <a:t>秒間の間にインターネットで起きていること</a:t>
            </a:r>
            <a:r>
              <a:rPr kumimoji="1" lang="en-US" altLang="ja-JP" sz="2400" b="1" dirty="0">
                <a:latin typeface="Meiryo UI" panose="020B0604030504040204" pitchFamily="50" charset="-128"/>
                <a:ea typeface="Meiryo UI" panose="020B0604030504040204" pitchFamily="50" charset="-128"/>
              </a:rPr>
              <a:t>~</a:t>
            </a:r>
            <a:endParaRPr kumimoji="1" lang="ja-JP" altLang="en-US" sz="2400" b="1" dirty="0">
              <a:latin typeface="Meiryo UI" panose="020B0604030504040204" pitchFamily="50" charset="-128"/>
              <a:ea typeface="Meiryo UI" panose="020B0604030504040204" pitchFamily="50" charset="-128"/>
            </a:endParaRPr>
          </a:p>
        </p:txBody>
      </p:sp>
      <p:sp>
        <p:nvSpPr>
          <p:cNvPr id="7" name="正方形/長方形 1"/>
          <p:cNvSpPr>
            <a:spLocks noChangeArrowheads="1"/>
          </p:cNvSpPr>
          <p:nvPr/>
        </p:nvSpPr>
        <p:spPr bwMode="auto">
          <a:xfrm>
            <a:off x="5566013" y="1549652"/>
            <a:ext cx="6273562" cy="423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tabLst>
                <a:tab pos="3429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3429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3429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3429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3429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3429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3429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3429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3429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700"/>
              </a:lnSpc>
              <a:spcBef>
                <a:spcPct val="0"/>
              </a:spcBef>
              <a:buFontTx/>
              <a:buNone/>
            </a:pP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毎秒</a:t>
            </a:r>
            <a:r>
              <a:rPr lang="en-US" altLang="ja-JP"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32</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億人が</a:t>
            </a:r>
            <a:r>
              <a:rPr lang="ja-JP" altLang="en-US" sz="1800" b="1" u="sng"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インターネットに接続</a:t>
            </a: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している。</a:t>
            </a: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endParaRPr lang="en-US" altLang="zh-CN"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r>
              <a:rPr lang="en-US" altLang="ja-JP" sz="1800" b="1" u="sng"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Google</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検索は、毎秒</a:t>
            </a:r>
            <a:r>
              <a:rPr lang="en-US" altLang="ja-JP"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4</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万件</a:t>
            </a: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a:t>
            </a: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endParaRPr lang="en-US" altLang="zh-CN"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r>
              <a:rPr lang="en-US" altLang="ja-JP" sz="1800" b="1" u="sng"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Facebook</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は、</a:t>
            </a:r>
            <a:r>
              <a:rPr lang="en-US" altLang="ja-JP"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6</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万</a:t>
            </a:r>
            <a:r>
              <a:rPr lang="en-US" altLang="ja-JP"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9,444</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件の書き込み</a:t>
            </a: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がなされ、</a:t>
            </a: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endParaRPr lang="en-US" altLang="zh-CN"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r>
              <a:rPr lang="en-US" altLang="ja-JP" sz="1800" b="1" u="sng"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Twitter</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では、</a:t>
            </a:r>
            <a:r>
              <a:rPr lang="en-US" altLang="ja-JP"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5,780</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件のメッセージが送信</a:t>
            </a: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されている。</a:t>
            </a: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endParaRPr lang="en-US" altLang="zh-CN"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r>
              <a:rPr lang="en-US" altLang="ja-JP" sz="1800" b="1" u="sng"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Apple</a:t>
            </a:r>
            <a:r>
              <a:rPr lang="ja-JP" altLang="en-US" sz="1800" b="1" u="sng"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ストア</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では、毎秒</a:t>
            </a:r>
            <a:r>
              <a:rPr lang="en-US" altLang="ja-JP"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850</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のアプリがダウンロード</a:t>
            </a: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され、</a:t>
            </a: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endParaRPr lang="en-US" altLang="zh-CN"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写真共有サイト</a:t>
            </a:r>
            <a:r>
              <a:rPr lang="en-US" altLang="ja-JP" sz="1800" b="1" u="sng" dirty="0" err="1">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Snapcaht</a:t>
            </a:r>
            <a:r>
              <a:rPr lang="ja-JP" altLang="en-US" sz="1800" b="1" dirty="0" err="1">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には</a:t>
            </a:r>
            <a:r>
              <a:rPr lang="en-US" altLang="ja-JP"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4,745</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件が登録</a:t>
            </a: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されている。</a:t>
            </a: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世界では毎年</a:t>
            </a:r>
            <a:r>
              <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1</a:t>
            </a: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兆枚の写真が撮影され、</a:t>
            </a: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その内数億枚が</a:t>
            </a:r>
            <a:r>
              <a:rPr lang="en-US" altLang="ja-JP" sz="1800" b="1" u="sng" dirty="0">
                <a:solidFill>
                  <a:srgbClr val="FF0000"/>
                </a:solidFill>
                <a:latin typeface="Meiryo UI" panose="020B0604030504040204" pitchFamily="50" charset="-128"/>
                <a:ea typeface="Meiryo UI" panose="020B0604030504040204" pitchFamily="50" charset="-128"/>
              </a:rPr>
              <a:t>Instagram</a:t>
            </a:r>
            <a:r>
              <a:rPr lang="ja-JP" altLang="en-US" sz="1800" b="1" dirty="0">
                <a:latin typeface="Meiryo UI" panose="020B0604030504040204" pitchFamily="50" charset="-128"/>
                <a:ea typeface="Meiryo UI" panose="020B0604030504040204" pitchFamily="50" charset="-128"/>
              </a:rPr>
              <a:t>などに投稿されていると言う。</a:t>
            </a: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r>
              <a:rPr lang="en-US" altLang="ja-JP" sz="1800" b="1" u="sng"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Skype</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を使った通話は毎秒</a:t>
            </a:r>
            <a:r>
              <a:rPr lang="en-US" altLang="ja-JP"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1,834</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件</a:t>
            </a: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で、</a:t>
            </a:r>
            <a:endParaRPr lang="en-US" altLang="ja-JP"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endParaRPr lang="en-US" altLang="zh-CN"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a:p>
            <a:pPr>
              <a:lnSpc>
                <a:spcPts val="1700"/>
              </a:lnSpc>
              <a:spcBef>
                <a:spcPct val="0"/>
              </a:spcBef>
              <a:buFontTx/>
              <a:buNone/>
            </a:pPr>
            <a:r>
              <a:rPr lang="en-US" altLang="ja-JP" sz="1800" b="1" u="sng" dirty="0" err="1">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Youtube</a:t>
            </a: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には、</a:t>
            </a:r>
            <a:r>
              <a:rPr lang="ja-JP" altLang="en-US" sz="2400" b="1" u="sng" dirty="0">
                <a:solidFill>
                  <a:srgbClr val="00B050"/>
                </a:solidFill>
                <a:latin typeface="Meiryo UI" panose="020B0604030504040204" pitchFamily="50" charset="-128"/>
                <a:ea typeface="Meiryo UI" panose="020B0604030504040204" pitchFamily="50" charset="-128"/>
                <a:cs typeface="ＭＳ Ｐゴシック" panose="020B0600070205080204" pitchFamily="50" charset="-128"/>
              </a:rPr>
              <a:t>毎分</a:t>
            </a:r>
            <a:r>
              <a:rPr lang="en-US" altLang="ja-JP" sz="1800" b="1" u="sng"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300</a:t>
            </a:r>
            <a:r>
              <a:rPr lang="ja-JP" altLang="en-US" sz="1800" b="1" u="sng"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時間</a:t>
            </a: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の</a:t>
            </a:r>
            <a:r>
              <a:rPr lang="ja-JP" altLang="en-US" sz="1800" b="1" dirty="0">
                <a:solidFill>
                  <a:srgbClr val="FF0000"/>
                </a:solidFill>
                <a:latin typeface="Meiryo UI" panose="020B0604030504040204" pitchFamily="50" charset="-128"/>
                <a:ea typeface="Meiryo UI" panose="020B0604030504040204" pitchFamily="50" charset="-128"/>
                <a:cs typeface="ＭＳ Ｐゴシック" panose="020B0600070205080204" pitchFamily="50" charset="-128"/>
              </a:rPr>
              <a:t>動画がアップ</a:t>
            </a:r>
            <a:r>
              <a:rPr lang="ja-JP" altLang="en-US"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rPr>
              <a:t>される。</a:t>
            </a:r>
            <a:endParaRPr lang="en-US" altLang="zh-CN" sz="1800" b="1" dirty="0">
              <a:solidFill>
                <a:srgbClr val="000000"/>
              </a:solidFill>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8" name="Arc 570"/>
          <p:cNvSpPr/>
          <p:nvPr/>
        </p:nvSpPr>
        <p:spPr>
          <a:xfrm>
            <a:off x="1154351" y="1912711"/>
            <a:ext cx="3567113" cy="3567113"/>
          </a:xfrm>
          <a:prstGeom prst="arc">
            <a:avLst>
              <a:gd name="adj1" fmla="val 15147773"/>
              <a:gd name="adj2" fmla="val 17583353"/>
            </a:avLst>
          </a:prstGeom>
          <a:ln w="28575" cmpd="sng">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defTabSz="609468" fontAlgn="auto">
              <a:spcBef>
                <a:spcPts val="0"/>
              </a:spcBef>
              <a:spcAft>
                <a:spcPts val="0"/>
              </a:spcAft>
              <a:defRPr/>
            </a:pPr>
            <a:endParaRPr lang="en-US"/>
          </a:p>
        </p:txBody>
      </p:sp>
      <p:sp>
        <p:nvSpPr>
          <p:cNvPr id="9" name="Arc 571"/>
          <p:cNvSpPr/>
          <p:nvPr/>
        </p:nvSpPr>
        <p:spPr>
          <a:xfrm>
            <a:off x="1154351" y="1912711"/>
            <a:ext cx="3567113" cy="3567113"/>
          </a:xfrm>
          <a:prstGeom prst="arc">
            <a:avLst>
              <a:gd name="adj1" fmla="val 19101999"/>
              <a:gd name="adj2" fmla="val 20322158"/>
            </a:avLst>
          </a:prstGeom>
          <a:ln w="28575" cmpd="sng">
            <a:solidFill>
              <a:srgbClr val="85DDB5"/>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defTabSz="609468" fontAlgn="auto">
              <a:spcBef>
                <a:spcPts val="0"/>
              </a:spcBef>
              <a:spcAft>
                <a:spcPts val="0"/>
              </a:spcAft>
              <a:defRPr/>
            </a:pPr>
            <a:endParaRPr lang="en-US"/>
          </a:p>
        </p:txBody>
      </p:sp>
      <p:sp>
        <p:nvSpPr>
          <p:cNvPr id="10" name="Arc 572"/>
          <p:cNvSpPr/>
          <p:nvPr/>
        </p:nvSpPr>
        <p:spPr>
          <a:xfrm>
            <a:off x="1148001" y="1904774"/>
            <a:ext cx="3567113" cy="3567112"/>
          </a:xfrm>
          <a:prstGeom prst="arc">
            <a:avLst>
              <a:gd name="adj1" fmla="val 750313"/>
              <a:gd name="adj2" fmla="val 2443559"/>
            </a:avLst>
          </a:prstGeom>
          <a:ln w="28575" cmpd="sng">
            <a:solidFill>
              <a:srgbClr val="85DDB5"/>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defTabSz="609468" fontAlgn="auto">
              <a:spcBef>
                <a:spcPts val="0"/>
              </a:spcBef>
              <a:spcAft>
                <a:spcPts val="0"/>
              </a:spcAft>
              <a:defRPr/>
            </a:pPr>
            <a:endParaRPr lang="en-US"/>
          </a:p>
        </p:txBody>
      </p:sp>
      <p:sp>
        <p:nvSpPr>
          <p:cNvPr id="11" name="Arc 573"/>
          <p:cNvSpPr/>
          <p:nvPr/>
        </p:nvSpPr>
        <p:spPr>
          <a:xfrm>
            <a:off x="1141651" y="1904774"/>
            <a:ext cx="3568700" cy="3568700"/>
          </a:xfrm>
          <a:prstGeom prst="arc">
            <a:avLst>
              <a:gd name="adj1" fmla="val 3960846"/>
              <a:gd name="adj2" fmla="val 6620552"/>
            </a:avLst>
          </a:prstGeom>
          <a:ln w="28575" cmpd="sng">
            <a:solidFill>
              <a:srgbClr val="85DDB5"/>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defTabSz="609468" fontAlgn="auto">
              <a:spcBef>
                <a:spcPts val="0"/>
              </a:spcBef>
              <a:spcAft>
                <a:spcPts val="0"/>
              </a:spcAft>
              <a:defRPr/>
            </a:pPr>
            <a:endParaRPr lang="en-US">
              <a:ln>
                <a:solidFill>
                  <a:srgbClr val="FFFFFF"/>
                </a:solidFill>
              </a:ln>
            </a:endParaRPr>
          </a:p>
        </p:txBody>
      </p:sp>
      <p:sp>
        <p:nvSpPr>
          <p:cNvPr id="12" name="Arc 574"/>
          <p:cNvSpPr/>
          <p:nvPr/>
        </p:nvSpPr>
        <p:spPr>
          <a:xfrm>
            <a:off x="1173401" y="1896836"/>
            <a:ext cx="3568700" cy="3567113"/>
          </a:xfrm>
          <a:prstGeom prst="arc">
            <a:avLst>
              <a:gd name="adj1" fmla="val 8281966"/>
              <a:gd name="adj2" fmla="val 10175774"/>
            </a:avLst>
          </a:prstGeom>
          <a:ln w="28575" cmpd="sng">
            <a:solidFill>
              <a:srgbClr val="85DDB5"/>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defTabSz="609468" fontAlgn="auto">
              <a:spcBef>
                <a:spcPts val="0"/>
              </a:spcBef>
              <a:spcAft>
                <a:spcPts val="0"/>
              </a:spcAft>
              <a:defRPr/>
            </a:pPr>
            <a:endParaRPr lang="en-US"/>
          </a:p>
        </p:txBody>
      </p:sp>
      <p:sp>
        <p:nvSpPr>
          <p:cNvPr id="13" name="Arc 575"/>
          <p:cNvSpPr/>
          <p:nvPr/>
        </p:nvSpPr>
        <p:spPr>
          <a:xfrm>
            <a:off x="1184514" y="1917474"/>
            <a:ext cx="3568700" cy="3567112"/>
          </a:xfrm>
          <a:prstGeom prst="arc">
            <a:avLst>
              <a:gd name="adj1" fmla="val 12197305"/>
              <a:gd name="adj2" fmla="val 13477785"/>
            </a:avLst>
          </a:prstGeom>
          <a:ln w="28575" cmpd="sng">
            <a:solidFill>
              <a:srgbClr val="85DDB5"/>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defTabSz="609468" fontAlgn="auto">
              <a:spcBef>
                <a:spcPts val="0"/>
              </a:spcBef>
              <a:spcAft>
                <a:spcPts val="0"/>
              </a:spcAft>
              <a:defRPr/>
            </a:pPr>
            <a:endParaRPr lang="en-US"/>
          </a:p>
        </p:txBody>
      </p:sp>
      <p:pic>
        <p:nvPicPr>
          <p:cNvPr id="14" name="Picture 642" descr="Allseen-ConnectedHome-K.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3764" y="1415824"/>
            <a:ext cx="84455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43" descr="Allseen-People-K.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6501" y="3182711"/>
            <a:ext cx="7334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0801" y="2752499"/>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45" descr="Allseen-Appliances-K.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801" y="3389086"/>
            <a:ext cx="8794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47" descr="Allseen-DisplayTelevision-K.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22914" y="4852761"/>
            <a:ext cx="86042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48" descr="Allseen-Music-K.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43626" y="5411561"/>
            <a:ext cx="64611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4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462576" y="5289324"/>
            <a:ext cx="8286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50" descr="Allseen-Lighting-K.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6214" y="4747986"/>
            <a:ext cx="5238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51" descr="Allseen-DigitalClock-K.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40089" y="4909911"/>
            <a:ext cx="84772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52" descr="Allseen-SmartPhone-K.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70539" y="1730149"/>
            <a:ext cx="5032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53" descr="Allseen-WearableDevice-K.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22976" y="1607911"/>
            <a:ext cx="525463"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3" descr="http://www.clker.com/cliparts/d/7/b/b/1195421700669147715darkowl_blue_earth.svg.med.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1889" y="2495324"/>
            <a:ext cx="237648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26" name="テキスト ボックス 1"/>
          <p:cNvSpPr txBox="1">
            <a:spLocks noChangeArrowheads="1"/>
          </p:cNvSpPr>
          <p:nvPr/>
        </p:nvSpPr>
        <p:spPr bwMode="auto">
          <a:xfrm>
            <a:off x="1902064" y="3143024"/>
            <a:ext cx="21018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r>
              <a:rPr lang="en-US" altLang="ja-JP" sz="3200" b="1" dirty="0">
                <a:solidFill>
                  <a:schemeClr val="bg1"/>
                </a:solidFill>
                <a:latin typeface="Meiryo UI" panose="020B0604030504040204" pitchFamily="50" charset="-128"/>
                <a:ea typeface="Meiryo UI" panose="020B0604030504040204" pitchFamily="50" charset="-128"/>
              </a:rPr>
              <a:t>Hello</a:t>
            </a:r>
          </a:p>
          <a:p>
            <a:pPr algn="ctr"/>
            <a:r>
              <a:rPr lang="en-US" altLang="ja-JP" sz="3200" b="1" dirty="0">
                <a:solidFill>
                  <a:schemeClr val="bg1"/>
                </a:solidFill>
                <a:latin typeface="Meiryo UI" panose="020B0604030504040204" pitchFamily="50" charset="-128"/>
                <a:ea typeface="Meiryo UI" panose="020B0604030504040204" pitchFamily="50" charset="-128"/>
              </a:rPr>
              <a:t>World</a:t>
            </a:r>
            <a:r>
              <a:rPr lang="ja-JP" altLang="en-US" sz="3200" b="1"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97141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20"/>
          <p:cNvSpPr/>
          <p:nvPr/>
        </p:nvSpPr>
        <p:spPr>
          <a:xfrm>
            <a:off x="6912188" y="2198530"/>
            <a:ext cx="3957968" cy="3668870"/>
          </a:xfrm>
          <a:custGeom>
            <a:avLst/>
            <a:gdLst/>
            <a:ahLst/>
            <a:cxnLst/>
            <a:rect l="l" t="t" r="r" b="b"/>
            <a:pathLst>
              <a:path w="3830320" h="3550920">
                <a:moveTo>
                  <a:pt x="2172573" y="0"/>
                </a:moveTo>
                <a:lnTo>
                  <a:pt x="1677746" y="0"/>
                </a:lnTo>
                <a:lnTo>
                  <a:pt x="2509177" y="1789277"/>
                </a:lnTo>
                <a:lnTo>
                  <a:pt x="1678580" y="3550691"/>
                </a:lnTo>
                <a:lnTo>
                  <a:pt x="2142845" y="3550691"/>
                </a:lnTo>
                <a:lnTo>
                  <a:pt x="2736024" y="2296261"/>
                </a:lnTo>
                <a:lnTo>
                  <a:pt x="3241892" y="2296261"/>
                </a:lnTo>
                <a:lnTo>
                  <a:pt x="2988855" y="1756549"/>
                </a:lnTo>
                <a:lnTo>
                  <a:pt x="3229946" y="1249578"/>
                </a:lnTo>
                <a:lnTo>
                  <a:pt x="2766860" y="1249578"/>
                </a:lnTo>
                <a:lnTo>
                  <a:pt x="2751712" y="1216863"/>
                </a:lnTo>
                <a:lnTo>
                  <a:pt x="2736024" y="1216863"/>
                </a:lnTo>
                <a:lnTo>
                  <a:pt x="2172573" y="0"/>
                </a:lnTo>
                <a:close/>
              </a:path>
              <a:path w="3830320" h="3550920">
                <a:moveTo>
                  <a:pt x="3257224" y="2328964"/>
                </a:moveTo>
                <a:lnTo>
                  <a:pt x="2766860" y="2328964"/>
                </a:lnTo>
                <a:lnTo>
                  <a:pt x="3339844" y="3550691"/>
                </a:lnTo>
                <a:lnTo>
                  <a:pt x="3830015" y="3550691"/>
                </a:lnTo>
                <a:lnTo>
                  <a:pt x="3257224" y="2328964"/>
                </a:lnTo>
                <a:close/>
              </a:path>
              <a:path w="3830320" h="3550920">
                <a:moveTo>
                  <a:pt x="3241892" y="2296261"/>
                </a:moveTo>
                <a:lnTo>
                  <a:pt x="2736024" y="2296261"/>
                </a:lnTo>
                <a:lnTo>
                  <a:pt x="2759079" y="2345418"/>
                </a:lnTo>
                <a:lnTo>
                  <a:pt x="2766860" y="2328964"/>
                </a:lnTo>
                <a:lnTo>
                  <a:pt x="3257224" y="2328964"/>
                </a:lnTo>
                <a:lnTo>
                  <a:pt x="3241892" y="2296261"/>
                </a:lnTo>
                <a:close/>
              </a:path>
              <a:path w="3830320" h="3550920">
                <a:moveTo>
                  <a:pt x="3824185" y="0"/>
                </a:moveTo>
                <a:lnTo>
                  <a:pt x="3360051" y="0"/>
                </a:lnTo>
                <a:lnTo>
                  <a:pt x="2766860" y="1249578"/>
                </a:lnTo>
                <a:lnTo>
                  <a:pt x="3229946" y="1249578"/>
                </a:lnTo>
                <a:lnTo>
                  <a:pt x="3824185" y="0"/>
                </a:lnTo>
                <a:close/>
              </a:path>
              <a:path w="3830320" h="3550920">
                <a:moveTo>
                  <a:pt x="2743965" y="1200133"/>
                </a:moveTo>
                <a:lnTo>
                  <a:pt x="2736024" y="1216863"/>
                </a:lnTo>
                <a:lnTo>
                  <a:pt x="2751712" y="1216863"/>
                </a:lnTo>
                <a:lnTo>
                  <a:pt x="2743965" y="1200133"/>
                </a:lnTo>
                <a:close/>
              </a:path>
              <a:path w="3830320" h="3550920">
                <a:moveTo>
                  <a:pt x="714743" y="0"/>
                </a:moveTo>
                <a:lnTo>
                  <a:pt x="0" y="0"/>
                </a:lnTo>
                <a:lnTo>
                  <a:pt x="0" y="3550691"/>
                </a:lnTo>
                <a:lnTo>
                  <a:pt x="683907" y="3550691"/>
                </a:lnTo>
                <a:lnTo>
                  <a:pt x="740748" y="3549571"/>
                </a:lnTo>
                <a:lnTo>
                  <a:pt x="795805" y="3546211"/>
                </a:lnTo>
                <a:lnTo>
                  <a:pt x="849077" y="3540610"/>
                </a:lnTo>
                <a:lnTo>
                  <a:pt x="900565" y="3532769"/>
                </a:lnTo>
                <a:lnTo>
                  <a:pt x="950267" y="3522687"/>
                </a:lnTo>
                <a:lnTo>
                  <a:pt x="998185" y="3510365"/>
                </a:lnTo>
                <a:lnTo>
                  <a:pt x="1044319" y="3495800"/>
                </a:lnTo>
                <a:lnTo>
                  <a:pt x="1088667" y="3478995"/>
                </a:lnTo>
                <a:lnTo>
                  <a:pt x="1131231" y="3459947"/>
                </a:lnTo>
                <a:lnTo>
                  <a:pt x="1172009" y="3438657"/>
                </a:lnTo>
                <a:lnTo>
                  <a:pt x="1211003" y="3415125"/>
                </a:lnTo>
                <a:lnTo>
                  <a:pt x="1248212" y="3389351"/>
                </a:lnTo>
                <a:lnTo>
                  <a:pt x="1283635" y="3361334"/>
                </a:lnTo>
                <a:lnTo>
                  <a:pt x="1317273" y="3331074"/>
                </a:lnTo>
                <a:lnTo>
                  <a:pt x="1349126" y="3298570"/>
                </a:lnTo>
                <a:lnTo>
                  <a:pt x="1379194" y="3263823"/>
                </a:lnTo>
                <a:lnTo>
                  <a:pt x="1405096" y="3230113"/>
                </a:lnTo>
                <a:lnTo>
                  <a:pt x="1429327" y="3194617"/>
                </a:lnTo>
                <a:lnTo>
                  <a:pt x="1451888" y="3157337"/>
                </a:lnTo>
                <a:lnTo>
                  <a:pt x="1468454" y="3126359"/>
                </a:lnTo>
                <a:lnTo>
                  <a:pt x="457047" y="3126359"/>
                </a:lnTo>
                <a:lnTo>
                  <a:pt x="457047" y="3093643"/>
                </a:lnTo>
                <a:lnTo>
                  <a:pt x="426211" y="3093643"/>
                </a:lnTo>
                <a:lnTo>
                  <a:pt x="426211" y="424332"/>
                </a:lnTo>
                <a:lnTo>
                  <a:pt x="1485485" y="424332"/>
                </a:lnTo>
                <a:lnTo>
                  <a:pt x="1472778" y="397609"/>
                </a:lnTo>
                <a:lnTo>
                  <a:pt x="1451888" y="359012"/>
                </a:lnTo>
                <a:lnTo>
                  <a:pt x="1429327" y="322237"/>
                </a:lnTo>
                <a:lnTo>
                  <a:pt x="1405096" y="287283"/>
                </a:lnTo>
                <a:lnTo>
                  <a:pt x="1379194" y="254152"/>
                </a:lnTo>
                <a:lnTo>
                  <a:pt x="1348113" y="219639"/>
                </a:lnTo>
                <a:lnTo>
                  <a:pt x="1314475" y="189385"/>
                </a:lnTo>
                <a:lnTo>
                  <a:pt x="1279053" y="161371"/>
                </a:lnTo>
                <a:lnTo>
                  <a:pt x="1241844" y="135599"/>
                </a:lnTo>
                <a:lnTo>
                  <a:pt x="1202851" y="112066"/>
                </a:lnTo>
                <a:lnTo>
                  <a:pt x="1162072" y="90775"/>
                </a:lnTo>
                <a:lnTo>
                  <a:pt x="1119508" y="71724"/>
                </a:lnTo>
                <a:lnTo>
                  <a:pt x="1075159" y="54915"/>
                </a:lnTo>
                <a:lnTo>
                  <a:pt x="1029024" y="40346"/>
                </a:lnTo>
                <a:lnTo>
                  <a:pt x="981106" y="28018"/>
                </a:lnTo>
                <a:lnTo>
                  <a:pt x="931402" y="17932"/>
                </a:lnTo>
                <a:lnTo>
                  <a:pt x="879914" y="10087"/>
                </a:lnTo>
                <a:lnTo>
                  <a:pt x="826641" y="4483"/>
                </a:lnTo>
                <a:lnTo>
                  <a:pt x="771584" y="1120"/>
                </a:lnTo>
                <a:lnTo>
                  <a:pt x="714743" y="0"/>
                </a:lnTo>
                <a:close/>
              </a:path>
              <a:path w="3830320" h="3550920">
                <a:moveTo>
                  <a:pt x="1485485" y="424332"/>
                </a:moveTo>
                <a:lnTo>
                  <a:pt x="683907" y="424332"/>
                </a:lnTo>
                <a:lnTo>
                  <a:pt x="727208" y="425242"/>
                </a:lnTo>
                <a:lnTo>
                  <a:pt x="769597" y="427974"/>
                </a:lnTo>
                <a:lnTo>
                  <a:pt x="811077" y="432529"/>
                </a:lnTo>
                <a:lnTo>
                  <a:pt x="851649" y="438911"/>
                </a:lnTo>
                <a:lnTo>
                  <a:pt x="890537" y="448943"/>
                </a:lnTo>
                <a:lnTo>
                  <a:pt x="926991" y="464445"/>
                </a:lnTo>
                <a:lnTo>
                  <a:pt x="961027" y="485414"/>
                </a:lnTo>
                <a:lnTo>
                  <a:pt x="992657" y="511848"/>
                </a:lnTo>
                <a:lnTo>
                  <a:pt x="1016114" y="538395"/>
                </a:lnTo>
                <a:lnTo>
                  <a:pt x="1023493" y="544563"/>
                </a:lnTo>
                <a:lnTo>
                  <a:pt x="1052493" y="577384"/>
                </a:lnTo>
                <a:lnTo>
                  <a:pt x="1078766" y="617496"/>
                </a:lnTo>
                <a:lnTo>
                  <a:pt x="1102320" y="664899"/>
                </a:lnTo>
                <a:lnTo>
                  <a:pt x="1123162" y="719594"/>
                </a:lnTo>
                <a:lnTo>
                  <a:pt x="1135039" y="760792"/>
                </a:lnTo>
                <a:lnTo>
                  <a:pt x="1144762" y="806582"/>
                </a:lnTo>
                <a:lnTo>
                  <a:pt x="1152328" y="856964"/>
                </a:lnTo>
                <a:lnTo>
                  <a:pt x="1157734" y="911934"/>
                </a:lnTo>
                <a:lnTo>
                  <a:pt x="1160980" y="971492"/>
                </a:lnTo>
                <a:lnTo>
                  <a:pt x="1162062" y="1035634"/>
                </a:lnTo>
                <a:lnTo>
                  <a:pt x="1162062" y="2542908"/>
                </a:lnTo>
                <a:lnTo>
                  <a:pt x="1160980" y="2607076"/>
                </a:lnTo>
                <a:lnTo>
                  <a:pt x="1157734" y="2666641"/>
                </a:lnTo>
                <a:lnTo>
                  <a:pt x="1152328" y="2721606"/>
                </a:lnTo>
                <a:lnTo>
                  <a:pt x="1144762" y="2771976"/>
                </a:lnTo>
                <a:lnTo>
                  <a:pt x="1135039" y="2817755"/>
                </a:lnTo>
                <a:lnTo>
                  <a:pt x="1123162" y="2858947"/>
                </a:lnTo>
                <a:lnTo>
                  <a:pt x="1102320" y="2913644"/>
                </a:lnTo>
                <a:lnTo>
                  <a:pt x="1078766" y="2961051"/>
                </a:lnTo>
                <a:lnTo>
                  <a:pt x="1052493" y="3001163"/>
                </a:lnTo>
                <a:lnTo>
                  <a:pt x="1023493" y="3033979"/>
                </a:lnTo>
                <a:lnTo>
                  <a:pt x="991862" y="3060574"/>
                </a:lnTo>
                <a:lnTo>
                  <a:pt x="957827" y="3082004"/>
                </a:lnTo>
                <a:lnTo>
                  <a:pt x="921373" y="3098262"/>
                </a:lnTo>
                <a:lnTo>
                  <a:pt x="882484" y="3109341"/>
                </a:lnTo>
                <a:lnTo>
                  <a:pt x="841918" y="3116811"/>
                </a:lnTo>
                <a:lnTo>
                  <a:pt x="800438" y="3122126"/>
                </a:lnTo>
                <a:lnTo>
                  <a:pt x="758046" y="3125303"/>
                </a:lnTo>
                <a:lnTo>
                  <a:pt x="714743" y="3126359"/>
                </a:lnTo>
                <a:lnTo>
                  <a:pt x="1468454" y="3126359"/>
                </a:lnTo>
                <a:lnTo>
                  <a:pt x="1491998" y="3077422"/>
                </a:lnTo>
                <a:lnTo>
                  <a:pt x="1509547" y="3034786"/>
                </a:lnTo>
                <a:lnTo>
                  <a:pt x="1525426" y="2990365"/>
                </a:lnTo>
                <a:lnTo>
                  <a:pt x="1539633" y="2944158"/>
                </a:lnTo>
                <a:lnTo>
                  <a:pt x="1552169" y="2896165"/>
                </a:lnTo>
                <a:lnTo>
                  <a:pt x="1563035" y="2846386"/>
                </a:lnTo>
                <a:lnTo>
                  <a:pt x="1572229" y="2794820"/>
                </a:lnTo>
                <a:lnTo>
                  <a:pt x="1579751" y="2741469"/>
                </a:lnTo>
                <a:lnTo>
                  <a:pt x="1585602" y="2686330"/>
                </a:lnTo>
                <a:lnTo>
                  <a:pt x="1589782" y="2629405"/>
                </a:lnTo>
                <a:lnTo>
                  <a:pt x="1592290" y="2570692"/>
                </a:lnTo>
                <a:lnTo>
                  <a:pt x="1593125" y="2510193"/>
                </a:lnTo>
                <a:lnTo>
                  <a:pt x="1593125" y="1002931"/>
                </a:lnTo>
                <a:lnTo>
                  <a:pt x="1592290" y="942461"/>
                </a:lnTo>
                <a:lnTo>
                  <a:pt x="1589782" y="883815"/>
                </a:lnTo>
                <a:lnTo>
                  <a:pt x="1585602" y="826992"/>
                </a:lnTo>
                <a:lnTo>
                  <a:pt x="1579751" y="771992"/>
                </a:lnTo>
                <a:lnTo>
                  <a:pt x="1572229" y="718814"/>
                </a:lnTo>
                <a:lnTo>
                  <a:pt x="1563035" y="667460"/>
                </a:lnTo>
                <a:lnTo>
                  <a:pt x="1552169" y="617929"/>
                </a:lnTo>
                <a:lnTo>
                  <a:pt x="1539633" y="570220"/>
                </a:lnTo>
                <a:lnTo>
                  <a:pt x="1525426" y="524334"/>
                </a:lnTo>
                <a:lnTo>
                  <a:pt x="1509547" y="480270"/>
                </a:lnTo>
                <a:lnTo>
                  <a:pt x="1491998" y="438028"/>
                </a:lnTo>
                <a:lnTo>
                  <a:pt x="1485485" y="424332"/>
                </a:lnTo>
                <a:close/>
              </a:path>
            </a:pathLst>
          </a:custGeom>
          <a:solidFill>
            <a:srgbClr val="FFDA00"/>
          </a:solidFill>
        </p:spPr>
        <p:txBody>
          <a:bodyPr wrap="square" lIns="0" tIns="0" rIns="0" bIns="0" rtlCol="0"/>
          <a:lstStyle/>
          <a:p>
            <a:endParaRPr/>
          </a:p>
        </p:txBody>
      </p:sp>
      <p:sp>
        <p:nvSpPr>
          <p:cNvPr id="4" name="テキスト ボックス 3"/>
          <p:cNvSpPr txBox="1"/>
          <p:nvPr/>
        </p:nvSpPr>
        <p:spPr>
          <a:xfrm>
            <a:off x="5923325" y="1829198"/>
            <a:ext cx="6063342" cy="369332"/>
          </a:xfrm>
          <a:prstGeom prst="rect">
            <a:avLst/>
          </a:prstGeom>
          <a:noFill/>
        </p:spPr>
        <p:txBody>
          <a:bodyPr wrap="square" rtlCol="0">
            <a:spAutoFit/>
          </a:bodyPr>
          <a:lstStyle/>
          <a:p>
            <a:pPr algn="ctr"/>
            <a:r>
              <a:rPr kumimoji="1" lang="en-US" altLang="ja-JP" dirty="0">
                <a:latin typeface="Meiryo UI" panose="020B0604030504040204" pitchFamily="50" charset="-128"/>
                <a:ea typeface="Meiryo UI" panose="020B0604030504040204" pitchFamily="50" charset="-128"/>
              </a:rPr>
              <a:t>IT</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コンサル業界では</a:t>
            </a:r>
            <a:r>
              <a:rPr lang="en-US" altLang="ja-JP" dirty="0">
                <a:latin typeface="Meiryo UI" panose="020B0604030504040204" pitchFamily="50" charset="-128"/>
                <a:ea typeface="Meiryo UI" panose="020B0604030504040204" pitchFamily="50" charset="-128"/>
              </a:rPr>
              <a:t>DX</a:t>
            </a:r>
            <a:r>
              <a:rPr lang="ja-JP" altLang="en-US" dirty="0">
                <a:latin typeface="Meiryo UI" panose="020B0604030504040204" pitchFamily="50" charset="-128"/>
                <a:ea typeface="Meiryo UI" panose="020B0604030504040204" pitchFamily="50" charset="-128"/>
              </a:rPr>
              <a:t>と表現されている・・・</a:t>
            </a:r>
            <a:endParaRPr kumimoji="1" lang="ja-JP" altLang="en-US" dirty="0">
              <a:latin typeface="Meiryo UI" panose="020B0604030504040204" pitchFamily="50" charset="-128"/>
              <a:ea typeface="Meiryo UI" panose="020B0604030504040204" pitchFamily="50" charset="-128"/>
            </a:endParaRPr>
          </a:p>
        </p:txBody>
      </p:sp>
      <p:pic>
        <p:nvPicPr>
          <p:cNvPr id="6" name="Picture 5" descr="MCj024112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0332" y="6157762"/>
            <a:ext cx="5318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MCj0326128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7445" y="6081562"/>
            <a:ext cx="4397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MCj03261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045" y="6233962"/>
            <a:ext cx="674687"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MCj0326130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9645" y="6081562"/>
            <a:ext cx="4318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MCj0326174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60532" y="6157762"/>
            <a:ext cx="52705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MCj0326148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5082" y="6157762"/>
            <a:ext cx="6397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descr="MCj0326168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62345" y="6157762"/>
            <a:ext cx="41433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MCj0326602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94182" y="6157762"/>
            <a:ext cx="3587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MCj032061200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104682" y="6129187"/>
            <a:ext cx="4381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4"/>
          <p:cNvPicPr>
            <a:picLocks noChangeAspect="1"/>
          </p:cNvPicPr>
          <p:nvPr/>
        </p:nvPicPr>
        <p:blipFill>
          <a:blip r:embed="rId11"/>
          <a:stretch>
            <a:fillRect/>
          </a:stretch>
        </p:blipFill>
        <p:spPr>
          <a:xfrm>
            <a:off x="432918" y="1703564"/>
            <a:ext cx="5629275" cy="3943350"/>
          </a:xfrm>
          <a:prstGeom prst="rect">
            <a:avLst/>
          </a:prstGeom>
        </p:spPr>
      </p:pic>
      <p:sp>
        <p:nvSpPr>
          <p:cNvPr id="17" name="テキスト ボックス 16"/>
          <p:cNvSpPr txBox="1"/>
          <p:nvPr/>
        </p:nvSpPr>
        <p:spPr>
          <a:xfrm>
            <a:off x="1771889" y="434829"/>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因みに</a:t>
            </a:r>
            <a:r>
              <a:rPr kumimoji="1" lang="en-US" altLang="ja-JP" sz="2400" b="1" dirty="0">
                <a:latin typeface="Meiryo UI" panose="020B0604030504040204" pitchFamily="50" charset="-128"/>
                <a:ea typeface="Meiryo UI" panose="020B0604030504040204" pitchFamily="50" charset="-128"/>
              </a:rPr>
              <a:t>DT</a:t>
            </a:r>
            <a:r>
              <a:rPr kumimoji="1" lang="ja-JP" altLang="en-US" sz="2400" b="1" dirty="0">
                <a:latin typeface="Meiryo UI" panose="020B0604030504040204" pitchFamily="50" charset="-128"/>
                <a:ea typeface="Meiryo UI" panose="020B0604030504040204" pitchFamily="50" charset="-128"/>
              </a:rPr>
              <a:t>は、</a:t>
            </a:r>
            <a:r>
              <a:rPr kumimoji="1" lang="en-US" altLang="ja-JP" sz="2400" b="1" dirty="0">
                <a:latin typeface="Meiryo UI" panose="020B0604030504040204" pitchFamily="50" charset="-128"/>
                <a:ea typeface="Meiryo UI" panose="020B0604030504040204" pitchFamily="50" charset="-128"/>
              </a:rPr>
              <a:t>DX</a:t>
            </a:r>
            <a:r>
              <a:rPr kumimoji="1" lang="ja-JP" altLang="en-US" sz="2400" b="1" dirty="0">
                <a:latin typeface="Meiryo UI" panose="020B0604030504040204" pitchFamily="50" charset="-128"/>
                <a:ea typeface="Meiryo UI" panose="020B0604030504040204" pitchFamily="50" charset="-128"/>
              </a:rPr>
              <a:t>とも表現されることがある</a:t>
            </a:r>
          </a:p>
        </p:txBody>
      </p:sp>
      <p:pic>
        <p:nvPicPr>
          <p:cNvPr id="22" name="図 21"/>
          <p:cNvPicPr>
            <a:picLocks noChangeAspect="1"/>
          </p:cNvPicPr>
          <p:nvPr/>
        </p:nvPicPr>
        <p:blipFill>
          <a:blip r:embed="rId12"/>
          <a:stretch>
            <a:fillRect/>
          </a:stretch>
        </p:blipFill>
        <p:spPr>
          <a:xfrm>
            <a:off x="10886" y="0"/>
            <a:ext cx="881743" cy="551089"/>
          </a:xfrm>
          <a:prstGeom prst="rect">
            <a:avLst/>
          </a:prstGeom>
        </p:spPr>
      </p:pic>
    </p:spTree>
    <p:extLst>
      <p:ext uri="{BB962C8B-B14F-4D97-AF65-F5344CB8AC3E}">
        <p14:creationId xmlns:p14="http://schemas.microsoft.com/office/powerpoint/2010/main" val="1331265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0" y="0"/>
            <a:ext cx="881743" cy="551089"/>
          </a:xfrm>
          <a:prstGeom prst="rect">
            <a:avLst/>
          </a:prstGeom>
        </p:spPr>
      </p:pic>
      <p:sp>
        <p:nvSpPr>
          <p:cNvPr id="14" name="正方形/長方形 13"/>
          <p:cNvSpPr/>
          <p:nvPr/>
        </p:nvSpPr>
        <p:spPr>
          <a:xfrm>
            <a:off x="438265" y="2653530"/>
            <a:ext cx="11533414" cy="1107996"/>
          </a:xfrm>
          <a:prstGeom prst="rect">
            <a:avLst/>
          </a:prstGeom>
        </p:spPr>
        <p:txBody>
          <a:bodyPr wrap="square">
            <a:spAutoFit/>
          </a:bodyPr>
          <a:lstStyle/>
          <a:p>
            <a:pPr algn="ctr">
              <a:lnSpc>
                <a:spcPct val="150000"/>
              </a:lnSpc>
            </a:pPr>
            <a:r>
              <a:rPr lang="ja-JP" altLang="en-US" sz="4400" b="1" u="sng" dirty="0">
                <a:latin typeface="Meiryo UI" panose="020B0604030504040204" pitchFamily="50" charset="-128"/>
                <a:ea typeface="Meiryo UI" panose="020B0604030504040204" pitchFamily="50" charset="-128"/>
              </a:rPr>
              <a:t>モノが</a:t>
            </a:r>
            <a:r>
              <a:rPr lang="ja-JP" altLang="en-US" sz="4400" b="1" u="sng" dirty="0">
                <a:solidFill>
                  <a:srgbClr val="FF0000"/>
                </a:solidFill>
                <a:latin typeface="Meiryo UI" panose="020B0604030504040204" pitchFamily="50" charset="-128"/>
                <a:ea typeface="Meiryo UI" panose="020B0604030504040204" pitchFamily="50" charset="-128"/>
              </a:rPr>
              <a:t>繋がり</a:t>
            </a:r>
            <a:r>
              <a:rPr lang="ja-JP" altLang="en-US" sz="4400" b="1" dirty="0">
                <a:latin typeface="Meiryo UI" panose="020B0604030504040204" pitchFamily="50" charset="-128"/>
                <a:ea typeface="Meiryo UI" panose="020B0604030504040204" pitchFamily="50" charset="-128"/>
              </a:rPr>
              <a:t>、</a:t>
            </a:r>
            <a:r>
              <a:rPr lang="ja-JP" altLang="en-US" sz="4400" b="1" u="sng" dirty="0">
                <a:latin typeface="Meiryo UI" panose="020B0604030504040204" pitchFamily="50" charset="-128"/>
                <a:ea typeface="Meiryo UI" panose="020B0604030504040204" pitchFamily="50" charset="-128"/>
              </a:rPr>
              <a:t>データを</a:t>
            </a:r>
            <a:r>
              <a:rPr lang="ja-JP" altLang="en-US" sz="4400" b="1" u="sng" dirty="0">
                <a:solidFill>
                  <a:srgbClr val="FF0000"/>
                </a:solidFill>
                <a:latin typeface="Meiryo UI" panose="020B0604030504040204" pitchFamily="50" charset="-128"/>
                <a:ea typeface="Meiryo UI" panose="020B0604030504040204" pitchFamily="50" charset="-128"/>
              </a:rPr>
              <a:t>蓄積 </a:t>
            </a:r>
            <a:r>
              <a:rPr lang="ja-JP" altLang="en-US" sz="4400" b="1" u="sng" dirty="0">
                <a:latin typeface="Meiryo UI" panose="020B0604030504040204" pitchFamily="50" charset="-128"/>
                <a:ea typeface="Meiryo UI" panose="020B0604030504040204" pitchFamily="50" charset="-128"/>
              </a:rPr>
              <a:t>・ </a:t>
            </a:r>
            <a:r>
              <a:rPr lang="ja-JP" altLang="en-US" sz="4400" b="1" u="sng" dirty="0">
                <a:solidFill>
                  <a:srgbClr val="FF0000"/>
                </a:solidFill>
                <a:latin typeface="Meiryo UI" panose="020B0604030504040204" pitchFamily="50" charset="-128"/>
                <a:ea typeface="Meiryo UI" panose="020B0604030504040204" pitchFamily="50" charset="-128"/>
              </a:rPr>
              <a:t>分析 </a:t>
            </a:r>
            <a:r>
              <a:rPr lang="ja-JP" altLang="en-US" sz="4400" b="1" u="sng" dirty="0">
                <a:latin typeface="Meiryo UI" panose="020B0604030504040204" pitchFamily="50" charset="-128"/>
                <a:ea typeface="Meiryo UI" panose="020B0604030504040204" pitchFamily="50" charset="-128"/>
              </a:rPr>
              <a:t>・ </a:t>
            </a:r>
            <a:r>
              <a:rPr lang="ja-JP" altLang="en-US" sz="4400" b="1" u="sng" dirty="0">
                <a:solidFill>
                  <a:srgbClr val="FF0000"/>
                </a:solidFill>
                <a:latin typeface="Meiryo UI" panose="020B0604030504040204" pitchFamily="50" charset="-128"/>
                <a:ea typeface="Meiryo UI" panose="020B0604030504040204" pitchFamily="50" charset="-128"/>
              </a:rPr>
              <a:t>制御</a:t>
            </a:r>
            <a:r>
              <a:rPr lang="ja-JP" altLang="en-US" sz="4400" b="1" u="sng" dirty="0">
                <a:latin typeface="Meiryo UI" panose="020B0604030504040204" pitchFamily="50" charset="-128"/>
                <a:ea typeface="Meiryo UI" panose="020B0604030504040204" pitchFamily="50" charset="-128"/>
              </a:rPr>
              <a:t>する</a:t>
            </a:r>
            <a:r>
              <a:rPr lang="en-US" altLang="ja-JP" sz="4400" b="1" u="sng" dirty="0">
                <a:latin typeface="Meiryo UI" panose="020B0604030504040204" pitchFamily="50" charset="-128"/>
                <a:ea typeface="Meiryo UI" panose="020B0604030504040204" pitchFamily="50" charset="-128"/>
              </a:rPr>
              <a:t>…</a:t>
            </a:r>
            <a:endParaRPr lang="ja-JP" altLang="en-US" sz="4400"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2353172" y="3498035"/>
            <a:ext cx="511628" cy="523220"/>
          </a:xfrm>
          <a:prstGeom prst="rect">
            <a:avLst/>
          </a:prstGeom>
          <a:noFill/>
        </p:spPr>
        <p:txBody>
          <a:bodyPr wrap="square" rtlCol="0">
            <a:spAutoFit/>
          </a:bodyPr>
          <a:lstStyle/>
          <a:p>
            <a:r>
              <a:rPr kumimoji="1" lang="ja-JP" altLang="en-US" sz="2800" b="1" dirty="0">
                <a:solidFill>
                  <a:srgbClr val="FF0000"/>
                </a:solidFill>
                <a:latin typeface="Meiryo UI" panose="020B0604030504040204" pitchFamily="50" charset="-128"/>
                <a:ea typeface="Meiryo UI" panose="020B0604030504040204" pitchFamily="50" charset="-128"/>
              </a:rPr>
              <a:t>①</a:t>
            </a:r>
          </a:p>
        </p:txBody>
      </p:sp>
      <p:sp>
        <p:nvSpPr>
          <p:cNvPr id="16" name="テキスト ボックス 15"/>
          <p:cNvSpPr txBox="1"/>
          <p:nvPr/>
        </p:nvSpPr>
        <p:spPr>
          <a:xfrm>
            <a:off x="5963377" y="3469481"/>
            <a:ext cx="511628" cy="523220"/>
          </a:xfrm>
          <a:prstGeom prst="rect">
            <a:avLst/>
          </a:prstGeom>
          <a:noFill/>
        </p:spPr>
        <p:txBody>
          <a:bodyPr wrap="square" rtlCol="0">
            <a:spAutoFit/>
          </a:bodyPr>
          <a:lstStyle/>
          <a:p>
            <a:r>
              <a:rPr lang="ja-JP" altLang="en-US" sz="2800" b="1" dirty="0">
                <a:solidFill>
                  <a:srgbClr val="FF0000"/>
                </a:solidFill>
                <a:latin typeface="Meiryo UI" panose="020B0604030504040204" pitchFamily="50" charset="-128"/>
                <a:ea typeface="Meiryo UI" panose="020B0604030504040204" pitchFamily="50" charset="-128"/>
              </a:rPr>
              <a:t>②</a:t>
            </a:r>
            <a:endParaRPr kumimoji="1" lang="ja-JP" altLang="en-US" sz="2800" b="1" dirty="0">
              <a:solidFill>
                <a:srgbClr val="FF0000"/>
              </a:solidFill>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7701267" y="2563596"/>
            <a:ext cx="511628" cy="461665"/>
          </a:xfrm>
          <a:prstGeom prst="rect">
            <a:avLst/>
          </a:prstGeom>
          <a:noFill/>
        </p:spPr>
        <p:txBody>
          <a:bodyPr wrap="square" rtlCol="0">
            <a:spAutoFit/>
          </a:bodyPr>
          <a:lstStyle/>
          <a:p>
            <a:r>
              <a:rPr lang="ja-JP" altLang="en-US" sz="2400" b="1" dirty="0">
                <a:solidFill>
                  <a:srgbClr val="FF0000"/>
                </a:solidFill>
                <a:latin typeface="Meiryo UI" panose="020B0604030504040204" pitchFamily="50" charset="-128"/>
                <a:ea typeface="Meiryo UI" panose="020B0604030504040204" pitchFamily="50" charset="-128"/>
              </a:rPr>
              <a:t>③</a:t>
            </a:r>
            <a:endParaRPr kumimoji="1" lang="ja-JP" altLang="en-US" sz="2400" b="1" dirty="0">
              <a:solidFill>
                <a:srgbClr val="FF0000"/>
              </a:solidFill>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9562696" y="3477660"/>
            <a:ext cx="511628" cy="523220"/>
          </a:xfrm>
          <a:prstGeom prst="rect">
            <a:avLst/>
          </a:prstGeom>
          <a:noFill/>
        </p:spPr>
        <p:txBody>
          <a:bodyPr wrap="square" rtlCol="0">
            <a:spAutoFit/>
          </a:bodyPr>
          <a:lstStyle/>
          <a:p>
            <a:r>
              <a:rPr lang="ja-JP" altLang="en-US" sz="2800" b="1" dirty="0">
                <a:solidFill>
                  <a:srgbClr val="FF0000"/>
                </a:solidFill>
                <a:latin typeface="Meiryo UI" panose="020B0604030504040204" pitchFamily="50" charset="-128"/>
                <a:ea typeface="Meiryo UI" panose="020B0604030504040204" pitchFamily="50" charset="-128"/>
              </a:rPr>
              <a:t>④</a:t>
            </a:r>
            <a:endParaRPr kumimoji="1" lang="ja-JP" altLang="en-US" sz="2800" b="1" dirty="0">
              <a:solidFill>
                <a:srgbClr val="FF0000"/>
              </a:solidFill>
              <a:latin typeface="Meiryo UI" panose="020B0604030504040204" pitchFamily="50" charset="-128"/>
              <a:ea typeface="Meiryo UI" panose="020B0604030504040204" pitchFamily="50" charset="-128"/>
            </a:endParaRPr>
          </a:p>
        </p:txBody>
      </p:sp>
      <p:sp>
        <p:nvSpPr>
          <p:cNvPr id="4" name="右矢印吹き出し 3"/>
          <p:cNvSpPr/>
          <p:nvPr/>
        </p:nvSpPr>
        <p:spPr>
          <a:xfrm rot="16200000">
            <a:off x="1511188" y="4043657"/>
            <a:ext cx="2118859" cy="2024743"/>
          </a:xfrm>
          <a:prstGeom prst="rightArrowCallout">
            <a:avLst/>
          </a:prstGeom>
          <a:solidFill>
            <a:srgbClr val="00B0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852160" y="4825198"/>
            <a:ext cx="1436914" cy="1200329"/>
          </a:xfrm>
          <a:prstGeom prst="rect">
            <a:avLst/>
          </a:prstGeom>
          <a:noFill/>
        </p:spPr>
        <p:txBody>
          <a:bodyPr wrap="square" rtlCol="0">
            <a:spAutoFit/>
          </a:bodyPr>
          <a:lstStyle/>
          <a:p>
            <a:pPr algn="ctr"/>
            <a:r>
              <a:rPr kumimoji="1" lang="en-US" altLang="ja-JP" sz="3600" b="1" dirty="0">
                <a:latin typeface="Meiryo UI" panose="020B0604030504040204" pitchFamily="50" charset="-128"/>
                <a:ea typeface="Meiryo UI" panose="020B0604030504040204" pitchFamily="50" charset="-128"/>
              </a:rPr>
              <a:t>M2M</a:t>
            </a:r>
          </a:p>
          <a:p>
            <a:pPr algn="ctr"/>
            <a:r>
              <a:rPr lang="en-US" altLang="ja-JP" sz="3600" b="1" dirty="0">
                <a:latin typeface="Meiryo UI" panose="020B0604030504040204" pitchFamily="50" charset="-128"/>
                <a:ea typeface="Meiryo UI" panose="020B0604030504040204" pitchFamily="50" charset="-128"/>
              </a:rPr>
              <a:t>IoT</a:t>
            </a:r>
            <a:endParaRPr kumimoji="1" lang="ja-JP" altLang="en-US" sz="3600" b="1" dirty="0">
              <a:latin typeface="Meiryo UI" panose="020B0604030504040204" pitchFamily="50" charset="-128"/>
              <a:ea typeface="Meiryo UI" panose="020B0604030504040204" pitchFamily="50" charset="-128"/>
            </a:endParaRPr>
          </a:p>
        </p:txBody>
      </p:sp>
      <p:sp>
        <p:nvSpPr>
          <p:cNvPr id="19" name="右矢印吹き出し 18"/>
          <p:cNvSpPr/>
          <p:nvPr/>
        </p:nvSpPr>
        <p:spPr>
          <a:xfrm rot="16200000">
            <a:off x="5145543" y="4022346"/>
            <a:ext cx="2118859" cy="2039906"/>
          </a:xfrm>
          <a:prstGeom prst="rightArrowCallout">
            <a:avLst/>
          </a:prstGeom>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p:cNvSpPr txBox="1"/>
          <p:nvPr/>
        </p:nvSpPr>
        <p:spPr>
          <a:xfrm>
            <a:off x="5378276" y="4783726"/>
            <a:ext cx="1743790" cy="646331"/>
          </a:xfrm>
          <a:prstGeom prst="rect">
            <a:avLst/>
          </a:prstGeom>
          <a:solidFill>
            <a:srgbClr val="92D050"/>
          </a:solidFill>
        </p:spPr>
        <p:txBody>
          <a:bodyPr wrap="square" rtlCol="0">
            <a:spAutoFit/>
          </a:bodyPr>
          <a:lstStyle/>
          <a:p>
            <a:pPr algn="ctr"/>
            <a:r>
              <a:rPr lang="ja-JP" altLang="en-US" sz="3600" b="1" dirty="0">
                <a:latin typeface="Meiryo UI" panose="020B0604030504040204" pitchFamily="50" charset="-128"/>
                <a:ea typeface="Meiryo UI" panose="020B0604030504040204" pitchFamily="50" charset="-128"/>
              </a:rPr>
              <a:t>クラウド</a:t>
            </a:r>
            <a:endParaRPr kumimoji="1" lang="ja-JP" altLang="en-US" sz="3600" b="1"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5378276" y="5416971"/>
            <a:ext cx="1743790" cy="646331"/>
          </a:xfrm>
          <a:prstGeom prst="rect">
            <a:avLst/>
          </a:prstGeom>
          <a:solidFill>
            <a:srgbClr val="92D050"/>
          </a:solidFill>
        </p:spPr>
        <p:txBody>
          <a:bodyPr wrap="square" rtlCol="0">
            <a:spAutoFit/>
          </a:bodyPr>
          <a:lstStyle/>
          <a:p>
            <a:pPr algn="ctr"/>
            <a:r>
              <a:rPr kumimoji="1" lang="en-US" altLang="ja-JP" sz="3600" b="1" dirty="0">
                <a:latin typeface="Meiryo UI" panose="020B0604030504040204" pitchFamily="50" charset="-128"/>
                <a:ea typeface="Meiryo UI" panose="020B0604030504040204" pitchFamily="50" charset="-128"/>
              </a:rPr>
              <a:t>IDC</a:t>
            </a:r>
            <a:endParaRPr kumimoji="1" lang="ja-JP" altLang="en-US" sz="3600" b="1" dirty="0">
              <a:latin typeface="Meiryo UI" panose="020B0604030504040204" pitchFamily="50" charset="-128"/>
              <a:ea typeface="Meiryo UI" panose="020B0604030504040204" pitchFamily="50" charset="-128"/>
            </a:endParaRPr>
          </a:p>
        </p:txBody>
      </p:sp>
      <p:sp>
        <p:nvSpPr>
          <p:cNvPr id="29" name="右矢印吹き出し 28"/>
          <p:cNvSpPr/>
          <p:nvPr/>
        </p:nvSpPr>
        <p:spPr>
          <a:xfrm rot="16200000">
            <a:off x="9102091" y="3253242"/>
            <a:ext cx="1435211" cy="2921651"/>
          </a:xfrm>
          <a:prstGeom prst="rightArrowCallou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a:off x="8292016" y="4698448"/>
            <a:ext cx="3287431" cy="584775"/>
          </a:xfrm>
          <a:prstGeom prst="rect">
            <a:avLst/>
          </a:prstGeom>
          <a:noFill/>
        </p:spPr>
        <p:txBody>
          <a:bodyPr wrap="square" rtlCol="0">
            <a:spAutoFit/>
          </a:bodyPr>
          <a:lstStyle/>
          <a:p>
            <a:pPr algn="ctr"/>
            <a:r>
              <a:rPr kumimoji="1" lang="ja-JP" altLang="en-US" sz="3200" b="1" dirty="0">
                <a:solidFill>
                  <a:schemeClr val="bg1"/>
                </a:solidFill>
                <a:latin typeface="Meiryo UI" panose="020B0604030504040204" pitchFamily="50" charset="-128"/>
                <a:ea typeface="Meiryo UI" panose="020B0604030504040204" pitchFamily="50" charset="-128"/>
              </a:rPr>
              <a:t>アクチュエーター</a:t>
            </a:r>
          </a:p>
        </p:txBody>
      </p:sp>
      <p:sp>
        <p:nvSpPr>
          <p:cNvPr id="23" name="右矢印吹き出し 22"/>
          <p:cNvSpPr/>
          <p:nvPr/>
        </p:nvSpPr>
        <p:spPr>
          <a:xfrm rot="5400000">
            <a:off x="7127092" y="563345"/>
            <a:ext cx="1616432" cy="2470943"/>
          </a:xfrm>
          <a:prstGeom prst="rightArrowCallout">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a:off x="6783915" y="1189210"/>
            <a:ext cx="2302786" cy="646331"/>
          </a:xfrm>
          <a:prstGeom prst="rect">
            <a:avLst/>
          </a:prstGeom>
          <a:noFill/>
        </p:spPr>
        <p:txBody>
          <a:bodyPr wrap="square" rtlCol="0">
            <a:spAutoFit/>
          </a:bodyPr>
          <a:lstStyle/>
          <a:p>
            <a:pPr algn="ctr"/>
            <a:r>
              <a:rPr lang="ja-JP" altLang="en-US" sz="3600" b="1" dirty="0">
                <a:latin typeface="Meiryo UI" panose="020B0604030504040204" pitchFamily="50" charset="-128"/>
                <a:ea typeface="Meiryo UI" panose="020B0604030504040204" pitchFamily="50" charset="-128"/>
              </a:rPr>
              <a:t>人工知能</a:t>
            </a:r>
            <a:endParaRPr kumimoji="1" lang="ja-JP" altLang="en-US" sz="3600" b="1"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9086701" y="1327709"/>
            <a:ext cx="28738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a:t>
            </a:r>
            <a:r>
              <a:rPr kumimoji="1" lang="ja-JP" altLang="en-US" b="1" u="sng" dirty="0">
                <a:latin typeface="Meiryo UI" panose="020B0604030504040204" pitchFamily="50" charset="-128"/>
                <a:ea typeface="Meiryo UI" panose="020B0604030504040204" pitchFamily="50" charset="-128"/>
              </a:rPr>
              <a:t>難波田さん</a:t>
            </a:r>
            <a:r>
              <a:rPr kumimoji="1" lang="ja-JP" altLang="en-US" dirty="0">
                <a:latin typeface="Meiryo UI" panose="020B0604030504040204" pitchFamily="50" charset="-128"/>
                <a:ea typeface="Meiryo UI" panose="020B0604030504040204" pitchFamily="50" charset="-128"/>
              </a:rPr>
              <a:t>がご説明します。</a:t>
            </a:r>
          </a:p>
        </p:txBody>
      </p:sp>
      <p:sp>
        <p:nvSpPr>
          <p:cNvPr id="33" name="正方形/長方形 32"/>
          <p:cNvSpPr/>
          <p:nvPr/>
        </p:nvSpPr>
        <p:spPr>
          <a:xfrm>
            <a:off x="1822743" y="590852"/>
            <a:ext cx="3845925" cy="1477328"/>
          </a:xfrm>
          <a:prstGeom prst="rect">
            <a:avLst/>
          </a:prstGeom>
        </p:spPr>
        <p:txBody>
          <a:bodyPr wrap="none">
            <a:spAutoFit/>
          </a:bodyPr>
          <a:lstStyle/>
          <a:p>
            <a:r>
              <a:rPr lang="ja-JP" altLang="en-US" dirty="0">
                <a:solidFill>
                  <a:srgbClr val="FF0000"/>
                </a:solidFill>
                <a:latin typeface="Meiryo UI" panose="020B0604030504040204" pitchFamily="50" charset="-128"/>
                <a:ea typeface="Meiryo UI" panose="020B0604030504040204" pitchFamily="50" charset="-128"/>
              </a:rPr>
              <a:t>★</a:t>
            </a:r>
            <a:r>
              <a:rPr lang="en-US" altLang="ja-JP" b="1" u="sng" dirty="0">
                <a:latin typeface="Meiryo UI" panose="020B0604030504040204" pitchFamily="50" charset="-128"/>
                <a:ea typeface="Meiryo UI" panose="020B0604030504040204" pitchFamily="50" charset="-128"/>
              </a:rPr>
              <a:t>M2M</a:t>
            </a:r>
            <a:r>
              <a:rPr lang="en-US" altLang="ja-JP" dirty="0">
                <a:latin typeface="Meiryo UI" panose="020B0604030504040204" pitchFamily="50" charset="-128"/>
                <a:ea typeface="Meiryo UI" panose="020B0604030504040204" pitchFamily="50" charset="-128"/>
              </a:rPr>
              <a:t>=Machine to Machine</a:t>
            </a:r>
          </a:p>
          <a:p>
            <a:endParaRPr lang="en-US" altLang="ja-JP" dirty="0">
              <a:latin typeface="Meiryo UI" panose="020B0604030504040204" pitchFamily="50" charset="-128"/>
              <a:ea typeface="Meiryo UI" panose="020B0604030504040204" pitchFamily="50" charset="-128"/>
            </a:endParaRPr>
          </a:p>
          <a:p>
            <a:r>
              <a:rPr lang="ja-JP" altLang="en-US" dirty="0">
                <a:solidFill>
                  <a:srgbClr val="FF0000"/>
                </a:solidFill>
                <a:latin typeface="Meiryo UI" panose="020B0604030504040204" pitchFamily="50" charset="-128"/>
                <a:ea typeface="Meiryo UI" panose="020B0604030504040204" pitchFamily="50" charset="-128"/>
              </a:rPr>
              <a:t>★★</a:t>
            </a:r>
            <a:r>
              <a:rPr lang="en-US" altLang="ja-JP" b="1" u="sng" dirty="0">
                <a:latin typeface="Meiryo UI" panose="020B0604030504040204" pitchFamily="50" charset="-128"/>
                <a:ea typeface="Meiryo UI" panose="020B0604030504040204" pitchFamily="50" charset="-128"/>
              </a:rPr>
              <a:t>IoT</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Internet of Things</a:t>
            </a:r>
          </a:p>
          <a:p>
            <a:endParaRPr lang="en-US" altLang="ja-JP" dirty="0">
              <a:latin typeface="Meiryo UI" panose="020B0604030504040204" pitchFamily="50" charset="-128"/>
              <a:ea typeface="Meiryo UI" panose="020B0604030504040204" pitchFamily="50" charset="-128"/>
            </a:endParaRPr>
          </a:p>
          <a:p>
            <a:r>
              <a:rPr lang="ja-JP" altLang="en-US" dirty="0">
                <a:solidFill>
                  <a:srgbClr val="FF0000"/>
                </a:solidFill>
                <a:latin typeface="Meiryo UI" panose="020B0604030504040204" pitchFamily="50" charset="-128"/>
                <a:ea typeface="Meiryo UI" panose="020B0604030504040204" pitchFamily="50" charset="-128"/>
              </a:rPr>
              <a:t>★★★</a:t>
            </a:r>
            <a:r>
              <a:rPr lang="en-US" altLang="ja-JP" b="1" u="sng" dirty="0">
                <a:latin typeface="Meiryo UI" panose="020B0604030504040204" pitchFamily="50" charset="-128"/>
                <a:ea typeface="Meiryo UI" panose="020B0604030504040204" pitchFamily="50" charset="-128"/>
              </a:rPr>
              <a:t>IDC</a:t>
            </a:r>
            <a:r>
              <a:rPr lang="ja-JP" altLang="en-US" dirty="0">
                <a:solidFill>
                  <a:srgbClr val="FF0000"/>
                </a:solidFill>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Internet data center</a:t>
            </a:r>
            <a:endParaRPr lang="ja-JP" altLang="en-US" dirty="0">
              <a:solidFill>
                <a:srgbClr val="FF0000"/>
              </a:solidFill>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2287455" y="4607782"/>
            <a:ext cx="511628" cy="461665"/>
          </a:xfrm>
          <a:prstGeom prst="rect">
            <a:avLst/>
          </a:prstGeom>
          <a:noFill/>
        </p:spPr>
        <p:txBody>
          <a:bodyPr wrap="square" rtlCol="0">
            <a:spAutoFit/>
          </a:bodyPr>
          <a:lstStyle/>
          <a:p>
            <a:r>
              <a:rPr kumimoji="1" lang="ja-JP" altLang="en-US" sz="2400" b="1" dirty="0">
                <a:solidFill>
                  <a:srgbClr val="FF0000"/>
                </a:solidFill>
                <a:latin typeface="Meiryo UI" panose="020B0604030504040204" pitchFamily="50" charset="-128"/>
                <a:ea typeface="Meiryo UI" panose="020B0604030504040204" pitchFamily="50" charset="-128"/>
              </a:rPr>
              <a:t>★</a:t>
            </a:r>
          </a:p>
        </p:txBody>
      </p:sp>
      <p:sp>
        <p:nvSpPr>
          <p:cNvPr id="35" name="テキスト ボックス 34"/>
          <p:cNvSpPr txBox="1"/>
          <p:nvPr/>
        </p:nvSpPr>
        <p:spPr>
          <a:xfrm>
            <a:off x="2139833" y="5814765"/>
            <a:ext cx="977023" cy="461665"/>
          </a:xfrm>
          <a:prstGeom prst="rect">
            <a:avLst/>
          </a:prstGeom>
          <a:noFill/>
        </p:spPr>
        <p:txBody>
          <a:bodyPr wrap="square" rtlCol="0">
            <a:spAutoFit/>
          </a:bodyPr>
          <a:lstStyle/>
          <a:p>
            <a:r>
              <a:rPr kumimoji="1" lang="ja-JP" altLang="en-US" sz="2400" b="1" dirty="0">
                <a:solidFill>
                  <a:srgbClr val="FF0000"/>
                </a:solidFill>
                <a:latin typeface="Meiryo UI" panose="020B0604030504040204" pitchFamily="50" charset="-128"/>
                <a:ea typeface="Meiryo UI" panose="020B0604030504040204" pitchFamily="50" charset="-128"/>
              </a:rPr>
              <a:t>★★</a:t>
            </a:r>
          </a:p>
        </p:txBody>
      </p:sp>
      <p:sp>
        <p:nvSpPr>
          <p:cNvPr id="36" name="テキスト ボックス 35"/>
          <p:cNvSpPr txBox="1"/>
          <p:nvPr/>
        </p:nvSpPr>
        <p:spPr>
          <a:xfrm>
            <a:off x="5714994" y="5986488"/>
            <a:ext cx="1362318" cy="461665"/>
          </a:xfrm>
          <a:prstGeom prst="rect">
            <a:avLst/>
          </a:prstGeom>
          <a:noFill/>
        </p:spPr>
        <p:txBody>
          <a:bodyPr wrap="square" rtlCol="0">
            <a:spAutoFit/>
          </a:bodyPr>
          <a:lstStyle/>
          <a:p>
            <a:r>
              <a:rPr kumimoji="1" lang="ja-JP" altLang="en-US" sz="2400" b="1" dirty="0">
                <a:solidFill>
                  <a:srgbClr val="FF0000"/>
                </a:solidFill>
                <a:latin typeface="Meiryo UI" panose="020B0604030504040204" pitchFamily="50" charset="-128"/>
                <a:ea typeface="Meiryo UI" panose="020B0604030504040204" pitchFamily="50" charset="-128"/>
              </a:rPr>
              <a:t>★★★</a:t>
            </a:r>
          </a:p>
        </p:txBody>
      </p:sp>
      <p:sp>
        <p:nvSpPr>
          <p:cNvPr id="37" name="正方形/長方形 36"/>
          <p:cNvSpPr/>
          <p:nvPr/>
        </p:nvSpPr>
        <p:spPr>
          <a:xfrm>
            <a:off x="8315327" y="5491600"/>
            <a:ext cx="3048000" cy="1077218"/>
          </a:xfrm>
          <a:prstGeom prst="rect">
            <a:avLst/>
          </a:prstGeom>
        </p:spPr>
        <p:txBody>
          <a:bodyPr wrap="square">
            <a:spAutoFit/>
          </a:bodyPr>
          <a:lstStyle/>
          <a:p>
            <a:r>
              <a:rPr lang="en-US" altLang="ja-JP" sz="1600" b="1" dirty="0">
                <a:solidFill>
                  <a:srgbClr val="000000"/>
                </a:solidFill>
                <a:latin typeface="Meiryo UI" panose="020B0604030504040204" pitchFamily="50" charset="-128"/>
                <a:ea typeface="Meiryo UI" panose="020B0604030504040204" pitchFamily="50" charset="-128"/>
              </a:rPr>
              <a:t>※</a:t>
            </a:r>
            <a:r>
              <a:rPr lang="ja-JP" altLang="en-US" sz="1600" b="1" dirty="0">
                <a:solidFill>
                  <a:srgbClr val="000000"/>
                </a:solidFill>
                <a:latin typeface="Meiryo UI" panose="020B0604030504040204" pitchFamily="50" charset="-128"/>
                <a:ea typeface="Meiryo UI" panose="020B0604030504040204" pitchFamily="50" charset="-128"/>
              </a:rPr>
              <a:t>アクチュエータ</a:t>
            </a:r>
            <a:r>
              <a:rPr lang="ja-JP" altLang="en-US" sz="1600" dirty="0">
                <a:solidFill>
                  <a:srgbClr val="000000"/>
                </a:solidFill>
                <a:latin typeface="Meiryo UI" panose="020B0604030504040204" pitchFamily="50" charset="-128"/>
                <a:ea typeface="Meiryo UI" panose="020B0604030504040204" pitchFamily="50" charset="-128"/>
              </a:rPr>
              <a:t>（</a:t>
            </a:r>
            <a:r>
              <a:rPr lang="en-US" altLang="ja-JP" sz="1600" dirty="0">
                <a:solidFill>
                  <a:srgbClr val="000000"/>
                </a:solidFill>
                <a:latin typeface="Meiryo UI" panose="020B0604030504040204" pitchFamily="50" charset="-128"/>
                <a:ea typeface="Meiryo UI" panose="020B0604030504040204" pitchFamily="50" charset="-128"/>
              </a:rPr>
              <a:t> actuator</a:t>
            </a:r>
            <a:r>
              <a:rPr lang="ja-JP" altLang="en-US" sz="1600" dirty="0">
                <a:solidFill>
                  <a:srgbClr val="000000"/>
                </a:solidFill>
                <a:latin typeface="Meiryo UI" panose="020B0604030504040204" pitchFamily="50" charset="-128"/>
                <a:ea typeface="Meiryo UI" panose="020B0604030504040204" pitchFamily="50" charset="-128"/>
              </a:rPr>
              <a:t>）は、入力された信号に基づき物理的運動に変換する機械要素で、能動的に作動または駆動するハードウェア。</a:t>
            </a:r>
            <a:endParaRPr lang="ja-JP" altLang="en-US" sz="1600" dirty="0">
              <a:latin typeface="Meiryo UI" panose="020B0604030504040204" pitchFamily="50" charset="-128"/>
              <a:ea typeface="Meiryo UI" panose="020B0604030504040204" pitchFamily="50" charset="-128"/>
            </a:endParaRPr>
          </a:p>
        </p:txBody>
      </p:sp>
      <p:cxnSp>
        <p:nvCxnSpPr>
          <p:cNvPr id="3" name="直線矢印コネクタ 2"/>
          <p:cNvCxnSpPr/>
          <p:nvPr/>
        </p:nvCxnSpPr>
        <p:spPr>
          <a:xfrm flipH="1">
            <a:off x="9807624" y="1637053"/>
            <a:ext cx="10886" cy="13389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338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10886" y="0"/>
            <a:ext cx="881743" cy="551089"/>
          </a:xfrm>
          <a:prstGeom prst="rect">
            <a:avLst/>
          </a:prstGeom>
        </p:spPr>
      </p:pic>
      <p:sp>
        <p:nvSpPr>
          <p:cNvPr id="74" name="テキスト ボックス 73"/>
          <p:cNvSpPr txBox="1"/>
          <p:nvPr/>
        </p:nvSpPr>
        <p:spPr>
          <a:xfrm>
            <a:off x="1771889" y="347741"/>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インターネットが世界共通のインフラとなった</a:t>
            </a:r>
          </a:p>
        </p:txBody>
      </p:sp>
      <p:pic>
        <p:nvPicPr>
          <p:cNvPr id="8" name="Picture 4"/>
          <p:cNvPicPr>
            <a:picLocks noChangeAspect="1" noChangeArrowheads="1"/>
          </p:cNvPicPr>
          <p:nvPr/>
        </p:nvPicPr>
        <p:blipFill>
          <a:blip r:embed="rId3"/>
          <a:srcRect/>
          <a:stretch>
            <a:fillRect/>
          </a:stretch>
        </p:blipFill>
        <p:spPr bwMode="auto">
          <a:xfrm>
            <a:off x="1963738" y="3360511"/>
            <a:ext cx="8191500" cy="31813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5"/>
          <p:cNvSpPr txBox="1">
            <a:spLocks noChangeArrowheads="1"/>
          </p:cNvSpPr>
          <p:nvPr/>
        </p:nvSpPr>
        <p:spPr bwMode="auto">
          <a:xfrm>
            <a:off x="4800600" y="3878036"/>
            <a:ext cx="663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200"/>
              </a:lnSpc>
              <a:spcBef>
                <a:spcPct val="0"/>
              </a:spcBef>
              <a:buFontTx/>
              <a:buNone/>
            </a:pPr>
            <a:r>
              <a:rPr lang="ja-JP" altLang="en-US" sz="1200">
                <a:solidFill>
                  <a:srgbClr val="000000"/>
                </a:solidFill>
                <a:latin typeface="Meiryo UI" panose="020B0604030504040204" pitchFamily="50" charset="-128"/>
                <a:ea typeface="Meiryo UI" panose="020B0604030504040204" pitchFamily="50" charset="-128"/>
              </a:rPr>
              <a:t>端末からの</a:t>
            </a:r>
          </a:p>
          <a:p>
            <a:pPr eaLnBrk="1" hangingPunct="1">
              <a:lnSpc>
                <a:spcPts val="1438"/>
              </a:lnSpc>
              <a:spcBef>
                <a:spcPct val="0"/>
              </a:spcBef>
              <a:buFontTx/>
              <a:buNone/>
            </a:pPr>
            <a:r>
              <a:rPr lang="ja-JP" altLang="en-US" sz="1200">
                <a:solidFill>
                  <a:srgbClr val="000000"/>
                </a:solidFill>
                <a:latin typeface="Meiryo UI" panose="020B0604030504040204" pitchFamily="50" charset="-128"/>
                <a:ea typeface="Meiryo UI" panose="020B0604030504040204" pitchFamily="50" charset="-128"/>
              </a:rPr>
              <a:t>データ収集</a:t>
            </a:r>
          </a:p>
        </p:txBody>
      </p:sp>
      <p:sp>
        <p:nvSpPr>
          <p:cNvPr id="10" name="テキスト ボックス 6"/>
          <p:cNvSpPr txBox="1">
            <a:spLocks noChangeArrowheads="1"/>
          </p:cNvSpPr>
          <p:nvPr/>
        </p:nvSpPr>
        <p:spPr bwMode="auto">
          <a:xfrm>
            <a:off x="4773613" y="5722711"/>
            <a:ext cx="6905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tabLst>
                <a:tab pos="1524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1524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1524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200"/>
              </a:lnSpc>
              <a:spcBef>
                <a:spcPct val="0"/>
              </a:spcBef>
              <a:buFontTx/>
              <a:buNone/>
            </a:pPr>
            <a:r>
              <a:rPr lang="ja-JP" altLang="en-US" sz="1800">
                <a:solidFill>
                  <a:srgbClr val="000000"/>
                </a:solidFill>
                <a:latin typeface="Meiryo UI" panose="020B0604030504040204" pitchFamily="50" charset="-128"/>
                <a:ea typeface="Meiryo UI" panose="020B0604030504040204" pitchFamily="50" charset="-128"/>
              </a:rPr>
              <a:t>	</a:t>
            </a:r>
            <a:r>
              <a:rPr lang="ja-JP" altLang="en-US" sz="1200">
                <a:solidFill>
                  <a:srgbClr val="000000"/>
                </a:solidFill>
                <a:latin typeface="Meiryo UI" panose="020B0604030504040204" pitchFamily="50" charset="-128"/>
                <a:ea typeface="Meiryo UI" panose="020B0604030504040204" pitchFamily="50" charset="-128"/>
              </a:rPr>
              <a:t>端末の</a:t>
            </a:r>
          </a:p>
          <a:p>
            <a:pPr eaLnBrk="1" hangingPunct="1">
              <a:lnSpc>
                <a:spcPts val="1438"/>
              </a:lnSpc>
              <a:spcBef>
                <a:spcPct val="0"/>
              </a:spcBef>
              <a:buFontTx/>
              <a:buNone/>
            </a:pPr>
            <a:r>
              <a:rPr lang="ja-JP" altLang="en-US" sz="1200">
                <a:solidFill>
                  <a:srgbClr val="000000"/>
                </a:solidFill>
                <a:latin typeface="Meiryo UI" panose="020B0604030504040204" pitchFamily="50" charset="-128"/>
                <a:ea typeface="Meiryo UI" panose="020B0604030504040204" pitchFamily="50" charset="-128"/>
              </a:rPr>
              <a:t>コントロール</a:t>
            </a:r>
          </a:p>
        </p:txBody>
      </p:sp>
      <p:sp>
        <p:nvSpPr>
          <p:cNvPr id="11" name="テキスト ボックス 10"/>
          <p:cNvSpPr txBox="1"/>
          <p:nvPr/>
        </p:nvSpPr>
        <p:spPr>
          <a:xfrm>
            <a:off x="3619500" y="5117874"/>
            <a:ext cx="307975" cy="128587"/>
          </a:xfrm>
          <a:prstGeom prst="rect">
            <a:avLst/>
          </a:prstGeom>
          <a:noFill/>
        </p:spPr>
        <p:txBody>
          <a:bodyPr wrap="none" lIns="0" tIns="0" rIns="0" bIns="0">
            <a:spAutoFit/>
          </a:bodyPr>
          <a:lstStyle/>
          <a:p>
            <a:pPr eaLnBrk="1" fontAlgn="auto" hangingPunct="1">
              <a:lnSpc>
                <a:spcPts val="992"/>
              </a:lnSpc>
              <a:spcBef>
                <a:spcPts val="0"/>
              </a:spcBef>
              <a:spcAft>
                <a:spcPts val="0"/>
              </a:spcAft>
              <a:defRPr/>
            </a:pPr>
            <a:r>
              <a:rPr lang="en-US" altLang="ja-JP" sz="99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RFID</a:t>
            </a:r>
            <a:endParaRPr lang="ja-JP" altLang="en-US" sz="996"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テキスト ボックス 11"/>
          <p:cNvSpPr txBox="1"/>
          <p:nvPr/>
        </p:nvSpPr>
        <p:spPr>
          <a:xfrm>
            <a:off x="2266950" y="6111649"/>
            <a:ext cx="736600" cy="280987"/>
          </a:xfrm>
          <a:prstGeom prst="rect">
            <a:avLst/>
          </a:prstGeom>
          <a:noFill/>
        </p:spPr>
        <p:txBody>
          <a:bodyPr wrap="none" lIns="0" tIns="0" rIns="0" bIns="0">
            <a:spAutoFit/>
          </a:bodyPr>
          <a:lstStyle/>
          <a:p>
            <a:pPr eaLnBrk="1" fontAlgn="auto" hangingPunct="1">
              <a:lnSpc>
                <a:spcPts val="992"/>
              </a:lnSpc>
              <a:spcBef>
                <a:spcPts val="0"/>
              </a:spcBef>
              <a:spcAft>
                <a:spcPts val="0"/>
              </a:spcAft>
              <a:defRPr/>
            </a:pPr>
            <a:r>
              <a:rPr lang="ja-JP" altLang="en-US" sz="996">
                <a:solidFill>
                  <a:prstClr val="black"/>
                </a:solidFill>
                <a:latin typeface="Meiryo UI" panose="020B0604030504040204" pitchFamily="50" charset="-128"/>
                <a:ea typeface="Meiryo UI" panose="020B0604030504040204" pitchFamily="50" charset="-128"/>
                <a:cs typeface="Meiryo UI" panose="020B0604030504040204" pitchFamily="50" charset="-128"/>
              </a:rPr>
              <a:t>コネクテッドカー</a:t>
            </a:r>
          </a:p>
          <a:p>
            <a:pPr eaLnBrk="1" fontAlgn="auto" hangingPunct="1">
              <a:lnSpc>
                <a:spcPts val="1200"/>
              </a:lnSpc>
              <a:spcBef>
                <a:spcPts val="0"/>
              </a:spcBef>
              <a:spcAft>
                <a:spcPts val="0"/>
              </a:spcAft>
              <a:defRPr/>
            </a:pPr>
            <a:r>
              <a:rPr lang="ja-JP" altLang="en-US" sz="996">
                <a:solidFill>
                  <a:prstClr val="black"/>
                </a:solidFill>
                <a:latin typeface="Meiryo UI" panose="020B0604030504040204" pitchFamily="50" charset="-128"/>
                <a:ea typeface="Meiryo UI" panose="020B0604030504040204" pitchFamily="50" charset="-128"/>
                <a:cs typeface="Meiryo UI" panose="020B0604030504040204" pitchFamily="50" charset="-128"/>
              </a:rPr>
              <a:t>カーナビ</a:t>
            </a:r>
          </a:p>
        </p:txBody>
      </p:sp>
      <p:sp>
        <p:nvSpPr>
          <p:cNvPr id="13" name="テキスト ボックス 12"/>
          <p:cNvSpPr txBox="1"/>
          <p:nvPr/>
        </p:nvSpPr>
        <p:spPr>
          <a:xfrm>
            <a:off x="2339975" y="5389336"/>
            <a:ext cx="663575" cy="128588"/>
          </a:xfrm>
          <a:prstGeom prst="rect">
            <a:avLst/>
          </a:prstGeom>
          <a:noFill/>
        </p:spPr>
        <p:txBody>
          <a:bodyPr wrap="none" lIns="0" tIns="0" rIns="0" bIns="0">
            <a:spAutoFit/>
          </a:bodyPr>
          <a:lstStyle/>
          <a:p>
            <a:pPr eaLnBrk="1" fontAlgn="auto" hangingPunct="1">
              <a:lnSpc>
                <a:spcPts val="992"/>
              </a:lnSpc>
              <a:spcBef>
                <a:spcPts val="0"/>
              </a:spcBef>
              <a:spcAft>
                <a:spcPts val="0"/>
              </a:spcAft>
              <a:defRPr/>
            </a:pPr>
            <a:r>
              <a:rPr lang="ja-JP" altLang="en-US" sz="99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各種センサー</a:t>
            </a:r>
          </a:p>
        </p:txBody>
      </p:sp>
      <p:sp>
        <p:nvSpPr>
          <p:cNvPr id="14" name="テキスト ボックス 10"/>
          <p:cNvSpPr txBox="1">
            <a:spLocks noChangeArrowheads="1"/>
          </p:cNvSpPr>
          <p:nvPr/>
        </p:nvSpPr>
        <p:spPr bwMode="auto">
          <a:xfrm>
            <a:off x="2822575" y="3584349"/>
            <a:ext cx="3270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788"/>
              </a:lnSpc>
              <a:spcBef>
                <a:spcPct val="0"/>
              </a:spcBef>
              <a:buFontTx/>
              <a:buNone/>
            </a:pPr>
            <a:r>
              <a:rPr lang="ja-JP" altLang="en-US" sz="1800">
                <a:solidFill>
                  <a:srgbClr val="000000"/>
                </a:solidFill>
                <a:latin typeface="Meiryo UI" panose="020B0604030504040204" pitchFamily="50" charset="-128"/>
                <a:ea typeface="Meiryo UI" panose="020B0604030504040204" pitchFamily="50" charset="-128"/>
              </a:rPr>
              <a:t>モノ</a:t>
            </a:r>
          </a:p>
        </p:txBody>
      </p:sp>
      <p:sp>
        <p:nvSpPr>
          <p:cNvPr id="15" name="テキスト ボックス 11"/>
          <p:cNvSpPr txBox="1">
            <a:spLocks noChangeArrowheads="1"/>
          </p:cNvSpPr>
          <p:nvPr/>
        </p:nvSpPr>
        <p:spPr bwMode="auto">
          <a:xfrm>
            <a:off x="6207125" y="4301899"/>
            <a:ext cx="65563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788"/>
              </a:lnSpc>
              <a:spcBef>
                <a:spcPct val="0"/>
              </a:spcBef>
              <a:buFontTx/>
              <a:buNone/>
            </a:pPr>
            <a:r>
              <a:rPr lang="ja-JP" altLang="en-US" sz="1800">
                <a:solidFill>
                  <a:srgbClr val="000000"/>
                </a:solidFill>
                <a:latin typeface="Meiryo UI" panose="020B0604030504040204" pitchFamily="50" charset="-128"/>
                <a:ea typeface="Meiryo UI" panose="020B0604030504040204" pitchFamily="50" charset="-128"/>
              </a:rPr>
              <a:t>クラウド</a:t>
            </a:r>
          </a:p>
        </p:txBody>
      </p:sp>
      <p:sp>
        <p:nvSpPr>
          <p:cNvPr id="16" name="テキスト ボックス 15"/>
          <p:cNvSpPr txBox="1"/>
          <p:nvPr/>
        </p:nvSpPr>
        <p:spPr>
          <a:xfrm>
            <a:off x="3454400" y="4441599"/>
            <a:ext cx="257175" cy="128587"/>
          </a:xfrm>
          <a:prstGeom prst="rect">
            <a:avLst/>
          </a:prstGeom>
          <a:noFill/>
        </p:spPr>
        <p:txBody>
          <a:bodyPr wrap="none" lIns="0" tIns="0" rIns="0" bIns="0">
            <a:spAutoFit/>
          </a:bodyPr>
          <a:lstStyle/>
          <a:p>
            <a:pPr eaLnBrk="1" fontAlgn="auto" hangingPunct="1">
              <a:lnSpc>
                <a:spcPts val="992"/>
              </a:lnSpc>
              <a:spcBef>
                <a:spcPts val="0"/>
              </a:spcBef>
              <a:spcAft>
                <a:spcPts val="0"/>
              </a:spcAft>
              <a:defRPr/>
            </a:pPr>
            <a:r>
              <a:rPr lang="ja-JP" altLang="en-US" sz="996">
                <a:solidFill>
                  <a:prstClr val="black"/>
                </a:solidFill>
                <a:latin typeface="Meiryo UI" panose="020B0604030504040204" pitchFamily="50" charset="-128"/>
                <a:ea typeface="Meiryo UI" panose="020B0604030504040204" pitchFamily="50" charset="-128"/>
                <a:cs typeface="Meiryo UI" panose="020B0604030504040204" pitchFamily="50" charset="-128"/>
              </a:rPr>
              <a:t>機械</a:t>
            </a:r>
          </a:p>
        </p:txBody>
      </p:sp>
      <p:sp>
        <p:nvSpPr>
          <p:cNvPr id="17" name="テキスト ボックス 16"/>
          <p:cNvSpPr txBox="1"/>
          <p:nvPr/>
        </p:nvSpPr>
        <p:spPr>
          <a:xfrm>
            <a:off x="2112963" y="4549549"/>
            <a:ext cx="641350" cy="127000"/>
          </a:xfrm>
          <a:prstGeom prst="rect">
            <a:avLst/>
          </a:prstGeom>
          <a:noFill/>
        </p:spPr>
        <p:txBody>
          <a:bodyPr wrap="none" lIns="0" tIns="0" rIns="0" bIns="0">
            <a:spAutoFit/>
          </a:bodyPr>
          <a:lstStyle/>
          <a:p>
            <a:pPr eaLnBrk="1" fontAlgn="auto" hangingPunct="1">
              <a:lnSpc>
                <a:spcPts val="992"/>
              </a:lnSpc>
              <a:spcBef>
                <a:spcPts val="0"/>
              </a:spcBef>
              <a:spcAft>
                <a:spcPts val="0"/>
              </a:spcAft>
              <a:defRPr/>
            </a:pPr>
            <a:r>
              <a:rPr lang="ja-JP" altLang="en-US" sz="99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自動販売機</a:t>
            </a:r>
          </a:p>
        </p:txBody>
      </p:sp>
      <p:sp>
        <p:nvSpPr>
          <p:cNvPr id="18" name="テキスト ボックス 14"/>
          <p:cNvSpPr txBox="1">
            <a:spLocks noChangeArrowheads="1"/>
          </p:cNvSpPr>
          <p:nvPr/>
        </p:nvSpPr>
        <p:spPr bwMode="auto">
          <a:xfrm>
            <a:off x="8731250" y="3444649"/>
            <a:ext cx="10001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788"/>
              </a:lnSpc>
              <a:spcBef>
                <a:spcPct val="0"/>
              </a:spcBef>
              <a:buFontTx/>
              <a:buNone/>
            </a:pPr>
            <a:r>
              <a:rPr lang="ja-JP" altLang="en-US" sz="1800">
                <a:solidFill>
                  <a:srgbClr val="000000"/>
                </a:solidFill>
                <a:latin typeface="Meiryo UI" panose="020B0604030504040204" pitchFamily="50" charset="-128"/>
                <a:ea typeface="Meiryo UI" panose="020B0604030504040204" pitchFamily="50" charset="-128"/>
              </a:rPr>
              <a:t>データ活用</a:t>
            </a:r>
          </a:p>
        </p:txBody>
      </p:sp>
      <p:sp>
        <p:nvSpPr>
          <p:cNvPr id="19" name="テキスト ボックス 15"/>
          <p:cNvSpPr txBox="1">
            <a:spLocks noChangeArrowheads="1"/>
          </p:cNvSpPr>
          <p:nvPr/>
        </p:nvSpPr>
        <p:spPr bwMode="auto">
          <a:xfrm>
            <a:off x="4496796" y="3386644"/>
            <a:ext cx="12711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788"/>
              </a:lnSpc>
              <a:spcBef>
                <a:spcPct val="0"/>
              </a:spcBef>
              <a:buFontTx/>
              <a:buNone/>
            </a:pPr>
            <a:r>
              <a:rPr lang="ja-JP" altLang="en-US" sz="1800" b="1" dirty="0">
                <a:solidFill>
                  <a:srgbClr val="000000"/>
                </a:solidFill>
                <a:latin typeface="Meiryo UI" panose="020B0604030504040204" pitchFamily="50" charset="-128"/>
                <a:ea typeface="Meiryo UI" panose="020B0604030504040204" pitchFamily="50" charset="-128"/>
              </a:rPr>
              <a:t>インターネット</a:t>
            </a:r>
          </a:p>
        </p:txBody>
      </p:sp>
      <p:sp>
        <p:nvSpPr>
          <p:cNvPr id="20" name="テキスト ボックス 19"/>
          <p:cNvSpPr txBox="1"/>
          <p:nvPr/>
        </p:nvSpPr>
        <p:spPr>
          <a:xfrm>
            <a:off x="2595563" y="4974999"/>
            <a:ext cx="879475" cy="127000"/>
          </a:xfrm>
          <a:prstGeom prst="rect">
            <a:avLst/>
          </a:prstGeom>
          <a:noFill/>
        </p:spPr>
        <p:txBody>
          <a:bodyPr wrap="none" lIns="0" tIns="0" rIns="0" bIns="0">
            <a:spAutoFit/>
          </a:bodyPr>
          <a:lstStyle/>
          <a:p>
            <a:pPr eaLnBrk="1" fontAlgn="auto" hangingPunct="1">
              <a:lnSpc>
                <a:spcPts val="992"/>
              </a:lnSpc>
              <a:spcBef>
                <a:spcPts val="0"/>
              </a:spcBef>
              <a:spcAft>
                <a:spcPts val="0"/>
              </a:spcAft>
              <a:defRPr/>
            </a:pPr>
            <a:r>
              <a:rPr lang="ja-JP" altLang="en-US" sz="99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二次元バーコード</a:t>
            </a:r>
          </a:p>
        </p:txBody>
      </p:sp>
      <p:sp>
        <p:nvSpPr>
          <p:cNvPr id="21" name="テキスト ボックス 20"/>
          <p:cNvSpPr txBox="1"/>
          <p:nvPr/>
        </p:nvSpPr>
        <p:spPr>
          <a:xfrm>
            <a:off x="8564563" y="6108474"/>
            <a:ext cx="1357312" cy="179387"/>
          </a:xfrm>
          <a:prstGeom prst="rect">
            <a:avLst/>
          </a:prstGeom>
          <a:noFill/>
        </p:spPr>
        <p:txBody>
          <a:bodyPr wrap="none" lIns="0" tIns="0" rIns="0" bIns="0">
            <a:spAutoFit/>
          </a:bodyPr>
          <a:lstStyle/>
          <a:p>
            <a:pPr eaLnBrk="1" fontAlgn="auto" hangingPunct="1">
              <a:lnSpc>
                <a:spcPts val="1398"/>
              </a:lnSpc>
              <a:spcBef>
                <a:spcPts val="0"/>
              </a:spcBef>
              <a:spcAft>
                <a:spcPts val="0"/>
              </a:spcAft>
              <a:defRPr/>
            </a:pPr>
            <a:r>
              <a:rPr lang="ja-JP" altLang="en-US" sz="1404">
                <a:solidFill>
                  <a:prstClr val="black"/>
                </a:solidFill>
                <a:latin typeface="Meiryo UI" panose="020B0604030504040204" pitchFamily="50" charset="-128"/>
                <a:ea typeface="Meiryo UI" panose="020B0604030504040204" pitchFamily="50" charset="-128"/>
                <a:cs typeface="Meiryo UI" panose="020B0604030504040204" pitchFamily="50" charset="-128"/>
              </a:rPr>
              <a:t>新サービス</a:t>
            </a:r>
            <a:r>
              <a:rPr lang="en-US" altLang="ja-JP" sz="1404">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4">
                <a:solidFill>
                  <a:prstClr val="black"/>
                </a:solidFill>
                <a:latin typeface="Meiryo UI" panose="020B0604030504040204" pitchFamily="50" charset="-128"/>
                <a:ea typeface="Meiryo UI" panose="020B0604030504040204" pitchFamily="50" charset="-128"/>
                <a:cs typeface="Meiryo UI" panose="020B0604030504040204" pitchFamily="50" charset="-128"/>
              </a:rPr>
              <a:t>新機能</a:t>
            </a:r>
          </a:p>
        </p:txBody>
      </p:sp>
      <p:sp>
        <p:nvSpPr>
          <p:cNvPr id="22" name="テキスト ボックス 21"/>
          <p:cNvSpPr txBox="1"/>
          <p:nvPr/>
        </p:nvSpPr>
        <p:spPr>
          <a:xfrm>
            <a:off x="8542338" y="4717824"/>
            <a:ext cx="1301750" cy="396875"/>
          </a:xfrm>
          <a:prstGeom prst="rect">
            <a:avLst/>
          </a:prstGeom>
          <a:noFill/>
        </p:spPr>
        <p:txBody>
          <a:bodyPr wrap="none" lIns="0" tIns="0" rIns="0" bIns="0">
            <a:spAutoFit/>
          </a:bodyPr>
          <a:lstStyle/>
          <a:p>
            <a:pPr eaLnBrk="1" fontAlgn="auto" hangingPunct="1">
              <a:lnSpc>
                <a:spcPts val="1398"/>
              </a:lnSpc>
              <a:spcBef>
                <a:spcPts val="0"/>
              </a:spcBef>
              <a:spcAft>
                <a:spcPts val="0"/>
              </a:spcAft>
              <a:defRPr/>
            </a:pPr>
            <a:r>
              <a:rPr lang="ja-JP" altLang="en-US" sz="1404">
                <a:solidFill>
                  <a:prstClr val="black"/>
                </a:solidFill>
                <a:latin typeface="Meiryo UI" panose="020B0604030504040204" pitchFamily="50" charset="-128"/>
                <a:ea typeface="Meiryo UI" panose="020B0604030504040204" pitchFamily="50" charset="-128"/>
                <a:cs typeface="Meiryo UI" panose="020B0604030504040204" pitchFamily="50" charset="-128"/>
              </a:rPr>
              <a:t>マーケティング分析</a:t>
            </a:r>
          </a:p>
          <a:p>
            <a:pPr eaLnBrk="1" fontAlgn="auto" hangingPunct="1">
              <a:lnSpc>
                <a:spcPts val="1681"/>
              </a:lnSpc>
              <a:spcBef>
                <a:spcPts val="0"/>
              </a:spcBef>
              <a:spcAft>
                <a:spcPts val="0"/>
              </a:spcAft>
              <a:defRPr/>
            </a:pPr>
            <a:r>
              <a:rPr lang="ja-JP" altLang="en-US" sz="1404">
                <a:solidFill>
                  <a:prstClr val="black"/>
                </a:solidFill>
                <a:latin typeface="Meiryo UI" panose="020B0604030504040204" pitchFamily="50" charset="-128"/>
                <a:ea typeface="Meiryo UI" panose="020B0604030504040204" pitchFamily="50" charset="-128"/>
                <a:cs typeface="Meiryo UI" panose="020B0604030504040204" pitchFamily="50" charset="-128"/>
              </a:rPr>
              <a:t>オペレーション改善</a:t>
            </a:r>
          </a:p>
        </p:txBody>
      </p:sp>
      <p:sp>
        <p:nvSpPr>
          <p:cNvPr id="23" name="テキスト ボックス 22"/>
          <p:cNvSpPr txBox="1"/>
          <p:nvPr/>
        </p:nvSpPr>
        <p:spPr>
          <a:xfrm>
            <a:off x="3284538" y="6084661"/>
            <a:ext cx="555625" cy="280988"/>
          </a:xfrm>
          <a:prstGeom prst="rect">
            <a:avLst/>
          </a:prstGeom>
          <a:noFill/>
        </p:spPr>
        <p:txBody>
          <a:bodyPr wrap="none" lIns="0" tIns="0" rIns="0" bIns="0">
            <a:spAutoFit/>
          </a:bodyPr>
          <a:lstStyle/>
          <a:p>
            <a:pPr eaLnBrk="1" fontAlgn="auto" hangingPunct="1">
              <a:lnSpc>
                <a:spcPts val="992"/>
              </a:lnSpc>
              <a:spcBef>
                <a:spcPts val="0"/>
              </a:spcBef>
              <a:spcAft>
                <a:spcPts val="0"/>
              </a:spcAft>
              <a:defRPr/>
            </a:pPr>
            <a:r>
              <a:rPr lang="ja-JP" altLang="en-US" sz="99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ウェアラブル</a:t>
            </a:r>
          </a:p>
          <a:p>
            <a:pPr eaLnBrk="1" fontAlgn="auto" hangingPunct="1">
              <a:lnSpc>
                <a:spcPts val="1200"/>
              </a:lnSpc>
              <a:spcBef>
                <a:spcPts val="0"/>
              </a:spcBef>
              <a:spcAft>
                <a:spcPts val="0"/>
              </a:spcAft>
              <a:defRPr/>
            </a:pPr>
            <a:r>
              <a:rPr lang="ja-JP" altLang="en-US" sz="99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デバイス</a:t>
            </a:r>
          </a:p>
        </p:txBody>
      </p:sp>
      <p:sp>
        <p:nvSpPr>
          <p:cNvPr id="24" name="正方形/長方形 1"/>
          <p:cNvSpPr>
            <a:spLocks noChangeArrowheads="1"/>
          </p:cNvSpPr>
          <p:nvPr/>
        </p:nvSpPr>
        <p:spPr bwMode="auto">
          <a:xfrm>
            <a:off x="370114" y="996724"/>
            <a:ext cx="1119051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tabLst>
                <a:tab pos="25400" algn="l"/>
                <a:tab pos="1905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25400" algn="l"/>
                <a:tab pos="1905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25400" algn="l"/>
                <a:tab pos="1905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25400" algn="l"/>
                <a:tab pos="1905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25400" algn="l"/>
                <a:tab pos="1905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25400" algn="l"/>
                <a:tab pos="1905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25400" algn="l"/>
                <a:tab pos="1905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25400" algn="l"/>
                <a:tab pos="1905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25400" algn="l"/>
                <a:tab pos="190500" algn="l"/>
              </a:tabLs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2913"/>
              </a:lnSpc>
              <a:spcBef>
                <a:spcPct val="0"/>
              </a:spcBef>
              <a:buFontTx/>
              <a:buNone/>
            </a:pPr>
            <a:r>
              <a:rPr lang="ja-JP" altLang="en-US" sz="1800" dirty="0">
                <a:solidFill>
                  <a:srgbClr val="000000"/>
                </a:solidFill>
                <a:latin typeface="Meiryo UI" panose="020B0604030504040204" pitchFamily="50" charset="-128"/>
                <a:ea typeface="Meiryo UI" panose="020B0604030504040204" pitchFamily="50" charset="-128"/>
              </a:rPr>
              <a:t>■</a:t>
            </a:r>
            <a:r>
              <a:rPr lang="en-US" altLang="ja-JP" sz="1800" b="1" dirty="0">
                <a:solidFill>
                  <a:srgbClr val="000000"/>
                </a:solidFill>
                <a:latin typeface="Meiryo UI" panose="020B0604030504040204" pitchFamily="50" charset="-128"/>
                <a:ea typeface="Meiryo UI" panose="020B0604030504040204" pitchFamily="50" charset="-128"/>
              </a:rPr>
              <a:t>IoT</a:t>
            </a:r>
            <a:r>
              <a:rPr lang="ja-JP" altLang="en-US" sz="1800" b="1" dirty="0">
                <a:solidFill>
                  <a:srgbClr val="000000"/>
                </a:solidFill>
                <a:latin typeface="Meiryo UI" panose="020B0604030504040204" pitchFamily="50" charset="-128"/>
                <a:ea typeface="Meiryo UI" panose="020B0604030504040204" pitchFamily="50" charset="-128"/>
              </a:rPr>
              <a:t>とは、パソコンや携帯電話だけでなく、身の回りのあらゆるモノに埋め込まれたセンサー等のデバイスがインターネットに繋がり、相互に通信が可能となる技術や仕組みの事</a:t>
            </a:r>
            <a:r>
              <a:rPr lang="ja-JP" altLang="en-US" sz="1800" dirty="0">
                <a:solidFill>
                  <a:srgbClr val="000000"/>
                </a:solidFill>
                <a:latin typeface="Meiryo UI" panose="020B0604030504040204" pitchFamily="50" charset="-128"/>
                <a:ea typeface="Meiryo UI" panose="020B0604030504040204" pitchFamily="50" charset="-128"/>
              </a:rPr>
              <a:t>である。</a:t>
            </a:r>
            <a:endParaRPr lang="en-US" altLang="ja-JP" sz="1800" dirty="0">
              <a:solidFill>
                <a:srgbClr val="000000"/>
              </a:solidFill>
              <a:latin typeface="Meiryo UI" panose="020B0604030504040204" pitchFamily="50" charset="-128"/>
              <a:ea typeface="Meiryo UI" panose="020B0604030504040204" pitchFamily="50" charset="-128"/>
            </a:endParaRPr>
          </a:p>
          <a:p>
            <a:pPr eaLnBrk="1" hangingPunct="1">
              <a:lnSpc>
                <a:spcPts val="2913"/>
              </a:lnSpc>
              <a:spcBef>
                <a:spcPct val="0"/>
              </a:spcBef>
              <a:buFontTx/>
              <a:buNone/>
            </a:pPr>
            <a:r>
              <a:rPr lang="ja-JP" altLang="en-US" sz="1800" dirty="0">
                <a:solidFill>
                  <a:srgbClr val="000000"/>
                </a:solidFill>
                <a:latin typeface="Meiryo UI" panose="020B0604030504040204" pitchFamily="50" charset="-128"/>
                <a:ea typeface="Meiryo UI" panose="020B0604030504040204" pitchFamily="50" charset="-128"/>
              </a:rPr>
              <a:t>■インターネットに繋がるモノには、冷蔵庫、洗濯機、エアコンなどの家電製品、自動車や航空機、電車、医療機器や工場内の製造装置や産業用ロボットなど多岐にわたる。</a:t>
            </a:r>
          </a:p>
        </p:txBody>
      </p:sp>
      <p:sp>
        <p:nvSpPr>
          <p:cNvPr id="26" name="角丸四角形 25"/>
          <p:cNvSpPr/>
          <p:nvPr/>
        </p:nvSpPr>
        <p:spPr>
          <a:xfrm>
            <a:off x="1890713" y="2725736"/>
            <a:ext cx="2089150" cy="488950"/>
          </a:xfrm>
          <a:prstGeom prst="roundRect">
            <a:avLst/>
          </a:prstGeom>
          <a:solidFill>
            <a:schemeClr val="tx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bg1"/>
                </a:solidFill>
                <a:latin typeface="Meiryo UI" panose="020B0604030504040204" pitchFamily="50" charset="-128"/>
                <a:ea typeface="Meiryo UI" panose="020B0604030504040204" pitchFamily="50" charset="-128"/>
              </a:rPr>
              <a:t>モノからのデータ収集</a:t>
            </a:r>
          </a:p>
        </p:txBody>
      </p:sp>
      <p:sp>
        <p:nvSpPr>
          <p:cNvPr id="27" name="角丸四角形 26"/>
          <p:cNvSpPr/>
          <p:nvPr/>
        </p:nvSpPr>
        <p:spPr>
          <a:xfrm>
            <a:off x="4267200" y="2705098"/>
            <a:ext cx="2087563" cy="509588"/>
          </a:xfrm>
          <a:prstGeom prst="roundRect">
            <a:avLst/>
          </a:prstGeom>
          <a:solidFill>
            <a:schemeClr val="tx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bg1"/>
                </a:solidFill>
                <a:latin typeface="Meiryo UI" panose="020B0604030504040204" pitchFamily="50" charset="-128"/>
                <a:ea typeface="Meiryo UI" panose="020B0604030504040204" pitchFamily="50" charset="-128"/>
              </a:rPr>
              <a:t>インターネットへ接続</a:t>
            </a:r>
          </a:p>
        </p:txBody>
      </p:sp>
      <p:sp>
        <p:nvSpPr>
          <p:cNvPr id="28" name="角丸四角形 27"/>
          <p:cNvSpPr/>
          <p:nvPr/>
        </p:nvSpPr>
        <p:spPr>
          <a:xfrm>
            <a:off x="6624638" y="2686048"/>
            <a:ext cx="1387475" cy="509588"/>
          </a:xfrm>
          <a:prstGeom prst="roundRect">
            <a:avLst/>
          </a:prstGeom>
          <a:solidFill>
            <a:schemeClr val="tx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bg1"/>
                </a:solidFill>
                <a:latin typeface="Meiryo UI" panose="020B0604030504040204" pitchFamily="50" charset="-128"/>
                <a:ea typeface="Meiryo UI" panose="020B0604030504040204" pitchFamily="50" charset="-128"/>
              </a:rPr>
              <a:t>データの蓄積</a:t>
            </a:r>
            <a:endParaRPr lang="en-US" altLang="ja-JP" sz="1600" b="1" dirty="0">
              <a:solidFill>
                <a:schemeClr val="bg1"/>
              </a:solidFill>
              <a:latin typeface="Meiryo UI" panose="020B0604030504040204" pitchFamily="50" charset="-128"/>
              <a:ea typeface="Meiryo UI" panose="020B0604030504040204" pitchFamily="50" charset="-128"/>
            </a:endParaRPr>
          </a:p>
          <a:p>
            <a:pPr algn="ctr">
              <a:defRPr/>
            </a:pPr>
            <a:r>
              <a:rPr lang="ja-JP" altLang="en-US" sz="1600" b="1" dirty="0">
                <a:solidFill>
                  <a:schemeClr val="bg1"/>
                </a:solidFill>
                <a:latin typeface="Meiryo UI" panose="020B0604030504040204" pitchFamily="50" charset="-128"/>
                <a:ea typeface="Meiryo UI" panose="020B0604030504040204" pitchFamily="50" charset="-128"/>
              </a:rPr>
              <a:t>データの解析</a:t>
            </a:r>
          </a:p>
        </p:txBody>
      </p:sp>
      <p:cxnSp>
        <p:nvCxnSpPr>
          <p:cNvPr id="29" name="直線矢印コネクタ 28"/>
          <p:cNvCxnSpPr/>
          <p:nvPr/>
        </p:nvCxnSpPr>
        <p:spPr>
          <a:xfrm>
            <a:off x="3979863" y="2854323"/>
            <a:ext cx="2873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6354763" y="2854323"/>
            <a:ext cx="2889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8012113" y="2854323"/>
            <a:ext cx="38576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H="1">
            <a:off x="3979863" y="3060698"/>
            <a:ext cx="287337" cy="9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H="1">
            <a:off x="6354763" y="3065461"/>
            <a:ext cx="287337" cy="9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8005763" y="3074986"/>
            <a:ext cx="414337" cy="111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p:cNvSpPr/>
          <p:nvPr/>
        </p:nvSpPr>
        <p:spPr>
          <a:xfrm>
            <a:off x="8355013" y="2686048"/>
            <a:ext cx="1800225" cy="509588"/>
          </a:xfrm>
          <a:prstGeom prst="roundRect">
            <a:avLst/>
          </a:prstGeom>
          <a:solidFill>
            <a:schemeClr val="tx1"/>
          </a:solidFill>
          <a:ln>
            <a:no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bg1"/>
                </a:solidFill>
                <a:latin typeface="Meiryo UI" panose="020B0604030504040204" pitchFamily="50" charset="-128"/>
                <a:ea typeface="Meiryo UI" panose="020B0604030504040204" pitchFamily="50" charset="-128"/>
              </a:rPr>
              <a:t>改善・新機能</a:t>
            </a:r>
            <a:endParaRPr lang="en-US" altLang="ja-JP" sz="1600" b="1" dirty="0">
              <a:solidFill>
                <a:schemeClr val="bg1"/>
              </a:solidFill>
              <a:latin typeface="Meiryo UI" panose="020B0604030504040204" pitchFamily="50" charset="-128"/>
              <a:ea typeface="Meiryo UI" panose="020B0604030504040204" pitchFamily="50" charset="-128"/>
            </a:endParaRPr>
          </a:p>
          <a:p>
            <a:pPr algn="ctr">
              <a:defRPr/>
            </a:pPr>
            <a:r>
              <a:rPr lang="ja-JP" altLang="en-US" sz="1600" b="1" dirty="0">
                <a:solidFill>
                  <a:schemeClr val="bg1"/>
                </a:solidFill>
                <a:latin typeface="Meiryo UI" panose="020B0604030504040204" pitchFamily="50" charset="-128"/>
                <a:ea typeface="Meiryo UI" panose="020B0604030504040204" pitchFamily="50" charset="-128"/>
              </a:rPr>
              <a:t>制御・サービス</a:t>
            </a:r>
          </a:p>
        </p:txBody>
      </p:sp>
    </p:spTree>
    <p:extLst>
      <p:ext uri="{BB962C8B-B14F-4D97-AF65-F5344CB8AC3E}">
        <p14:creationId xmlns:p14="http://schemas.microsoft.com/office/powerpoint/2010/main" val="2615475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0" y="0"/>
            <a:ext cx="881743" cy="551089"/>
          </a:xfrm>
          <a:prstGeom prst="rect">
            <a:avLst/>
          </a:prstGeom>
        </p:spPr>
      </p:pic>
      <p:pic>
        <p:nvPicPr>
          <p:cNvPr id="29" name="Picture 2"/>
          <p:cNvPicPr>
            <a:picLocks noChangeAspect="1" noChangeArrowheads="1"/>
          </p:cNvPicPr>
          <p:nvPr/>
        </p:nvPicPr>
        <p:blipFill>
          <a:blip r:embed="rId3"/>
          <a:srcRect/>
          <a:stretch>
            <a:fillRect/>
          </a:stretch>
        </p:blipFill>
        <p:spPr bwMode="auto">
          <a:xfrm>
            <a:off x="2205037" y="2221140"/>
            <a:ext cx="7781925" cy="41719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テキスト ボックス 2"/>
          <p:cNvSpPr txBox="1">
            <a:spLocks noChangeArrowheads="1"/>
          </p:cNvSpPr>
          <p:nvPr/>
        </p:nvSpPr>
        <p:spPr bwMode="auto">
          <a:xfrm>
            <a:off x="5483225" y="2591028"/>
            <a:ext cx="35750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tabLst>
                <a:tab pos="2159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2159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2159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ts val="2388"/>
              </a:lnSpc>
              <a:spcBef>
                <a:spcPct val="0"/>
              </a:spcBef>
              <a:buFontTx/>
              <a:buNone/>
            </a:pPr>
            <a:r>
              <a:rPr lang="ja-JP" altLang="en-US" sz="1800">
                <a:latin typeface="Meiryo UI" panose="020B0604030504040204" pitchFamily="50" charset="-128"/>
                <a:ea typeface="Meiryo UI" panose="020B0604030504040204" pitchFamily="50" charset="-128"/>
              </a:rPr>
              <a:t>	</a:t>
            </a:r>
            <a:r>
              <a:rPr lang="ja-JP" altLang="en-US" sz="2400">
                <a:solidFill>
                  <a:srgbClr val="000000"/>
                </a:solidFill>
                <a:latin typeface="Meiryo UI" panose="020B0604030504040204" pitchFamily="50" charset="-128"/>
                <a:ea typeface="Meiryo UI" panose="020B0604030504040204" pitchFamily="50" charset="-128"/>
              </a:rPr>
              <a:t>拡大する</a:t>
            </a:r>
            <a:r>
              <a:rPr lang="en-US" altLang="ja-JP" sz="2400">
                <a:solidFill>
                  <a:srgbClr val="000000"/>
                </a:solidFill>
                <a:latin typeface="Meiryo UI" panose="020B0604030504040204" pitchFamily="50" charset="-128"/>
                <a:ea typeface="Meiryo UI" panose="020B0604030504040204" pitchFamily="50" charset="-128"/>
              </a:rPr>
              <a:t>IoT</a:t>
            </a:r>
            <a:r>
              <a:rPr lang="ja-JP" altLang="en-US" sz="2400">
                <a:solidFill>
                  <a:srgbClr val="000000"/>
                </a:solidFill>
                <a:latin typeface="Meiryo UI" panose="020B0604030504040204" pitchFamily="50" charset="-128"/>
                <a:ea typeface="Meiryo UI" panose="020B0604030504040204" pitchFamily="50" charset="-128"/>
              </a:rPr>
              <a:t>の対象領域</a:t>
            </a:r>
          </a:p>
          <a:p>
            <a:pPr algn="ctr" eaLnBrk="1" hangingPunct="1">
              <a:lnSpc>
                <a:spcPts val="2188"/>
              </a:lnSpc>
              <a:spcBef>
                <a:spcPct val="0"/>
              </a:spcBef>
              <a:buFontTx/>
              <a:buNone/>
            </a:pPr>
            <a:r>
              <a:rPr lang="ja-JP" altLang="en-US" sz="1800">
                <a:solidFill>
                  <a:srgbClr val="000000"/>
                </a:solidFill>
                <a:latin typeface="Meiryo UI" panose="020B0604030504040204" pitchFamily="50" charset="-128"/>
                <a:ea typeface="Meiryo UI" panose="020B0604030504040204" pitchFamily="50" charset="-128"/>
              </a:rPr>
              <a:t>（大量、安価：消費者向け機器等）</a:t>
            </a:r>
          </a:p>
        </p:txBody>
      </p:sp>
      <p:sp>
        <p:nvSpPr>
          <p:cNvPr id="32" name="テキスト ボックス 31"/>
          <p:cNvSpPr txBox="1"/>
          <p:nvPr/>
        </p:nvSpPr>
        <p:spPr>
          <a:xfrm>
            <a:off x="5534025" y="4132490"/>
            <a:ext cx="717550" cy="360363"/>
          </a:xfrm>
          <a:prstGeom prst="rect">
            <a:avLst/>
          </a:prstGeom>
          <a:noFill/>
        </p:spPr>
        <p:txBody>
          <a:bodyPr wrap="none" lIns="0" tIns="0" rIns="0" bIns="0">
            <a:spAutoFit/>
          </a:bodyPr>
          <a:lstStyle/>
          <a:p>
            <a:pPr fontAlgn="auto">
              <a:lnSpc>
                <a:spcPts val="2785"/>
              </a:lnSpc>
              <a:spcBef>
                <a:spcPts val="0"/>
              </a:spcBef>
              <a:spcAft>
                <a:spcPts val="0"/>
              </a:spcAft>
              <a:defRPr/>
            </a:pPr>
            <a:r>
              <a:rPr lang="ja-JP" altLang="en-US" sz="2796">
                <a:solidFill>
                  <a:srgbClr val="FFFFFF"/>
                </a:solidFill>
                <a:latin typeface="HGP創英角ｺﾞｼｯｸUB" panose="020B0900000000000000" pitchFamily="50" charset="-128"/>
                <a:ea typeface="+mn-ea"/>
              </a:rPr>
              <a:t>拡大</a:t>
            </a:r>
          </a:p>
        </p:txBody>
      </p:sp>
      <p:sp>
        <p:nvSpPr>
          <p:cNvPr id="33" name="テキスト ボックス 32"/>
          <p:cNvSpPr txBox="1"/>
          <p:nvPr/>
        </p:nvSpPr>
        <p:spPr>
          <a:xfrm>
            <a:off x="5592762" y="3475265"/>
            <a:ext cx="3698875" cy="257175"/>
          </a:xfrm>
          <a:prstGeom prst="rect">
            <a:avLst/>
          </a:prstGeom>
          <a:noFill/>
        </p:spPr>
        <p:txBody>
          <a:bodyPr wrap="none" lIns="0" tIns="0" rIns="0" bIns="0">
            <a:spAutoFit/>
          </a:bodyPr>
          <a:lstStyle/>
          <a:p>
            <a:pPr fontAlgn="auto">
              <a:lnSpc>
                <a:spcPts val="1996"/>
              </a:lnSpc>
              <a:spcBef>
                <a:spcPts val="0"/>
              </a:spcBef>
              <a:spcAft>
                <a:spcPts val="0"/>
              </a:spcAft>
              <a:defRPr/>
            </a:pPr>
            <a:r>
              <a:rPr lang="ja-JP" altLang="en-US" sz="2004" dirty="0">
                <a:latin typeface="Meiryo UI" panose="020B0604030504040204" pitchFamily="50" charset="-128"/>
                <a:ea typeface="Meiryo UI" panose="020B0604030504040204" pitchFamily="50" charset="-128"/>
                <a:cs typeface="Meiryo UI" panose="020B0604030504040204" pitchFamily="50" charset="-128"/>
              </a:rPr>
              <a:t>役割：モノから得られるデータの活用</a:t>
            </a:r>
          </a:p>
        </p:txBody>
      </p:sp>
      <p:sp>
        <p:nvSpPr>
          <p:cNvPr id="34" name="テキスト ボックス 33"/>
          <p:cNvSpPr txBox="1"/>
          <p:nvPr/>
        </p:nvSpPr>
        <p:spPr>
          <a:xfrm>
            <a:off x="2030412" y="3295878"/>
            <a:ext cx="255588" cy="257175"/>
          </a:xfrm>
          <a:prstGeom prst="rect">
            <a:avLst/>
          </a:prstGeom>
          <a:noFill/>
        </p:spPr>
        <p:txBody>
          <a:bodyPr wrap="none" lIns="0" tIns="0" rIns="0" bIns="0">
            <a:spAutoFit/>
          </a:bodyPr>
          <a:lstStyle/>
          <a:p>
            <a:pPr fontAlgn="auto">
              <a:lnSpc>
                <a:spcPts val="1996"/>
              </a:lnSpc>
              <a:spcBef>
                <a:spcPts val="0"/>
              </a:spcBef>
              <a:spcAft>
                <a:spcPts val="0"/>
              </a:spcAft>
              <a:defRPr/>
            </a:pPr>
            <a:r>
              <a:rPr lang="ja-JP" altLang="en-US" sz="2004">
                <a:solidFill>
                  <a:srgbClr val="000000"/>
                </a:solidFill>
                <a:latin typeface="HGP創英角ｺﾞｼｯｸUB" panose="020B0900000000000000" pitchFamily="50" charset="-128"/>
                <a:ea typeface="+mn-ea"/>
              </a:rPr>
              <a:t>端</a:t>
            </a:r>
          </a:p>
        </p:txBody>
      </p:sp>
      <p:sp>
        <p:nvSpPr>
          <p:cNvPr id="35" name="テキスト ボックス 34"/>
          <p:cNvSpPr txBox="1"/>
          <p:nvPr/>
        </p:nvSpPr>
        <p:spPr>
          <a:xfrm>
            <a:off x="2030412" y="3551465"/>
            <a:ext cx="255588" cy="255588"/>
          </a:xfrm>
          <a:prstGeom prst="rect">
            <a:avLst/>
          </a:prstGeom>
          <a:noFill/>
        </p:spPr>
        <p:txBody>
          <a:bodyPr wrap="none" lIns="0" tIns="0" rIns="0" bIns="0">
            <a:spAutoFit/>
          </a:bodyPr>
          <a:lstStyle/>
          <a:p>
            <a:pPr fontAlgn="auto">
              <a:lnSpc>
                <a:spcPts val="1996"/>
              </a:lnSpc>
              <a:spcBef>
                <a:spcPts val="0"/>
              </a:spcBef>
              <a:spcAft>
                <a:spcPts val="0"/>
              </a:spcAft>
              <a:defRPr/>
            </a:pPr>
            <a:r>
              <a:rPr lang="ja-JP" altLang="en-US" sz="2004">
                <a:solidFill>
                  <a:srgbClr val="000000"/>
                </a:solidFill>
                <a:latin typeface="HGP創英角ｺﾞｼｯｸUB" panose="020B0900000000000000" pitchFamily="50" charset="-128"/>
                <a:ea typeface="+mn-ea"/>
              </a:rPr>
              <a:t>末</a:t>
            </a:r>
          </a:p>
        </p:txBody>
      </p:sp>
      <p:sp>
        <p:nvSpPr>
          <p:cNvPr id="36" name="テキスト ボックス 35"/>
          <p:cNvSpPr txBox="1"/>
          <p:nvPr/>
        </p:nvSpPr>
        <p:spPr>
          <a:xfrm>
            <a:off x="2030412" y="3805465"/>
            <a:ext cx="255588" cy="255588"/>
          </a:xfrm>
          <a:prstGeom prst="rect">
            <a:avLst/>
          </a:prstGeom>
          <a:noFill/>
        </p:spPr>
        <p:txBody>
          <a:bodyPr wrap="none" lIns="0" tIns="0" rIns="0" bIns="0">
            <a:spAutoFit/>
          </a:bodyPr>
          <a:lstStyle/>
          <a:p>
            <a:pPr fontAlgn="auto">
              <a:lnSpc>
                <a:spcPts val="1996"/>
              </a:lnSpc>
              <a:spcBef>
                <a:spcPts val="0"/>
              </a:spcBef>
              <a:spcAft>
                <a:spcPts val="0"/>
              </a:spcAft>
              <a:defRPr/>
            </a:pPr>
            <a:r>
              <a:rPr lang="ja-JP" altLang="en-US" sz="2004">
                <a:solidFill>
                  <a:srgbClr val="000000"/>
                </a:solidFill>
                <a:latin typeface="HGP創英角ｺﾞｼｯｸUB" panose="020B0900000000000000" pitchFamily="50" charset="-128"/>
                <a:ea typeface="+mn-ea"/>
              </a:rPr>
              <a:t>の</a:t>
            </a:r>
          </a:p>
        </p:txBody>
      </p:sp>
      <p:sp>
        <p:nvSpPr>
          <p:cNvPr id="37" name="テキスト ボックス 36"/>
          <p:cNvSpPr txBox="1"/>
          <p:nvPr/>
        </p:nvSpPr>
        <p:spPr>
          <a:xfrm>
            <a:off x="2030412" y="4024540"/>
            <a:ext cx="255588" cy="257175"/>
          </a:xfrm>
          <a:prstGeom prst="rect">
            <a:avLst/>
          </a:prstGeom>
          <a:noFill/>
        </p:spPr>
        <p:txBody>
          <a:bodyPr wrap="none" lIns="0" tIns="0" rIns="0" bIns="0">
            <a:spAutoFit/>
          </a:bodyPr>
          <a:lstStyle/>
          <a:p>
            <a:pPr fontAlgn="auto">
              <a:lnSpc>
                <a:spcPts val="1996"/>
              </a:lnSpc>
              <a:spcBef>
                <a:spcPts val="0"/>
              </a:spcBef>
              <a:spcAft>
                <a:spcPts val="0"/>
              </a:spcAft>
              <a:defRPr/>
            </a:pPr>
            <a:r>
              <a:rPr lang="ja-JP" altLang="en-US" sz="2004">
                <a:solidFill>
                  <a:srgbClr val="000000"/>
                </a:solidFill>
                <a:latin typeface="HGP創英角ｺﾞｼｯｸUB" panose="020B0900000000000000" pitchFamily="50" charset="-128"/>
                <a:ea typeface="+mn-ea"/>
              </a:rPr>
              <a:t>単</a:t>
            </a:r>
          </a:p>
        </p:txBody>
      </p:sp>
      <p:sp>
        <p:nvSpPr>
          <p:cNvPr id="57" name="テキスト ボックス 56"/>
          <p:cNvSpPr txBox="1"/>
          <p:nvPr/>
        </p:nvSpPr>
        <p:spPr>
          <a:xfrm>
            <a:off x="2030412" y="4278540"/>
            <a:ext cx="255588" cy="257175"/>
          </a:xfrm>
          <a:prstGeom prst="rect">
            <a:avLst/>
          </a:prstGeom>
          <a:noFill/>
        </p:spPr>
        <p:txBody>
          <a:bodyPr wrap="none" lIns="0" tIns="0" rIns="0" bIns="0">
            <a:spAutoFit/>
          </a:bodyPr>
          <a:lstStyle/>
          <a:p>
            <a:pPr fontAlgn="auto">
              <a:lnSpc>
                <a:spcPts val="1996"/>
              </a:lnSpc>
              <a:spcBef>
                <a:spcPts val="0"/>
              </a:spcBef>
              <a:spcAft>
                <a:spcPts val="0"/>
              </a:spcAft>
              <a:defRPr/>
            </a:pPr>
            <a:r>
              <a:rPr lang="ja-JP" altLang="en-US" sz="2004">
                <a:solidFill>
                  <a:srgbClr val="000000"/>
                </a:solidFill>
                <a:latin typeface="HGP創英角ｺﾞｼｯｸUB" panose="020B0900000000000000" pitchFamily="50" charset="-128"/>
                <a:ea typeface="+mn-ea"/>
              </a:rPr>
              <a:t>価</a:t>
            </a:r>
          </a:p>
        </p:txBody>
      </p:sp>
      <p:sp>
        <p:nvSpPr>
          <p:cNvPr id="58" name="テキスト ボックス 57"/>
          <p:cNvSpPr txBox="1"/>
          <p:nvPr/>
        </p:nvSpPr>
        <p:spPr>
          <a:xfrm>
            <a:off x="6094412" y="6469290"/>
            <a:ext cx="512763" cy="257175"/>
          </a:xfrm>
          <a:prstGeom prst="rect">
            <a:avLst/>
          </a:prstGeom>
          <a:noFill/>
        </p:spPr>
        <p:txBody>
          <a:bodyPr wrap="none" lIns="0" tIns="0" rIns="0" bIns="0">
            <a:spAutoFit/>
          </a:bodyPr>
          <a:lstStyle/>
          <a:p>
            <a:pPr fontAlgn="auto">
              <a:lnSpc>
                <a:spcPts val="1996"/>
              </a:lnSpc>
              <a:spcBef>
                <a:spcPts val="0"/>
              </a:spcBef>
              <a:spcAft>
                <a:spcPts val="0"/>
              </a:spcAft>
              <a:defRPr/>
            </a:pPr>
            <a:r>
              <a:rPr lang="ja-JP" altLang="en-US" sz="2004" dirty="0">
                <a:solidFill>
                  <a:srgbClr val="000000"/>
                </a:solidFill>
                <a:latin typeface="HGP創英角ｺﾞｼｯｸUB" panose="020B0900000000000000" pitchFamily="50" charset="-128"/>
                <a:ea typeface="+mn-ea"/>
              </a:rPr>
              <a:t>数量</a:t>
            </a:r>
          </a:p>
        </p:txBody>
      </p:sp>
      <p:sp>
        <p:nvSpPr>
          <p:cNvPr id="59" name="テキスト ボックス 58"/>
          <p:cNvSpPr txBox="1"/>
          <p:nvPr/>
        </p:nvSpPr>
        <p:spPr>
          <a:xfrm>
            <a:off x="9444037" y="6469290"/>
            <a:ext cx="500063" cy="257175"/>
          </a:xfrm>
          <a:prstGeom prst="rect">
            <a:avLst/>
          </a:prstGeom>
          <a:noFill/>
        </p:spPr>
        <p:txBody>
          <a:bodyPr wrap="none" lIns="0" tIns="0" rIns="0" bIns="0">
            <a:spAutoFit/>
          </a:bodyPr>
          <a:lstStyle/>
          <a:p>
            <a:pPr fontAlgn="auto">
              <a:lnSpc>
                <a:spcPts val="1996"/>
              </a:lnSpc>
              <a:spcBef>
                <a:spcPts val="0"/>
              </a:spcBef>
              <a:spcAft>
                <a:spcPts val="0"/>
              </a:spcAft>
              <a:defRPr/>
            </a:pPr>
            <a:r>
              <a:rPr lang="ja-JP" altLang="en-US" sz="2004" dirty="0">
                <a:solidFill>
                  <a:srgbClr val="000000"/>
                </a:solidFill>
                <a:latin typeface="HGP創英角ｺﾞｼｯｸUB" panose="020B0900000000000000" pitchFamily="50" charset="-128"/>
                <a:ea typeface="+mn-ea"/>
              </a:rPr>
              <a:t>多い</a:t>
            </a:r>
          </a:p>
        </p:txBody>
      </p:sp>
      <p:sp>
        <p:nvSpPr>
          <p:cNvPr id="60" name="テキスト ボックス 59"/>
          <p:cNvSpPr txBox="1"/>
          <p:nvPr/>
        </p:nvSpPr>
        <p:spPr>
          <a:xfrm>
            <a:off x="1882775" y="5934303"/>
            <a:ext cx="520700" cy="322262"/>
          </a:xfrm>
          <a:prstGeom prst="rect">
            <a:avLst/>
          </a:prstGeom>
          <a:noFill/>
        </p:spPr>
        <p:txBody>
          <a:bodyPr wrap="none" lIns="0" tIns="0" rIns="0" bIns="0">
            <a:spAutoFit/>
          </a:bodyPr>
          <a:lstStyle/>
          <a:p>
            <a:pPr fontAlgn="auto">
              <a:lnSpc>
                <a:spcPts val="2930"/>
              </a:lnSpc>
              <a:spcBef>
                <a:spcPts val="0"/>
              </a:spcBef>
              <a:spcAft>
                <a:spcPts val="0"/>
              </a:spcAft>
              <a:tabLst>
                <a:tab pos="215900" algn="l"/>
              </a:tabLst>
              <a:defRPr/>
            </a:pPr>
            <a:r>
              <a:rPr lang="ja-JP" altLang="en-US" sz="2004" dirty="0">
                <a:solidFill>
                  <a:srgbClr val="000000"/>
                </a:solidFill>
                <a:latin typeface="HGP創英角ｺﾞｼｯｸUB" panose="020B0900000000000000" pitchFamily="50" charset="-128"/>
                <a:ea typeface="+mn-ea"/>
              </a:rPr>
              <a:t>高い</a:t>
            </a:r>
            <a:r>
              <a:rPr lang="en-US" altLang="ja-JP" sz="804" dirty="0">
                <a:solidFill>
                  <a:srgbClr val="0066B3"/>
                </a:solidFill>
                <a:latin typeface="ＭＳ Ｐゴシック" panose="020B0600070205080204" pitchFamily="50" charset="-128"/>
                <a:ea typeface="+mn-ea"/>
              </a:rPr>
              <a:t>.</a:t>
            </a:r>
            <a:endParaRPr lang="ja-JP" altLang="en-US" sz="804" dirty="0">
              <a:solidFill>
                <a:srgbClr val="0066B3"/>
              </a:solidFill>
              <a:latin typeface="ＭＳ Ｐゴシック" panose="020B0600070205080204" pitchFamily="50" charset="-128"/>
              <a:ea typeface="+mn-ea"/>
            </a:endParaRPr>
          </a:p>
        </p:txBody>
      </p:sp>
      <p:sp>
        <p:nvSpPr>
          <p:cNvPr id="61" name="テキスト ボックス 60"/>
          <p:cNvSpPr txBox="1"/>
          <p:nvPr/>
        </p:nvSpPr>
        <p:spPr>
          <a:xfrm>
            <a:off x="1882775" y="2294165"/>
            <a:ext cx="500062" cy="257175"/>
          </a:xfrm>
          <a:prstGeom prst="rect">
            <a:avLst/>
          </a:prstGeom>
          <a:noFill/>
        </p:spPr>
        <p:txBody>
          <a:bodyPr wrap="none" lIns="0" tIns="0" rIns="0" bIns="0">
            <a:spAutoFit/>
          </a:bodyPr>
          <a:lstStyle/>
          <a:p>
            <a:pPr fontAlgn="auto">
              <a:lnSpc>
                <a:spcPts val="1996"/>
              </a:lnSpc>
              <a:spcBef>
                <a:spcPts val="0"/>
              </a:spcBef>
              <a:spcAft>
                <a:spcPts val="0"/>
              </a:spcAft>
              <a:defRPr/>
            </a:pPr>
            <a:r>
              <a:rPr lang="ja-JP" altLang="en-US" sz="2004" dirty="0">
                <a:solidFill>
                  <a:srgbClr val="000000"/>
                </a:solidFill>
                <a:latin typeface="HGP創英角ｺﾞｼｯｸUB" panose="020B0900000000000000" pitchFamily="50" charset="-128"/>
                <a:ea typeface="+mn-ea"/>
              </a:rPr>
              <a:t>安い</a:t>
            </a:r>
          </a:p>
        </p:txBody>
      </p:sp>
      <p:sp>
        <p:nvSpPr>
          <p:cNvPr id="62" name="テキスト ボックス 17"/>
          <p:cNvSpPr txBox="1">
            <a:spLocks noChangeArrowheads="1"/>
          </p:cNvSpPr>
          <p:nvPr/>
        </p:nvSpPr>
        <p:spPr bwMode="auto">
          <a:xfrm>
            <a:off x="2679700" y="4273778"/>
            <a:ext cx="24034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tabLst>
                <a:tab pos="762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762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762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762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762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762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762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762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76200" algn="l"/>
              </a:tabLs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2000"/>
              </a:lnSpc>
              <a:spcBef>
                <a:spcPct val="0"/>
              </a:spcBef>
              <a:buFontTx/>
              <a:buNone/>
            </a:pPr>
            <a:r>
              <a:rPr lang="ja-JP" altLang="en-US" sz="1800">
                <a:solidFill>
                  <a:srgbClr val="000000"/>
                </a:solidFill>
                <a:latin typeface="Meiryo UI" panose="020B0604030504040204" pitchFamily="50" charset="-128"/>
                <a:ea typeface="Meiryo UI" panose="020B0604030504040204" pitchFamily="50" charset="-128"/>
              </a:rPr>
              <a:t>これまでの</a:t>
            </a:r>
            <a:r>
              <a:rPr lang="en-US" altLang="ja-JP" sz="1800">
                <a:solidFill>
                  <a:srgbClr val="000000"/>
                </a:solidFill>
                <a:latin typeface="Meiryo UI" panose="020B0604030504040204" pitchFamily="50" charset="-128"/>
                <a:ea typeface="Meiryo UI" panose="020B0604030504040204" pitchFamily="50" charset="-128"/>
              </a:rPr>
              <a:t>IoT</a:t>
            </a:r>
            <a:r>
              <a:rPr lang="ja-JP" altLang="en-US" sz="1800">
                <a:solidFill>
                  <a:srgbClr val="000000"/>
                </a:solidFill>
                <a:latin typeface="Meiryo UI" panose="020B0604030504040204" pitchFamily="50" charset="-128"/>
                <a:ea typeface="Meiryo UI" panose="020B0604030504040204" pitchFamily="50" charset="-128"/>
              </a:rPr>
              <a:t>の対象領域</a:t>
            </a:r>
          </a:p>
          <a:p>
            <a:pPr eaLnBrk="1" hangingPunct="1">
              <a:lnSpc>
                <a:spcPts val="2163"/>
              </a:lnSpc>
              <a:spcBef>
                <a:spcPct val="0"/>
              </a:spcBef>
              <a:buFontTx/>
              <a:buNone/>
            </a:pPr>
            <a:r>
              <a:rPr lang="ja-JP" altLang="en-US" sz="1800">
                <a:solidFill>
                  <a:srgbClr val="000000"/>
                </a:solidFill>
                <a:latin typeface="Meiryo UI" panose="020B0604030504040204" pitchFamily="50" charset="-128"/>
                <a:ea typeface="Meiryo UI" panose="020B0604030504040204" pitchFamily="50" charset="-128"/>
              </a:rPr>
              <a:t>	</a:t>
            </a:r>
            <a:r>
              <a:rPr lang="ja-JP" altLang="en-US" sz="1400">
                <a:solidFill>
                  <a:srgbClr val="000000"/>
                </a:solidFill>
                <a:latin typeface="Meiryo UI" panose="020B0604030504040204" pitchFamily="50" charset="-128"/>
                <a:ea typeface="Meiryo UI" panose="020B0604030504040204" pitchFamily="50" charset="-128"/>
              </a:rPr>
              <a:t>（少数、高価：産業機械等）</a:t>
            </a:r>
          </a:p>
        </p:txBody>
      </p:sp>
      <p:sp>
        <p:nvSpPr>
          <p:cNvPr id="63" name="テキスト ボックス 18"/>
          <p:cNvSpPr txBox="1">
            <a:spLocks noChangeArrowheads="1"/>
          </p:cNvSpPr>
          <p:nvPr/>
        </p:nvSpPr>
        <p:spPr bwMode="auto">
          <a:xfrm>
            <a:off x="2813050" y="5132615"/>
            <a:ext cx="213201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2000"/>
              </a:lnSpc>
              <a:spcBef>
                <a:spcPct val="0"/>
              </a:spcBef>
              <a:buFontTx/>
              <a:buNone/>
            </a:pPr>
            <a:r>
              <a:rPr lang="ja-JP" altLang="en-US" sz="1800">
                <a:solidFill>
                  <a:srgbClr val="FF0000"/>
                </a:solidFill>
                <a:latin typeface="Meiryo UI" panose="020B0604030504040204" pitchFamily="50" charset="-128"/>
                <a:ea typeface="Meiryo UI" panose="020B0604030504040204" pitchFamily="50" charset="-128"/>
              </a:rPr>
              <a:t>役割：モノの遠隔制御</a:t>
            </a:r>
          </a:p>
        </p:txBody>
      </p:sp>
      <p:sp>
        <p:nvSpPr>
          <p:cNvPr id="64" name="テキスト ボックス 63"/>
          <p:cNvSpPr txBox="1"/>
          <p:nvPr/>
        </p:nvSpPr>
        <p:spPr>
          <a:xfrm>
            <a:off x="2470150" y="6402615"/>
            <a:ext cx="752475" cy="322263"/>
          </a:xfrm>
          <a:prstGeom prst="rect">
            <a:avLst/>
          </a:prstGeom>
          <a:noFill/>
        </p:spPr>
        <p:txBody>
          <a:bodyPr wrap="none" lIns="0" tIns="0" rIns="0" bIns="0">
            <a:spAutoFit/>
          </a:bodyPr>
          <a:lstStyle/>
          <a:p>
            <a:pPr fontAlgn="auto">
              <a:lnSpc>
                <a:spcPts val="2930"/>
              </a:lnSpc>
              <a:spcBef>
                <a:spcPts val="0"/>
              </a:spcBef>
              <a:spcAft>
                <a:spcPts val="0"/>
              </a:spcAft>
              <a:tabLst>
                <a:tab pos="215900" algn="l"/>
              </a:tabLst>
              <a:defRPr/>
            </a:pPr>
            <a:r>
              <a:rPr lang="ja-JP" altLang="en-US" sz="2004" dirty="0">
                <a:solidFill>
                  <a:srgbClr val="000000"/>
                </a:solidFill>
                <a:latin typeface="HGP創英角ｺﾞｼｯｸUB" panose="020B0900000000000000" pitchFamily="50" charset="-128"/>
                <a:ea typeface="+mn-ea"/>
              </a:rPr>
              <a:t>少ない</a:t>
            </a:r>
            <a:r>
              <a:rPr lang="en-US" altLang="ja-JP" sz="804" dirty="0">
                <a:solidFill>
                  <a:srgbClr val="0066B3"/>
                </a:solidFill>
                <a:latin typeface="ＭＳ Ｐゴシック" panose="020B0600070205080204" pitchFamily="50" charset="-128"/>
                <a:ea typeface="+mn-ea"/>
              </a:rPr>
              <a:t>.</a:t>
            </a:r>
            <a:endParaRPr lang="ja-JP" altLang="en-US" sz="804" dirty="0">
              <a:solidFill>
                <a:srgbClr val="0066B3"/>
              </a:solidFill>
              <a:latin typeface="ＭＳ Ｐゴシック" panose="020B0600070205080204" pitchFamily="50" charset="-128"/>
              <a:ea typeface="+mn-ea"/>
            </a:endParaRPr>
          </a:p>
        </p:txBody>
      </p:sp>
      <p:sp>
        <p:nvSpPr>
          <p:cNvPr id="65" name="正方形/長方形 1"/>
          <p:cNvSpPr>
            <a:spLocks noChangeArrowheads="1"/>
          </p:cNvSpPr>
          <p:nvPr/>
        </p:nvSpPr>
        <p:spPr bwMode="auto">
          <a:xfrm>
            <a:off x="973249" y="968770"/>
            <a:ext cx="108812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2000" dirty="0">
                <a:latin typeface="Meiryo UI" panose="020B0604030504040204" pitchFamily="50" charset="-128"/>
                <a:ea typeface="Meiryo UI" panose="020B0604030504040204" pitchFamily="50" charset="-128"/>
              </a:rPr>
              <a:t>■端末へのセンサの設置やネットワーク化が容易になってきたことで、</a:t>
            </a:r>
            <a:r>
              <a:rPr lang="en-US" altLang="ja-JP" sz="2000" dirty="0">
                <a:latin typeface="Meiryo UI" panose="020B0604030504040204" pitchFamily="50" charset="-128"/>
                <a:ea typeface="Meiryo UI" panose="020B0604030504040204" pitchFamily="50" charset="-128"/>
              </a:rPr>
              <a:t>IoT</a:t>
            </a:r>
            <a:r>
              <a:rPr lang="ja-JP" altLang="en-US" sz="2000" dirty="0">
                <a:latin typeface="Meiryo UI" panose="020B0604030504040204" pitchFamily="50" charset="-128"/>
                <a:ea typeface="Meiryo UI" panose="020B0604030504040204" pitchFamily="50" charset="-128"/>
              </a:rPr>
              <a:t>の対象は、単価が高い大型の機器（産業機械等）から、より安価で大量の機器（消費者向け機器等）へと拡大。</a:t>
            </a:r>
          </a:p>
          <a:p>
            <a:pPr eaLnBrk="1" hangingPunct="1">
              <a:spcBef>
                <a:spcPct val="0"/>
              </a:spcBef>
              <a:buFontTx/>
              <a:buNone/>
            </a:pP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IoT</a:t>
            </a:r>
            <a:r>
              <a:rPr lang="ja-JP" altLang="en-US" sz="2000" dirty="0">
                <a:latin typeface="Meiryo UI" panose="020B0604030504040204" pitchFamily="50" charset="-128"/>
                <a:ea typeface="Meiryo UI" panose="020B0604030504040204" pitchFamily="50" charset="-128"/>
              </a:rPr>
              <a:t>の役割も</a:t>
            </a:r>
            <a:r>
              <a:rPr lang="ja-JP" altLang="en-US" sz="2000" b="1" u="sng" dirty="0">
                <a:latin typeface="Meiryo UI" panose="020B0604030504040204" pitchFamily="50" charset="-128"/>
                <a:ea typeface="Meiryo UI" panose="020B0604030504040204" pitchFamily="50" charset="-128"/>
              </a:rPr>
              <a:t>モノの制御だけでなく</a:t>
            </a:r>
            <a:r>
              <a:rPr lang="ja-JP" altLang="en-US" sz="2000" u="sng" dirty="0">
                <a:latin typeface="Meiryo UI" panose="020B0604030504040204" pitchFamily="50" charset="-128"/>
                <a:ea typeface="Meiryo UI" panose="020B0604030504040204" pitchFamily="50" charset="-128"/>
              </a:rPr>
              <a:t>、</a:t>
            </a:r>
            <a:r>
              <a:rPr lang="ja-JP" altLang="en-US" sz="2000" b="1" u="sng" dirty="0">
                <a:solidFill>
                  <a:srgbClr val="FF0000"/>
                </a:solidFill>
                <a:latin typeface="Meiryo UI" panose="020B0604030504040204" pitchFamily="50" charset="-128"/>
                <a:ea typeface="Meiryo UI" panose="020B0604030504040204" pitchFamily="50" charset="-128"/>
              </a:rPr>
              <a:t>大量のモノから得られるデータの活用</a:t>
            </a:r>
            <a:r>
              <a:rPr lang="ja-JP" altLang="en-US" sz="2000" dirty="0">
                <a:latin typeface="Meiryo UI" panose="020B0604030504040204" pitchFamily="50" charset="-128"/>
                <a:ea typeface="Meiryo UI" panose="020B0604030504040204" pitchFamily="50" charset="-128"/>
              </a:rPr>
              <a:t>へと広がる。</a:t>
            </a:r>
          </a:p>
        </p:txBody>
      </p:sp>
      <p:sp>
        <p:nvSpPr>
          <p:cNvPr id="67" name="テキスト ボックス 66"/>
          <p:cNvSpPr txBox="1"/>
          <p:nvPr/>
        </p:nvSpPr>
        <p:spPr>
          <a:xfrm>
            <a:off x="1771889" y="347741"/>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色んなモノがネットワークに繋がるようになった</a:t>
            </a:r>
          </a:p>
        </p:txBody>
      </p:sp>
    </p:spTree>
    <p:extLst>
      <p:ext uri="{BB962C8B-B14F-4D97-AF65-F5344CB8AC3E}">
        <p14:creationId xmlns:p14="http://schemas.microsoft.com/office/powerpoint/2010/main" val="191724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0" y="0"/>
            <a:ext cx="881743" cy="551089"/>
          </a:xfrm>
          <a:prstGeom prst="rect">
            <a:avLst/>
          </a:prstGeom>
        </p:spPr>
      </p:pic>
      <p:sp>
        <p:nvSpPr>
          <p:cNvPr id="67" name="テキスト ボックス 66"/>
          <p:cNvSpPr txBox="1"/>
          <p:nvPr/>
        </p:nvSpPr>
        <p:spPr>
          <a:xfrm>
            <a:off x="1771889" y="347741"/>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繋がるモノは増え続ける、</a:t>
            </a:r>
            <a:r>
              <a:rPr kumimoji="1" lang="en-US" altLang="ja-JP" sz="2400" b="1" dirty="0">
                <a:latin typeface="Meiryo UI" panose="020B0604030504040204" pitchFamily="50" charset="-128"/>
                <a:ea typeface="Meiryo UI" panose="020B0604030504040204" pitchFamily="50" charset="-128"/>
              </a:rPr>
              <a:t>2020</a:t>
            </a:r>
            <a:r>
              <a:rPr kumimoji="1" lang="ja-JP" altLang="en-US" sz="2400" b="1" dirty="0">
                <a:latin typeface="Meiryo UI" panose="020B0604030504040204" pitchFamily="50" charset="-128"/>
                <a:ea typeface="Meiryo UI" panose="020B0604030504040204" pitchFamily="50" charset="-128"/>
              </a:rPr>
              <a:t>年には？</a:t>
            </a:r>
          </a:p>
        </p:txBody>
      </p:sp>
      <p:grpSp>
        <p:nvGrpSpPr>
          <p:cNvPr id="144" name="グループ化 1"/>
          <p:cNvGrpSpPr>
            <a:grpSpLocks/>
          </p:cNvGrpSpPr>
          <p:nvPr/>
        </p:nvGrpSpPr>
        <p:grpSpPr bwMode="auto">
          <a:xfrm>
            <a:off x="1538287" y="992187"/>
            <a:ext cx="9115425" cy="5562600"/>
            <a:chOff x="14288" y="890736"/>
            <a:chExt cx="9115425" cy="5562600"/>
          </a:xfrm>
        </p:grpSpPr>
        <p:pic>
          <p:nvPicPr>
            <p:cNvPr id="1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890736"/>
              <a:ext cx="911542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 name="テキスト ボックス 145"/>
            <p:cNvSpPr txBox="1"/>
            <p:nvPr/>
          </p:nvSpPr>
          <p:spPr>
            <a:xfrm>
              <a:off x="3627438" y="3300561"/>
              <a:ext cx="2203450" cy="1654175"/>
            </a:xfrm>
            <a:prstGeom prst="rect">
              <a:avLst/>
            </a:prstGeom>
            <a:noFill/>
          </p:spPr>
          <p:txBody>
            <a:bodyPr wrap="none" lIns="0" tIns="0" rIns="0" bIns="0">
              <a:spAutoFit/>
            </a:bodyPr>
            <a:lstStyle/>
            <a:p>
              <a:pPr fontAlgn="auto">
                <a:lnSpc>
                  <a:spcPts val="1404"/>
                </a:lnSpc>
                <a:spcBef>
                  <a:spcPts val="0"/>
                </a:spcBef>
                <a:spcAft>
                  <a:spcPts val="0"/>
                </a:spcAft>
                <a:tabLst>
                  <a:tab pos="838200" algn="l"/>
                </a:tabLst>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エネルギ</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ー</a:t>
              </a:r>
            </a:p>
            <a:p>
              <a:pPr fontAlgn="auto">
                <a:lnSpc>
                  <a:spcPts val="1000"/>
                </a:lnSpc>
                <a:spcBef>
                  <a:spcPts val="0"/>
                </a:spcBef>
                <a:spcAft>
                  <a:spcPts val="0"/>
                </a:spcAft>
                <a:tabLst>
                  <a:tab pos="8382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8382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2429"/>
                </a:lnSpc>
                <a:spcBef>
                  <a:spcPts val="0"/>
                </a:spcBef>
                <a:spcAft>
                  <a:spcPts val="0"/>
                </a:spcAft>
                <a:tabLst>
                  <a:tab pos="838200" algn="l"/>
                </a:tabLst>
                <a:defRPr/>
              </a:pP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対象機器：</a:t>
              </a:r>
              <a:r>
                <a:rPr lang="en-US" altLang="ja-JP" sz="1404"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億個以上</a:t>
              </a:r>
            </a:p>
            <a:p>
              <a:pPr fontAlgn="auto">
                <a:lnSpc>
                  <a:spcPts val="1440"/>
                </a:lnSpc>
                <a:spcBef>
                  <a:spcPts val="0"/>
                </a:spcBef>
                <a:spcAft>
                  <a:spcPts val="0"/>
                </a:spcAft>
                <a:tabLst>
                  <a:tab pos="8382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スマートメータ</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a:t>
              </a:r>
            </a:p>
            <a:p>
              <a:pPr fontAlgn="auto">
                <a:lnSpc>
                  <a:spcPts val="1428"/>
                </a:lnSpc>
                <a:spcBef>
                  <a:spcPts val="0"/>
                </a:spcBef>
                <a:spcAft>
                  <a:spcPts val="0"/>
                </a:spcAft>
                <a:tabLst>
                  <a:tab pos="8382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Distribution Automation</a:t>
              </a:r>
            </a:p>
            <a:p>
              <a:pPr fontAlgn="auto">
                <a:lnSpc>
                  <a:spcPts val="1452"/>
                </a:lnSpc>
                <a:spcBef>
                  <a:spcPts val="0"/>
                </a:spcBef>
                <a:spcAft>
                  <a:spcPts val="0"/>
                </a:spcAft>
                <a:tabLst>
                  <a:tab pos="8382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フィールドエリアネットワーク</a:t>
              </a:r>
            </a:p>
            <a:p>
              <a:pPr fontAlgn="auto">
                <a:lnSpc>
                  <a:spcPts val="1440"/>
                </a:lnSpc>
                <a:spcBef>
                  <a:spcPts val="0"/>
                </a:spcBef>
                <a:spcAft>
                  <a:spcPts val="0"/>
                </a:spcAft>
                <a:tabLst>
                  <a:tab pos="8382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EV / PHEV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充電インフラ</a:t>
              </a:r>
            </a:p>
            <a:p>
              <a:pPr fontAlgn="auto">
                <a:lnSpc>
                  <a:spcPts val="1440"/>
                </a:lnSpc>
                <a:spcBef>
                  <a:spcPts val="0"/>
                </a:spcBef>
                <a:spcAft>
                  <a:spcPts val="0"/>
                </a:spcAft>
                <a:tabLst>
                  <a:tab pos="8382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再生可能エネルギー</a:t>
              </a:r>
            </a:p>
          </p:txBody>
        </p:sp>
        <p:sp>
          <p:nvSpPr>
            <p:cNvPr id="147" name="テキスト ボックス 146"/>
            <p:cNvSpPr txBox="1"/>
            <p:nvPr/>
          </p:nvSpPr>
          <p:spPr>
            <a:xfrm>
              <a:off x="838200" y="3300561"/>
              <a:ext cx="1801813" cy="1808163"/>
            </a:xfrm>
            <a:prstGeom prst="rect">
              <a:avLst/>
            </a:prstGeom>
            <a:noFill/>
          </p:spPr>
          <p:txBody>
            <a:bodyPr wrap="none" lIns="0" tIns="0" rIns="0" bIns="0">
              <a:spAutoFit/>
            </a:bodyPr>
            <a:lstStyle/>
            <a:p>
              <a:pPr fontAlgn="auto">
                <a:lnSpc>
                  <a:spcPts val="1404"/>
                </a:lnSpc>
                <a:spcBef>
                  <a:spcPts val="0"/>
                </a:spcBef>
                <a:spcAft>
                  <a:spcPts val="0"/>
                </a:spcAft>
                <a:tabLst>
                  <a:tab pos="457200" algn="l"/>
                </a:tabLst>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ja-JP" altLang="en-US" sz="1404" dirty="0">
                  <a:latin typeface="Meiryo UI" panose="020B0604030504040204" pitchFamily="50" charset="-128"/>
                  <a:ea typeface="Meiryo UI" panose="020B0604030504040204" pitchFamily="50" charset="-128"/>
                  <a:cs typeface="Meiryo UI" panose="020B0604030504040204" pitchFamily="50" charset="-128"/>
                </a:rPr>
                <a:t>オートモーティブ</a:t>
              </a:r>
            </a:p>
            <a:p>
              <a:pPr fontAlgn="auto">
                <a:lnSpc>
                  <a:spcPts val="1000"/>
                </a:lnSpc>
                <a:spcBef>
                  <a:spcPts val="0"/>
                </a:spcBef>
                <a:spcAft>
                  <a:spcPts val="0"/>
                </a:spcAft>
                <a:tabLst>
                  <a:tab pos="4572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4572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2329"/>
                </a:lnSpc>
                <a:spcBef>
                  <a:spcPts val="0"/>
                </a:spcBef>
                <a:spcAft>
                  <a:spcPts val="0"/>
                </a:spcAft>
                <a:tabLst>
                  <a:tab pos="457200" algn="l"/>
                </a:tabLst>
                <a:defRPr/>
              </a:pP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対象機器：</a:t>
              </a:r>
              <a:r>
                <a:rPr lang="en-US" altLang="ja-JP" sz="1404" b="1" dirty="0">
                  <a:latin typeface="Meiryo UI" panose="020B0604030504040204" pitchFamily="50" charset="-128"/>
                  <a:ea typeface="Meiryo UI" panose="020B0604030504040204" pitchFamily="50" charset="-128"/>
                  <a:cs typeface="Meiryo UI" panose="020B0604030504040204" pitchFamily="50" charset="-128"/>
                </a:rPr>
                <a:t>5</a:t>
              </a: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億個以上</a:t>
              </a:r>
            </a:p>
            <a:p>
              <a:pPr fontAlgn="auto">
                <a:lnSpc>
                  <a:spcPts val="1437"/>
                </a:lnSpc>
                <a:spcBef>
                  <a:spcPts val="0"/>
                </a:spcBef>
                <a:spcAft>
                  <a:spcPts val="0"/>
                </a:spcAft>
                <a:tabLst>
                  <a:tab pos="4572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ナビゲーション</a:t>
              </a:r>
            </a:p>
            <a:p>
              <a:pPr fontAlgn="auto">
                <a:lnSpc>
                  <a:spcPts val="1440"/>
                </a:lnSpc>
                <a:spcBef>
                  <a:spcPts val="0"/>
                </a:spcBef>
                <a:spcAft>
                  <a:spcPts val="0"/>
                </a:spcAft>
                <a:tabLst>
                  <a:tab pos="4572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渋滞管理</a:t>
              </a:r>
            </a:p>
            <a:p>
              <a:pPr fontAlgn="auto">
                <a:lnSpc>
                  <a:spcPts val="1440"/>
                </a:lnSpc>
                <a:spcBef>
                  <a:spcPts val="0"/>
                </a:spcBef>
                <a:spcAft>
                  <a:spcPts val="0"/>
                </a:spcAft>
                <a:tabLst>
                  <a:tab pos="4572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交通事故回避</a:t>
              </a:r>
            </a:p>
            <a:p>
              <a:pPr fontAlgn="auto">
                <a:lnSpc>
                  <a:spcPts val="1440"/>
                </a:lnSpc>
                <a:spcBef>
                  <a:spcPts val="0"/>
                </a:spcBef>
                <a:spcAft>
                  <a:spcPts val="0"/>
                </a:spcAft>
                <a:tabLst>
                  <a:tab pos="4572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緊急時サポート</a:t>
              </a:r>
            </a:p>
            <a:p>
              <a:pPr fontAlgn="auto">
                <a:lnSpc>
                  <a:spcPts val="1440"/>
                </a:lnSpc>
                <a:spcBef>
                  <a:spcPts val="0"/>
                </a:spcBef>
                <a:spcAft>
                  <a:spcPts val="0"/>
                </a:spcAft>
                <a:tabLst>
                  <a:tab pos="4572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診断</a:t>
              </a:r>
            </a:p>
            <a:p>
              <a:pPr fontAlgn="auto">
                <a:lnSpc>
                  <a:spcPts val="1440"/>
                </a:lnSpc>
                <a:spcBef>
                  <a:spcPts val="0"/>
                </a:spcBef>
                <a:spcAft>
                  <a:spcPts val="0"/>
                </a:spcAft>
                <a:tabLst>
                  <a:tab pos="4572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インテリジェントサイネージ</a:t>
              </a:r>
            </a:p>
          </p:txBody>
        </p:sp>
        <p:sp>
          <p:nvSpPr>
            <p:cNvPr id="148" name="テキスト ボックス 147"/>
            <p:cNvSpPr txBox="1"/>
            <p:nvPr/>
          </p:nvSpPr>
          <p:spPr>
            <a:xfrm>
              <a:off x="4730750" y="1311424"/>
              <a:ext cx="1858963" cy="1308100"/>
            </a:xfrm>
            <a:prstGeom prst="rect">
              <a:avLst/>
            </a:prstGeom>
            <a:noFill/>
          </p:spPr>
          <p:txBody>
            <a:bodyPr wrap="none" lIns="0" tIns="0" rIns="0" bIns="0">
              <a:spAutoFit/>
            </a:bodyPr>
            <a:lstStyle/>
            <a:p>
              <a:pPr fontAlgn="auto">
                <a:lnSpc>
                  <a:spcPts val="1404"/>
                </a:lnSpc>
                <a:spcBef>
                  <a:spcPts val="0"/>
                </a:spcBef>
                <a:spcAft>
                  <a:spcPts val="0"/>
                </a:spcAft>
                <a:tabLst>
                  <a:tab pos="596900" algn="l"/>
                </a:tabLst>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製造業</a:t>
              </a: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5969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5969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2454"/>
                </a:lnSpc>
                <a:spcBef>
                  <a:spcPts val="0"/>
                </a:spcBef>
                <a:spcAft>
                  <a:spcPts val="0"/>
                </a:spcAft>
                <a:tabLst>
                  <a:tab pos="596900" algn="l"/>
                </a:tabLst>
                <a:defRPr/>
              </a:pP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対象機器：</a:t>
              </a:r>
              <a:r>
                <a:rPr lang="en-US" altLang="ja-JP" sz="1404" b="1" dirty="0">
                  <a:latin typeface="Meiryo UI" panose="020B0604030504040204" pitchFamily="50" charset="-128"/>
                  <a:ea typeface="Meiryo UI" panose="020B0604030504040204" pitchFamily="50" charset="-128"/>
                  <a:cs typeface="Meiryo UI" panose="020B0604030504040204" pitchFamily="50" charset="-128"/>
                </a:rPr>
                <a:t>10</a:t>
              </a: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億個以上</a:t>
              </a:r>
            </a:p>
            <a:p>
              <a:pPr fontAlgn="auto">
                <a:lnSpc>
                  <a:spcPts val="1293"/>
                </a:lnSpc>
                <a:spcBef>
                  <a:spcPts val="0"/>
                </a:spcBef>
                <a:spcAft>
                  <a:spcPts val="0"/>
                </a:spcAft>
                <a:tabLst>
                  <a:tab pos="5969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ロボット</a:t>
              </a:r>
            </a:p>
            <a:p>
              <a:pPr fontAlgn="auto">
                <a:lnSpc>
                  <a:spcPts val="1512"/>
                </a:lnSpc>
                <a:spcBef>
                  <a:spcPts val="0"/>
                </a:spcBef>
                <a:spcAft>
                  <a:spcPts val="0"/>
                </a:spcAft>
                <a:tabLst>
                  <a:tab pos="5969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アセット管理</a:t>
              </a:r>
            </a:p>
            <a:p>
              <a:pPr fontAlgn="auto">
                <a:lnSpc>
                  <a:spcPts val="1512"/>
                </a:lnSpc>
                <a:spcBef>
                  <a:spcPts val="0"/>
                </a:spcBef>
                <a:spcAft>
                  <a:spcPts val="0"/>
                </a:spcAft>
                <a:tabLst>
                  <a:tab pos="5969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保守、予防保全</a:t>
              </a:r>
            </a:p>
          </p:txBody>
        </p:sp>
        <p:sp>
          <p:nvSpPr>
            <p:cNvPr id="149" name="テキスト ボックス 8"/>
            <p:cNvSpPr txBox="1">
              <a:spLocks noChangeArrowheads="1"/>
            </p:cNvSpPr>
            <p:nvPr/>
          </p:nvSpPr>
          <p:spPr bwMode="auto">
            <a:xfrm>
              <a:off x="4730750" y="2643758"/>
              <a:ext cx="817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338"/>
                </a:lnSpc>
                <a:spcBef>
                  <a:spcPct val="0"/>
                </a:spcBef>
                <a:buFontTx/>
                <a:buNone/>
              </a:pPr>
              <a:r>
                <a:rPr lang="en-US" altLang="ja-JP" sz="1200">
                  <a:latin typeface="Meiryo UI" panose="020B0604030504040204" pitchFamily="50" charset="-128"/>
                  <a:ea typeface="Meiryo UI" panose="020B0604030504040204" pitchFamily="50" charset="-128"/>
                </a:rPr>
                <a:t>•</a:t>
              </a:r>
            </a:p>
            <a:p>
              <a:pPr eaLnBrk="1" hangingPunct="1">
                <a:lnSpc>
                  <a:spcPts val="1438"/>
                </a:lnSpc>
                <a:spcBef>
                  <a:spcPct val="0"/>
                </a:spcBef>
                <a:buFontTx/>
                <a:buNone/>
              </a:pPr>
              <a:r>
                <a:rPr lang="en-US" altLang="ja-JP" sz="1200">
                  <a:latin typeface="Meiryo UI" panose="020B0604030504040204" pitchFamily="50" charset="-128"/>
                  <a:ea typeface="Meiryo UI" panose="020B0604030504040204" pitchFamily="50" charset="-128"/>
                </a:rPr>
                <a:t>•</a:t>
              </a:r>
              <a:endParaRPr lang="ja-JP" altLang="en-US" sz="1200">
                <a:latin typeface="Meiryo UI" panose="020B0604030504040204" pitchFamily="50" charset="-128"/>
                <a:ea typeface="Meiryo UI" panose="020B0604030504040204" pitchFamily="50" charset="-128"/>
              </a:endParaRPr>
            </a:p>
          </p:txBody>
        </p:sp>
        <p:sp>
          <p:nvSpPr>
            <p:cNvPr id="150" name="テキスト ボックス 9"/>
            <p:cNvSpPr txBox="1">
              <a:spLocks noChangeArrowheads="1"/>
            </p:cNvSpPr>
            <p:nvPr/>
          </p:nvSpPr>
          <p:spPr bwMode="auto">
            <a:xfrm>
              <a:off x="4906963" y="2636912"/>
              <a:ext cx="1793761" cy="3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200"/>
                </a:lnSpc>
                <a:spcBef>
                  <a:spcPct val="0"/>
                </a:spcBef>
                <a:buFontTx/>
                <a:buNone/>
              </a:pPr>
              <a:r>
                <a:rPr lang="ja-JP" altLang="en-US" sz="1200">
                  <a:latin typeface="Meiryo UI" panose="020B0604030504040204" pitchFamily="50" charset="-128"/>
                  <a:ea typeface="Meiryo UI" panose="020B0604030504040204" pitchFamily="50" charset="-128"/>
                </a:rPr>
                <a:t>スマートタグ</a:t>
              </a:r>
            </a:p>
            <a:p>
              <a:pPr eaLnBrk="1" hangingPunct="1">
                <a:lnSpc>
                  <a:spcPts val="1438"/>
                </a:lnSpc>
                <a:spcBef>
                  <a:spcPct val="0"/>
                </a:spcBef>
                <a:buFontTx/>
                <a:buNone/>
              </a:pPr>
              <a:r>
                <a:rPr lang="ja-JP" altLang="en-US" sz="1200">
                  <a:latin typeface="Meiryo UI" panose="020B0604030504040204" pitchFamily="50" charset="-128"/>
                  <a:ea typeface="Meiryo UI" panose="020B0604030504040204" pitchFamily="50" charset="-128"/>
                </a:rPr>
                <a:t>ロケーションアウェアセーフティー</a:t>
              </a:r>
            </a:p>
          </p:txBody>
        </p:sp>
        <p:sp>
          <p:nvSpPr>
            <p:cNvPr id="151" name="テキスト ボックス 150"/>
            <p:cNvSpPr txBox="1"/>
            <p:nvPr/>
          </p:nvSpPr>
          <p:spPr>
            <a:xfrm>
              <a:off x="125413" y="1203474"/>
              <a:ext cx="1858962" cy="1398587"/>
            </a:xfrm>
            <a:prstGeom prst="rect">
              <a:avLst/>
            </a:prstGeom>
            <a:noFill/>
          </p:spPr>
          <p:txBody>
            <a:bodyPr wrap="none" lIns="0" tIns="0" rIns="0" bIns="0">
              <a:spAutoFit/>
            </a:bodyPr>
            <a:lstStyle/>
            <a:p>
              <a:pPr fontAlgn="auto">
                <a:lnSpc>
                  <a:spcPts val="1404"/>
                </a:lnSpc>
                <a:spcBef>
                  <a:spcPts val="0"/>
                </a:spcBef>
                <a:spcAft>
                  <a:spcPts val="0"/>
                </a:spcAft>
                <a:tabLst>
                  <a:tab pos="825500" algn="l"/>
                  <a:tab pos="914400" algn="l"/>
                </a:tabLst>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ja-JP" altLang="en-US" sz="1404" dirty="0">
                  <a:latin typeface="Meiryo UI" panose="020B0604030504040204" pitchFamily="50" charset="-128"/>
                  <a:ea typeface="Meiryo UI" panose="020B0604030504040204" pitchFamily="50" charset="-128"/>
                  <a:cs typeface="Meiryo UI" panose="020B0604030504040204" pitchFamily="50" charset="-128"/>
                </a:rPr>
                <a:t>スマート</a:t>
              </a:r>
            </a:p>
            <a:p>
              <a:pPr fontAlgn="auto">
                <a:lnSpc>
                  <a:spcPts val="1428"/>
                </a:lnSpc>
                <a:spcBef>
                  <a:spcPts val="0"/>
                </a:spcBef>
                <a:spcAft>
                  <a:spcPts val="0"/>
                </a:spcAft>
                <a:tabLst>
                  <a:tab pos="825500" algn="l"/>
                  <a:tab pos="914400" algn="l"/>
                </a:tabLst>
                <a:defRPr/>
              </a:pPr>
              <a:r>
                <a:rPr lang="ja-JP" altLang="en-US" sz="1404" dirty="0">
                  <a:latin typeface="Meiryo UI" panose="020B0604030504040204" pitchFamily="50" charset="-128"/>
                  <a:ea typeface="Meiryo UI" panose="020B0604030504040204" pitchFamily="50" charset="-128"/>
                  <a:cs typeface="Meiryo UI" panose="020B0604030504040204" pitchFamily="50" charset="-128"/>
                </a:rPr>
                <a:t>		シティ</a:t>
              </a:r>
            </a:p>
            <a:p>
              <a:pPr fontAlgn="auto">
                <a:lnSpc>
                  <a:spcPts val="1000"/>
                </a:lnSpc>
                <a:spcBef>
                  <a:spcPts val="0"/>
                </a:spcBef>
                <a:spcAft>
                  <a:spcPts val="0"/>
                </a:spcAft>
                <a:tabLst>
                  <a:tab pos="825500" algn="l"/>
                  <a:tab pos="9144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825500" algn="l"/>
                  <a:tab pos="9144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902"/>
                </a:lnSpc>
                <a:spcBef>
                  <a:spcPts val="0"/>
                </a:spcBef>
                <a:spcAft>
                  <a:spcPts val="0"/>
                </a:spcAft>
                <a:tabLst>
                  <a:tab pos="825500" algn="l"/>
                  <a:tab pos="914400" algn="l"/>
                </a:tabLst>
                <a:defRPr/>
              </a:pP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対象機器：</a:t>
              </a:r>
              <a:r>
                <a:rPr lang="en-US" altLang="ja-JP" sz="1404" b="1" dirty="0">
                  <a:latin typeface="Meiryo UI" panose="020B0604030504040204" pitchFamily="50" charset="-128"/>
                  <a:ea typeface="Meiryo UI" panose="020B0604030504040204" pitchFamily="50" charset="-128"/>
                  <a:cs typeface="Meiryo UI" panose="020B0604030504040204" pitchFamily="50" charset="-128"/>
                </a:rPr>
                <a:t>10</a:t>
              </a: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億個以上</a:t>
              </a:r>
            </a:p>
            <a:p>
              <a:pPr fontAlgn="auto">
                <a:lnSpc>
                  <a:spcPts val="1437"/>
                </a:lnSpc>
                <a:spcBef>
                  <a:spcPts val="0"/>
                </a:spcBef>
                <a:spcAft>
                  <a:spcPts val="0"/>
                </a:spcAft>
                <a:tabLst>
                  <a:tab pos="825500" algn="l"/>
                  <a:tab pos="9144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公共交通</a:t>
              </a:r>
            </a:p>
            <a:p>
              <a:pPr fontAlgn="auto">
                <a:lnSpc>
                  <a:spcPts val="1440"/>
                </a:lnSpc>
                <a:spcBef>
                  <a:spcPts val="0"/>
                </a:spcBef>
                <a:spcAft>
                  <a:spcPts val="0"/>
                </a:spcAft>
                <a:tabLst>
                  <a:tab pos="825500" algn="l"/>
                  <a:tab pos="9144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スマートライティング</a:t>
              </a:r>
            </a:p>
            <a:p>
              <a:pPr fontAlgn="auto">
                <a:lnSpc>
                  <a:spcPts val="1440"/>
                </a:lnSpc>
                <a:spcBef>
                  <a:spcPts val="0"/>
                </a:spcBef>
                <a:spcAft>
                  <a:spcPts val="0"/>
                </a:spcAft>
                <a:tabLst>
                  <a:tab pos="825500" algn="l"/>
                  <a:tab pos="9144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スマートビルディング</a:t>
              </a:r>
            </a:p>
          </p:txBody>
        </p:sp>
        <p:sp>
          <p:nvSpPr>
            <p:cNvPr id="152" name="テキスト ボックス 151"/>
            <p:cNvSpPr txBox="1"/>
            <p:nvPr/>
          </p:nvSpPr>
          <p:spPr>
            <a:xfrm>
              <a:off x="7070725" y="1330474"/>
              <a:ext cx="1738313" cy="1116012"/>
            </a:xfrm>
            <a:prstGeom prst="rect">
              <a:avLst/>
            </a:prstGeom>
            <a:noFill/>
          </p:spPr>
          <p:txBody>
            <a:bodyPr wrap="none" lIns="0" tIns="0" rIns="0" bIns="0">
              <a:spAutoFit/>
            </a:bodyPr>
            <a:lstStyle/>
            <a:p>
              <a:pPr fontAlgn="auto">
                <a:lnSpc>
                  <a:spcPts val="1404"/>
                </a:lnSpc>
                <a:spcBef>
                  <a:spcPts val="0"/>
                </a:spcBef>
                <a:spcAft>
                  <a:spcPts val="0"/>
                </a:spcAft>
                <a:tabLst>
                  <a:tab pos="723900" algn="l"/>
                </a:tabLst>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ja-JP" altLang="en-US" sz="1404" dirty="0">
                  <a:latin typeface="Meiryo UI" panose="020B0604030504040204" pitchFamily="50" charset="-128"/>
                  <a:ea typeface="Meiryo UI" panose="020B0604030504040204" pitchFamily="50" charset="-128"/>
                  <a:cs typeface="Meiryo UI" panose="020B0604030504040204" pitchFamily="50" charset="-128"/>
                </a:rPr>
                <a:t>ヘルスケア</a:t>
              </a:r>
            </a:p>
            <a:p>
              <a:pPr fontAlgn="auto">
                <a:lnSpc>
                  <a:spcPts val="1000"/>
                </a:lnSpc>
                <a:spcBef>
                  <a:spcPts val="0"/>
                </a:spcBef>
                <a:spcAft>
                  <a:spcPts val="0"/>
                </a:spcAft>
                <a:tabLst>
                  <a:tab pos="7239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7239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7239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514"/>
                </a:lnSpc>
                <a:spcBef>
                  <a:spcPts val="0"/>
                </a:spcBef>
                <a:spcAft>
                  <a:spcPts val="0"/>
                </a:spcAft>
                <a:tabLst>
                  <a:tab pos="723900" algn="l"/>
                </a:tabLst>
                <a:defRPr/>
              </a:pP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対象機器：</a:t>
              </a:r>
              <a:r>
                <a:rPr lang="en-US" altLang="ja-JP" sz="1404"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億個以上</a:t>
              </a:r>
            </a:p>
            <a:p>
              <a:pPr fontAlgn="auto">
                <a:lnSpc>
                  <a:spcPts val="1437"/>
                </a:lnSpc>
                <a:spcBef>
                  <a:spcPts val="0"/>
                </a:spcBef>
                <a:spcAft>
                  <a:spcPts val="0"/>
                </a:spcAft>
                <a:tabLst>
                  <a:tab pos="7239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遠隔医療</a:t>
              </a:r>
            </a:p>
            <a:p>
              <a:pPr fontAlgn="auto">
                <a:lnSpc>
                  <a:spcPts val="1440"/>
                </a:lnSpc>
                <a:spcBef>
                  <a:spcPts val="0"/>
                </a:spcBef>
                <a:spcAft>
                  <a:spcPts val="0"/>
                </a:spcAft>
                <a:tabLst>
                  <a:tab pos="7239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テレメディシン</a:t>
              </a:r>
            </a:p>
          </p:txBody>
        </p:sp>
        <p:sp>
          <p:nvSpPr>
            <p:cNvPr id="153" name="テキスト ボックス 152"/>
            <p:cNvSpPr txBox="1"/>
            <p:nvPr/>
          </p:nvSpPr>
          <p:spPr>
            <a:xfrm>
              <a:off x="2324100" y="1220936"/>
              <a:ext cx="1738313" cy="1384300"/>
            </a:xfrm>
            <a:prstGeom prst="rect">
              <a:avLst/>
            </a:prstGeom>
            <a:noFill/>
          </p:spPr>
          <p:txBody>
            <a:bodyPr wrap="none" lIns="0" tIns="0" rIns="0" bIns="0">
              <a:spAutoFit/>
            </a:bodyPr>
            <a:lstStyle/>
            <a:p>
              <a:pPr fontAlgn="auto">
                <a:lnSpc>
                  <a:spcPts val="1404"/>
                </a:lnSpc>
                <a:spcBef>
                  <a:spcPts val="0"/>
                </a:spcBef>
                <a:spcAft>
                  <a:spcPts val="0"/>
                </a:spcAft>
                <a:tabLst>
                  <a:tab pos="723900" algn="l"/>
                </a:tabLst>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パブリック</a:t>
              </a:r>
            </a:p>
            <a:p>
              <a:pPr fontAlgn="auto">
                <a:lnSpc>
                  <a:spcPts val="1428"/>
                </a:lnSpc>
                <a:spcBef>
                  <a:spcPts val="0"/>
                </a:spcBef>
                <a:spcAft>
                  <a:spcPts val="0"/>
                </a:spcAft>
                <a:tabLst>
                  <a:tab pos="723900" algn="l"/>
                </a:tabLst>
                <a:defRPr/>
              </a:pPr>
              <a:r>
                <a:rPr lang="ja-JP" altLang="en-US" sz="1600" dirty="0">
                  <a:latin typeface="Meiryo UI" panose="020B0604030504040204" pitchFamily="50" charset="-128"/>
                  <a:ea typeface="Meiryo UI" panose="020B0604030504040204" pitchFamily="50" charset="-128"/>
                  <a:cs typeface="Meiryo UI" panose="020B0604030504040204" pitchFamily="50" charset="-128"/>
                </a:rPr>
                <a:t>	セーフティ</a:t>
              </a:r>
            </a:p>
            <a:p>
              <a:pPr fontAlgn="auto">
                <a:lnSpc>
                  <a:spcPts val="1000"/>
                </a:lnSpc>
                <a:spcBef>
                  <a:spcPts val="0"/>
                </a:spcBef>
                <a:spcAft>
                  <a:spcPts val="0"/>
                </a:spcAft>
                <a:tabLst>
                  <a:tab pos="7239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7239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801"/>
                </a:lnSpc>
                <a:spcBef>
                  <a:spcPts val="0"/>
                </a:spcBef>
                <a:spcAft>
                  <a:spcPts val="0"/>
                </a:spcAft>
                <a:tabLst>
                  <a:tab pos="723900" algn="l"/>
                </a:tabLst>
                <a:defRPr/>
              </a:pP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対象機器：</a:t>
              </a:r>
              <a:r>
                <a:rPr lang="en-US" altLang="ja-JP" sz="1404"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億個以上</a:t>
              </a:r>
            </a:p>
            <a:p>
              <a:pPr fontAlgn="auto">
                <a:lnSpc>
                  <a:spcPts val="1437"/>
                </a:lnSpc>
                <a:spcBef>
                  <a:spcPts val="0"/>
                </a:spcBef>
                <a:spcAft>
                  <a:spcPts val="0"/>
                </a:spcAft>
                <a:tabLst>
                  <a:tab pos="7239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環境モニタリング</a:t>
              </a:r>
            </a:p>
            <a:p>
              <a:pPr fontAlgn="auto">
                <a:lnSpc>
                  <a:spcPts val="1440"/>
                </a:lnSpc>
                <a:spcBef>
                  <a:spcPts val="0"/>
                </a:spcBef>
                <a:spcAft>
                  <a:spcPts val="0"/>
                </a:spcAft>
                <a:tabLst>
                  <a:tab pos="7239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放射線量監視</a:t>
              </a:r>
            </a:p>
            <a:p>
              <a:pPr fontAlgn="auto">
                <a:lnSpc>
                  <a:spcPts val="1440"/>
                </a:lnSpc>
                <a:spcBef>
                  <a:spcPts val="0"/>
                </a:spcBef>
                <a:spcAft>
                  <a:spcPts val="0"/>
                </a:spcAft>
                <a:tabLst>
                  <a:tab pos="7239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水質管理</a:t>
              </a:r>
            </a:p>
          </p:txBody>
        </p:sp>
        <p:sp>
          <p:nvSpPr>
            <p:cNvPr id="154" name="テキスト ボックス 13"/>
            <p:cNvSpPr txBox="1">
              <a:spLocks noChangeArrowheads="1"/>
            </p:cNvSpPr>
            <p:nvPr/>
          </p:nvSpPr>
          <p:spPr bwMode="auto">
            <a:xfrm>
              <a:off x="2324100" y="2624708"/>
              <a:ext cx="817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338"/>
                </a:lnSpc>
                <a:spcBef>
                  <a:spcPct val="0"/>
                </a:spcBef>
                <a:buFontTx/>
                <a:buNone/>
              </a:pPr>
              <a:r>
                <a:rPr lang="en-US" altLang="ja-JP" sz="1200">
                  <a:latin typeface="Meiryo UI" panose="020B0604030504040204" pitchFamily="50" charset="-128"/>
                  <a:ea typeface="Meiryo UI" panose="020B0604030504040204" pitchFamily="50" charset="-128"/>
                </a:rPr>
                <a:t>•</a:t>
              </a:r>
            </a:p>
            <a:p>
              <a:pPr eaLnBrk="1" hangingPunct="1">
                <a:lnSpc>
                  <a:spcPts val="1438"/>
                </a:lnSpc>
                <a:spcBef>
                  <a:spcPct val="0"/>
                </a:spcBef>
                <a:buFontTx/>
                <a:buNone/>
              </a:pPr>
              <a:r>
                <a:rPr lang="en-US" altLang="ja-JP" sz="1200">
                  <a:latin typeface="Meiryo UI" panose="020B0604030504040204" pitchFamily="50" charset="-128"/>
                  <a:ea typeface="Meiryo UI" panose="020B0604030504040204" pitchFamily="50" charset="-128"/>
                </a:rPr>
                <a:t>•</a:t>
              </a:r>
              <a:endParaRPr lang="ja-JP" altLang="en-US" sz="1200">
                <a:latin typeface="Meiryo UI" panose="020B0604030504040204" pitchFamily="50" charset="-128"/>
                <a:ea typeface="Meiryo UI" panose="020B0604030504040204" pitchFamily="50" charset="-128"/>
              </a:endParaRPr>
            </a:p>
          </p:txBody>
        </p:sp>
        <p:sp>
          <p:nvSpPr>
            <p:cNvPr id="155" name="テキスト ボックス 14"/>
            <p:cNvSpPr txBox="1">
              <a:spLocks noChangeArrowheads="1"/>
            </p:cNvSpPr>
            <p:nvPr/>
          </p:nvSpPr>
          <p:spPr bwMode="auto">
            <a:xfrm>
              <a:off x="2498725" y="2631058"/>
              <a:ext cx="1122102" cy="3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200"/>
                </a:lnSpc>
                <a:spcBef>
                  <a:spcPct val="0"/>
                </a:spcBef>
                <a:buFontTx/>
                <a:buNone/>
              </a:pPr>
              <a:r>
                <a:rPr lang="ja-JP" altLang="en-US" sz="1200">
                  <a:latin typeface="Meiryo UI" panose="020B0604030504040204" pitchFamily="50" charset="-128"/>
                  <a:ea typeface="Meiryo UI" panose="020B0604030504040204" pitchFamily="50" charset="-128"/>
                </a:rPr>
                <a:t>構造物モニタリング</a:t>
              </a:r>
            </a:p>
            <a:p>
              <a:pPr eaLnBrk="1" hangingPunct="1">
                <a:lnSpc>
                  <a:spcPts val="1438"/>
                </a:lnSpc>
                <a:spcBef>
                  <a:spcPct val="0"/>
                </a:spcBef>
                <a:buFontTx/>
                <a:buNone/>
              </a:pPr>
              <a:r>
                <a:rPr lang="ja-JP" altLang="en-US" sz="1200">
                  <a:latin typeface="Meiryo UI" panose="020B0604030504040204" pitchFamily="50" charset="-128"/>
                  <a:ea typeface="Meiryo UI" panose="020B0604030504040204" pitchFamily="50" charset="-128"/>
                </a:rPr>
                <a:t>緊急時サービス</a:t>
              </a:r>
            </a:p>
          </p:txBody>
        </p:sp>
        <p:sp>
          <p:nvSpPr>
            <p:cNvPr id="156" name="テキスト ボックス 155"/>
            <p:cNvSpPr txBox="1"/>
            <p:nvPr/>
          </p:nvSpPr>
          <p:spPr>
            <a:xfrm>
              <a:off x="6442075" y="3330724"/>
              <a:ext cx="1738313" cy="1462087"/>
            </a:xfrm>
            <a:prstGeom prst="rect">
              <a:avLst/>
            </a:prstGeom>
            <a:noFill/>
          </p:spPr>
          <p:txBody>
            <a:bodyPr wrap="none" lIns="0" tIns="0" rIns="0" bIns="0">
              <a:spAutoFit/>
            </a:bodyPr>
            <a:lstStyle/>
            <a:p>
              <a:pPr fontAlgn="auto">
                <a:lnSpc>
                  <a:spcPts val="1404"/>
                </a:lnSpc>
                <a:spcBef>
                  <a:spcPts val="0"/>
                </a:spcBef>
                <a:spcAft>
                  <a:spcPts val="0"/>
                </a:spcAft>
                <a:tabLst>
                  <a:tab pos="609600" algn="l"/>
                </a:tabLst>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ja-JP" altLang="en-US" sz="1404" dirty="0">
                  <a:latin typeface="Meiryo UI" panose="020B0604030504040204" pitchFamily="50" charset="-128"/>
                  <a:ea typeface="Meiryo UI" panose="020B0604030504040204" pitchFamily="50" charset="-128"/>
                  <a:cs typeface="Meiryo UI" panose="020B0604030504040204" pitchFamily="50" charset="-128"/>
                </a:rPr>
                <a:t>リテール</a:t>
              </a:r>
            </a:p>
            <a:p>
              <a:pPr fontAlgn="auto">
                <a:lnSpc>
                  <a:spcPts val="1000"/>
                </a:lnSpc>
                <a:spcBef>
                  <a:spcPts val="0"/>
                </a:spcBef>
                <a:spcAft>
                  <a:spcPts val="0"/>
                </a:spcAft>
                <a:tabLst>
                  <a:tab pos="6096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609600" algn="l"/>
                </a:tabLst>
                <a:defRPr/>
              </a:pPr>
              <a:endParaRPr lang="ja-JP" altLang="en-US" sz="1404" dirty="0">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2411"/>
                </a:lnSpc>
                <a:spcBef>
                  <a:spcPts val="0"/>
                </a:spcBef>
                <a:spcAft>
                  <a:spcPts val="0"/>
                </a:spcAft>
                <a:tabLst>
                  <a:tab pos="609600" algn="l"/>
                </a:tabLst>
                <a:defRPr/>
              </a:pP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対象機器：</a:t>
              </a:r>
              <a:r>
                <a:rPr lang="en-US" altLang="ja-JP" sz="1404" b="1" dirty="0">
                  <a:latin typeface="Meiryo UI" panose="020B0604030504040204" pitchFamily="50" charset="-128"/>
                  <a:ea typeface="Meiryo UI" panose="020B0604030504040204" pitchFamily="50" charset="-128"/>
                  <a:cs typeface="Meiryo UI" panose="020B0604030504040204" pitchFamily="50" charset="-128"/>
                </a:rPr>
                <a:t>2</a:t>
              </a:r>
              <a:r>
                <a:rPr lang="ja-JP" altLang="en-US" sz="1404" b="1" dirty="0">
                  <a:latin typeface="Meiryo UI" panose="020B0604030504040204" pitchFamily="50" charset="-128"/>
                  <a:ea typeface="Meiryo UI" panose="020B0604030504040204" pitchFamily="50" charset="-128"/>
                  <a:cs typeface="Meiryo UI" panose="020B0604030504040204" pitchFamily="50" charset="-128"/>
                </a:rPr>
                <a:t>億個以上</a:t>
              </a:r>
            </a:p>
            <a:p>
              <a:pPr fontAlgn="auto">
                <a:lnSpc>
                  <a:spcPts val="1437"/>
                </a:lnSpc>
                <a:spcBef>
                  <a:spcPts val="0"/>
                </a:spcBef>
                <a:spcAft>
                  <a:spcPts val="0"/>
                </a:spcAft>
                <a:tabLst>
                  <a:tab pos="6096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自動販売機</a:t>
              </a:r>
            </a:p>
            <a:p>
              <a:pPr fontAlgn="auto">
                <a:lnSpc>
                  <a:spcPts val="1440"/>
                </a:lnSpc>
                <a:spcBef>
                  <a:spcPts val="0"/>
                </a:spcBef>
                <a:spcAft>
                  <a:spcPts val="0"/>
                </a:spcAft>
                <a:tabLst>
                  <a:tab pos="6096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POS</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端末</a:t>
              </a:r>
            </a:p>
            <a:p>
              <a:pPr fontAlgn="auto">
                <a:lnSpc>
                  <a:spcPts val="1440"/>
                </a:lnSpc>
                <a:spcBef>
                  <a:spcPts val="0"/>
                </a:spcBef>
                <a:spcAft>
                  <a:spcPts val="0"/>
                </a:spcAft>
                <a:tabLst>
                  <a:tab pos="6096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ゲーム機器</a:t>
              </a:r>
            </a:p>
            <a:p>
              <a:pPr fontAlgn="auto">
                <a:lnSpc>
                  <a:spcPts val="1440"/>
                </a:lnSpc>
                <a:spcBef>
                  <a:spcPts val="0"/>
                </a:spcBef>
                <a:spcAft>
                  <a:spcPts val="0"/>
                </a:spcAft>
                <a:tabLst>
                  <a:tab pos="609600" algn="l"/>
                </a:tabLst>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スマートタグ</a:t>
              </a:r>
            </a:p>
          </p:txBody>
        </p:sp>
        <p:sp>
          <p:nvSpPr>
            <p:cNvPr id="157" name="テキスト ボックス 16"/>
            <p:cNvSpPr txBox="1">
              <a:spLocks noChangeArrowheads="1"/>
            </p:cNvSpPr>
            <p:nvPr/>
          </p:nvSpPr>
          <p:spPr bwMode="auto">
            <a:xfrm>
              <a:off x="3233738" y="5452046"/>
              <a:ext cx="11509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tabLst>
                  <a:tab pos="215900" algn="l"/>
                  <a:tab pos="2540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215900" algn="l"/>
                  <a:tab pos="2540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215900" algn="l"/>
                  <a:tab pos="2540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215900" algn="l"/>
                  <a:tab pos="2540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215900" algn="l"/>
                  <a:tab pos="2540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215900" algn="l"/>
                  <a:tab pos="2540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215900" algn="l"/>
                  <a:tab pos="2540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215900" algn="l"/>
                  <a:tab pos="2540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215900" algn="l"/>
                  <a:tab pos="254000" algn="l"/>
                </a:tabLs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200"/>
                </a:lnSpc>
                <a:spcBef>
                  <a:spcPct val="0"/>
                </a:spcBef>
                <a:buFontTx/>
                <a:buNone/>
              </a:pPr>
              <a:r>
                <a:rPr lang="ja-JP" altLang="en-US" sz="1400" b="1">
                  <a:latin typeface="Meiryo UI" panose="020B0604030504040204" pitchFamily="50" charset="-128"/>
                  <a:ea typeface="Meiryo UI" panose="020B0604030504040204" pitchFamily="50" charset="-128"/>
                </a:rPr>
                <a:t>オペレーションの</a:t>
              </a:r>
            </a:p>
            <a:p>
              <a:pPr eaLnBrk="1" hangingPunct="1">
                <a:lnSpc>
                  <a:spcPts val="1225"/>
                </a:lnSpc>
                <a:spcBef>
                  <a:spcPct val="0"/>
                </a:spcBef>
                <a:buFontTx/>
                <a:buNone/>
              </a:pPr>
              <a:r>
                <a:rPr lang="ja-JP" altLang="en-US" sz="1400" b="1">
                  <a:latin typeface="Meiryo UI" panose="020B0604030504040204" pitchFamily="50" charset="-128"/>
                  <a:ea typeface="Meiryo UI" panose="020B0604030504040204" pitchFamily="50" charset="-128"/>
                </a:rPr>
                <a:t>		効率化と</a:t>
              </a:r>
            </a:p>
            <a:p>
              <a:pPr eaLnBrk="1" hangingPunct="1">
                <a:lnSpc>
                  <a:spcPts val="1225"/>
                </a:lnSpc>
                <a:spcBef>
                  <a:spcPct val="0"/>
                </a:spcBef>
                <a:buFontTx/>
                <a:buNone/>
              </a:pPr>
              <a:r>
                <a:rPr lang="ja-JP" altLang="en-US" sz="1400" b="1">
                  <a:latin typeface="Meiryo UI" panose="020B0604030504040204" pitchFamily="50" charset="-128"/>
                  <a:ea typeface="Meiryo UI" panose="020B0604030504040204" pitchFamily="50" charset="-128"/>
                </a:rPr>
                <a:t>	コスト削減</a:t>
              </a:r>
            </a:p>
          </p:txBody>
        </p:sp>
        <p:sp>
          <p:nvSpPr>
            <p:cNvPr id="158" name="テキスト ボックス 17"/>
            <p:cNvSpPr txBox="1">
              <a:spLocks noChangeArrowheads="1"/>
            </p:cNvSpPr>
            <p:nvPr/>
          </p:nvSpPr>
          <p:spPr bwMode="auto">
            <a:xfrm>
              <a:off x="1765300" y="5533008"/>
              <a:ext cx="11028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tabLst>
                  <a:tab pos="2667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2667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2667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2667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2667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2667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2667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2667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266700" algn="l"/>
                </a:tabLs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200"/>
                </a:lnSpc>
                <a:spcBef>
                  <a:spcPct val="0"/>
                </a:spcBef>
                <a:buFontTx/>
                <a:buNone/>
              </a:pPr>
              <a:r>
                <a:rPr lang="ja-JP" altLang="en-US" sz="1400" b="1">
                  <a:latin typeface="Meiryo UI" panose="020B0604030504040204" pitchFamily="50" charset="-128"/>
                  <a:ea typeface="Meiryo UI" panose="020B0604030504040204" pitchFamily="50" charset="-128"/>
                </a:rPr>
                <a:t>トレーサビリティ</a:t>
              </a:r>
            </a:p>
            <a:p>
              <a:pPr eaLnBrk="1" hangingPunct="1">
                <a:lnSpc>
                  <a:spcPts val="1225"/>
                </a:lnSpc>
                <a:spcBef>
                  <a:spcPct val="0"/>
                </a:spcBef>
                <a:buFontTx/>
                <a:buNone/>
              </a:pPr>
              <a:r>
                <a:rPr lang="ja-JP" altLang="en-US" sz="1400" b="1">
                  <a:latin typeface="Meiryo UI" panose="020B0604030504040204" pitchFamily="50" charset="-128"/>
                  <a:ea typeface="Meiryo UI" panose="020B0604030504040204" pitchFamily="50" charset="-128"/>
                </a:rPr>
                <a:t>	の確保</a:t>
              </a:r>
            </a:p>
          </p:txBody>
        </p:sp>
        <p:sp>
          <p:nvSpPr>
            <p:cNvPr id="159" name="テキスト ボックス 18"/>
            <p:cNvSpPr txBox="1">
              <a:spLocks noChangeArrowheads="1"/>
            </p:cNvSpPr>
            <p:nvPr/>
          </p:nvSpPr>
          <p:spPr bwMode="auto">
            <a:xfrm>
              <a:off x="7757681" y="5569197"/>
              <a:ext cx="10627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tabLst>
                  <a:tab pos="3048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3048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3048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3048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3048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3048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3048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3048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304800" algn="l"/>
                </a:tabLs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200"/>
                </a:lnSpc>
                <a:spcBef>
                  <a:spcPct val="0"/>
                </a:spcBef>
                <a:buFontTx/>
                <a:buNone/>
              </a:pPr>
              <a:r>
                <a:rPr lang="ja-JP" altLang="en-US" sz="1400" b="1">
                  <a:latin typeface="Meiryo UI" panose="020B0604030504040204" pitchFamily="50" charset="-128"/>
                  <a:ea typeface="Meiryo UI" panose="020B0604030504040204" pitchFamily="50" charset="-128"/>
                </a:rPr>
                <a:t>顧客満足度の</a:t>
              </a:r>
            </a:p>
            <a:p>
              <a:pPr eaLnBrk="1" hangingPunct="1">
                <a:lnSpc>
                  <a:spcPts val="1225"/>
                </a:lnSpc>
                <a:spcBef>
                  <a:spcPct val="0"/>
                </a:spcBef>
                <a:buFontTx/>
                <a:buNone/>
              </a:pPr>
              <a:r>
                <a:rPr lang="ja-JP" altLang="en-US" sz="1400" b="1">
                  <a:latin typeface="Meiryo UI" panose="020B0604030504040204" pitchFamily="50" charset="-128"/>
                  <a:ea typeface="Meiryo UI" panose="020B0604030504040204" pitchFamily="50" charset="-128"/>
                </a:rPr>
                <a:t>	向上</a:t>
              </a:r>
            </a:p>
          </p:txBody>
        </p:sp>
        <p:sp>
          <p:nvSpPr>
            <p:cNvPr id="160" name="テキスト ボックス 19"/>
            <p:cNvSpPr txBox="1">
              <a:spLocks noChangeArrowheads="1"/>
            </p:cNvSpPr>
            <p:nvPr/>
          </p:nvSpPr>
          <p:spPr bwMode="auto">
            <a:xfrm>
              <a:off x="4691152" y="5547250"/>
              <a:ext cx="1139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tabLst>
                  <a:tab pos="1524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1524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1524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152400" algn="l"/>
                </a:tabLs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200"/>
                </a:lnSpc>
                <a:spcBef>
                  <a:spcPct val="0"/>
                </a:spcBef>
                <a:buFontTx/>
                <a:buNone/>
              </a:pPr>
              <a:r>
                <a:rPr lang="ja-JP" altLang="en-US" sz="1400" b="1" dirty="0">
                  <a:latin typeface="Meiryo UI" panose="020B0604030504040204" pitchFamily="50" charset="-128"/>
                  <a:ea typeface="Meiryo UI" panose="020B0604030504040204" pitchFamily="50" charset="-128"/>
                </a:rPr>
                <a:t>エクスペリエンス</a:t>
              </a:r>
            </a:p>
            <a:p>
              <a:pPr eaLnBrk="1" hangingPunct="1">
                <a:lnSpc>
                  <a:spcPts val="1225"/>
                </a:lnSpc>
                <a:spcBef>
                  <a:spcPct val="0"/>
                </a:spcBef>
                <a:buFontTx/>
                <a:buNone/>
              </a:pPr>
              <a:r>
                <a:rPr lang="ja-JP" altLang="en-US" sz="1400" b="1" dirty="0">
                  <a:latin typeface="Meiryo UI" panose="020B0604030504040204" pitchFamily="50" charset="-128"/>
                  <a:ea typeface="Meiryo UI" panose="020B0604030504040204" pitchFamily="50" charset="-128"/>
                </a:rPr>
                <a:t>	</a:t>
              </a:r>
              <a:r>
                <a:rPr lang="en-US" altLang="ja-JP" sz="1400" b="1" dirty="0">
                  <a:latin typeface="Meiryo UI" panose="020B0604030504040204" pitchFamily="50" charset="-128"/>
                  <a:ea typeface="Meiryo UI" panose="020B0604030504040204" pitchFamily="50" charset="-128"/>
                </a:rPr>
                <a:t>QOL</a:t>
              </a:r>
              <a:r>
                <a:rPr lang="ja-JP" altLang="en-US" sz="1400" b="1" dirty="0">
                  <a:latin typeface="Meiryo UI" panose="020B0604030504040204" pitchFamily="50" charset="-128"/>
                  <a:ea typeface="Meiryo UI" panose="020B0604030504040204" pitchFamily="50" charset="-128"/>
                </a:rPr>
                <a:t>の向上</a:t>
              </a:r>
            </a:p>
          </p:txBody>
        </p:sp>
        <p:sp>
          <p:nvSpPr>
            <p:cNvPr id="161" name="テキスト ボックス 20"/>
            <p:cNvSpPr txBox="1">
              <a:spLocks noChangeArrowheads="1"/>
            </p:cNvSpPr>
            <p:nvPr/>
          </p:nvSpPr>
          <p:spPr bwMode="auto">
            <a:xfrm>
              <a:off x="6156176" y="5651078"/>
              <a:ext cx="11701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200"/>
                </a:lnSpc>
                <a:spcBef>
                  <a:spcPct val="0"/>
                </a:spcBef>
                <a:buFontTx/>
                <a:buNone/>
              </a:pPr>
              <a:r>
                <a:rPr lang="ja-JP" altLang="en-US" sz="1400" b="1">
                  <a:latin typeface="Meiryo UI" panose="020B0604030504040204" pitchFamily="50" charset="-128"/>
                  <a:ea typeface="Meiryo UI" panose="020B0604030504040204" pitchFamily="50" charset="-128"/>
                </a:rPr>
                <a:t>防犯・防災対策</a:t>
              </a:r>
            </a:p>
          </p:txBody>
        </p:sp>
        <p:sp>
          <p:nvSpPr>
            <p:cNvPr id="162" name="テキスト ボックス 21"/>
            <p:cNvSpPr txBox="1">
              <a:spLocks noChangeArrowheads="1"/>
            </p:cNvSpPr>
            <p:nvPr/>
          </p:nvSpPr>
          <p:spPr bwMode="auto">
            <a:xfrm>
              <a:off x="371475" y="5569197"/>
              <a:ext cx="9377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tabLst>
                  <a:tab pos="2032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2032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2032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2032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2032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2032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2032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2032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203200" algn="l"/>
                </a:tabLs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1200"/>
                </a:lnSpc>
                <a:spcBef>
                  <a:spcPct val="0"/>
                </a:spcBef>
                <a:buFontTx/>
                <a:buNone/>
              </a:pPr>
              <a:r>
                <a:rPr lang="ja-JP" altLang="en-US" sz="1400" b="1">
                  <a:latin typeface="Meiryo UI" panose="020B0604030504040204" pitchFamily="50" charset="-128"/>
                  <a:ea typeface="Meiryo UI" panose="020B0604030504040204" pitchFamily="50" charset="-128"/>
                </a:rPr>
                <a:t>省エネルギー</a:t>
              </a:r>
            </a:p>
            <a:p>
              <a:pPr eaLnBrk="1" hangingPunct="1">
                <a:lnSpc>
                  <a:spcPts val="1225"/>
                </a:lnSpc>
                <a:spcBef>
                  <a:spcPct val="0"/>
                </a:spcBef>
                <a:buFontTx/>
                <a:buNone/>
              </a:pPr>
              <a:r>
                <a:rPr lang="ja-JP" altLang="en-US" sz="1400" b="1">
                  <a:latin typeface="Meiryo UI" panose="020B0604030504040204" pitchFamily="50" charset="-128"/>
                  <a:ea typeface="Meiryo UI" panose="020B0604030504040204" pitchFamily="50" charset="-128"/>
                </a:rPr>
                <a:t>	省資源</a:t>
              </a:r>
            </a:p>
          </p:txBody>
        </p:sp>
        <p:sp>
          <p:nvSpPr>
            <p:cNvPr id="163" name="テキスト ボックス 162"/>
            <p:cNvSpPr txBox="1"/>
            <p:nvPr/>
          </p:nvSpPr>
          <p:spPr>
            <a:xfrm>
              <a:off x="2166938" y="6142186"/>
              <a:ext cx="5480050" cy="166688"/>
            </a:xfrm>
            <a:prstGeom prst="rect">
              <a:avLst/>
            </a:prstGeom>
            <a:noFill/>
          </p:spPr>
          <p:txBody>
            <a:bodyPr wrap="none" lIns="0" tIns="0" rIns="0" bIns="0">
              <a:spAutoFit/>
            </a:bodyPr>
            <a:lstStyle/>
            <a:p>
              <a:pPr fontAlgn="auto">
                <a:lnSpc>
                  <a:spcPts val="1299"/>
                </a:lnSpc>
                <a:spcBef>
                  <a:spcPts val="0"/>
                </a:spcBef>
                <a:spcAft>
                  <a:spcPts val="0"/>
                </a:spcAft>
                <a:defRPr/>
              </a:pPr>
              <a:r>
                <a:rPr lang="en-US" altLang="ja-JP" sz="1404" b="1">
                  <a:latin typeface="Meiryo UI" panose="020B0604030504040204" pitchFamily="50" charset="-128"/>
                  <a:ea typeface="Meiryo UI" panose="020B0604030504040204" pitchFamily="50" charset="-128"/>
                  <a:cs typeface="Meiryo UI" panose="020B0604030504040204" pitchFamily="50" charset="-128"/>
                </a:rPr>
                <a:t>Quality of Service / Quality of Experience / Quality of Life</a:t>
              </a:r>
              <a:endParaRPr lang="ja-JP" altLang="en-US" sz="1404" b="1">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64" name="テキスト ボックス 1"/>
          <p:cNvSpPr txBox="1">
            <a:spLocks noChangeArrowheads="1"/>
          </p:cNvSpPr>
          <p:nvPr/>
        </p:nvSpPr>
        <p:spPr bwMode="auto">
          <a:xfrm>
            <a:off x="1539874" y="6481762"/>
            <a:ext cx="79438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900">
                <a:latin typeface="Meiryo UI" panose="020B0604030504040204" pitchFamily="50" charset="-128"/>
                <a:ea typeface="Meiryo UI" panose="020B0604030504040204" pitchFamily="50" charset="-128"/>
              </a:rPr>
              <a:t>（出典）シスコシステムズ：</a:t>
            </a:r>
            <a:r>
              <a:rPr lang="en-US" altLang="ja-JP" sz="900">
                <a:latin typeface="Meiryo UI" panose="020B0604030504040204" pitchFamily="50" charset="-128"/>
                <a:ea typeface="Meiryo UI" panose="020B0604030504040204" pitchFamily="50" charset="-128"/>
              </a:rPr>
              <a:t> </a:t>
            </a:r>
            <a:r>
              <a:rPr lang="ja-JP" altLang="en-US" sz="900">
                <a:latin typeface="Meiryo UI" panose="020B0604030504040204" pitchFamily="50" charset="-128"/>
                <a:ea typeface="Meiryo UI" panose="020B0604030504040204" pitchFamily="50" charset="-128"/>
              </a:rPr>
              <a:t>「</a:t>
            </a:r>
            <a:r>
              <a:rPr lang="en-US" altLang="ja-JP" sz="900">
                <a:solidFill>
                  <a:srgbClr val="000000"/>
                </a:solidFill>
                <a:latin typeface="Meiryo UI" panose="020B0604030504040204" pitchFamily="50" charset="-128"/>
                <a:ea typeface="Meiryo UI" panose="020B0604030504040204" pitchFamily="50" charset="-128"/>
              </a:rPr>
              <a:t>Embracing the Internet of Everything To Capture Your Share of $14.4 Trillion</a:t>
            </a:r>
            <a:r>
              <a:rPr lang="ja-JP" altLang="en-US" sz="900">
                <a:solidFill>
                  <a:srgbClr val="000000"/>
                </a:solidFill>
                <a:latin typeface="Meiryo UI" panose="020B0604030504040204" pitchFamily="50" charset="-128"/>
                <a:ea typeface="Meiryo UI" panose="020B0604030504040204" pitchFamily="50" charset="-128"/>
              </a:rPr>
              <a:t>」 </a:t>
            </a:r>
            <a:endParaRPr lang="ja-JP" altLang="en-US" sz="9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6195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7" y="1"/>
            <a:ext cx="1104003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4876" y="6649404"/>
            <a:ext cx="1719498"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a:t>
            </a:r>
            <a:r>
              <a:rPr lang="ja-JP" altLang="en-US" sz="900" dirty="0">
                <a:latin typeface="Meiryo UI" panose="020B0604030504040204" pitchFamily="50" charset="-128"/>
                <a:ea typeface="Meiryo UI" panose="020B0604030504040204" pitchFamily="50" charset="-128"/>
              </a:rPr>
              <a:t>経済産業省</a:t>
            </a:r>
            <a:endParaRPr kumimoji="1" lang="ja-JP" altLang="en-US" sz="900" dirty="0">
              <a:latin typeface="Meiryo UI" panose="020B0604030504040204" pitchFamily="50" charset="-128"/>
              <a:ea typeface="Meiryo UI" panose="020B0604030504040204" pitchFamily="50" charset="-128"/>
            </a:endParaRPr>
          </a:p>
        </p:txBody>
      </p:sp>
      <p:sp>
        <p:nvSpPr>
          <p:cNvPr id="7" name="角丸四角形 6"/>
          <p:cNvSpPr/>
          <p:nvPr/>
        </p:nvSpPr>
        <p:spPr>
          <a:xfrm>
            <a:off x="4484914" y="2351314"/>
            <a:ext cx="6085115" cy="54428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4321628" y="4201885"/>
            <a:ext cx="7053943" cy="54428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3"/>
          <a:stretch>
            <a:fillRect/>
          </a:stretch>
        </p:blipFill>
        <p:spPr>
          <a:xfrm>
            <a:off x="10886" y="0"/>
            <a:ext cx="881743" cy="551089"/>
          </a:xfrm>
          <a:prstGeom prst="rect">
            <a:avLst/>
          </a:prstGeom>
        </p:spPr>
      </p:pic>
    </p:spTree>
    <p:extLst>
      <p:ext uri="{BB962C8B-B14F-4D97-AF65-F5344CB8AC3E}">
        <p14:creationId xmlns:p14="http://schemas.microsoft.com/office/powerpoint/2010/main" val="4190154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0" y="0"/>
            <a:ext cx="881743" cy="551089"/>
          </a:xfrm>
          <a:prstGeom prst="rect">
            <a:avLst/>
          </a:prstGeom>
        </p:spPr>
      </p:pic>
      <p:sp>
        <p:nvSpPr>
          <p:cNvPr id="2" name="テキスト ボックス 1"/>
          <p:cNvSpPr txBox="1"/>
          <p:nvPr/>
        </p:nvSpPr>
        <p:spPr>
          <a:xfrm>
            <a:off x="1664833" y="320256"/>
            <a:ext cx="443116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有名な小松製作所の例</a:t>
            </a:r>
          </a:p>
        </p:txBody>
      </p:sp>
      <p:sp>
        <p:nvSpPr>
          <p:cNvPr id="33" name="正方形/長方形 6"/>
          <p:cNvSpPr>
            <a:spLocks noChangeArrowheads="1"/>
          </p:cNvSpPr>
          <p:nvPr/>
        </p:nvSpPr>
        <p:spPr bwMode="auto">
          <a:xfrm>
            <a:off x="0" y="6627813"/>
            <a:ext cx="579596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（出典）小松製作所：</a:t>
            </a:r>
            <a:r>
              <a:rPr lang="en-US" altLang="ja-JP" sz="900" dirty="0">
                <a:latin typeface="Meiryo UI" panose="020B0604030504040204" pitchFamily="50" charset="-128"/>
                <a:ea typeface="Meiryo UI" panose="020B0604030504040204" pitchFamily="50" charset="-128"/>
              </a:rPr>
              <a:t>http://www.komatsu.co.jp</a:t>
            </a:r>
            <a:endParaRPr lang="ja-JP" altLang="en-US" sz="900" dirty="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3255"/>
            <a:ext cx="6090212" cy="4773940"/>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750" y="0"/>
            <a:ext cx="4361639" cy="3746193"/>
          </a:xfrm>
          <a:prstGeom prst="rect">
            <a:avLst/>
          </a:prstGeom>
        </p:spPr>
      </p:pic>
      <p:pic>
        <p:nvPicPr>
          <p:cNvPr id="59" name="図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6632" y="3779863"/>
            <a:ext cx="4077874" cy="3078137"/>
          </a:xfrm>
          <a:prstGeom prst="rect">
            <a:avLst/>
          </a:prstGeom>
        </p:spPr>
      </p:pic>
      <p:sp>
        <p:nvSpPr>
          <p:cNvPr id="11" name="テキスト ボックス 10"/>
          <p:cNvSpPr txBox="1"/>
          <p:nvPr/>
        </p:nvSpPr>
        <p:spPr>
          <a:xfrm>
            <a:off x="725766" y="6147838"/>
            <a:ext cx="4823392"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料金を支払わないとエンジンがかからない・・・</a:t>
            </a:r>
          </a:p>
        </p:txBody>
      </p:sp>
    </p:spTree>
    <p:extLst>
      <p:ext uri="{BB962C8B-B14F-4D97-AF65-F5344CB8AC3E}">
        <p14:creationId xmlns:p14="http://schemas.microsoft.com/office/powerpoint/2010/main" val="3576505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0" y="0"/>
            <a:ext cx="881743" cy="551089"/>
          </a:xfrm>
          <a:prstGeom prst="rect">
            <a:avLst/>
          </a:prstGeom>
        </p:spPr>
      </p:pic>
      <p:sp>
        <p:nvSpPr>
          <p:cNvPr id="2" name="テキスト ボックス 1"/>
          <p:cNvSpPr txBox="1"/>
          <p:nvPr/>
        </p:nvSpPr>
        <p:spPr>
          <a:xfrm>
            <a:off x="2644885" y="112755"/>
            <a:ext cx="6923655"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パース支店の佐藤（</a:t>
            </a:r>
            <a:r>
              <a:rPr kumimoji="1" lang="en-US" altLang="ja-JP" sz="2400" b="1" dirty="0">
                <a:latin typeface="Meiryo UI" panose="020B0604030504040204" pitchFamily="50" charset="-128"/>
                <a:ea typeface="Meiryo UI" panose="020B0604030504040204" pitchFamily="50" charset="-128"/>
              </a:rPr>
              <a:t>@</a:t>
            </a:r>
            <a:r>
              <a:rPr kumimoji="1" lang="ja-JP" altLang="en-US" sz="2400" b="1" dirty="0">
                <a:latin typeface="Meiryo UI" panose="020B0604030504040204" pitchFamily="50" charset="-128"/>
                <a:ea typeface="Meiryo UI" panose="020B0604030504040204" pitchFamily="50" charset="-128"/>
              </a:rPr>
              <a:t>鉄鋼石部）</a:t>
            </a:r>
            <a:r>
              <a:rPr kumimoji="1" lang="ja-JP" altLang="en-US" sz="2400" b="1" dirty="0" err="1">
                <a:latin typeface="Meiryo UI" panose="020B0604030504040204" pitchFamily="50" charset="-128"/>
                <a:ea typeface="Meiryo UI" panose="020B0604030504040204" pitchFamily="50" charset="-128"/>
              </a:rPr>
              <a:t>さんに</a:t>
            </a:r>
            <a:r>
              <a:rPr kumimoji="1" lang="ja-JP" altLang="en-US" sz="2400" b="1" dirty="0">
                <a:latin typeface="Meiryo UI" panose="020B0604030504040204" pitchFamily="50" charset="-128"/>
                <a:ea typeface="Meiryo UI" panose="020B0604030504040204" pitchFamily="50" charset="-128"/>
              </a:rPr>
              <a:t>聞きました</a:t>
            </a: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83116"/>
            <a:ext cx="6096000" cy="4062984"/>
          </a:xfrm>
          <a:prstGeom prst="rect">
            <a:avLst/>
          </a:prstGeom>
        </p:spPr>
      </p:pic>
      <p:sp>
        <p:nvSpPr>
          <p:cNvPr id="13" name="正方形/長方形 12"/>
          <p:cNvSpPr/>
          <p:nvPr/>
        </p:nvSpPr>
        <p:spPr>
          <a:xfrm>
            <a:off x="6903990" y="6641442"/>
            <a:ext cx="4919315" cy="276999"/>
          </a:xfrm>
          <a:prstGeom prst="rect">
            <a:avLst/>
          </a:prstGeom>
        </p:spPr>
        <p:txBody>
          <a:bodyPr wrap="square">
            <a:spAutoFit/>
          </a:bodyPr>
          <a:lstStyle/>
          <a:p>
            <a:pPr algn="ctr"/>
            <a:r>
              <a:rPr lang="ja-JP" altLang="en-US" sz="1200" dirty="0">
                <a:latin typeface="Meiryo UI" panose="020B0604030504040204" pitchFamily="50" charset="-128"/>
                <a:ea typeface="Meiryo UI" panose="020B0604030504040204" pitchFamily="50" charset="-128"/>
              </a:rPr>
              <a:t>自動運転トラックの監視は</a:t>
            </a:r>
            <a:r>
              <a:rPr lang="en-US" altLang="ja-JP" sz="1200" dirty="0">
                <a:latin typeface="Meiryo UI" panose="020B0604030504040204" pitchFamily="50" charset="-128"/>
                <a:ea typeface="Meiryo UI" panose="020B0604030504040204" pitchFamily="50" charset="-128"/>
              </a:rPr>
              <a:t>1200km</a:t>
            </a:r>
            <a:r>
              <a:rPr lang="ja-JP" altLang="en-US" sz="1200" dirty="0">
                <a:latin typeface="Meiryo UI" panose="020B0604030504040204" pitchFamily="50" charset="-128"/>
                <a:ea typeface="Meiryo UI" panose="020B0604030504040204" pitchFamily="50" charset="-128"/>
              </a:rPr>
              <a:t>南のパースで制御センターで実施。</a:t>
            </a:r>
          </a:p>
        </p:txBody>
      </p:sp>
      <p:sp>
        <p:nvSpPr>
          <p:cNvPr id="14" name="正方形/長方形 13"/>
          <p:cNvSpPr/>
          <p:nvPr/>
        </p:nvSpPr>
        <p:spPr>
          <a:xfrm>
            <a:off x="1480108" y="6542127"/>
            <a:ext cx="2811154" cy="307777"/>
          </a:xfrm>
          <a:prstGeom prst="rect">
            <a:avLst/>
          </a:prstGeom>
        </p:spPr>
        <p:txBody>
          <a:bodyPr wrap="none">
            <a:spAutoFit/>
          </a:bodyPr>
          <a:lstStyle/>
          <a:p>
            <a:r>
              <a:rPr lang="en-US" altLang="ja-JP" sz="1400" dirty="0">
                <a:solidFill>
                  <a:schemeClr val="bg1"/>
                </a:solidFill>
                <a:latin typeface="+mj-lt"/>
              </a:rPr>
              <a:t>Autonomous haulage systems (AHS)</a:t>
            </a:r>
            <a:endParaRPr lang="ja-JP" altLang="en-US" sz="1400" dirty="0">
              <a:solidFill>
                <a:schemeClr val="bg1"/>
              </a:solidFill>
              <a:latin typeface="+mj-lt"/>
            </a:endParaRPr>
          </a:p>
        </p:txBody>
      </p:sp>
      <p:sp>
        <p:nvSpPr>
          <p:cNvPr id="15" name="正方形/長方形 14"/>
          <p:cNvSpPr/>
          <p:nvPr/>
        </p:nvSpPr>
        <p:spPr>
          <a:xfrm>
            <a:off x="7052718" y="3840835"/>
            <a:ext cx="4436936"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http://www.komatsu.com/CompanyInfo/profile/product_supports/</a:t>
            </a:r>
            <a:endParaRPr lang="ja-JP" altLang="en-US" sz="900" dirty="0">
              <a:latin typeface="Meiryo UI" panose="020B0604030504040204" pitchFamily="50" charset="-128"/>
              <a:ea typeface="Meiryo UI" panose="020B0604030504040204" pitchFamily="50" charset="-128"/>
            </a:endParaRPr>
          </a:p>
        </p:txBody>
      </p:sp>
      <p:pic>
        <p:nvPicPr>
          <p:cNvPr id="16" name="図 15"/>
          <p:cNvPicPr>
            <a:picLocks noChangeAspect="1"/>
          </p:cNvPicPr>
          <p:nvPr/>
        </p:nvPicPr>
        <p:blipFill>
          <a:blip r:embed="rId4"/>
          <a:stretch>
            <a:fillRect/>
          </a:stretch>
        </p:blipFill>
        <p:spPr>
          <a:xfrm>
            <a:off x="6852173" y="4039049"/>
            <a:ext cx="4922824" cy="2633958"/>
          </a:xfrm>
          <a:prstGeom prst="rect">
            <a:avLst/>
          </a:prstGeom>
        </p:spPr>
      </p:pic>
      <p:pic>
        <p:nvPicPr>
          <p:cNvPr id="17" name="図 16" descr="https://upload.wikimedia.org/wikipedia/commons/c/c2/Regions_of_western_australia_nine_plus_perth.png">
            <a:hlinkClick r:id="rId5"/>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87162" y="711397"/>
            <a:ext cx="1608838" cy="2034747"/>
          </a:xfrm>
          <a:prstGeom prst="rect">
            <a:avLst/>
          </a:prstGeom>
          <a:noFill/>
          <a:ln>
            <a:noFill/>
          </a:ln>
        </p:spPr>
      </p:pic>
      <p:pic>
        <p:nvPicPr>
          <p:cNvPr id="18" name="図 17" descr="Port_Hedland,_Western_Australia.jpg"/>
          <p:cNvPicPr/>
          <p:nvPr/>
        </p:nvPicPr>
        <p:blipFill>
          <a:blip r:embed="rId7">
            <a:extLst>
              <a:ext uri="{28A0092B-C50C-407E-A947-70E740481C1C}">
                <a14:useLocalDpi xmlns:a14="http://schemas.microsoft.com/office/drawing/2010/main" val="0"/>
              </a:ext>
            </a:extLst>
          </a:blip>
          <a:srcRect/>
          <a:stretch>
            <a:fillRect/>
          </a:stretch>
        </p:blipFill>
        <p:spPr bwMode="auto">
          <a:xfrm>
            <a:off x="1290481" y="860079"/>
            <a:ext cx="2633245" cy="1731560"/>
          </a:xfrm>
          <a:prstGeom prst="rect">
            <a:avLst/>
          </a:prstGeom>
          <a:noFill/>
          <a:ln>
            <a:noFill/>
          </a:ln>
        </p:spPr>
      </p:pic>
      <p:sp>
        <p:nvSpPr>
          <p:cNvPr id="19" name="テキスト ボックス 18"/>
          <p:cNvSpPr txBox="1"/>
          <p:nvPr/>
        </p:nvSpPr>
        <p:spPr>
          <a:xfrm>
            <a:off x="1053371" y="567422"/>
            <a:ext cx="3681400"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無人機関車を導入。将来の</a:t>
            </a:r>
            <a:r>
              <a:rPr kumimoji="1" lang="ja-JP" altLang="en-US" sz="1400" dirty="0">
                <a:latin typeface="Meiryo UI" panose="020B0604030504040204" pitchFamily="50" charset="-128"/>
                <a:ea typeface="Meiryo UI" panose="020B0604030504040204" pitchFamily="50" charset="-128"/>
              </a:rPr>
              <a:t>燃料は</a:t>
            </a:r>
            <a:r>
              <a:rPr kumimoji="1" lang="en-US" altLang="ja-JP" sz="1400" dirty="0">
                <a:latin typeface="Meiryo UI" panose="020B0604030504040204" pitchFamily="50" charset="-128"/>
                <a:ea typeface="Meiryo UI" panose="020B0604030504040204" pitchFamily="50" charset="-128"/>
              </a:rPr>
              <a:t>LNG</a:t>
            </a:r>
            <a:r>
              <a:rPr kumimoji="1" lang="ja-JP" altLang="en-US" sz="1400" dirty="0">
                <a:latin typeface="Meiryo UI" panose="020B0604030504040204" pitchFamily="50" charset="-128"/>
                <a:ea typeface="Meiryo UI" panose="020B0604030504040204" pitchFamily="50" charset="-128"/>
              </a:rPr>
              <a:t>？</a:t>
            </a:r>
          </a:p>
        </p:txBody>
      </p:sp>
      <p:cxnSp>
        <p:nvCxnSpPr>
          <p:cNvPr id="20" name="直線矢印コネクタ 19"/>
          <p:cNvCxnSpPr/>
          <p:nvPr/>
        </p:nvCxnSpPr>
        <p:spPr>
          <a:xfrm flipV="1">
            <a:off x="4826766" y="1500554"/>
            <a:ext cx="577572" cy="8430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図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8400" y="528254"/>
            <a:ext cx="5873262" cy="3473819"/>
          </a:xfrm>
          <a:prstGeom prst="rect">
            <a:avLst/>
          </a:prstGeom>
        </p:spPr>
      </p:pic>
      <p:sp>
        <p:nvSpPr>
          <p:cNvPr id="22" name="正方形/長方形 21"/>
          <p:cNvSpPr/>
          <p:nvPr/>
        </p:nvSpPr>
        <p:spPr>
          <a:xfrm>
            <a:off x="7205118" y="3840831"/>
            <a:ext cx="4436936"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http://www.komatsu.com/CompanyInfo/profile/product_supports/</a:t>
            </a:r>
            <a:endParaRPr lang="ja-JP" altLang="en-US" sz="900"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440871" y="3940768"/>
            <a:ext cx="3183497" cy="369332"/>
          </a:xfrm>
          <a:prstGeom prst="rect">
            <a:avLst/>
          </a:prstGeom>
          <a:noFill/>
        </p:spPr>
        <p:txBody>
          <a:bodyPr wrap="square" rtlCol="0">
            <a:spAutoFit/>
          </a:bodyPr>
          <a:lstStyle/>
          <a:p>
            <a:r>
              <a:rPr kumimoji="1" lang="ja-JP" altLang="en-US" dirty="0">
                <a:solidFill>
                  <a:schemeClr val="bg1"/>
                </a:solidFill>
              </a:rPr>
              <a:t>大型ダンプは既に自動運転</a:t>
            </a:r>
          </a:p>
        </p:txBody>
      </p:sp>
    </p:spTree>
    <p:extLst>
      <p:ext uri="{BB962C8B-B14F-4D97-AF65-F5344CB8AC3E}">
        <p14:creationId xmlns:p14="http://schemas.microsoft.com/office/powerpoint/2010/main" val="267649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10"/>
          <p:cNvGrpSpPr>
            <a:grpSpLocks/>
          </p:cNvGrpSpPr>
          <p:nvPr/>
        </p:nvGrpSpPr>
        <p:grpSpPr bwMode="auto">
          <a:xfrm>
            <a:off x="2081914" y="2177368"/>
            <a:ext cx="7695861" cy="2555488"/>
            <a:chOff x="1033563" y="2245259"/>
            <a:chExt cx="9749773" cy="3405735"/>
          </a:xfrm>
        </p:grpSpPr>
        <p:sp>
          <p:nvSpPr>
            <p:cNvPr id="4" name="テキスト ボックス 6"/>
            <p:cNvSpPr txBox="1">
              <a:spLocks noChangeArrowheads="1"/>
            </p:cNvSpPr>
            <p:nvPr/>
          </p:nvSpPr>
          <p:spPr bwMode="auto">
            <a:xfrm>
              <a:off x="1033563" y="2245259"/>
              <a:ext cx="4565961" cy="340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2000" b="1" dirty="0">
                  <a:latin typeface="Meiryo UI" panose="020B0604030504040204" pitchFamily="50" charset="-128"/>
                  <a:ea typeface="Meiryo UI" panose="020B0604030504040204" pitchFamily="50" charset="-128"/>
                </a:rPr>
                <a:t>１．はじめに</a:t>
              </a:r>
              <a:endParaRPr lang="en-US" altLang="ja-JP" sz="2000" b="1" dirty="0">
                <a:latin typeface="Meiryo UI" panose="020B0604030504040204" pitchFamily="50" charset="-128"/>
                <a:ea typeface="Meiryo UI" panose="020B0604030504040204" pitchFamily="50" charset="-128"/>
              </a:endParaRPr>
            </a:p>
            <a:p>
              <a:pPr>
                <a:spcBef>
                  <a:spcPct val="0"/>
                </a:spcBef>
                <a:buFontTx/>
                <a:buNone/>
              </a:pPr>
              <a:endParaRPr lang="en-US" altLang="ja-JP" sz="2000" b="1" dirty="0">
                <a:latin typeface="Meiryo UI" panose="020B0604030504040204" pitchFamily="50" charset="-128"/>
                <a:ea typeface="Meiryo UI" panose="020B0604030504040204" pitchFamily="50" charset="-128"/>
              </a:endParaRPr>
            </a:p>
            <a:p>
              <a:pPr>
                <a:spcBef>
                  <a:spcPct val="0"/>
                </a:spcBef>
                <a:buFontTx/>
                <a:buNone/>
              </a:pPr>
              <a:r>
                <a:rPr lang="ja-JP" altLang="en-US" sz="2000" b="1" dirty="0">
                  <a:latin typeface="Meiryo UI" panose="020B0604030504040204" pitchFamily="50" charset="-128"/>
                  <a:ea typeface="Meiryo UI" panose="020B0604030504040204" pitchFamily="50" charset="-128"/>
                </a:rPr>
                <a:t>２．</a:t>
              </a:r>
              <a:r>
                <a:rPr lang="en-US" altLang="ja-JP" sz="2000" b="1" dirty="0">
                  <a:latin typeface="Meiryo UI" panose="020B0604030504040204" pitchFamily="50" charset="-128"/>
                  <a:ea typeface="Meiryo UI" panose="020B0604030504040204" pitchFamily="50" charset="-128"/>
                </a:rPr>
                <a:t>DT</a:t>
              </a:r>
              <a:r>
                <a:rPr lang="ja-JP" altLang="en-US" sz="2000" b="1" dirty="0">
                  <a:latin typeface="Meiryo UI" panose="020B0604030504040204" pitchFamily="50" charset="-128"/>
                  <a:ea typeface="Meiryo UI" panose="020B0604030504040204" pitchFamily="50" charset="-128"/>
                </a:rPr>
                <a:t>とは</a:t>
              </a:r>
              <a:endParaRPr lang="en-US" altLang="ja-JP" sz="2000" b="1" dirty="0">
                <a:latin typeface="Meiryo UI" panose="020B0604030504040204" pitchFamily="50" charset="-128"/>
                <a:ea typeface="Meiryo UI" panose="020B0604030504040204" pitchFamily="50" charset="-128"/>
              </a:endParaRPr>
            </a:p>
            <a:p>
              <a:pPr>
                <a:spcBef>
                  <a:spcPct val="0"/>
                </a:spcBef>
                <a:buFontTx/>
                <a:buNone/>
              </a:pPr>
              <a:endParaRPr lang="en-US" altLang="ja-JP" sz="2000" b="1" dirty="0">
                <a:latin typeface="Meiryo UI" panose="020B0604030504040204" pitchFamily="50" charset="-128"/>
                <a:ea typeface="Meiryo UI" panose="020B0604030504040204" pitchFamily="50" charset="-128"/>
              </a:endParaRPr>
            </a:p>
            <a:p>
              <a:pPr>
                <a:spcBef>
                  <a:spcPct val="0"/>
                </a:spcBef>
                <a:buFontTx/>
                <a:buNone/>
              </a:pPr>
              <a:r>
                <a:rPr lang="ja-JP" altLang="en-US" sz="2000" b="1" dirty="0">
                  <a:latin typeface="Meiryo UI" panose="020B0604030504040204" pitchFamily="50" charset="-128"/>
                  <a:ea typeface="Meiryo UI" panose="020B0604030504040204" pitchFamily="50" charset="-128"/>
                </a:rPr>
                <a:t>３．</a:t>
              </a:r>
              <a:r>
                <a:rPr lang="en-US" altLang="ja-JP" sz="2000" b="1" dirty="0">
                  <a:latin typeface="Meiryo UI" panose="020B0604030504040204" pitchFamily="50" charset="-128"/>
                  <a:ea typeface="Meiryo UI" panose="020B0604030504040204" pitchFamily="50" charset="-128"/>
                </a:rPr>
                <a:t>Biz</a:t>
              </a:r>
              <a:r>
                <a:rPr lang="ja-JP" altLang="en-US" sz="2000" b="1" dirty="0">
                  <a:latin typeface="Meiryo UI" panose="020B0604030504040204" pitchFamily="50" charset="-128"/>
                  <a:ea typeface="Meiryo UI" panose="020B0604030504040204" pitchFamily="50" charset="-128"/>
                </a:rPr>
                <a:t>環境の変化</a:t>
              </a:r>
              <a:endParaRPr lang="en-US" altLang="ja-JP" sz="2000" b="1" dirty="0">
                <a:latin typeface="Meiryo UI" panose="020B0604030504040204" pitchFamily="50" charset="-128"/>
                <a:ea typeface="Meiryo UI" panose="020B0604030504040204" pitchFamily="50" charset="-128"/>
              </a:endParaRPr>
            </a:p>
            <a:p>
              <a:pPr>
                <a:spcBef>
                  <a:spcPct val="0"/>
                </a:spcBef>
                <a:buFontTx/>
                <a:buNone/>
              </a:pPr>
              <a:endParaRPr lang="en-US" altLang="ja-JP" sz="2000" b="1" dirty="0">
                <a:latin typeface="Meiryo UI" panose="020B0604030504040204" pitchFamily="50" charset="-128"/>
                <a:ea typeface="Meiryo UI" panose="020B0604030504040204" pitchFamily="50" charset="-128"/>
              </a:endParaRPr>
            </a:p>
            <a:p>
              <a:pPr>
                <a:spcBef>
                  <a:spcPct val="0"/>
                </a:spcBef>
                <a:buFontTx/>
                <a:buNone/>
              </a:pPr>
              <a:r>
                <a:rPr lang="ja-JP" altLang="en-US" sz="2000" b="1" dirty="0">
                  <a:latin typeface="Meiryo UI" panose="020B0604030504040204" pitchFamily="50" charset="-128"/>
                  <a:ea typeface="Meiryo UI" panose="020B0604030504040204" pitchFamily="50" charset="-128"/>
                </a:rPr>
                <a:t>４．まとめ</a:t>
              </a:r>
              <a:endParaRPr lang="en-US" altLang="ja-JP" sz="2000" b="1" dirty="0">
                <a:latin typeface="Meiryo UI" panose="020B0604030504040204" pitchFamily="50" charset="-128"/>
                <a:ea typeface="Meiryo UI" panose="020B0604030504040204" pitchFamily="50" charset="-128"/>
              </a:endParaRPr>
            </a:p>
            <a:p>
              <a:pPr>
                <a:spcBef>
                  <a:spcPct val="0"/>
                </a:spcBef>
                <a:buFontTx/>
                <a:buNone/>
              </a:pPr>
              <a:endParaRPr lang="en-US" altLang="ja-JP" sz="2000" b="1" dirty="0">
                <a:latin typeface="Meiryo UI" panose="020B0604030504040204" pitchFamily="50" charset="-128"/>
                <a:ea typeface="Meiryo UI" panose="020B0604030504040204" pitchFamily="50" charset="-128"/>
              </a:endParaRPr>
            </a:p>
          </p:txBody>
        </p:sp>
        <p:sp>
          <p:nvSpPr>
            <p:cNvPr id="5" name="テキスト ボックス 23"/>
            <p:cNvSpPr txBox="1">
              <a:spLocks noChangeArrowheads="1"/>
            </p:cNvSpPr>
            <p:nvPr/>
          </p:nvSpPr>
          <p:spPr bwMode="auto">
            <a:xfrm>
              <a:off x="3360760" y="2246516"/>
              <a:ext cx="6835122" cy="340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pPr>
                <a:spcBef>
                  <a:spcPct val="0"/>
                </a:spcBef>
                <a:buFontTx/>
                <a:buNone/>
              </a:pPr>
              <a:endParaRPr lang="en-US" altLang="ja-JP" sz="2000" dirty="0">
                <a:latin typeface="Meiryo UI" panose="020B0604030504040204" pitchFamily="50" charset="-128"/>
                <a:ea typeface="Meiryo UI" panose="020B0604030504040204" pitchFamily="50" charset="-128"/>
              </a:endParaRPr>
            </a:p>
            <a:p>
              <a:pPr>
                <a:spcBef>
                  <a:spcPct val="0"/>
                </a:spcBef>
                <a:buFontTx/>
                <a:buNone/>
              </a:pPr>
              <a:r>
                <a:rPr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pPr>
                <a:spcBef>
                  <a:spcPct val="0"/>
                </a:spcBef>
                <a:buFontTx/>
                <a:buNone/>
              </a:pPr>
              <a:endParaRPr lang="en-US" altLang="ja-JP" sz="2000" dirty="0">
                <a:latin typeface="Meiryo UI" panose="020B0604030504040204" pitchFamily="50" charset="-128"/>
                <a:ea typeface="Meiryo UI" panose="020B0604030504040204" pitchFamily="50" charset="-128"/>
              </a:endParaRPr>
            </a:p>
            <a:p>
              <a:pPr>
                <a:spcBef>
                  <a:spcPct val="0"/>
                </a:spcBef>
                <a:buFontTx/>
                <a:buNone/>
              </a:pPr>
              <a:r>
                <a:rPr lang="ja-JP" altLang="en-US" sz="2000" dirty="0">
                  <a:latin typeface="Meiryo UI" panose="020B0604030504040204" pitchFamily="50" charset="-128"/>
                  <a:ea typeface="Meiryo UI" panose="020B0604030504040204" pitchFamily="50" charset="-128"/>
                </a:rPr>
                <a:t>　　・・・・・・・・・・・・・・・・・・・・・・・・・・・・・・・・・・・・</a:t>
              </a:r>
              <a:endParaRPr lang="en-US" altLang="ja-JP" sz="2000" dirty="0">
                <a:latin typeface="Meiryo UI" panose="020B0604030504040204" pitchFamily="50" charset="-128"/>
                <a:ea typeface="Meiryo UI" panose="020B0604030504040204" pitchFamily="50" charset="-128"/>
              </a:endParaRPr>
            </a:p>
            <a:p>
              <a:pPr>
                <a:spcBef>
                  <a:spcPct val="0"/>
                </a:spcBef>
                <a:buFontTx/>
                <a:buNone/>
              </a:pPr>
              <a:endParaRPr lang="en-US" altLang="ja-JP" sz="2000" dirty="0">
                <a:latin typeface="Meiryo UI" panose="020B0604030504040204" pitchFamily="50" charset="-128"/>
                <a:ea typeface="Meiryo UI" panose="020B0604030504040204" pitchFamily="50" charset="-128"/>
              </a:endParaRPr>
            </a:p>
            <a:p>
              <a:pPr>
                <a:spcBef>
                  <a:spcPct val="0"/>
                </a:spcBef>
                <a:buFontTx/>
                <a:buNone/>
              </a:pPr>
              <a:r>
                <a:rPr lang="ja-JP" altLang="en-US" sz="2000" dirty="0">
                  <a:latin typeface="Meiryo UI" panose="020B0604030504040204" pitchFamily="50" charset="-128"/>
                  <a:ea typeface="Meiryo UI" panose="020B0604030504040204" pitchFamily="50" charset="-128"/>
                </a:rPr>
                <a:t>・・・・・・・・・・・・・・・・・・・・・・・・・・・・・・・・・・・・・・</a:t>
              </a:r>
              <a:endParaRPr lang="en-US" altLang="ja-JP" sz="2000" dirty="0">
                <a:latin typeface="Meiryo UI" panose="020B0604030504040204" pitchFamily="50" charset="-128"/>
                <a:ea typeface="Meiryo UI" panose="020B0604030504040204" pitchFamily="50" charset="-128"/>
              </a:endParaRPr>
            </a:p>
            <a:p>
              <a:pPr>
                <a:spcBef>
                  <a:spcPct val="0"/>
                </a:spcBef>
                <a:buFontTx/>
                <a:buNone/>
              </a:pPr>
              <a:endParaRPr lang="en-US" altLang="ja-JP" sz="2000" dirty="0">
                <a:latin typeface="Meiryo UI" panose="020B0604030504040204" pitchFamily="50" charset="-128"/>
                <a:ea typeface="Meiryo UI" panose="020B0604030504040204" pitchFamily="50" charset="-128"/>
              </a:endParaRPr>
            </a:p>
          </p:txBody>
        </p:sp>
        <p:sp>
          <p:nvSpPr>
            <p:cNvPr id="6" name="テキスト ボックス 24"/>
            <p:cNvSpPr txBox="1">
              <a:spLocks noChangeArrowheads="1"/>
            </p:cNvSpPr>
            <p:nvPr/>
          </p:nvSpPr>
          <p:spPr bwMode="auto">
            <a:xfrm>
              <a:off x="9724081" y="2245259"/>
              <a:ext cx="1059255" cy="340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000" b="1" dirty="0">
                  <a:latin typeface="Meiryo UI" panose="020B0604030504040204" pitchFamily="50" charset="-128"/>
                  <a:ea typeface="Meiryo UI" panose="020B0604030504040204" pitchFamily="50" charset="-128"/>
                </a:rPr>
                <a:t>3</a:t>
              </a:r>
            </a:p>
            <a:p>
              <a:pPr>
                <a:spcBef>
                  <a:spcPct val="0"/>
                </a:spcBef>
                <a:buFontTx/>
                <a:buNone/>
              </a:pPr>
              <a:endParaRPr lang="en-US" altLang="ja-JP" sz="2000" b="1" dirty="0">
                <a:latin typeface="Meiryo UI" panose="020B0604030504040204" pitchFamily="50" charset="-128"/>
                <a:ea typeface="Meiryo UI" panose="020B0604030504040204" pitchFamily="50" charset="-128"/>
              </a:endParaRPr>
            </a:p>
            <a:p>
              <a:pPr>
                <a:spcBef>
                  <a:spcPct val="0"/>
                </a:spcBef>
                <a:buFontTx/>
                <a:buNone/>
              </a:pPr>
              <a:r>
                <a:rPr lang="en-US" altLang="ja-JP" sz="2000" b="1" dirty="0">
                  <a:latin typeface="Meiryo UI" panose="020B0604030504040204" pitchFamily="50" charset="-128"/>
                  <a:ea typeface="Meiryo UI" panose="020B0604030504040204" pitchFamily="50" charset="-128"/>
                </a:rPr>
                <a:t>8</a:t>
              </a:r>
            </a:p>
            <a:p>
              <a:pPr>
                <a:spcBef>
                  <a:spcPct val="0"/>
                </a:spcBef>
                <a:buFontTx/>
                <a:buNone/>
              </a:pPr>
              <a:endParaRPr lang="en-US" altLang="ja-JP" sz="2000" b="1" dirty="0">
                <a:latin typeface="Meiryo UI" panose="020B0604030504040204" pitchFamily="50" charset="-128"/>
                <a:ea typeface="Meiryo UI" panose="020B0604030504040204" pitchFamily="50" charset="-128"/>
              </a:endParaRPr>
            </a:p>
            <a:p>
              <a:pPr>
                <a:spcBef>
                  <a:spcPct val="0"/>
                </a:spcBef>
                <a:buFontTx/>
                <a:buNone/>
              </a:pPr>
              <a:r>
                <a:rPr lang="en-US" altLang="ja-JP" sz="2000" b="1" dirty="0">
                  <a:latin typeface="Meiryo UI" panose="020B0604030504040204" pitchFamily="50" charset="-128"/>
                  <a:ea typeface="Meiryo UI" panose="020B0604030504040204" pitchFamily="50" charset="-128"/>
                </a:rPr>
                <a:t>34</a:t>
              </a:r>
            </a:p>
            <a:p>
              <a:pPr>
                <a:spcBef>
                  <a:spcPct val="0"/>
                </a:spcBef>
                <a:buFontTx/>
                <a:buNone/>
              </a:pPr>
              <a:endParaRPr lang="en-US" altLang="ja-JP" sz="2000" b="1" dirty="0">
                <a:latin typeface="Meiryo UI" panose="020B0604030504040204" pitchFamily="50" charset="-128"/>
                <a:ea typeface="Meiryo UI" panose="020B0604030504040204" pitchFamily="50" charset="-128"/>
              </a:endParaRPr>
            </a:p>
            <a:p>
              <a:pPr>
                <a:spcBef>
                  <a:spcPct val="0"/>
                </a:spcBef>
                <a:buFontTx/>
                <a:buNone/>
              </a:pPr>
              <a:r>
                <a:rPr lang="en-US" altLang="ja-JP" sz="2000" b="1" dirty="0">
                  <a:latin typeface="Meiryo UI" panose="020B0604030504040204" pitchFamily="50" charset="-128"/>
                  <a:ea typeface="Meiryo UI" panose="020B0604030504040204" pitchFamily="50" charset="-128"/>
                </a:rPr>
                <a:t>56</a:t>
              </a:r>
            </a:p>
            <a:p>
              <a:pPr>
                <a:spcBef>
                  <a:spcPct val="0"/>
                </a:spcBef>
                <a:buFontTx/>
                <a:buNone/>
              </a:pPr>
              <a:endParaRPr lang="en-US" altLang="ja-JP" sz="2000" b="1" dirty="0">
                <a:latin typeface="Meiryo UI" panose="020B0604030504040204" pitchFamily="50" charset="-128"/>
                <a:ea typeface="Meiryo UI" panose="020B0604030504040204" pitchFamily="50" charset="-128"/>
              </a:endParaRPr>
            </a:p>
          </p:txBody>
        </p:sp>
      </p:grpSp>
      <p:grpSp>
        <p:nvGrpSpPr>
          <p:cNvPr id="8" name="グループ化 7"/>
          <p:cNvGrpSpPr/>
          <p:nvPr/>
        </p:nvGrpSpPr>
        <p:grpSpPr>
          <a:xfrm>
            <a:off x="4967833" y="589334"/>
            <a:ext cx="2191017" cy="926757"/>
            <a:chOff x="-4706524" y="2986863"/>
            <a:chExt cx="2130068" cy="905983"/>
          </a:xfrm>
        </p:grpSpPr>
        <p:sp>
          <p:nvSpPr>
            <p:cNvPr id="9" name="object 2"/>
            <p:cNvSpPr/>
            <p:nvPr/>
          </p:nvSpPr>
          <p:spPr>
            <a:xfrm>
              <a:off x="-4706524" y="2986863"/>
              <a:ext cx="2130068" cy="905983"/>
            </a:xfrm>
            <a:prstGeom prst="rect">
              <a:avLst/>
            </a:prstGeom>
            <a:blipFill>
              <a:blip r:embed="rId2" cstate="print"/>
              <a:stretch>
                <a:fillRect/>
              </a:stretch>
            </a:blipFill>
          </p:spPr>
          <p:txBody>
            <a:bodyPr wrap="square" lIns="0" tIns="0" rIns="0" bIns="0" rtlCol="0"/>
            <a:lstStyle/>
            <a:p>
              <a:endParaRPr/>
            </a:p>
          </p:txBody>
        </p:sp>
        <p:sp>
          <p:nvSpPr>
            <p:cNvPr id="10" name="テキスト ボックス 9"/>
            <p:cNvSpPr txBox="1"/>
            <p:nvPr/>
          </p:nvSpPr>
          <p:spPr>
            <a:xfrm>
              <a:off x="-4013084" y="3240572"/>
              <a:ext cx="1060315" cy="461665"/>
            </a:xfrm>
            <a:prstGeom prst="rect">
              <a:avLst/>
            </a:prstGeom>
            <a:noFill/>
          </p:spPr>
          <p:txBody>
            <a:bodyPr wrap="square" rtlCol="0">
              <a:spAutoFit/>
            </a:bodyPr>
            <a:lstStyle/>
            <a:p>
              <a:r>
                <a:rPr kumimoji="1" lang="ja-JP" altLang="en-US" sz="2400" dirty="0">
                  <a:latin typeface="Meiryo UI" panose="020B0604030504040204" pitchFamily="50" charset="-128"/>
                  <a:ea typeface="Meiryo UI" panose="020B0604030504040204" pitchFamily="50" charset="-128"/>
                </a:rPr>
                <a:t>目次</a:t>
              </a:r>
            </a:p>
          </p:txBody>
        </p:sp>
      </p:grpSp>
      <p:pic>
        <p:nvPicPr>
          <p:cNvPr id="11" name="Picture 9" descr="p_06_l_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182" y="5813425"/>
            <a:ext cx="87153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mimoza1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13" y="6256338"/>
            <a:ext cx="633412"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image14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1175" y="6248400"/>
            <a:ext cx="2968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image14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8513" y="6329363"/>
            <a:ext cx="16160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mimoza1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8" y="6256338"/>
            <a:ext cx="63341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descr="名称未設定-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389688"/>
            <a:ext cx="12192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descr="image5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34115">
            <a:off x="481013" y="6519863"/>
            <a:ext cx="1349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image14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131" y="6200775"/>
            <a:ext cx="2968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2" descr="image14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469" y="6281738"/>
            <a:ext cx="16160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1" descr="image14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056" y="6188869"/>
            <a:ext cx="2968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2" descr="image14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8394" y="6269832"/>
            <a:ext cx="16160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0664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41202"/>
            <a:ext cx="8828315" cy="601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1"/>
          <p:cNvSpPr txBox="1">
            <a:spLocks noChangeArrowheads="1"/>
          </p:cNvSpPr>
          <p:nvPr/>
        </p:nvSpPr>
        <p:spPr bwMode="auto">
          <a:xfrm>
            <a:off x="1985735" y="1456192"/>
            <a:ext cx="269512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dirty="0">
                <a:latin typeface="Meiryo UI" panose="020B0604030504040204" pitchFamily="50" charset="-128"/>
                <a:ea typeface="Meiryo UI" panose="020B0604030504040204" pitchFamily="50" charset="-128"/>
              </a:rPr>
              <a:t>●ジャイロ</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●加速度センサー</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●デジタルカメラ</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GPS</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GLONASS</a:t>
            </a:r>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●傾きセンサー</a:t>
            </a:r>
          </a:p>
        </p:txBody>
      </p:sp>
      <p:sp>
        <p:nvSpPr>
          <p:cNvPr id="40" name="テキスト ボックス 10"/>
          <p:cNvSpPr txBox="1">
            <a:spLocks noChangeArrowheads="1"/>
          </p:cNvSpPr>
          <p:nvPr/>
        </p:nvSpPr>
        <p:spPr bwMode="auto">
          <a:xfrm>
            <a:off x="8007578" y="4628470"/>
            <a:ext cx="216058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dirty="0">
                <a:latin typeface="Meiryo UI" panose="020B0604030504040204" pitchFamily="50" charset="-128"/>
                <a:ea typeface="Meiryo UI" panose="020B0604030504040204" pitchFamily="50" charset="-128"/>
              </a:rPr>
              <a:t>●気圧センサー</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●温度センサー</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●接近センサー</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●磁場センサー</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●圧力センサー</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●輝度センサー</a:t>
            </a:r>
          </a:p>
        </p:txBody>
      </p:sp>
      <p:pic>
        <p:nvPicPr>
          <p:cNvPr id="100" name="図 99"/>
          <p:cNvPicPr>
            <a:picLocks noChangeAspect="1"/>
          </p:cNvPicPr>
          <p:nvPr/>
        </p:nvPicPr>
        <p:blipFill>
          <a:blip r:embed="rId3"/>
          <a:stretch>
            <a:fillRect/>
          </a:stretch>
        </p:blipFill>
        <p:spPr>
          <a:xfrm>
            <a:off x="10886" y="0"/>
            <a:ext cx="881743" cy="551089"/>
          </a:xfrm>
          <a:prstGeom prst="rect">
            <a:avLst/>
          </a:prstGeom>
        </p:spPr>
      </p:pic>
      <p:sp>
        <p:nvSpPr>
          <p:cNvPr id="74" name="テキスト ボックス 73"/>
          <p:cNvSpPr txBox="1"/>
          <p:nvPr/>
        </p:nvSpPr>
        <p:spPr>
          <a:xfrm>
            <a:off x="1771889" y="347741"/>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スマホはセンサーだらけ</a:t>
            </a:r>
          </a:p>
        </p:txBody>
      </p:sp>
    </p:spTree>
    <p:extLst>
      <p:ext uri="{BB962C8B-B14F-4D97-AF65-F5344CB8AC3E}">
        <p14:creationId xmlns:p14="http://schemas.microsoft.com/office/powerpoint/2010/main" val="254630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10886" y="0"/>
            <a:ext cx="881743" cy="551089"/>
          </a:xfrm>
          <a:prstGeom prst="rect">
            <a:avLst/>
          </a:prstGeom>
        </p:spPr>
      </p:pic>
      <p:sp>
        <p:nvSpPr>
          <p:cNvPr id="74" name="テキスト ボックス 73"/>
          <p:cNvSpPr txBox="1"/>
          <p:nvPr/>
        </p:nvSpPr>
        <p:spPr>
          <a:xfrm>
            <a:off x="1808401" y="457496"/>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そして、スマートデバイスは増え続ける</a:t>
            </a:r>
          </a:p>
        </p:txBody>
      </p:sp>
      <p:sp>
        <p:nvSpPr>
          <p:cNvPr id="25" name="Rectangle 9"/>
          <p:cNvSpPr>
            <a:spLocks noChangeArrowheads="1"/>
          </p:cNvSpPr>
          <p:nvPr/>
        </p:nvSpPr>
        <p:spPr bwMode="auto">
          <a:xfrm>
            <a:off x="2476954" y="1213643"/>
            <a:ext cx="6208713"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nchor="ctr"/>
          <a:lstStyle>
            <a:lvl1pPr defTabSz="3190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3190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3190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3190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3190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3190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3190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3190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3190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endParaRPr lang="fr-FR" altLang="ja-JP" sz="2000" b="1">
              <a:latin typeface="Meiryo UI" panose="020B0604030504040204" pitchFamily="50" charset="-128"/>
              <a:ea typeface="Meiryo UI" panose="020B0604030504040204" pitchFamily="50" charset="-128"/>
            </a:endParaRPr>
          </a:p>
        </p:txBody>
      </p:sp>
      <p:cxnSp>
        <p:nvCxnSpPr>
          <p:cNvPr id="26" name="Straight Connector 107"/>
          <p:cNvCxnSpPr>
            <a:cxnSpLocks noChangeShapeType="1"/>
          </p:cNvCxnSpPr>
          <p:nvPr/>
        </p:nvCxnSpPr>
        <p:spPr bwMode="auto">
          <a:xfrm flipV="1">
            <a:off x="2761117" y="1637506"/>
            <a:ext cx="5589587" cy="1752600"/>
          </a:xfrm>
          <a:prstGeom prst="line">
            <a:avLst/>
          </a:prstGeom>
          <a:noFill/>
          <a:ln w="9525">
            <a:solidFill>
              <a:srgbClr val="AB1A86"/>
            </a:solidFill>
            <a:round/>
            <a:headEnd/>
            <a:tailEnd/>
          </a:ln>
          <a:extLst>
            <a:ext uri="{909E8E84-426E-40DD-AFC4-6F175D3DCCD1}">
              <a14:hiddenFill xmlns:a14="http://schemas.microsoft.com/office/drawing/2010/main">
                <a:noFill/>
              </a14:hiddenFill>
            </a:ext>
          </a:extLst>
        </p:spPr>
      </p:cxnSp>
      <p:cxnSp>
        <p:nvCxnSpPr>
          <p:cNvPr id="27" name="Straight Connector 82"/>
          <p:cNvCxnSpPr>
            <a:cxnSpLocks noChangeShapeType="1"/>
          </p:cNvCxnSpPr>
          <p:nvPr/>
        </p:nvCxnSpPr>
        <p:spPr bwMode="auto">
          <a:xfrm flipV="1">
            <a:off x="2578554" y="4588668"/>
            <a:ext cx="5775325" cy="436563"/>
          </a:xfrm>
          <a:prstGeom prst="line">
            <a:avLst/>
          </a:prstGeom>
          <a:noFill/>
          <a:ln w="9525">
            <a:solidFill>
              <a:srgbClr val="F19027"/>
            </a:solidFill>
            <a:round/>
            <a:headEnd/>
            <a:tailEnd/>
          </a:ln>
          <a:extLst>
            <a:ext uri="{909E8E84-426E-40DD-AFC4-6F175D3DCCD1}">
              <a14:hiddenFill xmlns:a14="http://schemas.microsoft.com/office/drawing/2010/main">
                <a:noFill/>
              </a14:hiddenFill>
            </a:ext>
          </a:extLst>
        </p:spPr>
      </p:cxnSp>
      <p:cxnSp>
        <p:nvCxnSpPr>
          <p:cNvPr id="28" name="Straight Connector 81"/>
          <p:cNvCxnSpPr>
            <a:cxnSpLocks noChangeShapeType="1"/>
          </p:cNvCxnSpPr>
          <p:nvPr/>
        </p:nvCxnSpPr>
        <p:spPr bwMode="auto">
          <a:xfrm flipV="1">
            <a:off x="2761117" y="3104356"/>
            <a:ext cx="5688012" cy="1109662"/>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cxnSp>
      <p:grpSp>
        <p:nvGrpSpPr>
          <p:cNvPr id="29" name="Group 33"/>
          <p:cNvGrpSpPr>
            <a:grpSpLocks/>
          </p:cNvGrpSpPr>
          <p:nvPr/>
        </p:nvGrpSpPr>
        <p:grpSpPr bwMode="auto">
          <a:xfrm>
            <a:off x="8218942" y="2513806"/>
            <a:ext cx="1833562" cy="1287462"/>
            <a:chOff x="6946062" y="1787876"/>
            <a:chExt cx="1833562" cy="964125"/>
          </a:xfrm>
        </p:grpSpPr>
        <p:sp>
          <p:nvSpPr>
            <p:cNvPr id="30" name="Double Bracket 82"/>
            <p:cNvSpPr>
              <a:spLocks noChangeArrowheads="1"/>
            </p:cNvSpPr>
            <p:nvPr/>
          </p:nvSpPr>
          <p:spPr bwMode="auto">
            <a:xfrm>
              <a:off x="7076598" y="1787876"/>
              <a:ext cx="1572490" cy="964125"/>
            </a:xfrm>
            <a:prstGeom prst="bracketPair">
              <a:avLst>
                <a:gd name="adj" fmla="val 7125"/>
              </a:avLst>
            </a:prstGeom>
            <a:solidFill>
              <a:schemeClr val="bg1"/>
            </a:solidFill>
            <a:ln w="9525">
              <a:solidFill>
                <a:schemeClr val="accent1"/>
              </a:solidFill>
              <a:round/>
              <a:headEnd/>
              <a:tailEnd/>
            </a:ln>
          </p:spPr>
          <p:txBody>
            <a:bodyPr/>
            <a:lstStyle>
              <a:lvl1pPr defTabSz="57626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576263">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576263">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0000"/>
                </a:lnSpc>
                <a:buClr>
                  <a:srgbClr val="FF3300"/>
                </a:buClr>
                <a:buFontTx/>
                <a:buChar char="•"/>
              </a:pPr>
              <a:endParaRPr lang="en-US" altLang="en-US" sz="1800"/>
            </a:p>
          </p:txBody>
        </p:sp>
        <p:sp>
          <p:nvSpPr>
            <p:cNvPr id="31" name="TextBox 12"/>
            <p:cNvSpPr txBox="1">
              <a:spLocks noChangeArrowheads="1"/>
            </p:cNvSpPr>
            <p:nvPr/>
          </p:nvSpPr>
          <p:spPr bwMode="auto">
            <a:xfrm>
              <a:off x="6946062" y="1938855"/>
              <a:ext cx="1833562" cy="30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404" tIns="37720" rIns="75404" bIns="37720">
              <a:spAutoFit/>
            </a:bodyPr>
            <a:lstStyle>
              <a:lvl1pPr defTabSz="45561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55613">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55613">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5561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5561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ts val="2300"/>
                </a:lnSpc>
                <a:spcBef>
                  <a:spcPct val="0"/>
                </a:spcBef>
                <a:buClr>
                  <a:srgbClr val="000000"/>
                </a:buClr>
                <a:buFont typeface="Times New Roman" panose="02020603050405020304" pitchFamily="18" charset="0"/>
                <a:buNone/>
              </a:pPr>
              <a:r>
                <a:rPr lang="en-US" altLang="ja-JP" sz="2800" b="1">
                  <a:solidFill>
                    <a:srgbClr val="0070C0"/>
                  </a:solidFill>
                  <a:latin typeface="ITC Lubalin Graph Std Book"/>
                  <a:ea typeface="ヒラギノ角ゴ Pro W3"/>
                  <a:cs typeface="ヒラギノ角ゴ Pro W3"/>
                </a:rPr>
                <a:t>100</a:t>
              </a:r>
              <a:r>
                <a:rPr lang="ja-JP" altLang="en-US" sz="2800" b="1">
                  <a:solidFill>
                    <a:srgbClr val="0070C0"/>
                  </a:solidFill>
                  <a:latin typeface="ITC Lubalin Graph Std Book"/>
                  <a:ea typeface="ヒラギノ角ゴ Pro W3"/>
                  <a:cs typeface="ヒラギノ角ゴ Pro W3"/>
                </a:rPr>
                <a:t>億</a:t>
              </a:r>
              <a:endParaRPr lang="en-US" altLang="en-US" sz="1800" b="1">
                <a:solidFill>
                  <a:srgbClr val="000000"/>
                </a:solidFill>
                <a:latin typeface="Arial" panose="020B0604020202020204" pitchFamily="34" charset="0"/>
              </a:endParaRPr>
            </a:p>
          </p:txBody>
        </p:sp>
        <p:sp>
          <p:nvSpPr>
            <p:cNvPr id="32" name="Rectangle 84"/>
            <p:cNvSpPr>
              <a:spLocks noChangeArrowheads="1"/>
            </p:cNvSpPr>
            <p:nvPr/>
          </p:nvSpPr>
          <p:spPr bwMode="auto">
            <a:xfrm>
              <a:off x="7080999" y="2280261"/>
              <a:ext cx="1568089" cy="35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ts val="1500"/>
                </a:lnSpc>
                <a:spcBef>
                  <a:spcPct val="0"/>
                </a:spcBef>
                <a:buClr>
                  <a:srgbClr val="000000"/>
                </a:buClr>
                <a:buFont typeface="Times New Roman" panose="02020603050405020304" pitchFamily="18" charset="0"/>
                <a:buNone/>
              </a:pPr>
              <a:r>
                <a:rPr lang="ja-JP" altLang="en-US" sz="1600">
                  <a:latin typeface="Meiryo UI" panose="020B0604030504040204" pitchFamily="50" charset="-128"/>
                  <a:ea typeface="Meiryo UI" panose="020B0604030504040204" pitchFamily="50" charset="-128"/>
                </a:rPr>
                <a:t>インターネットに接続ずるデバイス</a:t>
              </a:r>
              <a:endParaRPr lang="en-US" altLang="en-US" sz="1600">
                <a:latin typeface="Meiryo UI" panose="020B0604030504040204" pitchFamily="50" charset="-128"/>
                <a:ea typeface="Meiryo UI" panose="020B0604030504040204" pitchFamily="50" charset="-128"/>
              </a:endParaRPr>
            </a:p>
          </p:txBody>
        </p:sp>
      </p:grpSp>
      <p:cxnSp>
        <p:nvCxnSpPr>
          <p:cNvPr id="33" name="Straight Connector 22"/>
          <p:cNvCxnSpPr>
            <a:cxnSpLocks noChangeShapeType="1"/>
          </p:cNvCxnSpPr>
          <p:nvPr/>
        </p:nvCxnSpPr>
        <p:spPr bwMode="auto">
          <a:xfrm>
            <a:off x="2389642" y="5845968"/>
            <a:ext cx="685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Rectangle 6"/>
          <p:cNvSpPr>
            <a:spLocks noChangeArrowheads="1"/>
          </p:cNvSpPr>
          <p:nvPr/>
        </p:nvSpPr>
        <p:spPr bwMode="auto">
          <a:xfrm>
            <a:off x="2040392" y="5687218"/>
            <a:ext cx="652743" cy="3416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0"/>
              </a:spcBef>
              <a:buClr>
                <a:srgbClr val="000000"/>
              </a:buClr>
              <a:buFont typeface="Times New Roman" panose="02020603050405020304" pitchFamily="18" charset="0"/>
              <a:buNone/>
            </a:pPr>
            <a:r>
              <a:rPr lang="en-US" altLang="en-US" sz="1800" b="1" dirty="0"/>
              <a:t>201</a:t>
            </a:r>
            <a:r>
              <a:rPr lang="en-US" altLang="ja-JP" sz="1800" b="1" dirty="0"/>
              <a:t>2</a:t>
            </a:r>
            <a:endParaRPr lang="en-US" altLang="en-US" sz="1800" dirty="0"/>
          </a:p>
        </p:txBody>
      </p:sp>
      <p:sp>
        <p:nvSpPr>
          <p:cNvPr id="35" name="Rectangle 40"/>
          <p:cNvSpPr>
            <a:spLocks noChangeArrowheads="1"/>
          </p:cNvSpPr>
          <p:nvPr/>
        </p:nvSpPr>
        <p:spPr bwMode="auto">
          <a:xfrm>
            <a:off x="5486854" y="5687218"/>
            <a:ext cx="641350" cy="317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0"/>
              </a:spcBef>
              <a:buClr>
                <a:srgbClr val="000000"/>
              </a:buClr>
              <a:buFont typeface="Times New Roman" panose="02020603050405020304" pitchFamily="18" charset="0"/>
              <a:buNone/>
            </a:pPr>
            <a:r>
              <a:rPr lang="en-US" altLang="en-US" sz="1800" b="1" dirty="0"/>
              <a:t>2014</a:t>
            </a:r>
            <a:endParaRPr lang="en-US" altLang="en-US" sz="1800" dirty="0"/>
          </a:p>
        </p:txBody>
      </p:sp>
      <p:sp>
        <p:nvSpPr>
          <p:cNvPr id="36" name="Rectangle 46"/>
          <p:cNvSpPr>
            <a:spLocks noChangeArrowheads="1"/>
          </p:cNvSpPr>
          <p:nvPr/>
        </p:nvSpPr>
        <p:spPr bwMode="auto">
          <a:xfrm>
            <a:off x="8787267" y="5687218"/>
            <a:ext cx="652743" cy="3416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0"/>
              </a:spcBef>
              <a:buClr>
                <a:srgbClr val="000000"/>
              </a:buClr>
              <a:buFont typeface="Times New Roman" panose="02020603050405020304" pitchFamily="18" charset="0"/>
              <a:buNone/>
            </a:pPr>
            <a:r>
              <a:rPr lang="en-US" altLang="en-US" sz="1800" b="1" dirty="0"/>
              <a:t>201</a:t>
            </a:r>
            <a:r>
              <a:rPr lang="en-US" altLang="ja-JP" sz="1800" b="1" dirty="0"/>
              <a:t>6</a:t>
            </a:r>
            <a:endParaRPr lang="en-US" altLang="en-US" sz="1800" dirty="0"/>
          </a:p>
        </p:txBody>
      </p:sp>
      <p:pic>
        <p:nvPicPr>
          <p:cNvPr id="37" name="Picture 2" descr="Top Ap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604" y="3440906"/>
            <a:ext cx="7683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 descr="Top Ap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217" y="3228181"/>
            <a:ext cx="804862"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0" descr="Top Ap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7529" y="3642518"/>
            <a:ext cx="7683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5992" y="3045618"/>
            <a:ext cx="766762"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0717" y="2850356"/>
            <a:ext cx="768350"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5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69104" y="4483893"/>
            <a:ext cx="546100" cy="10493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 name="Picture 6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143829" y="4394993"/>
            <a:ext cx="547688" cy="979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4" name="Picture 6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18679" y="4244181"/>
            <a:ext cx="763588"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017204" y="4093368"/>
            <a:ext cx="116046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Double Bracket 66"/>
          <p:cNvSpPr>
            <a:spLocks noChangeArrowheads="1"/>
          </p:cNvSpPr>
          <p:nvPr/>
        </p:nvSpPr>
        <p:spPr bwMode="auto">
          <a:xfrm>
            <a:off x="1937204" y="3993356"/>
            <a:ext cx="942975" cy="487362"/>
          </a:xfrm>
          <a:prstGeom prst="bracketPair">
            <a:avLst>
              <a:gd name="adj" fmla="val 7125"/>
            </a:avLst>
          </a:prstGeom>
          <a:solidFill>
            <a:schemeClr val="bg1"/>
          </a:solidFill>
          <a:ln w="9525">
            <a:solidFill>
              <a:schemeClr val="accent1"/>
            </a:solidFill>
            <a:round/>
            <a:headEnd/>
            <a:tailEnd/>
          </a:ln>
        </p:spPr>
        <p:txBody>
          <a:bodyPr/>
          <a:lstStyle>
            <a:lvl1pPr defTabSz="57626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576263">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576263">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0000"/>
              </a:lnSpc>
              <a:buClr>
                <a:srgbClr val="FF3300"/>
              </a:buClr>
              <a:buFontTx/>
              <a:buChar char="•"/>
            </a:pPr>
            <a:endParaRPr lang="en-US" altLang="en-US" sz="1800"/>
          </a:p>
        </p:txBody>
      </p:sp>
      <p:pic>
        <p:nvPicPr>
          <p:cNvPr id="47" name="Picture 6" descr="Top Ap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4679" y="3904456"/>
            <a:ext cx="7064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Double Bracket 68"/>
          <p:cNvSpPr>
            <a:spLocks noChangeArrowheads="1"/>
          </p:cNvSpPr>
          <p:nvPr/>
        </p:nvSpPr>
        <p:spPr bwMode="auto">
          <a:xfrm>
            <a:off x="1937204" y="2823368"/>
            <a:ext cx="942975" cy="488950"/>
          </a:xfrm>
          <a:prstGeom prst="bracketPair">
            <a:avLst>
              <a:gd name="adj" fmla="val 7125"/>
            </a:avLst>
          </a:prstGeom>
          <a:solidFill>
            <a:schemeClr val="bg1"/>
          </a:solidFill>
          <a:ln w="9525">
            <a:solidFill>
              <a:schemeClr val="accent2"/>
            </a:solidFill>
            <a:round/>
            <a:headEnd/>
            <a:tailEnd/>
          </a:ln>
        </p:spPr>
        <p:txBody>
          <a:bodyPr/>
          <a:lstStyle>
            <a:lvl1pPr defTabSz="57626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576263">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576263">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0000"/>
              </a:lnSpc>
              <a:buClr>
                <a:srgbClr val="FF3300"/>
              </a:buClr>
              <a:buFontTx/>
              <a:buChar char="•"/>
            </a:pPr>
            <a:endParaRPr lang="en-US" altLang="en-US" sz="1800"/>
          </a:p>
        </p:txBody>
      </p:sp>
      <p:pic>
        <p:nvPicPr>
          <p:cNvPr id="49" name="Picture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71179" y="1331118"/>
            <a:ext cx="10414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62879" y="2172493"/>
            <a:ext cx="804863"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4867" y="1631156"/>
            <a:ext cx="87788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45292" y="2466181"/>
            <a:ext cx="877887"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77279" y="1929606"/>
            <a:ext cx="877888"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83254" y="2712243"/>
            <a:ext cx="6350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75"/>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5169354" y="4261643"/>
            <a:ext cx="614363" cy="128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6" name="Double Bracket 86"/>
          <p:cNvSpPr>
            <a:spLocks noChangeArrowheads="1"/>
          </p:cNvSpPr>
          <p:nvPr/>
        </p:nvSpPr>
        <p:spPr bwMode="auto">
          <a:xfrm>
            <a:off x="1937204" y="4890293"/>
            <a:ext cx="823913" cy="407988"/>
          </a:xfrm>
          <a:prstGeom prst="bracketPair">
            <a:avLst>
              <a:gd name="adj" fmla="val 7125"/>
            </a:avLst>
          </a:prstGeom>
          <a:solidFill>
            <a:srgbClr val="FFFFFF"/>
          </a:solidFill>
          <a:ln w="9525" algn="ctr">
            <a:solidFill>
              <a:srgbClr val="F19027"/>
            </a:solidFill>
            <a:round/>
            <a:headEnd/>
            <a:tailEnd/>
          </a:ln>
        </p:spPr>
        <p:txBody>
          <a:bodyPr/>
          <a:lstStyle>
            <a:lvl1pPr defTabSz="57626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576263">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576263">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buClr>
                <a:srgbClr val="FF3300"/>
              </a:buClr>
              <a:buFontTx/>
              <a:buChar char="•"/>
            </a:pPr>
            <a:endParaRPr lang="en-US" altLang="ja-JP" sz="1800">
              <a:ea typeface="ヒラギノ角ゴ Pro W3"/>
              <a:cs typeface="ヒラギノ角ゴ Pro W3"/>
            </a:endParaRPr>
          </a:p>
        </p:txBody>
      </p:sp>
      <p:pic>
        <p:nvPicPr>
          <p:cNvPr id="57" name="Picture 88"/>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016579" y="4799806"/>
            <a:ext cx="70167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 name="Group 30"/>
          <p:cNvGrpSpPr>
            <a:grpSpLocks/>
          </p:cNvGrpSpPr>
          <p:nvPr/>
        </p:nvGrpSpPr>
        <p:grpSpPr bwMode="auto">
          <a:xfrm>
            <a:off x="8171317" y="4204493"/>
            <a:ext cx="1928812" cy="1054100"/>
            <a:chOff x="6898437" y="2909448"/>
            <a:chExt cx="1928813" cy="1053198"/>
          </a:xfrm>
        </p:grpSpPr>
        <p:sp>
          <p:nvSpPr>
            <p:cNvPr id="59" name="Double Bracket 95"/>
            <p:cNvSpPr>
              <a:spLocks noChangeArrowheads="1"/>
            </p:cNvSpPr>
            <p:nvPr/>
          </p:nvSpPr>
          <p:spPr bwMode="auto">
            <a:xfrm>
              <a:off x="7076237" y="2909448"/>
              <a:ext cx="1573213" cy="963662"/>
            </a:xfrm>
            <a:prstGeom prst="bracketPair">
              <a:avLst>
                <a:gd name="adj" fmla="val 7125"/>
              </a:avLst>
            </a:prstGeom>
            <a:solidFill>
              <a:srgbClr val="FFFFFF"/>
            </a:solidFill>
            <a:ln w="9525" algn="ctr">
              <a:solidFill>
                <a:srgbClr val="F19027"/>
              </a:solidFill>
              <a:round/>
              <a:headEnd/>
              <a:tailEnd/>
            </a:ln>
          </p:spPr>
          <p:txBody>
            <a:bodyPr/>
            <a:lstStyle>
              <a:lvl1pPr defTabSz="57626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576263">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576263">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buClr>
                  <a:srgbClr val="FF3300"/>
                </a:buClr>
                <a:buFontTx/>
                <a:buChar char="•"/>
              </a:pPr>
              <a:endParaRPr lang="en-US" altLang="ja-JP" sz="1800">
                <a:ea typeface="ヒラギノ角ゴ Pro W3"/>
                <a:cs typeface="ヒラギノ角ゴ Pro W3"/>
              </a:endParaRPr>
            </a:p>
          </p:txBody>
        </p:sp>
        <p:sp>
          <p:nvSpPr>
            <p:cNvPr id="60" name="TextBox 14"/>
            <p:cNvSpPr txBox="1">
              <a:spLocks noChangeArrowheads="1"/>
            </p:cNvSpPr>
            <p:nvPr/>
          </p:nvSpPr>
          <p:spPr bwMode="auto">
            <a:xfrm>
              <a:off x="6898437" y="3080433"/>
              <a:ext cx="1928813" cy="40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404" tIns="37720" rIns="75404" bIns="37720">
              <a:spAutoFit/>
            </a:bodyPr>
            <a:lstStyle>
              <a:lvl1pPr defTabSz="45561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55613">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55613">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5561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5561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ts val="2300"/>
                </a:lnSpc>
                <a:spcBef>
                  <a:spcPct val="0"/>
                </a:spcBef>
                <a:buClr>
                  <a:srgbClr val="000000"/>
                </a:buClr>
                <a:buFont typeface="Times New Roman" panose="02020603050405020304" pitchFamily="18" charset="0"/>
                <a:buNone/>
              </a:pPr>
              <a:r>
                <a:rPr lang="en-US" altLang="ja-JP" sz="2800" b="1">
                  <a:solidFill>
                    <a:srgbClr val="F19027"/>
                  </a:solidFill>
                  <a:latin typeface="ITC Lubalin Graph Std Book"/>
                </a:rPr>
                <a:t>5.6</a:t>
              </a:r>
              <a:r>
                <a:rPr lang="ja-JP" altLang="en-US" sz="2800" b="1">
                  <a:solidFill>
                    <a:srgbClr val="F19027"/>
                  </a:solidFill>
                  <a:latin typeface="ITC Lubalin Graph Std Book"/>
                </a:rPr>
                <a:t>億個</a:t>
              </a:r>
              <a:endParaRPr lang="en-US" altLang="ja-JP" sz="1800" b="1">
                <a:solidFill>
                  <a:srgbClr val="000000"/>
                </a:solidFill>
                <a:latin typeface="Arial" panose="020B0604020202020204" pitchFamily="34" charset="0"/>
              </a:endParaRPr>
            </a:p>
          </p:txBody>
        </p:sp>
        <p:sp>
          <p:nvSpPr>
            <p:cNvPr id="61" name="Rectangle 11"/>
            <p:cNvSpPr>
              <a:spLocks noChangeArrowheads="1"/>
            </p:cNvSpPr>
            <p:nvPr/>
          </p:nvSpPr>
          <p:spPr bwMode="auto">
            <a:xfrm>
              <a:off x="7174662" y="3485218"/>
              <a:ext cx="1376363" cy="477428"/>
            </a:xfrm>
            <a:prstGeom prst="rect">
              <a:avLst/>
            </a:prstGeom>
            <a:noFill/>
            <a:ln>
              <a:noFill/>
            </a:ln>
          </p:spPr>
          <p:txBody>
            <a:bodyPr>
              <a:spAutoFit/>
            </a:bodyPr>
            <a:lstStyle/>
            <a:p>
              <a:pPr algn="ctr" defTabSz="455613" eaLnBrk="1" fontAlgn="auto" hangingPunct="1">
                <a:lnSpc>
                  <a:spcPts val="1500"/>
                </a:lnSpc>
                <a:spcBef>
                  <a:spcPts val="0"/>
                </a:spcBef>
                <a:spcAft>
                  <a:spcPts val="0"/>
                </a:spcAft>
                <a:buClr>
                  <a:srgbClr val="000000"/>
                </a:buClr>
                <a:buSzPct val="100000"/>
                <a:buFont typeface="Times New Roman" charset="0"/>
                <a:buNone/>
                <a:defRPr/>
              </a:pPr>
              <a:r>
                <a:rPr lang="ja-JP" altLang="en-US" sz="16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ｽﾏｰﾄﾃﾞﾊﾞｲｽの販売個数</a:t>
              </a:r>
              <a:endParaRPr lang="en-US" sz="16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2" name="Group 89"/>
          <p:cNvGrpSpPr>
            <a:grpSpLocks/>
          </p:cNvGrpSpPr>
          <p:nvPr/>
        </p:nvGrpSpPr>
        <p:grpSpPr bwMode="auto">
          <a:xfrm>
            <a:off x="8190367" y="1100931"/>
            <a:ext cx="2047875" cy="1036637"/>
            <a:chOff x="6916567" y="666305"/>
            <a:chExt cx="2047875" cy="1037742"/>
          </a:xfrm>
        </p:grpSpPr>
        <p:sp>
          <p:nvSpPr>
            <p:cNvPr id="63" name="Double Bracket 86"/>
            <p:cNvSpPr>
              <a:spLocks noChangeArrowheads="1"/>
            </p:cNvSpPr>
            <p:nvPr/>
          </p:nvSpPr>
          <p:spPr bwMode="auto">
            <a:xfrm>
              <a:off x="7077029" y="666305"/>
              <a:ext cx="1571625" cy="963514"/>
            </a:xfrm>
            <a:prstGeom prst="bracketPair">
              <a:avLst>
                <a:gd name="adj" fmla="val 7125"/>
              </a:avLst>
            </a:prstGeom>
            <a:solidFill>
              <a:srgbClr val="FFFFFF"/>
            </a:solidFill>
            <a:ln w="9525">
              <a:solidFill>
                <a:srgbClr val="AB1A86"/>
              </a:solidFill>
              <a:round/>
              <a:headEnd/>
              <a:tailEnd/>
            </a:ln>
          </p:spPr>
          <p:txBody>
            <a:bodyPr/>
            <a:lstStyle>
              <a:lvl1pPr defTabSz="57626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576263">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576263">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57626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57626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buClr>
                  <a:srgbClr val="FF3300"/>
                </a:buClr>
                <a:buFontTx/>
                <a:buChar char="•"/>
              </a:pPr>
              <a:endParaRPr lang="en-US" altLang="ja-JP" sz="1800">
                <a:latin typeface="Helvetica" panose="020B0604020202020204" pitchFamily="34" charset="0"/>
              </a:endParaRPr>
            </a:p>
          </p:txBody>
        </p:sp>
        <p:sp>
          <p:nvSpPr>
            <p:cNvPr id="64" name="TextBox 14"/>
            <p:cNvSpPr txBox="1">
              <a:spLocks noChangeArrowheads="1"/>
            </p:cNvSpPr>
            <p:nvPr/>
          </p:nvSpPr>
          <p:spPr bwMode="auto">
            <a:xfrm>
              <a:off x="6916567" y="746699"/>
              <a:ext cx="2047875" cy="347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404" tIns="37720" rIns="75404" bIns="37720">
              <a:spAutoFit/>
            </a:bodyPr>
            <a:lstStyle>
              <a:lvl1pPr defTabSz="45561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55613">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55613">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5561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55613">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5613"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ts val="1700"/>
                </a:lnSpc>
                <a:spcBef>
                  <a:spcPct val="0"/>
                </a:spcBef>
                <a:buClr>
                  <a:srgbClr val="000000"/>
                </a:buClr>
                <a:buFont typeface="Times New Roman" panose="02020603050405020304" pitchFamily="18" charset="0"/>
                <a:buNone/>
              </a:pPr>
              <a:r>
                <a:rPr lang="en-US" altLang="ja-JP" sz="2800" b="1">
                  <a:solidFill>
                    <a:srgbClr val="AB1A86"/>
                  </a:solidFill>
                  <a:latin typeface="ITC Lubalin Graph Std Book"/>
                  <a:ea typeface="ヒラギノ角ゴ Pro W3"/>
                  <a:cs typeface="ヒラギノ角ゴ Pro W3"/>
                </a:rPr>
                <a:t>41%</a:t>
              </a:r>
              <a:r>
                <a:rPr lang="ja-JP" altLang="en-US" sz="2800" b="1">
                  <a:solidFill>
                    <a:srgbClr val="AB1A86"/>
                  </a:solidFill>
                  <a:latin typeface="ITC Lubalin Graph Std Book"/>
                  <a:ea typeface="ヒラギノ角ゴ Pro W3"/>
                  <a:cs typeface="ヒラギノ角ゴ Pro W3"/>
                </a:rPr>
                <a:t> </a:t>
              </a:r>
              <a:r>
                <a:rPr lang="en-US" altLang="ja-JP" sz="1200">
                  <a:solidFill>
                    <a:srgbClr val="000000"/>
                  </a:solidFill>
                  <a:latin typeface="Arial" panose="020B0604020202020204" pitchFamily="34" charset="0"/>
                  <a:ea typeface="ヒラギノ角ゴ Pro W3"/>
                  <a:cs typeface="ヒラギノ角ゴ Pro W3"/>
                </a:rPr>
                <a:t>CAGR</a:t>
              </a:r>
              <a:r>
                <a:rPr lang="en-US" altLang="ja-JP" sz="1800" b="1">
                  <a:solidFill>
                    <a:srgbClr val="000000"/>
                  </a:solidFill>
                  <a:latin typeface="Arial" panose="020B0604020202020204" pitchFamily="34" charset="0"/>
                  <a:ea typeface="ヒラギノ角ゴ Pro W3"/>
                  <a:cs typeface="ヒラギノ角ゴ Pro W3"/>
                </a:rPr>
                <a:t> </a:t>
              </a:r>
              <a:r>
                <a:rPr lang="en-US" altLang="ja-JP" sz="2800" b="1">
                  <a:solidFill>
                    <a:srgbClr val="AB1A86"/>
                  </a:solidFill>
                  <a:latin typeface="ITC Lubalin Graph Std Book"/>
                  <a:ea typeface="ヒラギノ角ゴ Pro W3"/>
                  <a:cs typeface="ヒラギノ角ゴ Pro W3"/>
                </a:rPr>
                <a:t> </a:t>
              </a:r>
            </a:p>
          </p:txBody>
        </p:sp>
        <p:sp>
          <p:nvSpPr>
            <p:cNvPr id="65" name="Rectangle 91"/>
            <p:cNvSpPr>
              <a:spLocks noChangeArrowheads="1"/>
            </p:cNvSpPr>
            <p:nvPr/>
          </p:nvSpPr>
          <p:spPr bwMode="auto">
            <a:xfrm>
              <a:off x="7130879" y="1034998"/>
              <a:ext cx="1473200" cy="669049"/>
            </a:xfrm>
            <a:prstGeom prst="rect">
              <a:avLst/>
            </a:prstGeom>
            <a:noFill/>
            <a:ln>
              <a:noFill/>
            </a:ln>
          </p:spPr>
          <p:txBody>
            <a:bodyPr>
              <a:spAutoFit/>
            </a:bodyPr>
            <a:lstStyle/>
            <a:p>
              <a:pPr algn="ctr" eaLnBrk="1" fontAlgn="auto" hangingPunct="1">
                <a:lnSpc>
                  <a:spcPts val="1500"/>
                </a:lnSpc>
                <a:spcBef>
                  <a:spcPts val="0"/>
                </a:spcBef>
                <a:spcAft>
                  <a:spcPts val="0"/>
                </a:spcAft>
                <a:buClr>
                  <a:srgbClr val="000000"/>
                </a:buClr>
                <a:buSzPct val="100000"/>
                <a:buFont typeface="Times New Roman" charset="0"/>
                <a:buNone/>
                <a:defRPr/>
              </a:pPr>
              <a:r>
                <a:rPr lang="ja-JP" altLang="en-US" sz="1400" kern="0" dirty="0">
                  <a:latin typeface="Meiryo UI" panose="020B0604030504040204" pitchFamily="50" charset="-128"/>
                  <a:ea typeface="Meiryo UI" panose="020B0604030504040204" pitchFamily="50" charset="-128"/>
                  <a:cs typeface="Meiryo UI" panose="020B0604030504040204" pitchFamily="50" charset="-128"/>
                </a:rPr>
                <a:t>ワイヤレス・デバイスは増加し続ける</a:t>
              </a:r>
              <a:endParaRPr lang="en-US" altLang="ja-JP" sz="1400" kern="0" dirty="0">
                <a:latin typeface="Meiryo UI" panose="020B0604030504040204" pitchFamily="50" charset="-128"/>
                <a:ea typeface="Meiryo UI" panose="020B0604030504040204" pitchFamily="50" charset="-128"/>
                <a:cs typeface="Meiryo UI" panose="020B0604030504040204" pitchFamily="50" charset="-128"/>
              </a:endParaRPr>
            </a:p>
            <a:p>
              <a:pPr algn="ctr" eaLnBrk="1" fontAlgn="auto" hangingPunct="1">
                <a:lnSpc>
                  <a:spcPts val="1500"/>
                </a:lnSpc>
                <a:spcBef>
                  <a:spcPts val="0"/>
                </a:spcBef>
                <a:spcAft>
                  <a:spcPts val="0"/>
                </a:spcAft>
                <a:buClr>
                  <a:srgbClr val="000000"/>
                </a:buClr>
                <a:buSzPct val="100000"/>
                <a:buFont typeface="Times New Roman" charset="0"/>
                <a:buNone/>
                <a:defRPr/>
              </a:pPr>
              <a:r>
                <a:rPr lang="ja-JP" altLang="en-US" sz="1400" kern="0" dirty="0">
                  <a:latin typeface="Meiryo UI" panose="020B0604030504040204" pitchFamily="50" charset="-128"/>
                  <a:ea typeface="Meiryo UI" panose="020B0604030504040204" pitchFamily="50" charset="-128"/>
                  <a:cs typeface="Meiryo UI" panose="020B0604030504040204" pitchFamily="50" charset="-128"/>
                </a:rPr>
                <a:t>（ｳｪｱﾗﾌﾞﾙ含）</a:t>
              </a:r>
              <a:r>
                <a:rPr lang="en-US" sz="1400" kern="0" dirty="0">
                  <a:latin typeface="Meiryo UI" panose="020B0604030504040204" pitchFamily="50" charset="-128"/>
                  <a:ea typeface="Meiryo UI" panose="020B0604030504040204" pitchFamily="50" charset="-128"/>
                  <a:cs typeface="Meiryo UI" panose="020B0604030504040204" pitchFamily="50" charset="-128"/>
                </a:rPr>
                <a:t> </a:t>
              </a:r>
            </a:p>
          </p:txBody>
        </p:sp>
      </p:grpSp>
      <p:sp>
        <p:nvSpPr>
          <p:cNvPr id="66" name="正方形/長方形 1"/>
          <p:cNvSpPr>
            <a:spLocks noChangeArrowheads="1"/>
          </p:cNvSpPr>
          <p:nvPr/>
        </p:nvSpPr>
        <p:spPr bwMode="auto">
          <a:xfrm>
            <a:off x="2953659" y="6549230"/>
            <a:ext cx="5834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1200" dirty="0">
                <a:latin typeface="Meiryo UI" panose="020B0604030504040204" pitchFamily="50" charset="-128"/>
                <a:ea typeface="Meiryo UI" panose="020B0604030504040204" pitchFamily="50" charset="-128"/>
              </a:rPr>
              <a:t>CAGR</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Compound Average Growth Rate</a:t>
            </a:r>
            <a:r>
              <a:rPr lang="ja-JP" altLang="en-US" sz="1200" dirty="0">
                <a:latin typeface="Meiryo UI" panose="020B0604030504040204" pitchFamily="50" charset="-128"/>
                <a:ea typeface="Meiryo UI" panose="020B0604030504040204" pitchFamily="50" charset="-128"/>
              </a:rPr>
              <a:t>（年平均成長率）</a:t>
            </a:r>
          </a:p>
        </p:txBody>
      </p:sp>
    </p:spTree>
    <p:extLst>
      <p:ext uri="{BB962C8B-B14F-4D97-AF65-F5344CB8AC3E}">
        <p14:creationId xmlns:p14="http://schemas.microsoft.com/office/powerpoint/2010/main" val="319458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25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1250"/>
                                        <p:tgtEl>
                                          <p:spTgt spid="28"/>
                                        </p:tgtEl>
                                      </p:cBhvr>
                                    </p:animEffect>
                                  </p:childTnLst>
                                </p:cTn>
                              </p:par>
                              <p:par>
                                <p:cTn id="8" presetID="53" presetClass="entr" presetSubtype="16" fill="hold" nodeType="withEffect">
                                  <p:stCondLst>
                                    <p:cond delay="2300"/>
                                  </p:stCondLst>
                                  <p:childTnLst>
                                    <p:set>
                                      <p:cBhvr>
                                        <p:cTn id="9" dur="1" fill="hold">
                                          <p:stCondLst>
                                            <p:cond delay="0"/>
                                          </p:stCondLst>
                                        </p:cTn>
                                        <p:tgtEl>
                                          <p:spTgt spid="29"/>
                                        </p:tgtEl>
                                        <p:attrNameLst>
                                          <p:attrName>style.visibility</p:attrName>
                                        </p:attrNameLst>
                                      </p:cBhvr>
                                      <p:to>
                                        <p:strVal val="visible"/>
                                      </p:to>
                                    </p:set>
                                    <p:anim calcmode="lin" valueType="num">
                                      <p:cBhvr>
                                        <p:cTn id="10" dur="750" fill="hold"/>
                                        <p:tgtEl>
                                          <p:spTgt spid="29"/>
                                        </p:tgtEl>
                                        <p:attrNameLst>
                                          <p:attrName>ppt_w</p:attrName>
                                        </p:attrNameLst>
                                      </p:cBhvr>
                                      <p:tavLst>
                                        <p:tav tm="0">
                                          <p:val>
                                            <p:fltVal val="0"/>
                                          </p:val>
                                        </p:tav>
                                        <p:tav tm="100000">
                                          <p:val>
                                            <p:strVal val="#ppt_w"/>
                                          </p:val>
                                        </p:tav>
                                      </p:tavLst>
                                    </p:anim>
                                    <p:anim calcmode="lin" valueType="num">
                                      <p:cBhvr>
                                        <p:cTn id="11" dur="750" fill="hold"/>
                                        <p:tgtEl>
                                          <p:spTgt spid="29"/>
                                        </p:tgtEl>
                                        <p:attrNameLst>
                                          <p:attrName>ppt_h</p:attrName>
                                        </p:attrNameLst>
                                      </p:cBhvr>
                                      <p:tavLst>
                                        <p:tav tm="0">
                                          <p:val>
                                            <p:fltVal val="0"/>
                                          </p:val>
                                        </p:tav>
                                        <p:tav tm="100000">
                                          <p:val>
                                            <p:strVal val="#ppt_h"/>
                                          </p:val>
                                        </p:tav>
                                      </p:tavLst>
                                    </p:anim>
                                    <p:animEffect transition="in" filter="fade">
                                      <p:cBhvr>
                                        <p:cTn id="12" dur="750"/>
                                        <p:tgtEl>
                                          <p:spTgt spid="29"/>
                                        </p:tgtEl>
                                      </p:cBhvr>
                                    </p:animEffect>
                                  </p:childTnLst>
                                </p:cTn>
                              </p:par>
                              <p:par>
                                <p:cTn id="13" presetID="10" presetClass="entr" presetSubtype="0" fill="hold" nodeType="withEffect">
                                  <p:stCondLst>
                                    <p:cond delay="20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3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50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70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125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125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150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170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nodeType="withEffect">
                                  <p:stCondLst>
                                    <p:cond delay="18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200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23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nodeType="withEffect">
                                  <p:stCondLst>
                                    <p:cond delay="230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nodeType="withEffect">
                                  <p:stCondLst>
                                    <p:cond delay="230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par>
                                <p:cTn id="55" presetID="10" presetClass="entr" presetSubtype="0" fill="hold" nodeType="withEffect">
                                  <p:stCondLst>
                                    <p:cond delay="250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nodeType="withEffect">
                                  <p:stCondLst>
                                    <p:cond delay="260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nodeType="withEffect">
                                  <p:stCondLst>
                                    <p:cond delay="280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nodeType="withEffect">
                                  <p:stCondLst>
                                    <p:cond delay="310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nodeType="withEffect">
                                  <p:stCondLst>
                                    <p:cond delay="40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par>
                                <p:cTn id="70" presetID="22" presetClass="entr" presetSubtype="8"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125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fade">
                                      <p:cBhvr>
                                        <p:cTn id="75" dur="500"/>
                                        <p:tgtEl>
                                          <p:spTgt spid="56"/>
                                        </p:tgtEl>
                                      </p:cBhvr>
                                    </p:animEffect>
                                  </p:childTnLst>
                                </p:cTn>
                              </p:par>
                              <p:par>
                                <p:cTn id="76" presetID="10" presetClass="entr" presetSubtype="0" fill="hold" nodeType="with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500"/>
                                        <p:tgtEl>
                                          <p:spTgt spid="57"/>
                                        </p:tgtEl>
                                      </p:cBhvr>
                                    </p:animEffect>
                                  </p:childTnLst>
                                </p:cTn>
                              </p:par>
                              <p:par>
                                <p:cTn id="79" presetID="53" presetClass="entr" presetSubtype="16" fill="hold" nodeType="withEffect">
                                  <p:stCondLst>
                                    <p:cond delay="800"/>
                                  </p:stCondLst>
                                  <p:childTnLst>
                                    <p:set>
                                      <p:cBhvr>
                                        <p:cTn id="80" dur="1" fill="hold">
                                          <p:stCondLst>
                                            <p:cond delay="0"/>
                                          </p:stCondLst>
                                        </p:cTn>
                                        <p:tgtEl>
                                          <p:spTgt spid="58"/>
                                        </p:tgtEl>
                                        <p:attrNameLst>
                                          <p:attrName>style.visibility</p:attrName>
                                        </p:attrNameLst>
                                      </p:cBhvr>
                                      <p:to>
                                        <p:strVal val="visible"/>
                                      </p:to>
                                    </p:set>
                                    <p:anim calcmode="lin" valueType="num">
                                      <p:cBhvr>
                                        <p:cTn id="81" dur="750" fill="hold"/>
                                        <p:tgtEl>
                                          <p:spTgt spid="58"/>
                                        </p:tgtEl>
                                        <p:attrNameLst>
                                          <p:attrName>ppt_w</p:attrName>
                                        </p:attrNameLst>
                                      </p:cBhvr>
                                      <p:tavLst>
                                        <p:tav tm="0">
                                          <p:val>
                                            <p:fltVal val="0"/>
                                          </p:val>
                                        </p:tav>
                                        <p:tav tm="100000">
                                          <p:val>
                                            <p:strVal val="#ppt_w"/>
                                          </p:val>
                                        </p:tav>
                                      </p:tavLst>
                                    </p:anim>
                                    <p:anim calcmode="lin" valueType="num">
                                      <p:cBhvr>
                                        <p:cTn id="82" dur="750" fill="hold"/>
                                        <p:tgtEl>
                                          <p:spTgt spid="58"/>
                                        </p:tgtEl>
                                        <p:attrNameLst>
                                          <p:attrName>ppt_h</p:attrName>
                                        </p:attrNameLst>
                                      </p:cBhvr>
                                      <p:tavLst>
                                        <p:tav tm="0">
                                          <p:val>
                                            <p:fltVal val="0"/>
                                          </p:val>
                                        </p:tav>
                                        <p:tav tm="100000">
                                          <p:val>
                                            <p:strVal val="#ppt_h"/>
                                          </p:val>
                                        </p:tav>
                                      </p:tavLst>
                                    </p:anim>
                                    <p:animEffect transition="in" filter="fade">
                                      <p:cBhvr>
                                        <p:cTn id="83" dur="750"/>
                                        <p:tgtEl>
                                          <p:spTgt spid="58"/>
                                        </p:tgtEl>
                                      </p:cBhvr>
                                    </p:animEffect>
                                  </p:childTnLst>
                                </p:cTn>
                              </p:par>
                              <p:par>
                                <p:cTn id="84" presetID="53" presetClass="entr" presetSubtype="16" fill="hold" nodeType="withEffect">
                                  <p:stCondLst>
                                    <p:cond delay="3300"/>
                                  </p:stCondLst>
                                  <p:childTnLst>
                                    <p:set>
                                      <p:cBhvr>
                                        <p:cTn id="85" dur="1" fill="hold">
                                          <p:stCondLst>
                                            <p:cond delay="0"/>
                                          </p:stCondLst>
                                        </p:cTn>
                                        <p:tgtEl>
                                          <p:spTgt spid="62"/>
                                        </p:tgtEl>
                                        <p:attrNameLst>
                                          <p:attrName>style.visibility</p:attrName>
                                        </p:attrNameLst>
                                      </p:cBhvr>
                                      <p:to>
                                        <p:strVal val="visible"/>
                                      </p:to>
                                    </p:set>
                                    <p:anim calcmode="lin" valueType="num">
                                      <p:cBhvr>
                                        <p:cTn id="86" dur="750" fill="hold"/>
                                        <p:tgtEl>
                                          <p:spTgt spid="62"/>
                                        </p:tgtEl>
                                        <p:attrNameLst>
                                          <p:attrName>ppt_w</p:attrName>
                                        </p:attrNameLst>
                                      </p:cBhvr>
                                      <p:tavLst>
                                        <p:tav tm="0">
                                          <p:val>
                                            <p:fltVal val="0"/>
                                          </p:val>
                                        </p:tav>
                                        <p:tav tm="100000">
                                          <p:val>
                                            <p:strVal val="#ppt_w"/>
                                          </p:val>
                                        </p:tav>
                                      </p:tavLst>
                                    </p:anim>
                                    <p:anim calcmode="lin" valueType="num">
                                      <p:cBhvr>
                                        <p:cTn id="87" dur="750" fill="hold"/>
                                        <p:tgtEl>
                                          <p:spTgt spid="62"/>
                                        </p:tgtEl>
                                        <p:attrNameLst>
                                          <p:attrName>ppt_h</p:attrName>
                                        </p:attrNameLst>
                                      </p:cBhvr>
                                      <p:tavLst>
                                        <p:tav tm="0">
                                          <p:val>
                                            <p:fltVal val="0"/>
                                          </p:val>
                                        </p:tav>
                                        <p:tav tm="100000">
                                          <p:val>
                                            <p:strVal val="#ppt_h"/>
                                          </p:val>
                                        </p:tav>
                                      </p:tavLst>
                                    </p:anim>
                                    <p:animEffect transition="in" filter="fade">
                                      <p:cBhvr>
                                        <p:cTn id="88" dur="750"/>
                                        <p:tgtEl>
                                          <p:spTgt spid="62"/>
                                        </p:tgtEl>
                                      </p:cBhvr>
                                    </p:animEffect>
                                  </p:childTnLst>
                                </p:cTn>
                              </p:par>
                              <p:par>
                                <p:cTn id="89" presetID="22" presetClass="entr" presetSubtype="8" fill="hold" nodeType="withEffect">
                                  <p:stCondLst>
                                    <p:cond delay="2300"/>
                                  </p:stCondLst>
                                  <p:childTnLst>
                                    <p:set>
                                      <p:cBhvr>
                                        <p:cTn id="90" dur="1" fill="hold">
                                          <p:stCondLst>
                                            <p:cond delay="0"/>
                                          </p:stCondLst>
                                        </p:cTn>
                                        <p:tgtEl>
                                          <p:spTgt spid="26"/>
                                        </p:tgtEl>
                                        <p:attrNameLst>
                                          <p:attrName>style.visibility</p:attrName>
                                        </p:attrNameLst>
                                      </p:cBhvr>
                                      <p:to>
                                        <p:strVal val="visible"/>
                                      </p:to>
                                    </p:set>
                                    <p:animEffect transition="in" filter="wipe(left)">
                                      <p:cBhvr>
                                        <p:cTn id="91" dur="1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5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10886" y="0"/>
            <a:ext cx="881743" cy="551089"/>
          </a:xfrm>
          <a:prstGeom prst="rect">
            <a:avLst/>
          </a:prstGeom>
        </p:spPr>
      </p:pic>
      <p:sp>
        <p:nvSpPr>
          <p:cNvPr id="74" name="テキスト ボックス 73"/>
          <p:cNvSpPr txBox="1"/>
          <p:nvPr/>
        </p:nvSpPr>
        <p:spPr>
          <a:xfrm>
            <a:off x="1771889" y="347741"/>
            <a:ext cx="8575197" cy="769441"/>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販売した製品・部品の状態がわかり、制御できるようになった</a:t>
            </a:r>
            <a:endParaRPr kumimoji="1" lang="en-US" altLang="ja-JP" sz="2400" b="1" dirty="0">
              <a:latin typeface="Meiryo UI" panose="020B0604030504040204" pitchFamily="50" charset="-128"/>
              <a:ea typeface="Meiryo UI" panose="020B0604030504040204" pitchFamily="50" charset="-128"/>
            </a:endParaRPr>
          </a:p>
          <a:p>
            <a:pPr algn="ctr"/>
            <a:r>
              <a:rPr kumimoji="1" lang="ja-JP" altLang="en-US" sz="2000" b="1" dirty="0">
                <a:latin typeface="Meiryo UI" panose="020B0604030504040204" pitchFamily="50" charset="-128"/>
                <a:ea typeface="Meiryo UI" panose="020B0604030504040204" pitchFamily="50" charset="-128"/>
              </a:rPr>
              <a:t>（地球の裏側でも・・・）</a:t>
            </a:r>
          </a:p>
        </p:txBody>
      </p:sp>
      <p:pic>
        <p:nvPicPr>
          <p:cNvPr id="37" name="Picture 2"/>
          <p:cNvPicPr>
            <a:picLocks noChangeAspect="1" noChangeArrowheads="1"/>
          </p:cNvPicPr>
          <p:nvPr/>
        </p:nvPicPr>
        <p:blipFill>
          <a:blip r:embed="rId3"/>
          <a:srcRect/>
          <a:stretch>
            <a:fillRect/>
          </a:stretch>
        </p:blipFill>
        <p:spPr bwMode="auto">
          <a:xfrm>
            <a:off x="2601916" y="2726419"/>
            <a:ext cx="8115300" cy="39433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テキスト ボックス 37"/>
          <p:cNvSpPr txBox="1"/>
          <p:nvPr/>
        </p:nvSpPr>
        <p:spPr>
          <a:xfrm>
            <a:off x="8604253" y="2988356"/>
            <a:ext cx="668338" cy="563563"/>
          </a:xfrm>
          <a:prstGeom prst="rect">
            <a:avLst/>
          </a:prstGeom>
          <a:noFill/>
        </p:spPr>
        <p:txBody>
          <a:bodyPr wrap="none" lIns="0" tIns="0" rIns="0" bIns="0">
            <a:spAutoFit/>
          </a:bodyPr>
          <a:lstStyle/>
          <a:p>
            <a:pPr fontAlgn="auto">
              <a:lnSpc>
                <a:spcPts val="1996"/>
              </a:lnSpc>
              <a:spcBef>
                <a:spcPts val="0"/>
              </a:spcBef>
              <a:spcAft>
                <a:spcPts val="0"/>
              </a:spcAft>
              <a:defRPr/>
            </a:pPr>
            <a:r>
              <a:rPr lang="ja-JP" altLang="en-US" sz="2004" dirty="0">
                <a:solidFill>
                  <a:srgbClr val="000000"/>
                </a:solidFill>
                <a:latin typeface="HGP創英角ｺﾞｼｯｸUB" panose="020B0900000000000000" pitchFamily="50" charset="-128"/>
                <a:ea typeface="+mn-ea"/>
              </a:rPr>
              <a:t>何が</a:t>
            </a:r>
          </a:p>
          <a:p>
            <a:pPr fontAlgn="auto">
              <a:lnSpc>
                <a:spcPts val="2401"/>
              </a:lnSpc>
              <a:spcBef>
                <a:spcPts val="0"/>
              </a:spcBef>
              <a:spcAft>
                <a:spcPts val="0"/>
              </a:spcAft>
              <a:defRPr/>
            </a:pPr>
            <a:r>
              <a:rPr lang="ja-JP" altLang="en-US" sz="2004" dirty="0">
                <a:solidFill>
                  <a:srgbClr val="000000"/>
                </a:solidFill>
                <a:latin typeface="HGP創英角ｺﾞｼｯｸUB" panose="020B0900000000000000" pitchFamily="50" charset="-128"/>
                <a:ea typeface="+mn-ea"/>
              </a:rPr>
              <a:t>（モノ）</a:t>
            </a:r>
          </a:p>
        </p:txBody>
      </p:sp>
      <p:sp>
        <p:nvSpPr>
          <p:cNvPr id="39" name="テキスト ボックス 38"/>
          <p:cNvSpPr txBox="1"/>
          <p:nvPr/>
        </p:nvSpPr>
        <p:spPr>
          <a:xfrm>
            <a:off x="9675816" y="3593194"/>
            <a:ext cx="1239837" cy="2782887"/>
          </a:xfrm>
          <a:prstGeom prst="rect">
            <a:avLst/>
          </a:prstGeom>
          <a:noFill/>
        </p:spPr>
        <p:txBody>
          <a:bodyPr wrap="none" lIns="0" tIns="0" rIns="0" bIns="0">
            <a:spAutoFit/>
          </a:bodyPr>
          <a:lstStyle/>
          <a:p>
            <a:pPr fontAlgn="auto">
              <a:lnSpc>
                <a:spcPts val="1996"/>
              </a:lnSpc>
              <a:spcBef>
                <a:spcPts val="0"/>
              </a:spcBef>
              <a:spcAft>
                <a:spcPts val="0"/>
              </a:spcAft>
              <a:tabLst>
                <a:tab pos="152400" algn="l"/>
                <a:tab pos="431800" algn="l"/>
              </a:tabLst>
              <a:defRPr/>
            </a:pPr>
            <a:r>
              <a:rPr lang="ja-JP" altLang="en-US" sz="2004" dirty="0">
                <a:solidFill>
                  <a:srgbClr val="000000"/>
                </a:solidFill>
                <a:latin typeface="HGP創英角ｺﾞｼｯｸUB" panose="020B0900000000000000" pitchFamily="50" charset="-128"/>
                <a:ea typeface="+mn-ea"/>
              </a:rPr>
              <a:t>どこで</a:t>
            </a:r>
          </a:p>
          <a:p>
            <a:pPr fontAlgn="auto">
              <a:lnSpc>
                <a:spcPts val="2401"/>
              </a:lnSpc>
              <a:spcBef>
                <a:spcPts val="0"/>
              </a:spcBef>
              <a:spcAft>
                <a:spcPts val="0"/>
              </a:spcAft>
              <a:tabLst>
                <a:tab pos="152400" algn="l"/>
                <a:tab pos="431800" algn="l"/>
              </a:tabLst>
              <a:defRPr/>
            </a:pPr>
            <a:r>
              <a:rPr lang="ja-JP" altLang="en-US" sz="2004" dirty="0">
                <a:solidFill>
                  <a:srgbClr val="000000"/>
                </a:solidFill>
                <a:latin typeface="HGP創英角ｺﾞｼｯｸUB" panose="020B0900000000000000" pitchFamily="50" charset="-128"/>
                <a:ea typeface="+mn-ea"/>
              </a:rPr>
              <a:t>（位置）</a:t>
            </a: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52400" algn="l"/>
                <a:tab pos="4318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2935"/>
              </a:lnSpc>
              <a:spcBef>
                <a:spcPts val="0"/>
              </a:spcBef>
              <a:spcAft>
                <a:spcPts val="0"/>
              </a:spcAft>
              <a:tabLst>
                <a:tab pos="152400" algn="l"/>
                <a:tab pos="431800" algn="l"/>
              </a:tabLst>
              <a:defRPr/>
            </a:pPr>
            <a:r>
              <a:rPr lang="ja-JP" altLang="en-US" sz="2004" dirty="0">
                <a:solidFill>
                  <a:srgbClr val="000000"/>
                </a:solidFill>
                <a:latin typeface="HGP創英角ｺﾞｼｯｸUB" panose="020B0900000000000000" pitchFamily="50" charset="-128"/>
                <a:ea typeface="+mn-ea"/>
              </a:rPr>
              <a:t>	どうなった</a:t>
            </a:r>
          </a:p>
          <a:p>
            <a:pPr fontAlgn="auto">
              <a:lnSpc>
                <a:spcPts val="2401"/>
              </a:lnSpc>
              <a:spcBef>
                <a:spcPts val="0"/>
              </a:spcBef>
              <a:spcAft>
                <a:spcPts val="0"/>
              </a:spcAft>
              <a:tabLst>
                <a:tab pos="152400" algn="l"/>
                <a:tab pos="431800" algn="l"/>
              </a:tabLst>
              <a:defRPr/>
            </a:pPr>
            <a:r>
              <a:rPr lang="ja-JP" altLang="en-US" sz="2004" dirty="0">
                <a:solidFill>
                  <a:srgbClr val="000000"/>
                </a:solidFill>
                <a:latin typeface="HGP創英角ｺﾞｼｯｸUB" panose="020B0900000000000000" pitchFamily="50" charset="-128"/>
                <a:ea typeface="+mn-ea"/>
              </a:rPr>
              <a:t>		（状態）</a:t>
            </a:r>
          </a:p>
        </p:txBody>
      </p:sp>
      <p:sp>
        <p:nvSpPr>
          <p:cNvPr id="40" name="テキスト ボックス 39"/>
          <p:cNvSpPr txBox="1"/>
          <p:nvPr/>
        </p:nvSpPr>
        <p:spPr>
          <a:xfrm>
            <a:off x="6731003" y="3590019"/>
            <a:ext cx="1346200" cy="2795587"/>
          </a:xfrm>
          <a:prstGeom prst="rect">
            <a:avLst/>
          </a:prstGeom>
          <a:noFill/>
        </p:spPr>
        <p:txBody>
          <a:bodyPr wrap="none" lIns="0" tIns="0" rIns="0" bIns="0">
            <a:spAutoFit/>
          </a:bodyPr>
          <a:lstStyle/>
          <a:p>
            <a:pPr fontAlgn="auto">
              <a:lnSpc>
                <a:spcPts val="1996"/>
              </a:lnSpc>
              <a:spcBef>
                <a:spcPts val="0"/>
              </a:spcBef>
              <a:spcAft>
                <a:spcPts val="0"/>
              </a:spcAft>
              <a:tabLst>
                <a:tab pos="165100" algn="l"/>
                <a:tab pos="571500" algn="l"/>
              </a:tabLst>
              <a:defRPr/>
            </a:pPr>
            <a:r>
              <a:rPr lang="ja-JP" altLang="en-US" dirty="0">
                <a:latin typeface="+mn-lt"/>
                <a:ea typeface="+mn-ea"/>
              </a:rPr>
              <a:t>		</a:t>
            </a:r>
            <a:r>
              <a:rPr lang="ja-JP" altLang="en-US" sz="2004" dirty="0">
                <a:solidFill>
                  <a:srgbClr val="000000"/>
                </a:solidFill>
                <a:latin typeface="HGP創英角ｺﾞｼｯｸUB" panose="020B0900000000000000" pitchFamily="50" charset="-128"/>
                <a:ea typeface="+mn-ea"/>
              </a:rPr>
              <a:t>いつ</a:t>
            </a:r>
          </a:p>
          <a:p>
            <a:pPr fontAlgn="auto">
              <a:lnSpc>
                <a:spcPts val="2401"/>
              </a:lnSpc>
              <a:spcBef>
                <a:spcPts val="0"/>
              </a:spcBef>
              <a:spcAft>
                <a:spcPts val="0"/>
              </a:spcAft>
              <a:tabLst>
                <a:tab pos="165100" algn="l"/>
                <a:tab pos="571500" algn="l"/>
              </a:tabLst>
              <a:defRPr/>
            </a:pPr>
            <a:r>
              <a:rPr lang="ja-JP" altLang="en-US" sz="2004" dirty="0">
                <a:solidFill>
                  <a:srgbClr val="000000"/>
                </a:solidFill>
                <a:latin typeface="HGP創英角ｺﾞｼｯｸUB" panose="020B0900000000000000" pitchFamily="50" charset="-128"/>
                <a:ea typeface="+mn-ea"/>
              </a:rPr>
              <a:t>		（時間）</a:t>
            </a: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1000"/>
              </a:lnSpc>
              <a:spcBef>
                <a:spcPts val="0"/>
              </a:spcBef>
              <a:spcAft>
                <a:spcPts val="0"/>
              </a:spcAft>
              <a:tabLst>
                <a:tab pos="165100" algn="l"/>
                <a:tab pos="571500" algn="l"/>
              </a:tabLst>
              <a:defRPr/>
            </a:pPr>
            <a:endParaRPr lang="ja-JP" altLang="en-US" sz="2004" dirty="0">
              <a:solidFill>
                <a:srgbClr val="000000"/>
              </a:solidFill>
              <a:latin typeface="HGP創英角ｺﾞｼｯｸUB" panose="020B0900000000000000" pitchFamily="50" charset="-128"/>
              <a:ea typeface="+mn-ea"/>
            </a:endParaRPr>
          </a:p>
          <a:p>
            <a:pPr fontAlgn="auto">
              <a:lnSpc>
                <a:spcPts val="2014"/>
              </a:lnSpc>
              <a:spcBef>
                <a:spcPts val="0"/>
              </a:spcBef>
              <a:spcAft>
                <a:spcPts val="0"/>
              </a:spcAft>
              <a:tabLst>
                <a:tab pos="165100" algn="l"/>
                <a:tab pos="571500" algn="l"/>
              </a:tabLst>
              <a:defRPr/>
            </a:pPr>
            <a:r>
              <a:rPr lang="ja-JP" altLang="en-US" sz="2004" dirty="0">
                <a:solidFill>
                  <a:srgbClr val="000000"/>
                </a:solidFill>
                <a:latin typeface="HGP創英角ｺﾞｼｯｸUB" panose="020B0900000000000000" pitchFamily="50" charset="-128"/>
                <a:ea typeface="+mn-ea"/>
              </a:rPr>
              <a:t>　どうする</a:t>
            </a:r>
          </a:p>
          <a:p>
            <a:pPr fontAlgn="auto">
              <a:lnSpc>
                <a:spcPts val="2401"/>
              </a:lnSpc>
              <a:spcBef>
                <a:spcPts val="0"/>
              </a:spcBef>
              <a:spcAft>
                <a:spcPts val="0"/>
              </a:spcAft>
              <a:tabLst>
                <a:tab pos="165100" algn="l"/>
                <a:tab pos="571500" algn="l"/>
              </a:tabLst>
              <a:defRPr/>
            </a:pPr>
            <a:r>
              <a:rPr lang="ja-JP" altLang="en-US" sz="2004" dirty="0">
                <a:solidFill>
                  <a:srgbClr val="000000"/>
                </a:solidFill>
                <a:latin typeface="HGP創英角ｺﾞｼｯｸUB" panose="020B0900000000000000" pitchFamily="50" charset="-128"/>
                <a:ea typeface="+mn-ea"/>
              </a:rPr>
              <a:t>	　　（制御）</a:t>
            </a:r>
          </a:p>
        </p:txBody>
      </p:sp>
      <p:sp>
        <p:nvSpPr>
          <p:cNvPr id="41" name="テキスト ボックス 40"/>
          <p:cNvSpPr txBox="1"/>
          <p:nvPr/>
        </p:nvSpPr>
        <p:spPr>
          <a:xfrm>
            <a:off x="2673353" y="2870881"/>
            <a:ext cx="3449638" cy="3641725"/>
          </a:xfrm>
          <a:prstGeom prst="rect">
            <a:avLst/>
          </a:prstGeom>
          <a:noFill/>
        </p:spPr>
        <p:txBody>
          <a:bodyPr wrap="none" lIns="0" tIns="0" rIns="0" bIns="0">
            <a:spAutoFit/>
          </a:bodyPr>
          <a:lstStyle/>
          <a:p>
            <a:pPr algn="ctr" fontAlgn="auto">
              <a:lnSpc>
                <a:spcPts val="1996"/>
              </a:lnSpc>
              <a:spcBef>
                <a:spcPts val="0"/>
              </a:spcBef>
              <a:spcAft>
                <a:spcPts val="0"/>
              </a:spcAft>
              <a:tabLst>
                <a:tab pos="50800" algn="l"/>
                <a:tab pos="177800" algn="l"/>
                <a:tab pos="190500" algn="l"/>
                <a:tab pos="317500" algn="l"/>
                <a:tab pos="495300" algn="l"/>
                <a:tab pos="622300" algn="l"/>
                <a:tab pos="2184400" algn="l"/>
              </a:tabLst>
              <a:defRPr/>
            </a:pPr>
            <a:r>
              <a:rPr lang="ja-JP" altLang="en-US"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センサーや通信モジュールの小型化</a:t>
            </a:r>
          </a:p>
          <a:p>
            <a:pPr fontAlgn="auto">
              <a:lnSpc>
                <a:spcPts val="1000"/>
              </a:lnSpc>
              <a:spcBef>
                <a:spcPts val="0"/>
              </a:spcBef>
              <a:spcAft>
                <a:spcPts val="0"/>
              </a:spcAft>
              <a:tabLst>
                <a:tab pos="50800" algn="l"/>
                <a:tab pos="177800" algn="l"/>
                <a:tab pos="190500" algn="l"/>
                <a:tab pos="317500" algn="l"/>
                <a:tab pos="495300" algn="l"/>
                <a:tab pos="622300" algn="l"/>
                <a:tab pos="2184400" algn="l"/>
              </a:tabLst>
              <a:defRPr/>
            </a:pPr>
            <a:endParaRPr lang="ja-JP" altLang="en-US" sz="2004"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752"/>
              </a:lnSpc>
              <a:spcBef>
                <a:spcPts val="0"/>
              </a:spcBef>
              <a:spcAft>
                <a:spcPts val="0"/>
              </a:spcAft>
              <a:tabLst>
                <a:tab pos="50800" algn="l"/>
                <a:tab pos="177800" algn="l"/>
                <a:tab pos="190500" algn="l"/>
                <a:tab pos="317500" algn="l"/>
                <a:tab pos="495300" algn="l"/>
                <a:tab pos="622300" algn="l"/>
                <a:tab pos="2184400" algn="l"/>
              </a:tabLst>
              <a:defRPr/>
            </a:pPr>
            <a:r>
              <a:rPr lang="ja-JP" altLang="en-US" sz="2004"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・通信モジュールやセンサー</a:t>
            </a:r>
            <a:r>
              <a:rPr lang="en-US" altLang="ja-JP"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個当たり</a:t>
            </a:r>
          </a:p>
          <a:p>
            <a:pPr fontAlgn="auto">
              <a:lnSpc>
                <a:spcPts val="1920"/>
              </a:lnSpc>
              <a:spcBef>
                <a:spcPts val="0"/>
              </a:spcBef>
              <a:spcAft>
                <a:spcPts val="0"/>
              </a:spcAft>
              <a:tabLst>
                <a:tab pos="50800" algn="l"/>
                <a:tab pos="177800" algn="l"/>
                <a:tab pos="190500" algn="l"/>
                <a:tab pos="317500" algn="l"/>
                <a:tab pos="495300" algn="l"/>
                <a:tab pos="622300" algn="l"/>
                <a:tab pos="2184400" algn="l"/>
              </a:tabLst>
              <a:defRPr/>
            </a:pPr>
            <a:r>
              <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のコスト低下</a:t>
            </a:r>
          </a:p>
          <a:p>
            <a:pPr fontAlgn="auto">
              <a:lnSpc>
                <a:spcPts val="1920"/>
              </a:lnSpc>
              <a:spcBef>
                <a:spcPts val="0"/>
              </a:spcBef>
              <a:spcAft>
                <a:spcPts val="0"/>
              </a:spcAft>
              <a:tabLst>
                <a:tab pos="50800" algn="l"/>
                <a:tab pos="177800" algn="l"/>
                <a:tab pos="190500" algn="l"/>
                <a:tab pos="317500" algn="l"/>
                <a:tab pos="495300" algn="l"/>
                <a:tab pos="622300" algn="l"/>
                <a:tab pos="2184400" algn="l"/>
              </a:tabLst>
              <a:defRPr/>
            </a:pPr>
            <a:r>
              <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・センサーの小型化と設置場所の増加</a:t>
            </a:r>
          </a:p>
          <a:p>
            <a:pPr fontAlgn="auto">
              <a:lnSpc>
                <a:spcPts val="1000"/>
              </a:lnSpc>
              <a:spcBef>
                <a:spcPts val="0"/>
              </a:spcBef>
              <a:spcAft>
                <a:spcPts val="0"/>
              </a:spcAft>
              <a:tabLst>
                <a:tab pos="50800" algn="l"/>
                <a:tab pos="177800" algn="l"/>
                <a:tab pos="190500" algn="l"/>
                <a:tab pos="317500" algn="l"/>
                <a:tab pos="495300" algn="l"/>
                <a:tab pos="622300" algn="l"/>
                <a:tab pos="2184400" algn="l"/>
              </a:tabLst>
              <a:defRPr/>
            </a:pPr>
            <a:endPar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2396"/>
              </a:lnSpc>
              <a:spcBef>
                <a:spcPts val="0"/>
              </a:spcBef>
              <a:spcAft>
                <a:spcPts val="0"/>
              </a:spcAft>
              <a:tabLst>
                <a:tab pos="50800" algn="l"/>
                <a:tab pos="177800" algn="l"/>
                <a:tab pos="190500" algn="l"/>
                <a:tab pos="317500" algn="l"/>
                <a:tab pos="495300" algn="l"/>
                <a:tab pos="622300" algn="l"/>
                <a:tab pos="2184400" algn="l"/>
              </a:tabLst>
              <a:defRPr/>
            </a:pPr>
            <a:r>
              <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あらゆるモノにセンサーを設置</a:t>
            </a:r>
          </a:p>
          <a:p>
            <a:pPr fontAlgn="auto">
              <a:lnSpc>
                <a:spcPts val="1000"/>
              </a:lnSpc>
              <a:spcBef>
                <a:spcPts val="0"/>
              </a:spcBef>
              <a:spcAft>
                <a:spcPts val="0"/>
              </a:spcAft>
              <a:tabLst>
                <a:tab pos="50800" algn="l"/>
                <a:tab pos="177800" algn="l"/>
                <a:tab pos="190500" algn="l"/>
                <a:tab pos="317500" algn="l"/>
                <a:tab pos="495300" algn="l"/>
                <a:tab pos="622300" algn="l"/>
                <a:tab pos="2184400" algn="l"/>
              </a:tabLst>
              <a:defRPr/>
            </a:pPr>
            <a:endParaRPr lang="ja-JP" altLang="en-US"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50800" algn="l"/>
                <a:tab pos="177800" algn="l"/>
                <a:tab pos="190500" algn="l"/>
                <a:tab pos="317500" algn="l"/>
                <a:tab pos="495300" algn="l"/>
                <a:tab pos="622300" algn="l"/>
                <a:tab pos="2184400" algn="l"/>
              </a:tabLst>
              <a:defRPr/>
            </a:pPr>
            <a:endParaRPr lang="ja-JP" altLang="en-US"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2560"/>
              </a:lnSpc>
              <a:spcBef>
                <a:spcPts val="0"/>
              </a:spcBef>
              <a:spcAft>
                <a:spcPts val="0"/>
              </a:spcAft>
              <a:tabLst>
                <a:tab pos="50800" algn="l"/>
                <a:tab pos="177800" algn="l"/>
                <a:tab pos="190500" algn="l"/>
                <a:tab pos="317500" algn="l"/>
                <a:tab pos="495300" algn="l"/>
                <a:tab pos="622300" algn="l"/>
                <a:tab pos="2184400" algn="l"/>
              </a:tabLst>
              <a:defRPr/>
            </a:pPr>
            <a:r>
              <a:rPr lang="ja-JP" altLang="en-US"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2004"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ネットワークの多様化</a:t>
            </a:r>
          </a:p>
          <a:p>
            <a:pPr fontAlgn="auto">
              <a:lnSpc>
                <a:spcPts val="1000"/>
              </a:lnSpc>
              <a:spcBef>
                <a:spcPts val="0"/>
              </a:spcBef>
              <a:spcAft>
                <a:spcPts val="0"/>
              </a:spcAft>
              <a:tabLst>
                <a:tab pos="50800" algn="l"/>
                <a:tab pos="177800" algn="l"/>
                <a:tab pos="190500" algn="l"/>
                <a:tab pos="317500" algn="l"/>
                <a:tab pos="495300" algn="l"/>
                <a:tab pos="622300" algn="l"/>
                <a:tab pos="2184400" algn="l"/>
              </a:tabLst>
              <a:defRPr/>
            </a:pPr>
            <a:endParaRPr lang="ja-JP" altLang="en-US" sz="2004"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50800" algn="l"/>
                <a:tab pos="177800" algn="l"/>
                <a:tab pos="190500" algn="l"/>
                <a:tab pos="317500" algn="l"/>
                <a:tab pos="495300" algn="l"/>
                <a:tab pos="622300" algn="l"/>
                <a:tab pos="2184400" algn="l"/>
              </a:tabLst>
              <a:defRPr/>
            </a:pPr>
            <a:endParaRPr lang="ja-JP" altLang="en-US" sz="2004"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675"/>
              </a:lnSpc>
              <a:spcBef>
                <a:spcPts val="0"/>
              </a:spcBef>
              <a:spcAft>
                <a:spcPts val="0"/>
              </a:spcAft>
              <a:tabLst>
                <a:tab pos="50800" algn="l"/>
                <a:tab pos="177800" algn="l"/>
                <a:tab pos="190500" algn="l"/>
                <a:tab pos="317500" algn="l"/>
                <a:tab pos="495300" algn="l"/>
                <a:tab pos="622300" algn="l"/>
                <a:tab pos="2184400" algn="l"/>
              </a:tabLst>
              <a:defRPr/>
            </a:pPr>
            <a:r>
              <a:rPr lang="ja-JP" altLang="en-US" sz="2004"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3G/LTE</a:t>
            </a:r>
            <a:r>
              <a:rPr lang="ja-JP" altLang="en-US" sz="1596" dirty="0" err="1">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596" dirty="0" err="1">
                <a:solidFill>
                  <a:srgbClr val="000000"/>
                </a:solidFill>
                <a:latin typeface="Meiryo UI" panose="020B0604030504040204" pitchFamily="50" charset="-128"/>
                <a:ea typeface="Meiryo UI" panose="020B0604030504040204" pitchFamily="50" charset="-128"/>
                <a:cs typeface="Meiryo UI" panose="020B0604030504040204" pitchFamily="50" charset="-128"/>
              </a:rPr>
              <a:t>WiFi</a:t>
            </a:r>
            <a:r>
              <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など多様なネットワークが</a:t>
            </a:r>
            <a:endParaRPr lang="en-US" altLang="ja-JP"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675"/>
              </a:lnSpc>
              <a:spcBef>
                <a:spcPts val="0"/>
              </a:spcBef>
              <a:spcAft>
                <a:spcPts val="0"/>
              </a:spcAft>
              <a:tabLst>
                <a:tab pos="50800" algn="l"/>
                <a:tab pos="177800" algn="l"/>
                <a:tab pos="190500" algn="l"/>
                <a:tab pos="317500" algn="l"/>
                <a:tab pos="495300" algn="l"/>
                <a:tab pos="622300" algn="l"/>
                <a:tab pos="2184400" algn="l"/>
              </a:tabLst>
              <a:defRPr/>
            </a:pPr>
            <a:r>
              <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実装可能になった</a:t>
            </a:r>
          </a:p>
          <a:p>
            <a:pPr fontAlgn="auto">
              <a:lnSpc>
                <a:spcPts val="1000"/>
              </a:lnSpc>
              <a:spcBef>
                <a:spcPts val="0"/>
              </a:spcBef>
              <a:spcAft>
                <a:spcPts val="0"/>
              </a:spcAft>
              <a:tabLst>
                <a:tab pos="50800" algn="l"/>
                <a:tab pos="177800" algn="l"/>
                <a:tab pos="190500" algn="l"/>
                <a:tab pos="317500" algn="l"/>
                <a:tab pos="495300" algn="l"/>
                <a:tab pos="622300" algn="l"/>
                <a:tab pos="2184400" algn="l"/>
              </a:tabLst>
              <a:defRPr/>
            </a:pPr>
            <a:endPar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000"/>
              </a:lnSpc>
              <a:spcBef>
                <a:spcPts val="0"/>
              </a:spcBef>
              <a:spcAft>
                <a:spcPts val="0"/>
              </a:spcAft>
              <a:tabLst>
                <a:tab pos="50800" algn="l"/>
                <a:tab pos="177800" algn="l"/>
                <a:tab pos="190500" algn="l"/>
                <a:tab pos="317500" algn="l"/>
                <a:tab pos="495300" algn="l"/>
                <a:tab pos="622300" algn="l"/>
                <a:tab pos="2184400" algn="l"/>
              </a:tabLst>
              <a:defRPr/>
            </a:pPr>
            <a:endPar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fontAlgn="auto">
              <a:lnSpc>
                <a:spcPts val="1972"/>
              </a:lnSpc>
              <a:spcBef>
                <a:spcPts val="0"/>
              </a:spcBef>
              <a:spcAft>
                <a:spcPts val="0"/>
              </a:spcAft>
              <a:tabLst>
                <a:tab pos="50800" algn="l"/>
                <a:tab pos="177800" algn="l"/>
                <a:tab pos="190500" algn="l"/>
                <a:tab pos="317500" algn="l"/>
                <a:tab pos="495300" algn="l"/>
                <a:tab pos="622300" algn="l"/>
                <a:tab pos="2184400" algn="l"/>
              </a:tabLst>
              <a:defRPr/>
            </a:pPr>
            <a:r>
              <a:rPr lang="ja-JP" altLang="en-US" sz="159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あらゆるモノに通信機能が付く</a:t>
            </a:r>
          </a:p>
          <a:p>
            <a:pPr fontAlgn="auto">
              <a:lnSpc>
                <a:spcPts val="1422"/>
              </a:lnSpc>
              <a:spcBef>
                <a:spcPts val="0"/>
              </a:spcBef>
              <a:spcAft>
                <a:spcPts val="0"/>
              </a:spcAft>
              <a:tabLst>
                <a:tab pos="50800" algn="l"/>
                <a:tab pos="177800" algn="l"/>
                <a:tab pos="190500" algn="l"/>
                <a:tab pos="317500" algn="l"/>
                <a:tab pos="495300" algn="l"/>
                <a:tab pos="622300" algn="l"/>
                <a:tab pos="2184400" algn="l"/>
              </a:tabLst>
              <a:defRPr/>
            </a:pPr>
            <a:r>
              <a:rPr lang="ja-JP" altLang="en-US"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endParaRPr lang="ja-JP" altLang="en-US" sz="996"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3"/>
          <p:cNvSpPr>
            <a:spLocks noChangeArrowheads="1"/>
          </p:cNvSpPr>
          <p:nvPr/>
        </p:nvSpPr>
        <p:spPr bwMode="auto">
          <a:xfrm>
            <a:off x="486002" y="1308140"/>
            <a:ext cx="11146972" cy="137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tabLst>
                <a:tab pos="25400" algn="l"/>
                <a:tab pos="215900" algn="l"/>
                <a:tab pos="812800" algn="l"/>
                <a:tab pos="4381500" algn="l"/>
                <a:tab pos="52197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25400" algn="l"/>
                <a:tab pos="215900" algn="l"/>
                <a:tab pos="812800" algn="l"/>
                <a:tab pos="4381500" algn="l"/>
                <a:tab pos="52197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25400" algn="l"/>
                <a:tab pos="215900" algn="l"/>
                <a:tab pos="812800" algn="l"/>
                <a:tab pos="4381500" algn="l"/>
                <a:tab pos="52197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25400" algn="l"/>
                <a:tab pos="215900" algn="l"/>
                <a:tab pos="812800" algn="l"/>
                <a:tab pos="4381500" algn="l"/>
                <a:tab pos="52197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25400" algn="l"/>
                <a:tab pos="215900" algn="l"/>
                <a:tab pos="812800" algn="l"/>
                <a:tab pos="4381500" algn="l"/>
                <a:tab pos="52197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25400" algn="l"/>
                <a:tab pos="215900" algn="l"/>
                <a:tab pos="812800" algn="l"/>
                <a:tab pos="4381500" algn="l"/>
                <a:tab pos="52197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25400" algn="l"/>
                <a:tab pos="215900" algn="l"/>
                <a:tab pos="812800" algn="l"/>
                <a:tab pos="4381500" algn="l"/>
                <a:tab pos="52197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25400" algn="l"/>
                <a:tab pos="215900" algn="l"/>
                <a:tab pos="812800" algn="l"/>
                <a:tab pos="4381500" algn="l"/>
                <a:tab pos="52197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25400" algn="l"/>
                <a:tab pos="215900" algn="l"/>
                <a:tab pos="812800" algn="l"/>
                <a:tab pos="4381500" algn="l"/>
                <a:tab pos="5219700" algn="l"/>
              </a:tabLs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ts val="2475"/>
              </a:lnSpc>
              <a:spcBef>
                <a:spcPct val="0"/>
              </a:spcBef>
              <a:buFontTx/>
              <a:buNone/>
            </a:pPr>
            <a:r>
              <a:rPr lang="ja-JP" altLang="en-US" sz="1800" b="1" dirty="0">
                <a:latin typeface="Meiryo UI" panose="020B0604030504040204" pitchFamily="50" charset="-128"/>
                <a:ea typeface="Meiryo UI" panose="020B0604030504040204" pitchFamily="50" charset="-128"/>
              </a:rPr>
              <a:t>■これまでモノのネットワーク化の対象は、センサーや通信モジュールの物理的制約やコストが影響しにくい高価な機器や大型の機器（産業機械など）が中心だった。</a:t>
            </a:r>
          </a:p>
          <a:p>
            <a:pPr eaLnBrk="1" hangingPunct="1">
              <a:lnSpc>
                <a:spcPts val="2475"/>
              </a:lnSpc>
              <a:spcBef>
                <a:spcPct val="0"/>
              </a:spcBef>
              <a:buFontTx/>
              <a:buNone/>
            </a:pPr>
            <a:r>
              <a:rPr lang="ja-JP" altLang="en-US" sz="1800" b="1" dirty="0">
                <a:latin typeface="Meiryo UI" panose="020B0604030504040204" pitchFamily="50" charset="-128"/>
                <a:ea typeface="Meiryo UI" panose="020B0604030504040204" pitchFamily="50" charset="-128"/>
              </a:rPr>
              <a:t>■センサーや通信モジュールの小型化と低コスト化で、様々な場所に設置できるようになったことから、モノのネットワークは、小型の機器まで対象範囲が拡大している。</a:t>
            </a: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80" y="3898936"/>
            <a:ext cx="2298415" cy="1532276"/>
          </a:xfrm>
          <a:prstGeom prst="rect">
            <a:avLst/>
          </a:prstGeom>
        </p:spPr>
      </p:pic>
      <p:sp>
        <p:nvSpPr>
          <p:cNvPr id="3" name="テキスト ボックス 2"/>
          <p:cNvSpPr txBox="1"/>
          <p:nvPr/>
        </p:nvSpPr>
        <p:spPr>
          <a:xfrm>
            <a:off x="391886" y="5431212"/>
            <a:ext cx="1819732"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電池も長持ち</a:t>
            </a:r>
          </a:p>
        </p:txBody>
      </p:sp>
    </p:spTree>
    <p:extLst>
      <p:ext uri="{BB962C8B-B14F-4D97-AF65-F5344CB8AC3E}">
        <p14:creationId xmlns:p14="http://schemas.microsoft.com/office/powerpoint/2010/main" val="2512115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0886" y="0"/>
            <a:ext cx="881743" cy="551089"/>
          </a:xfrm>
          <a:prstGeom prst="rect">
            <a:avLst/>
          </a:prstGeom>
        </p:spPr>
      </p:pic>
      <p:pic>
        <p:nvPicPr>
          <p:cNvPr id="3" name="図 2"/>
          <p:cNvPicPr>
            <a:picLocks noChangeAspect="1"/>
          </p:cNvPicPr>
          <p:nvPr/>
        </p:nvPicPr>
        <p:blipFill>
          <a:blip r:embed="rId3"/>
          <a:stretch>
            <a:fillRect/>
          </a:stretch>
        </p:blipFill>
        <p:spPr>
          <a:xfrm>
            <a:off x="1698170" y="934769"/>
            <a:ext cx="8772888" cy="5783663"/>
          </a:xfrm>
          <a:prstGeom prst="rect">
            <a:avLst/>
          </a:prstGeom>
        </p:spPr>
      </p:pic>
      <p:sp>
        <p:nvSpPr>
          <p:cNvPr id="5" name="正方形/長方形 4"/>
          <p:cNvSpPr/>
          <p:nvPr/>
        </p:nvSpPr>
        <p:spPr>
          <a:xfrm>
            <a:off x="1272364" y="320256"/>
            <a:ext cx="9625905" cy="461665"/>
          </a:xfrm>
          <a:prstGeom prst="rect">
            <a:avLst/>
          </a:prstGeom>
        </p:spPr>
        <p:txBody>
          <a:bodyPr wrap="none">
            <a:spAutoFit/>
          </a:bodyPr>
          <a:lstStyle/>
          <a:p>
            <a:pPr>
              <a:defRPr/>
            </a:pPr>
            <a:r>
              <a:rPr lang="en-US" altLang="ja-JP" sz="2400" b="1" dirty="0">
                <a:latin typeface="Meiryo UI" panose="020B0604030504040204" pitchFamily="50" charset="-128"/>
                <a:ea typeface="Meiryo UI" panose="020B0604030504040204" pitchFamily="50" charset="-128"/>
              </a:rPr>
              <a:t>IoT</a:t>
            </a:r>
            <a:r>
              <a:rPr lang="ja-JP" altLang="en-US" sz="2400" b="1" dirty="0">
                <a:latin typeface="Meiryo UI" panose="020B0604030504040204" pitchFamily="50" charset="-128"/>
                <a:ea typeface="Meiryo UI" panose="020B0604030504040204" pitchFamily="50" charset="-128"/>
              </a:rPr>
              <a:t>じゃなく、</a:t>
            </a:r>
            <a:r>
              <a:rPr lang="en-US" altLang="ja-JP" sz="2400" b="1" dirty="0" err="1">
                <a:latin typeface="Meiryo UI" panose="020B0604030504040204" pitchFamily="50" charset="-128"/>
                <a:ea typeface="Meiryo UI" panose="020B0604030504040204" pitchFamily="50" charset="-128"/>
              </a:rPr>
              <a:t>IoE</a:t>
            </a:r>
            <a:r>
              <a:rPr lang="ja-JP" altLang="en-US" sz="2400" b="1" dirty="0">
                <a:latin typeface="Meiryo UI" panose="020B0604030504040204" pitchFamily="50" charset="-128"/>
                <a:ea typeface="Meiryo UI" panose="020B0604030504040204" pitchFamily="50" charset="-128"/>
              </a:rPr>
              <a:t>（</a:t>
            </a:r>
            <a:r>
              <a:rPr lang="en-US" altLang="ja-JP" sz="2400" b="1" dirty="0">
                <a:latin typeface="Meiryo UI" panose="020B0604030504040204" pitchFamily="50" charset="-128"/>
                <a:ea typeface="Meiryo UI" panose="020B0604030504040204" pitchFamily="50" charset="-128"/>
              </a:rPr>
              <a:t>Internet of Everything</a:t>
            </a:r>
            <a:r>
              <a:rPr lang="ja-JP" altLang="en-US" sz="2400" b="1" dirty="0">
                <a:latin typeface="Meiryo UI" panose="020B0604030504040204" pitchFamily="50" charset="-128"/>
                <a:ea typeface="Meiryo UI" panose="020B0604030504040204" pitchFamily="50" charset="-128"/>
              </a:rPr>
              <a:t>）と言っている人達もいる</a:t>
            </a:r>
          </a:p>
        </p:txBody>
      </p:sp>
    </p:spTree>
    <p:extLst>
      <p:ext uri="{BB962C8B-B14F-4D97-AF65-F5344CB8AC3E}">
        <p14:creationId xmlns:p14="http://schemas.microsoft.com/office/powerpoint/2010/main" val="3156412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p:cNvSpPr txBox="1"/>
          <p:nvPr/>
        </p:nvSpPr>
        <p:spPr>
          <a:xfrm>
            <a:off x="1804547" y="249767"/>
            <a:ext cx="8575197" cy="461665"/>
          </a:xfrm>
          <a:prstGeom prst="rect">
            <a:avLst/>
          </a:prstGeom>
          <a:noFill/>
        </p:spPr>
        <p:txBody>
          <a:bodyPr wrap="square" rtlCol="0">
            <a:spAutoFit/>
          </a:bodyPr>
          <a:lstStyle/>
          <a:p>
            <a:pPr algn="ctr"/>
            <a:r>
              <a:rPr kumimoji="1" lang="ja-JP" altLang="en-US" sz="2400" b="1" dirty="0">
                <a:solidFill>
                  <a:srgbClr val="FF0000"/>
                </a:solidFill>
                <a:latin typeface="Meiryo UI" panose="020B0604030504040204" pitchFamily="50" charset="-128"/>
                <a:ea typeface="Meiryo UI" panose="020B0604030504040204" pitchFamily="50" charset="-128"/>
              </a:rPr>
              <a:t>③</a:t>
            </a:r>
            <a:r>
              <a:rPr kumimoji="1" lang="ja-JP" altLang="en-US" sz="2400" b="1" dirty="0">
                <a:latin typeface="Meiryo UI" panose="020B0604030504040204" pitchFamily="50" charset="-128"/>
                <a:ea typeface="Meiryo UI" panose="020B0604030504040204" pitchFamily="50" charset="-128"/>
              </a:rPr>
              <a:t>の</a:t>
            </a:r>
            <a:r>
              <a:rPr kumimoji="1" lang="ja-JP" altLang="en-US" sz="2400" b="1" dirty="0">
                <a:solidFill>
                  <a:srgbClr val="FF0000"/>
                </a:solidFill>
                <a:latin typeface="Meiryo UI" panose="020B0604030504040204" pitchFamily="50" charset="-128"/>
                <a:ea typeface="Meiryo UI" panose="020B0604030504040204" pitchFamily="50" charset="-128"/>
              </a:rPr>
              <a:t>分析</a:t>
            </a:r>
            <a:r>
              <a:rPr kumimoji="1" lang="ja-JP" altLang="en-US" sz="2400" b="1" dirty="0">
                <a:latin typeface="Meiryo UI" panose="020B0604030504040204" pitchFamily="50" charset="-128"/>
                <a:ea typeface="Meiryo UI" panose="020B0604030504040204" pitchFamily="50" charset="-128"/>
              </a:rPr>
              <a:t>については語りませんが</a:t>
            </a:r>
          </a:p>
        </p:txBody>
      </p:sp>
      <p:grpSp>
        <p:nvGrpSpPr>
          <p:cNvPr id="17" name="グループ化 2"/>
          <p:cNvGrpSpPr>
            <a:grpSpLocks/>
          </p:cNvGrpSpPr>
          <p:nvPr/>
        </p:nvGrpSpPr>
        <p:grpSpPr bwMode="auto">
          <a:xfrm>
            <a:off x="109518" y="874167"/>
            <a:ext cx="4840300" cy="4487538"/>
            <a:chOff x="-1084015" y="1772816"/>
            <a:chExt cx="4841876" cy="4486275"/>
          </a:xfrm>
        </p:grpSpPr>
        <p:pic>
          <p:nvPicPr>
            <p:cNvPr id="18" name="図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33623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4015" y="2949487"/>
              <a:ext cx="14795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図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7044" y="4393981"/>
            <a:ext cx="179228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テキスト ボックス 3"/>
          <p:cNvSpPr txBox="1">
            <a:spLocks noChangeArrowheads="1"/>
          </p:cNvSpPr>
          <p:nvPr/>
        </p:nvSpPr>
        <p:spPr bwMode="auto">
          <a:xfrm>
            <a:off x="2409707" y="5336956"/>
            <a:ext cx="1728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400">
                <a:latin typeface="Meiryo UI" panose="020B0604030504040204" pitchFamily="50" charset="-128"/>
                <a:ea typeface="Meiryo UI" panose="020B0604030504040204" pitchFamily="50" charset="-128"/>
              </a:rPr>
              <a:t>エニグマ暗号機</a:t>
            </a:r>
          </a:p>
        </p:txBody>
      </p:sp>
      <p:pic>
        <p:nvPicPr>
          <p:cNvPr id="23" name="図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6607" y="1085631"/>
            <a:ext cx="4176712"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正方形/長方形 5"/>
          <p:cNvSpPr>
            <a:spLocks noChangeArrowheads="1"/>
          </p:cNvSpPr>
          <p:nvPr/>
        </p:nvSpPr>
        <p:spPr bwMode="auto">
          <a:xfrm>
            <a:off x="5546607" y="809406"/>
            <a:ext cx="41767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600" b="1" u="sng">
                <a:latin typeface="Meiryo UI" panose="020B0604030504040204" pitchFamily="50" charset="-128"/>
                <a:ea typeface="Meiryo UI" panose="020B0604030504040204" pitchFamily="50" charset="-128"/>
              </a:rPr>
              <a:t>エニグマ暗号の解読の拠点、英政府暗号学校</a:t>
            </a:r>
            <a:endParaRPr lang="en-US" altLang="ja-JP" sz="1600" b="1" u="sng">
              <a:latin typeface="Meiryo UI" panose="020B0604030504040204" pitchFamily="50" charset="-128"/>
              <a:ea typeface="Meiryo UI" panose="020B0604030504040204" pitchFamily="50" charset="-128"/>
            </a:endParaRPr>
          </a:p>
          <a:p>
            <a:pPr algn="ctr">
              <a:spcBef>
                <a:spcPct val="0"/>
              </a:spcBef>
              <a:buFontTx/>
              <a:buNone/>
            </a:pPr>
            <a:r>
              <a:rPr lang="ja-JP" altLang="en-US" sz="1400" b="1">
                <a:latin typeface="Meiryo UI" panose="020B0604030504040204" pitchFamily="50" charset="-128"/>
                <a:ea typeface="Meiryo UI" panose="020B0604030504040204" pitchFamily="50" charset="-128"/>
              </a:rPr>
              <a:t>（</a:t>
            </a:r>
            <a:r>
              <a:rPr lang="ja-JP" altLang="ja-JP" sz="1400" b="1">
                <a:latin typeface="Meiryo UI" panose="020B0604030504040204" pitchFamily="50" charset="-128"/>
                <a:ea typeface="Meiryo UI" panose="020B0604030504040204" pitchFamily="50" charset="-128"/>
              </a:rPr>
              <a:t>Government Code and Cypher School</a:t>
            </a:r>
            <a:r>
              <a:rPr lang="ja-JP" altLang="en-US" sz="1400" b="1">
                <a:latin typeface="Meiryo UI" panose="020B0604030504040204" pitchFamily="50" charset="-128"/>
                <a:ea typeface="Meiryo UI" panose="020B0604030504040204" pitchFamily="50" charset="-128"/>
              </a:rPr>
              <a:t>）</a:t>
            </a:r>
          </a:p>
        </p:txBody>
      </p:sp>
      <p:pic>
        <p:nvPicPr>
          <p:cNvPr id="25" name="図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53194" y="4393981"/>
            <a:ext cx="3236912"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1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8032" y="3863756"/>
            <a:ext cx="8937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14"/>
          <p:cNvSpPr txBox="1">
            <a:spLocks noChangeArrowheads="1"/>
          </p:cNvSpPr>
          <p:nvPr/>
        </p:nvSpPr>
        <p:spPr bwMode="auto">
          <a:xfrm>
            <a:off x="489858" y="5712201"/>
            <a:ext cx="49338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r">
              <a:spcBef>
                <a:spcPct val="0"/>
              </a:spcBef>
              <a:buFontTx/>
              <a:buNone/>
            </a:pPr>
            <a:r>
              <a:rPr lang="ja-JP" altLang="en-US" sz="1800" b="1" dirty="0">
                <a:latin typeface="Meiryo UI" panose="020B0604030504040204" pitchFamily="50" charset="-128"/>
                <a:ea typeface="Meiryo UI" panose="020B0604030504040204" pitchFamily="50" charset="-128"/>
              </a:rPr>
              <a:t>アラン・チューリングは、（右→）</a:t>
            </a:r>
            <a:endParaRPr lang="en-US" altLang="ja-JP" sz="1800" b="1" dirty="0">
              <a:latin typeface="Meiryo UI" panose="020B0604030504040204" pitchFamily="50" charset="-128"/>
              <a:ea typeface="Meiryo UI" panose="020B0604030504040204" pitchFamily="50" charset="-128"/>
            </a:endParaRPr>
          </a:p>
          <a:p>
            <a:pPr>
              <a:spcBef>
                <a:spcPct val="0"/>
              </a:spcBef>
              <a:buFontTx/>
              <a:buNone/>
            </a:pPr>
            <a:r>
              <a:rPr lang="ja-JP" altLang="en-US" sz="1800" b="1" u="sng" dirty="0">
                <a:solidFill>
                  <a:srgbClr val="FF0000"/>
                </a:solidFill>
                <a:latin typeface="Meiryo UI" panose="020B0604030504040204" pitchFamily="50" charset="-128"/>
                <a:ea typeface="Meiryo UI" panose="020B0604030504040204" pitchFamily="50" charset="-128"/>
              </a:rPr>
              <a:t>「計算する機械」</a:t>
            </a:r>
            <a:r>
              <a:rPr lang="ja-JP" altLang="en-US" sz="1800" b="1" dirty="0">
                <a:solidFill>
                  <a:srgbClr val="FF0000"/>
                </a:solidFill>
                <a:latin typeface="Meiryo UI" panose="020B0604030504040204" pitchFamily="50" charset="-128"/>
                <a:ea typeface="Meiryo UI" panose="020B0604030504040204" pitchFamily="50" charset="-128"/>
              </a:rPr>
              <a:t>（コンピュータ）</a:t>
            </a:r>
            <a:r>
              <a:rPr lang="ja-JP" altLang="en-US" sz="1800" b="1" dirty="0">
                <a:latin typeface="Meiryo UI" panose="020B0604030504040204" pitchFamily="50" charset="-128"/>
                <a:ea typeface="Meiryo UI" panose="020B0604030504040204" pitchFamily="50" charset="-128"/>
              </a:rPr>
              <a:t>と</a:t>
            </a:r>
            <a:r>
              <a:rPr lang="ja-JP" altLang="en-US" sz="1800" b="1" u="sng" dirty="0">
                <a:solidFill>
                  <a:srgbClr val="FF0000"/>
                </a:solidFill>
                <a:latin typeface="Meiryo UI" panose="020B0604030504040204" pitchFamily="50" charset="-128"/>
                <a:ea typeface="Meiryo UI" panose="020B0604030504040204" pitchFamily="50" charset="-128"/>
              </a:rPr>
              <a:t>「考える機械」</a:t>
            </a:r>
            <a:r>
              <a:rPr lang="ja-JP" altLang="en-US" sz="1800" b="1" dirty="0">
                <a:solidFill>
                  <a:srgbClr val="FF0000"/>
                </a:solidFill>
                <a:latin typeface="Meiryo UI" panose="020B0604030504040204" pitchFamily="50" charset="-128"/>
                <a:ea typeface="Meiryo UI" panose="020B0604030504040204" pitchFamily="50" charset="-128"/>
              </a:rPr>
              <a:t>（人工知能）</a:t>
            </a:r>
            <a:r>
              <a:rPr lang="ja-JP" altLang="en-US" sz="1800" b="1" dirty="0">
                <a:latin typeface="Meiryo UI" panose="020B0604030504040204" pitchFamily="50" charset="-128"/>
                <a:ea typeface="Meiryo UI" panose="020B0604030504040204" pitchFamily="50" charset="-128"/>
              </a:rPr>
              <a:t>の概念を提示した数学者です。</a:t>
            </a:r>
          </a:p>
        </p:txBody>
      </p:sp>
      <p:pic>
        <p:nvPicPr>
          <p:cNvPr id="28" name="図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27494" y="4236818"/>
            <a:ext cx="519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17"/>
          <p:cNvSpPr txBox="1">
            <a:spLocks noChangeArrowheads="1"/>
          </p:cNvSpPr>
          <p:nvPr/>
        </p:nvSpPr>
        <p:spPr bwMode="auto">
          <a:xfrm>
            <a:off x="8187561" y="4524612"/>
            <a:ext cx="228094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b="1" dirty="0">
                <a:solidFill>
                  <a:schemeClr val="bg1"/>
                </a:solidFill>
                <a:latin typeface="Meiryo UI" panose="020B0604030504040204" pitchFamily="50" charset="-128"/>
                <a:ea typeface="Meiryo UI" panose="020B0604030504040204" pitchFamily="50" charset="-128"/>
              </a:rPr>
              <a:t>暗号解読に利用された装置</a:t>
            </a:r>
          </a:p>
        </p:txBody>
      </p:sp>
      <p:sp>
        <p:nvSpPr>
          <p:cNvPr id="30" name="テキスト ボックス 24"/>
          <p:cNvSpPr txBox="1">
            <a:spLocks noChangeArrowheads="1"/>
          </p:cNvSpPr>
          <p:nvPr/>
        </p:nvSpPr>
        <p:spPr bwMode="auto">
          <a:xfrm>
            <a:off x="5567244" y="3725643"/>
            <a:ext cx="41560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300" b="1">
                <a:solidFill>
                  <a:schemeClr val="bg1"/>
                </a:solidFill>
                <a:latin typeface="Meiryo UI" panose="020B0604030504040204" pitchFamily="50" charset="-128"/>
                <a:ea typeface="Meiryo UI" panose="020B0604030504040204" pitchFamily="50" charset="-128"/>
              </a:rPr>
              <a:t>Google</a:t>
            </a:r>
            <a:r>
              <a:rPr lang="ja-JP" altLang="en-US" sz="1300" b="1">
                <a:solidFill>
                  <a:schemeClr val="bg1"/>
                </a:solidFill>
                <a:latin typeface="Meiryo UI" panose="020B0604030504040204" pitchFamily="50" charset="-128"/>
                <a:ea typeface="Meiryo UI" panose="020B0604030504040204" pitchFamily="50" charset="-128"/>
              </a:rPr>
              <a:t>はチューリングに敬意を表し、</a:t>
            </a:r>
            <a:endParaRPr lang="en-US" altLang="ja-JP" sz="1300" b="1">
              <a:solidFill>
                <a:schemeClr val="bg1"/>
              </a:solidFill>
              <a:latin typeface="Meiryo UI" panose="020B0604030504040204" pitchFamily="50" charset="-128"/>
              <a:ea typeface="Meiryo UI" panose="020B0604030504040204" pitchFamily="50" charset="-128"/>
            </a:endParaRPr>
          </a:p>
          <a:p>
            <a:pPr>
              <a:spcBef>
                <a:spcPct val="0"/>
              </a:spcBef>
              <a:buFontTx/>
              <a:buNone/>
            </a:pPr>
            <a:r>
              <a:rPr lang="ja-JP" altLang="en-US" sz="1300" b="1">
                <a:solidFill>
                  <a:schemeClr val="bg1"/>
                </a:solidFill>
                <a:latin typeface="Meiryo UI" panose="020B0604030504040204" pitchFamily="50" charset="-128"/>
                <a:ea typeface="Meiryo UI" panose="020B0604030504040204" pitchFamily="50" charset="-128"/>
              </a:rPr>
              <a:t>ブレチュリーパークの</a:t>
            </a:r>
            <a:r>
              <a:rPr lang="en-US" altLang="ja-JP" sz="1300" b="1">
                <a:solidFill>
                  <a:schemeClr val="bg1"/>
                </a:solidFill>
                <a:latin typeface="Meiryo UI" panose="020B0604030504040204" pitchFamily="50" charset="-128"/>
                <a:ea typeface="Meiryo UI" panose="020B0604030504040204" pitchFamily="50" charset="-128"/>
              </a:rPr>
              <a:t>GCCS</a:t>
            </a:r>
            <a:r>
              <a:rPr lang="ja-JP" altLang="en-US" sz="1300" b="1">
                <a:solidFill>
                  <a:schemeClr val="bg1"/>
                </a:solidFill>
                <a:latin typeface="Meiryo UI" panose="020B0604030504040204" pitchFamily="50" charset="-128"/>
                <a:ea typeface="Meiryo UI" panose="020B0604030504040204" pitchFamily="50" charset="-128"/>
              </a:rPr>
              <a:t>施設の保守費用を負担。</a:t>
            </a:r>
          </a:p>
        </p:txBody>
      </p:sp>
      <p:sp>
        <p:nvSpPr>
          <p:cNvPr id="2" name="テキスト ボックス 1"/>
          <p:cNvSpPr txBox="1"/>
          <p:nvPr/>
        </p:nvSpPr>
        <p:spPr>
          <a:xfrm>
            <a:off x="745689" y="5867463"/>
            <a:ext cx="1275742"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チューリングマシン</a:t>
            </a:r>
          </a:p>
        </p:txBody>
      </p:sp>
      <p:sp>
        <p:nvSpPr>
          <p:cNvPr id="31" name="テキスト ボックス 30"/>
          <p:cNvSpPr txBox="1"/>
          <p:nvPr/>
        </p:nvSpPr>
        <p:spPr>
          <a:xfrm>
            <a:off x="602523" y="6538707"/>
            <a:ext cx="1275742"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チューリングテスト</a:t>
            </a:r>
          </a:p>
        </p:txBody>
      </p:sp>
      <p:pic>
        <p:nvPicPr>
          <p:cNvPr id="32" name="図 31"/>
          <p:cNvPicPr>
            <a:picLocks noChangeAspect="1"/>
          </p:cNvPicPr>
          <p:nvPr/>
        </p:nvPicPr>
        <p:blipFill>
          <a:blip r:embed="rId9"/>
          <a:stretch>
            <a:fillRect/>
          </a:stretch>
        </p:blipFill>
        <p:spPr>
          <a:xfrm>
            <a:off x="10886" y="0"/>
            <a:ext cx="881743" cy="551089"/>
          </a:xfrm>
          <a:prstGeom prst="rect">
            <a:avLst/>
          </a:prstGeom>
        </p:spPr>
      </p:pic>
    </p:spTree>
    <p:extLst>
      <p:ext uri="{BB962C8B-B14F-4D97-AF65-F5344CB8AC3E}">
        <p14:creationId xmlns:p14="http://schemas.microsoft.com/office/powerpoint/2010/main" val="2713572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10886" y="0"/>
            <a:ext cx="881743" cy="551089"/>
          </a:xfrm>
          <a:prstGeom prst="rect">
            <a:avLst/>
          </a:prstGeom>
        </p:spPr>
      </p:pic>
      <p:sp>
        <p:nvSpPr>
          <p:cNvPr id="74" name="テキスト ボックス 73"/>
          <p:cNvSpPr txBox="1"/>
          <p:nvPr/>
        </p:nvSpPr>
        <p:spPr>
          <a:xfrm>
            <a:off x="1771889" y="347741"/>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今の所、データはクラウドに集まる</a:t>
            </a:r>
          </a:p>
        </p:txBody>
      </p:sp>
      <p:grpSp>
        <p:nvGrpSpPr>
          <p:cNvPr id="13" name="Group 70"/>
          <p:cNvGrpSpPr>
            <a:grpSpLocks/>
          </p:cNvGrpSpPr>
          <p:nvPr/>
        </p:nvGrpSpPr>
        <p:grpSpPr bwMode="auto">
          <a:xfrm>
            <a:off x="1944008" y="2066471"/>
            <a:ext cx="1227138" cy="920750"/>
            <a:chOff x="914400" y="1363659"/>
            <a:chExt cx="2895600" cy="1989140"/>
          </a:xfrm>
        </p:grpSpPr>
        <p:sp>
          <p:nvSpPr>
            <p:cNvPr id="14" name="Rectangle 5"/>
            <p:cNvSpPr/>
            <p:nvPr/>
          </p:nvSpPr>
          <p:spPr>
            <a:xfrm>
              <a:off x="914400" y="3308216"/>
              <a:ext cx="2895600" cy="44583"/>
            </a:xfrm>
            <a:prstGeom prst="rect">
              <a:avLst/>
            </a:prstGeom>
            <a:ln w="127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Rectangle 6"/>
            <p:cNvSpPr/>
            <p:nvPr/>
          </p:nvSpPr>
          <p:spPr>
            <a:xfrm rot="5400000">
              <a:off x="1007908" y="1885193"/>
              <a:ext cx="281223" cy="116122"/>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Rectangle 7"/>
            <p:cNvSpPr/>
            <p:nvPr/>
          </p:nvSpPr>
          <p:spPr>
            <a:xfrm>
              <a:off x="914400" y="2900098"/>
              <a:ext cx="2895600" cy="44585"/>
            </a:xfrm>
            <a:prstGeom prst="rect">
              <a:avLst/>
            </a:prstGeom>
            <a:ln w="127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Rectangle 8"/>
            <p:cNvSpPr/>
            <p:nvPr/>
          </p:nvSpPr>
          <p:spPr>
            <a:xfrm>
              <a:off x="914400" y="2495411"/>
              <a:ext cx="2895600" cy="44585"/>
            </a:xfrm>
            <a:prstGeom prst="rect">
              <a:avLst/>
            </a:prstGeom>
            <a:ln w="127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Rectangle 9"/>
            <p:cNvSpPr/>
            <p:nvPr/>
          </p:nvSpPr>
          <p:spPr>
            <a:xfrm>
              <a:off x="914400" y="2087295"/>
              <a:ext cx="2895600" cy="44583"/>
            </a:xfrm>
            <a:prstGeom prst="rect">
              <a:avLst/>
            </a:prstGeom>
            <a:ln w="127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Rectangle 10"/>
            <p:cNvSpPr/>
            <p:nvPr/>
          </p:nvSpPr>
          <p:spPr>
            <a:xfrm>
              <a:off x="914400" y="1682608"/>
              <a:ext cx="2895600" cy="44583"/>
            </a:xfrm>
            <a:prstGeom prst="rect">
              <a:avLst/>
            </a:prstGeom>
            <a:ln w="127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Rectangle 11"/>
            <p:cNvSpPr/>
            <p:nvPr/>
          </p:nvSpPr>
          <p:spPr>
            <a:xfrm rot="5400000">
              <a:off x="1122159" y="1887064"/>
              <a:ext cx="281223" cy="112378"/>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Rectangle 12"/>
            <p:cNvSpPr/>
            <p:nvPr/>
          </p:nvSpPr>
          <p:spPr>
            <a:xfrm rot="5400000">
              <a:off x="1236411" y="1885191"/>
              <a:ext cx="281223" cy="116125"/>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Rectangle 13"/>
            <p:cNvSpPr/>
            <p:nvPr/>
          </p:nvSpPr>
          <p:spPr>
            <a:xfrm rot="5400000">
              <a:off x="1350662" y="1887064"/>
              <a:ext cx="281223" cy="112378"/>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3" name="Group 22"/>
            <p:cNvGrpSpPr>
              <a:grpSpLocks/>
            </p:cNvGrpSpPr>
            <p:nvPr/>
          </p:nvGrpSpPr>
          <p:grpSpPr bwMode="auto">
            <a:xfrm>
              <a:off x="2279649" y="2647951"/>
              <a:ext cx="425450" cy="247650"/>
              <a:chOff x="2273300" y="4267200"/>
              <a:chExt cx="457200" cy="304800"/>
            </a:xfrm>
          </p:grpSpPr>
          <p:sp>
            <p:nvSpPr>
              <p:cNvPr id="68" name="Rectangle 14"/>
              <p:cNvSpPr/>
              <p:nvPr/>
            </p:nvSpPr>
            <p:spPr>
              <a:xfrm rot="5400000">
                <a:off x="2251720" y="4436857"/>
                <a:ext cx="156178" cy="116740"/>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Rectangle 15"/>
              <p:cNvSpPr/>
              <p:nvPr/>
            </p:nvSpPr>
            <p:spPr>
              <a:xfrm rot="5400000">
                <a:off x="2366446" y="4438870"/>
                <a:ext cx="156178" cy="112713"/>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Rectangle 16"/>
              <p:cNvSpPr/>
              <p:nvPr/>
            </p:nvSpPr>
            <p:spPr>
              <a:xfrm rot="5400000">
                <a:off x="2481173" y="4436857"/>
                <a:ext cx="156178" cy="116737"/>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Rectangle 17"/>
              <p:cNvSpPr/>
              <p:nvPr/>
            </p:nvSpPr>
            <p:spPr>
              <a:xfrm rot="5400000">
                <a:off x="2595897" y="4438870"/>
                <a:ext cx="156178" cy="112713"/>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Rectangle 18"/>
              <p:cNvSpPr/>
              <p:nvPr/>
            </p:nvSpPr>
            <p:spPr>
              <a:xfrm rot="5400000">
                <a:off x="2253831" y="4282790"/>
                <a:ext cx="151956" cy="116740"/>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Rectangle 19"/>
              <p:cNvSpPr/>
              <p:nvPr/>
            </p:nvSpPr>
            <p:spPr>
              <a:xfrm rot="5400000">
                <a:off x="2368557" y="4284803"/>
                <a:ext cx="151956" cy="112713"/>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Rectangle 20"/>
              <p:cNvSpPr/>
              <p:nvPr/>
            </p:nvSpPr>
            <p:spPr>
              <a:xfrm rot="5400000">
                <a:off x="2483284" y="4282790"/>
                <a:ext cx="151956" cy="116737"/>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4" name="Rectangle 23"/>
            <p:cNvSpPr/>
            <p:nvPr/>
          </p:nvSpPr>
          <p:spPr>
            <a:xfrm rot="5400000">
              <a:off x="1411993" y="1517807"/>
              <a:ext cx="270936" cy="4495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Rectangle 24"/>
            <p:cNvSpPr/>
            <p:nvPr/>
          </p:nvSpPr>
          <p:spPr>
            <a:xfrm rot="5400000">
              <a:off x="1460689" y="1517807"/>
              <a:ext cx="270936" cy="4495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Rectangle 25"/>
            <p:cNvSpPr/>
            <p:nvPr/>
          </p:nvSpPr>
          <p:spPr>
            <a:xfrm rot="5400000">
              <a:off x="1513132" y="1517807"/>
              <a:ext cx="270936" cy="4495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Rectangle 26"/>
            <p:cNvSpPr/>
            <p:nvPr/>
          </p:nvSpPr>
          <p:spPr>
            <a:xfrm rot="5400000">
              <a:off x="1558083" y="1517807"/>
              <a:ext cx="270936" cy="4495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Rectangle 27"/>
            <p:cNvSpPr/>
            <p:nvPr/>
          </p:nvSpPr>
          <p:spPr>
            <a:xfrm rot="3939260">
              <a:off x="1663129" y="1521077"/>
              <a:ext cx="274364" cy="48698"/>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9" name="Group 28"/>
            <p:cNvGrpSpPr>
              <a:grpSpLocks/>
            </p:cNvGrpSpPr>
            <p:nvPr/>
          </p:nvGrpSpPr>
          <p:grpSpPr bwMode="auto">
            <a:xfrm>
              <a:off x="3422650" y="2241550"/>
              <a:ext cx="285750" cy="247650"/>
              <a:chOff x="2273300" y="4267200"/>
              <a:chExt cx="457200" cy="304800"/>
            </a:xfrm>
          </p:grpSpPr>
          <p:sp>
            <p:nvSpPr>
              <p:cNvPr id="61" name="Rectangle 29"/>
              <p:cNvSpPr/>
              <p:nvPr/>
            </p:nvSpPr>
            <p:spPr>
              <a:xfrm rot="5400000">
                <a:off x="2256694" y="4438284"/>
                <a:ext cx="151956" cy="113878"/>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Rectangle 30"/>
              <p:cNvSpPr/>
              <p:nvPr/>
            </p:nvSpPr>
            <p:spPr>
              <a:xfrm rot="5400000">
                <a:off x="2370569" y="4438287"/>
                <a:ext cx="151956" cy="113874"/>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Rectangle 31"/>
              <p:cNvSpPr/>
              <p:nvPr/>
            </p:nvSpPr>
            <p:spPr>
              <a:xfrm rot="5400000">
                <a:off x="2484447" y="4438284"/>
                <a:ext cx="151956" cy="113878"/>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Rectangle 32"/>
              <p:cNvSpPr/>
              <p:nvPr/>
            </p:nvSpPr>
            <p:spPr>
              <a:xfrm rot="5400000">
                <a:off x="2598321" y="4438287"/>
                <a:ext cx="151956" cy="113874"/>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Rectangle 33"/>
              <p:cNvSpPr/>
              <p:nvPr/>
            </p:nvSpPr>
            <p:spPr>
              <a:xfrm rot="5400000">
                <a:off x="2256694" y="4286328"/>
                <a:ext cx="151956" cy="113878"/>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Rectangle 34"/>
              <p:cNvSpPr/>
              <p:nvPr/>
            </p:nvSpPr>
            <p:spPr>
              <a:xfrm rot="5400000">
                <a:off x="2370569" y="4286331"/>
                <a:ext cx="151956" cy="113874"/>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Rectangle 35"/>
              <p:cNvSpPr/>
              <p:nvPr/>
            </p:nvSpPr>
            <p:spPr>
              <a:xfrm rot="5400000">
                <a:off x="2484447" y="4286328"/>
                <a:ext cx="151956" cy="113878"/>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0" name="Group 36"/>
            <p:cNvGrpSpPr>
              <a:grpSpLocks/>
            </p:cNvGrpSpPr>
            <p:nvPr/>
          </p:nvGrpSpPr>
          <p:grpSpPr bwMode="auto">
            <a:xfrm flipH="1">
              <a:off x="3136900" y="2241550"/>
              <a:ext cx="285750" cy="247650"/>
              <a:chOff x="2273300" y="4267200"/>
              <a:chExt cx="457200" cy="304800"/>
            </a:xfrm>
          </p:grpSpPr>
          <p:sp>
            <p:nvSpPr>
              <p:cNvPr id="54" name="Rectangle 37"/>
              <p:cNvSpPr/>
              <p:nvPr/>
            </p:nvSpPr>
            <p:spPr>
              <a:xfrm rot="5400000">
                <a:off x="2251828" y="4438287"/>
                <a:ext cx="151956" cy="113874"/>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Rectangle 38"/>
              <p:cNvSpPr/>
              <p:nvPr/>
            </p:nvSpPr>
            <p:spPr>
              <a:xfrm rot="5400000">
                <a:off x="2365702" y="4438284"/>
                <a:ext cx="151956" cy="113878"/>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Rectangle 39"/>
              <p:cNvSpPr/>
              <p:nvPr/>
            </p:nvSpPr>
            <p:spPr>
              <a:xfrm rot="5400000">
                <a:off x="2482578" y="4435290"/>
                <a:ext cx="151956" cy="119870"/>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Rectangle 40"/>
              <p:cNvSpPr/>
              <p:nvPr/>
            </p:nvSpPr>
            <p:spPr>
              <a:xfrm rot="5400000">
                <a:off x="2599450" y="4438287"/>
                <a:ext cx="151956" cy="113874"/>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Rectangle 41"/>
              <p:cNvSpPr/>
              <p:nvPr/>
            </p:nvSpPr>
            <p:spPr>
              <a:xfrm rot="5400000">
                <a:off x="2251828" y="4286331"/>
                <a:ext cx="151956" cy="113874"/>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Rectangle 42"/>
              <p:cNvSpPr/>
              <p:nvPr/>
            </p:nvSpPr>
            <p:spPr>
              <a:xfrm rot="5400000">
                <a:off x="2365702" y="4286328"/>
                <a:ext cx="151956" cy="113878"/>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Rectangle 43"/>
              <p:cNvSpPr/>
              <p:nvPr/>
            </p:nvSpPr>
            <p:spPr>
              <a:xfrm rot="5400000">
                <a:off x="2482578" y="4283334"/>
                <a:ext cx="151956" cy="119870"/>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1" name="Group 59"/>
            <p:cNvGrpSpPr>
              <a:grpSpLocks/>
            </p:cNvGrpSpPr>
            <p:nvPr/>
          </p:nvGrpSpPr>
          <p:grpSpPr bwMode="auto">
            <a:xfrm>
              <a:off x="2838450" y="3028950"/>
              <a:ext cx="374650" cy="279400"/>
              <a:chOff x="4445000" y="3028950"/>
              <a:chExt cx="457200" cy="279400"/>
            </a:xfrm>
          </p:grpSpPr>
          <p:sp>
            <p:nvSpPr>
              <p:cNvPr id="50" name="Rectangle 44"/>
              <p:cNvSpPr/>
              <p:nvPr/>
            </p:nvSpPr>
            <p:spPr>
              <a:xfrm rot="5400000">
                <a:off x="4364898" y="3112177"/>
                <a:ext cx="277795" cy="114284"/>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Rectangle 45"/>
              <p:cNvSpPr/>
              <p:nvPr/>
            </p:nvSpPr>
            <p:spPr>
              <a:xfrm rot="5400000">
                <a:off x="4479182" y="3112177"/>
                <a:ext cx="277795" cy="11428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Rectangle 46"/>
              <p:cNvSpPr/>
              <p:nvPr/>
            </p:nvSpPr>
            <p:spPr>
              <a:xfrm rot="5400000">
                <a:off x="4593463" y="3112177"/>
                <a:ext cx="277795" cy="114284"/>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Rectangle 47"/>
              <p:cNvSpPr/>
              <p:nvPr/>
            </p:nvSpPr>
            <p:spPr>
              <a:xfrm rot="5400000">
                <a:off x="4707747" y="3112177"/>
                <a:ext cx="277795" cy="11428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2" name="Group 58"/>
            <p:cNvGrpSpPr>
              <a:grpSpLocks/>
            </p:cNvGrpSpPr>
            <p:nvPr/>
          </p:nvGrpSpPr>
          <p:grpSpPr bwMode="auto">
            <a:xfrm>
              <a:off x="2743200" y="1363659"/>
              <a:ext cx="498475" cy="319088"/>
              <a:chOff x="4819650" y="1357309"/>
              <a:chExt cx="498475" cy="319088"/>
            </a:xfrm>
          </p:grpSpPr>
          <p:grpSp>
            <p:nvGrpSpPr>
              <p:cNvPr id="42" name="Group 48"/>
              <p:cNvGrpSpPr>
                <a:grpSpLocks/>
              </p:cNvGrpSpPr>
              <p:nvPr/>
            </p:nvGrpSpPr>
            <p:grpSpPr bwMode="auto">
              <a:xfrm rot="16200000" flipV="1">
                <a:off x="4910931" y="1393028"/>
                <a:ext cx="319088" cy="247650"/>
                <a:chOff x="2273300" y="4267200"/>
                <a:chExt cx="342900" cy="304800"/>
              </a:xfrm>
            </p:grpSpPr>
            <p:sp>
              <p:nvSpPr>
                <p:cNvPr id="45" name="Rectangle 49"/>
                <p:cNvSpPr/>
                <p:nvPr/>
              </p:nvSpPr>
              <p:spPr>
                <a:xfrm rot="5400000">
                  <a:off x="2261876" y="4656016"/>
                  <a:ext cx="152140" cy="11425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Rectangle 50"/>
                <p:cNvSpPr/>
                <p:nvPr/>
              </p:nvSpPr>
              <p:spPr>
                <a:xfrm rot="5400000">
                  <a:off x="2541973" y="4656016"/>
                  <a:ext cx="152140" cy="11425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Rectangle 53"/>
                <p:cNvSpPr/>
                <p:nvPr/>
              </p:nvSpPr>
              <p:spPr>
                <a:xfrm rot="5400000">
                  <a:off x="2261876" y="4287188"/>
                  <a:ext cx="152140" cy="11425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Rectangle 54"/>
                <p:cNvSpPr/>
                <p:nvPr/>
              </p:nvSpPr>
              <p:spPr>
                <a:xfrm rot="5400000">
                  <a:off x="2368755" y="4287190"/>
                  <a:ext cx="152140" cy="114249"/>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Rectangle 55"/>
                <p:cNvSpPr/>
                <p:nvPr/>
              </p:nvSpPr>
              <p:spPr>
                <a:xfrm rot="5400000">
                  <a:off x="2659909" y="4287188"/>
                  <a:ext cx="152140" cy="11425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3" name="Rectangle 56"/>
              <p:cNvSpPr/>
              <p:nvPr/>
            </p:nvSpPr>
            <p:spPr>
              <a:xfrm rot="10800000" flipV="1">
                <a:off x="4818860" y="1569941"/>
                <a:ext cx="123616" cy="102887"/>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Rectangle 57"/>
              <p:cNvSpPr/>
              <p:nvPr/>
            </p:nvSpPr>
            <p:spPr>
              <a:xfrm rot="10800000" flipV="1">
                <a:off x="5193451" y="1569941"/>
                <a:ext cx="123616" cy="102887"/>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3" name="Group 60"/>
            <p:cNvGrpSpPr>
              <a:grpSpLocks/>
            </p:cNvGrpSpPr>
            <p:nvPr/>
          </p:nvGrpSpPr>
          <p:grpSpPr bwMode="auto">
            <a:xfrm>
              <a:off x="3213100" y="3028950"/>
              <a:ext cx="374650" cy="279400"/>
              <a:chOff x="4445000" y="3028950"/>
              <a:chExt cx="457200" cy="279400"/>
            </a:xfrm>
          </p:grpSpPr>
          <p:sp>
            <p:nvSpPr>
              <p:cNvPr id="38" name="Rectangle 61"/>
              <p:cNvSpPr/>
              <p:nvPr/>
            </p:nvSpPr>
            <p:spPr>
              <a:xfrm rot="5400000">
                <a:off x="4364828" y="3112177"/>
                <a:ext cx="277795" cy="114284"/>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Rectangle 62"/>
              <p:cNvSpPr/>
              <p:nvPr/>
            </p:nvSpPr>
            <p:spPr>
              <a:xfrm rot="5400000">
                <a:off x="4479113" y="3112177"/>
                <a:ext cx="277795" cy="11428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Rectangle 63"/>
              <p:cNvSpPr/>
              <p:nvPr/>
            </p:nvSpPr>
            <p:spPr>
              <a:xfrm rot="5400000">
                <a:off x="4593394" y="3112177"/>
                <a:ext cx="277795" cy="114284"/>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Rectangle 64"/>
              <p:cNvSpPr/>
              <p:nvPr/>
            </p:nvSpPr>
            <p:spPr>
              <a:xfrm rot="5400000">
                <a:off x="4707678" y="3112177"/>
                <a:ext cx="277795" cy="11428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4" name="Group 65"/>
            <p:cNvGrpSpPr>
              <a:grpSpLocks/>
            </p:cNvGrpSpPr>
            <p:nvPr/>
          </p:nvGrpSpPr>
          <p:grpSpPr bwMode="auto">
            <a:xfrm>
              <a:off x="1511306" y="3028950"/>
              <a:ext cx="280988" cy="279400"/>
              <a:chOff x="4445000" y="3028950"/>
              <a:chExt cx="342900" cy="279400"/>
            </a:xfrm>
          </p:grpSpPr>
          <p:sp>
            <p:nvSpPr>
              <p:cNvPr id="35" name="Rectangle 66"/>
              <p:cNvSpPr/>
              <p:nvPr/>
            </p:nvSpPr>
            <p:spPr>
              <a:xfrm rot="5400000">
                <a:off x="4361655" y="3112177"/>
                <a:ext cx="277795" cy="11428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Rectangle 67"/>
              <p:cNvSpPr/>
              <p:nvPr/>
            </p:nvSpPr>
            <p:spPr>
              <a:xfrm rot="5400000">
                <a:off x="4475936" y="3112177"/>
                <a:ext cx="277795" cy="114284"/>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Rectangle 68"/>
              <p:cNvSpPr/>
              <p:nvPr/>
            </p:nvSpPr>
            <p:spPr>
              <a:xfrm rot="5400000">
                <a:off x="4590219" y="3112177"/>
                <a:ext cx="277795" cy="114281"/>
              </a:xfrm>
              <a:prstGeom prst="rect">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grpSp>
        <p:nvGrpSpPr>
          <p:cNvPr id="76" name="Group 1"/>
          <p:cNvGrpSpPr>
            <a:grpSpLocks/>
          </p:cNvGrpSpPr>
          <p:nvPr/>
        </p:nvGrpSpPr>
        <p:grpSpPr bwMode="auto">
          <a:xfrm>
            <a:off x="1453471" y="2091871"/>
            <a:ext cx="412750" cy="989013"/>
            <a:chOff x="2145349" y="2158875"/>
            <a:chExt cx="411490" cy="989138"/>
          </a:xfrm>
        </p:grpSpPr>
        <p:grpSp>
          <p:nvGrpSpPr>
            <p:cNvPr id="77" name="Group 74"/>
            <p:cNvGrpSpPr>
              <a:grpSpLocks/>
            </p:cNvGrpSpPr>
            <p:nvPr/>
          </p:nvGrpSpPr>
          <p:grpSpPr bwMode="auto">
            <a:xfrm>
              <a:off x="2145349" y="2718360"/>
              <a:ext cx="146774" cy="195418"/>
              <a:chOff x="3886199" y="2476500"/>
              <a:chExt cx="215901" cy="285750"/>
            </a:xfrm>
          </p:grpSpPr>
          <p:sp>
            <p:nvSpPr>
              <p:cNvPr id="79" name="Oval 73"/>
              <p:cNvSpPr/>
              <p:nvPr/>
            </p:nvSpPr>
            <p:spPr>
              <a:xfrm>
                <a:off x="3886199" y="2475602"/>
                <a:ext cx="216508" cy="162513"/>
              </a:xfrm>
              <a:prstGeom prst="ellipse">
                <a:avLst/>
              </a:prstGeom>
              <a:noFill/>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Trapezoid 71"/>
              <p:cNvSpPr/>
              <p:nvPr/>
            </p:nvSpPr>
            <p:spPr>
              <a:xfrm flipV="1">
                <a:off x="3886199" y="2552216"/>
                <a:ext cx="216508" cy="208946"/>
              </a:xfrm>
              <a:prstGeom prst="trapezoid">
                <a:avLst>
                  <a:gd name="adj" fmla="val 15909"/>
                </a:avLst>
              </a:prstGeom>
              <a:ln w="1270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78" name="Picture 90" descr="People_woman_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7285" y="2158875"/>
              <a:ext cx="369554" cy="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 name="Group 3"/>
          <p:cNvGrpSpPr>
            <a:grpSpLocks noChangeAspect="1"/>
          </p:cNvGrpSpPr>
          <p:nvPr/>
        </p:nvGrpSpPr>
        <p:grpSpPr bwMode="auto">
          <a:xfrm>
            <a:off x="2274208" y="4860471"/>
            <a:ext cx="1485900" cy="1092200"/>
            <a:chOff x="3409950" y="4051301"/>
            <a:chExt cx="2679700" cy="1854199"/>
          </a:xfrm>
          <a:noFill/>
        </p:grpSpPr>
        <p:sp>
          <p:nvSpPr>
            <p:cNvPr id="82" name="Rectangle 88"/>
            <p:cNvSpPr/>
            <p:nvPr/>
          </p:nvSpPr>
          <p:spPr>
            <a:xfrm>
              <a:off x="3925277" y="4051301"/>
              <a:ext cx="1637594" cy="1638594"/>
            </a:xfrm>
            <a:prstGeom prst="rect">
              <a:avLst/>
            </a:prstGeom>
            <a:grpFill/>
            <a:ln w="1905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Rectangle 95"/>
            <p:cNvSpPr/>
            <p:nvPr/>
          </p:nvSpPr>
          <p:spPr>
            <a:xfrm>
              <a:off x="3988261" y="4118678"/>
              <a:ext cx="1537393" cy="1608948"/>
            </a:xfrm>
            <a:prstGeom prst="rect">
              <a:avLst/>
            </a:prstGeom>
            <a:grpFill/>
            <a:ln w="1905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Parallelogram 97"/>
            <p:cNvSpPr/>
            <p:nvPr/>
          </p:nvSpPr>
          <p:spPr>
            <a:xfrm rot="5400000">
              <a:off x="4901530" y="4725456"/>
              <a:ext cx="1746397" cy="538230"/>
            </a:xfrm>
            <a:prstGeom prst="parallelogram">
              <a:avLst/>
            </a:prstGeom>
            <a:grpFill/>
            <a:ln w="190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5" name="Picture 88" descr="People_man_walking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1713" y="4475163"/>
              <a:ext cx="485775" cy="1430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6" name="Parallelogram 91"/>
            <p:cNvSpPr/>
            <p:nvPr/>
          </p:nvSpPr>
          <p:spPr>
            <a:xfrm rot="16200000" flipH="1">
              <a:off x="2844518" y="4724024"/>
              <a:ext cx="1746397" cy="541092"/>
            </a:xfrm>
            <a:prstGeom prst="parallelogram">
              <a:avLst/>
            </a:prstGeom>
            <a:grpFill/>
            <a:ln w="190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7" name="Block Arc 2"/>
            <p:cNvSpPr/>
            <p:nvPr/>
          </p:nvSpPr>
          <p:spPr>
            <a:xfrm rot="16200000">
              <a:off x="5766686" y="5016574"/>
              <a:ext cx="431209" cy="214719"/>
            </a:xfrm>
            <a:prstGeom prst="blockArc">
              <a:avLst/>
            </a:prstGeom>
            <a:grp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Block Arc 92"/>
            <p:cNvSpPr/>
            <p:nvPr/>
          </p:nvSpPr>
          <p:spPr>
            <a:xfrm rot="5400000" flipH="1">
              <a:off x="3301707" y="5016572"/>
              <a:ext cx="431209" cy="214720"/>
            </a:xfrm>
            <a:prstGeom prst="blockArc">
              <a:avLst/>
            </a:prstGeom>
            <a:grp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9" name="Picture 90" descr="People_woman_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27500" y="4451350"/>
              <a:ext cx="447675" cy="1173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0" name="Picture 321" descr="Handy.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1817277">
            <a:off x="9087758" y="2510971"/>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Arrow Connector 117"/>
          <p:cNvCxnSpPr/>
          <p:nvPr/>
        </p:nvCxnSpPr>
        <p:spPr>
          <a:xfrm flipV="1">
            <a:off x="7297058" y="2752271"/>
            <a:ext cx="2070100" cy="774700"/>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118"/>
          <p:cNvCxnSpPr/>
          <p:nvPr/>
        </p:nvCxnSpPr>
        <p:spPr>
          <a:xfrm>
            <a:off x="3360058" y="2891971"/>
            <a:ext cx="736600" cy="927100"/>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119"/>
          <p:cNvCxnSpPr/>
          <p:nvPr/>
        </p:nvCxnSpPr>
        <p:spPr>
          <a:xfrm>
            <a:off x="4096658" y="1914071"/>
            <a:ext cx="1320800" cy="1778000"/>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120"/>
          <p:cNvCxnSpPr>
            <a:stCxn id="251" idx="6"/>
          </p:cNvCxnSpPr>
          <p:nvPr/>
        </p:nvCxnSpPr>
        <p:spPr>
          <a:xfrm>
            <a:off x="3252108" y="4023859"/>
            <a:ext cx="869950" cy="14287"/>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121"/>
          <p:cNvCxnSpPr>
            <a:stCxn id="199" idx="7"/>
          </p:cNvCxnSpPr>
          <p:nvPr/>
        </p:nvCxnSpPr>
        <p:spPr>
          <a:xfrm flipV="1">
            <a:off x="3356883" y="4212771"/>
            <a:ext cx="727075" cy="558800"/>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pic>
        <p:nvPicPr>
          <p:cNvPr id="96" name="Picture 146" descr="Server Database.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227458" y="3641271"/>
            <a:ext cx="6572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7" name="Straight Arrow Connector 130"/>
          <p:cNvCxnSpPr/>
          <p:nvPr/>
        </p:nvCxnSpPr>
        <p:spPr>
          <a:xfrm flipH="1" flipV="1">
            <a:off x="7678058" y="4047671"/>
            <a:ext cx="1485900" cy="12700"/>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98" name="Group 239"/>
          <p:cNvGrpSpPr>
            <a:grpSpLocks noChangeAspect="1"/>
          </p:cNvGrpSpPr>
          <p:nvPr/>
        </p:nvGrpSpPr>
        <p:grpSpPr bwMode="auto">
          <a:xfrm>
            <a:off x="3412446" y="1431471"/>
            <a:ext cx="468312" cy="355600"/>
            <a:chOff x="1536700" y="2133600"/>
            <a:chExt cx="2679700" cy="2032000"/>
          </a:xfrm>
        </p:grpSpPr>
        <p:sp>
          <p:nvSpPr>
            <p:cNvPr id="99" name="Freeform 180"/>
            <p:cNvSpPr/>
            <p:nvPr/>
          </p:nvSpPr>
          <p:spPr>
            <a:xfrm>
              <a:off x="2617662" y="2541817"/>
              <a:ext cx="799369" cy="235857"/>
            </a:xfrm>
            <a:custGeom>
              <a:avLst/>
              <a:gdLst>
                <a:gd name="connsiteX0" fmla="*/ 0 w 800100"/>
                <a:gd name="connsiteY0" fmla="*/ 38100 h 241300"/>
                <a:gd name="connsiteX1" fmla="*/ 266700 w 800100"/>
                <a:gd name="connsiteY1" fmla="*/ 241300 h 241300"/>
                <a:gd name="connsiteX2" fmla="*/ 584200 w 800100"/>
                <a:gd name="connsiteY2" fmla="*/ 241300 h 241300"/>
                <a:gd name="connsiteX3" fmla="*/ 800100 w 800100"/>
                <a:gd name="connsiteY3" fmla="*/ 0 h 241300"/>
                <a:gd name="connsiteX4" fmla="*/ 50800 w 800100"/>
                <a:gd name="connsiteY4" fmla="*/ 38100 h 24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241300">
                  <a:moveTo>
                    <a:pt x="0" y="38100"/>
                  </a:moveTo>
                  <a:lnTo>
                    <a:pt x="266700" y="241300"/>
                  </a:lnTo>
                  <a:lnTo>
                    <a:pt x="584200" y="241300"/>
                  </a:lnTo>
                  <a:lnTo>
                    <a:pt x="800100" y="0"/>
                  </a:lnTo>
                  <a:lnTo>
                    <a:pt x="50800" y="38100"/>
                  </a:lnTo>
                </a:path>
              </a:pathLst>
            </a:custGeom>
            <a:ln w="63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Freeform 181"/>
            <p:cNvSpPr/>
            <p:nvPr/>
          </p:nvSpPr>
          <p:spPr>
            <a:xfrm>
              <a:off x="1536700" y="2133600"/>
              <a:ext cx="2452609" cy="508000"/>
            </a:xfrm>
            <a:custGeom>
              <a:avLst/>
              <a:gdLst>
                <a:gd name="connsiteX0" fmla="*/ 0 w 2451100"/>
                <a:gd name="connsiteY0" fmla="*/ 114300 h 508000"/>
                <a:gd name="connsiteX1" fmla="*/ 546100 w 2451100"/>
                <a:gd name="connsiteY1" fmla="*/ 508000 h 508000"/>
                <a:gd name="connsiteX2" fmla="*/ 2362200 w 2451100"/>
                <a:gd name="connsiteY2" fmla="*/ 419100 h 508000"/>
                <a:gd name="connsiteX3" fmla="*/ 2451100 w 2451100"/>
                <a:gd name="connsiteY3" fmla="*/ 292100 h 508000"/>
                <a:gd name="connsiteX4" fmla="*/ 2311400 w 2451100"/>
                <a:gd name="connsiteY4" fmla="*/ 0 h 508000"/>
                <a:gd name="connsiteX5" fmla="*/ 0 w 2451100"/>
                <a:gd name="connsiteY5" fmla="*/ 11430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100" h="508000">
                  <a:moveTo>
                    <a:pt x="0" y="114300"/>
                  </a:moveTo>
                  <a:lnTo>
                    <a:pt x="546100" y="508000"/>
                  </a:lnTo>
                  <a:lnTo>
                    <a:pt x="2362200" y="419100"/>
                  </a:lnTo>
                  <a:lnTo>
                    <a:pt x="2451100" y="292100"/>
                  </a:lnTo>
                  <a:lnTo>
                    <a:pt x="2311400" y="0"/>
                  </a:lnTo>
                  <a:lnTo>
                    <a:pt x="0" y="114300"/>
                  </a:lnTo>
                  <a:close/>
                </a:path>
              </a:pathLst>
            </a:custGeom>
            <a:ln w="6350" cap="flat" cmpd="sng" algn="ctr">
              <a:solidFill>
                <a:srgbClr val="7F7F7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2" name="Rectangle 182"/>
            <p:cNvSpPr/>
            <p:nvPr/>
          </p:nvSpPr>
          <p:spPr>
            <a:xfrm>
              <a:off x="2781169" y="2777674"/>
              <a:ext cx="517776" cy="145143"/>
            </a:xfrm>
            <a:prstGeom prst="rect">
              <a:avLst/>
            </a:prstGeom>
            <a:ln w="6350" cap="flat" cmpd="sng" algn="ctr">
              <a:solidFill>
                <a:srgbClr val="7F7F7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3" name="Straight Connector 183"/>
            <p:cNvCxnSpPr/>
            <p:nvPr/>
          </p:nvCxnSpPr>
          <p:spPr>
            <a:xfrm rot="5400000">
              <a:off x="2332350" y="3526062"/>
              <a:ext cx="1215571" cy="9081"/>
            </a:xfrm>
            <a:prstGeom prst="line">
              <a:avLst/>
            </a:prstGeom>
            <a:ln w="63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84"/>
            <p:cNvCxnSpPr/>
            <p:nvPr/>
          </p:nvCxnSpPr>
          <p:spPr>
            <a:xfrm rot="5400000">
              <a:off x="2613820" y="3417205"/>
              <a:ext cx="1034143" cy="9087"/>
            </a:xfrm>
            <a:prstGeom prst="line">
              <a:avLst/>
            </a:prstGeom>
            <a:ln w="63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85"/>
            <p:cNvCxnSpPr/>
            <p:nvPr/>
          </p:nvCxnSpPr>
          <p:spPr>
            <a:xfrm>
              <a:off x="2926509" y="4147457"/>
              <a:ext cx="1289891" cy="18143"/>
            </a:xfrm>
            <a:prstGeom prst="line">
              <a:avLst/>
            </a:prstGeom>
            <a:ln w="63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86"/>
            <p:cNvCxnSpPr/>
            <p:nvPr/>
          </p:nvCxnSpPr>
          <p:spPr>
            <a:xfrm>
              <a:off x="3108184" y="3929743"/>
              <a:ext cx="1099135" cy="27217"/>
            </a:xfrm>
            <a:prstGeom prst="line">
              <a:avLst/>
            </a:prstGeom>
            <a:ln w="63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87"/>
            <p:cNvCxnSpPr/>
            <p:nvPr/>
          </p:nvCxnSpPr>
          <p:spPr>
            <a:xfrm flipV="1">
              <a:off x="1909130" y="2423886"/>
              <a:ext cx="2089260" cy="99789"/>
            </a:xfrm>
            <a:prstGeom prst="line">
              <a:avLst/>
            </a:prstGeom>
            <a:ln w="6350"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08" name="Straight Arrow Connector 189"/>
          <p:cNvCxnSpPr/>
          <p:nvPr/>
        </p:nvCxnSpPr>
        <p:spPr>
          <a:xfrm flipH="1" flipV="1">
            <a:off x="7474858" y="4390571"/>
            <a:ext cx="1701800" cy="965200"/>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sp>
        <p:nvSpPr>
          <p:cNvPr id="109" name="TextBox 326"/>
          <p:cNvSpPr txBox="1">
            <a:spLocks noChangeArrowheads="1"/>
          </p:cNvSpPr>
          <p:nvPr/>
        </p:nvSpPr>
        <p:spPr bwMode="auto">
          <a:xfrm>
            <a:off x="2367871" y="1194934"/>
            <a:ext cx="2160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1400" b="1">
                <a:latin typeface="Meiryo UI" panose="020B0604030504040204" pitchFamily="50" charset="-128"/>
                <a:ea typeface="Meiryo UI" panose="020B0604030504040204" pitchFamily="50" charset="-128"/>
              </a:rPr>
              <a:t>セキュリティ</a:t>
            </a:r>
            <a:r>
              <a:rPr lang="en-GB" altLang="it-IT" sz="1400" b="1">
                <a:latin typeface="Meiryo UI" panose="020B0604030504040204" pitchFamily="50" charset="-128"/>
                <a:ea typeface="Meiryo UI" panose="020B0604030504040204" pitchFamily="50" charset="-128"/>
              </a:rPr>
              <a:t> &amp; </a:t>
            </a:r>
            <a:r>
              <a:rPr lang="ja-JP" altLang="en-US" sz="1400" b="1">
                <a:latin typeface="Meiryo UI" panose="020B0604030504040204" pitchFamily="50" charset="-128"/>
                <a:ea typeface="Meiryo UI" panose="020B0604030504040204" pitchFamily="50" charset="-128"/>
              </a:rPr>
              <a:t>監視</a:t>
            </a:r>
            <a:endParaRPr lang="en-GB" altLang="it-IT" sz="1400" b="1">
              <a:latin typeface="Meiryo UI" panose="020B0604030504040204" pitchFamily="50" charset="-128"/>
              <a:ea typeface="Meiryo UI" panose="020B0604030504040204" pitchFamily="50" charset="-128"/>
            </a:endParaRPr>
          </a:p>
        </p:txBody>
      </p:sp>
      <p:sp>
        <p:nvSpPr>
          <p:cNvPr id="110" name="TextBox 31"/>
          <p:cNvSpPr txBox="1">
            <a:spLocks noChangeArrowheads="1"/>
          </p:cNvSpPr>
          <p:nvPr/>
        </p:nvSpPr>
        <p:spPr bwMode="auto">
          <a:xfrm>
            <a:off x="1455058" y="4250871"/>
            <a:ext cx="2349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400" b="1">
                <a:latin typeface="Meiryo UI" panose="020B0604030504040204" pitchFamily="50" charset="-128"/>
                <a:ea typeface="Meiryo UI" panose="020B0604030504040204" pitchFamily="50" charset="-128"/>
              </a:rPr>
              <a:t>エアコンディショナ／換気扇</a:t>
            </a:r>
            <a:endParaRPr lang="en-GB" altLang="it-IT" sz="1400" b="1">
              <a:latin typeface="Meiryo UI" panose="020B0604030504040204" pitchFamily="50" charset="-128"/>
              <a:ea typeface="Meiryo UI" panose="020B0604030504040204" pitchFamily="50" charset="-128"/>
            </a:endParaRPr>
          </a:p>
        </p:txBody>
      </p:sp>
      <p:sp>
        <p:nvSpPr>
          <p:cNvPr id="111" name="TextBox 31"/>
          <p:cNvSpPr txBox="1">
            <a:spLocks noChangeArrowheads="1"/>
          </p:cNvSpPr>
          <p:nvPr/>
        </p:nvSpPr>
        <p:spPr bwMode="auto">
          <a:xfrm>
            <a:off x="1640796" y="5298621"/>
            <a:ext cx="798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400" b="1">
                <a:latin typeface="Meiryo UI" panose="020B0604030504040204" pitchFamily="50" charset="-128"/>
                <a:ea typeface="Meiryo UI" panose="020B0604030504040204" pitchFamily="50" charset="-128"/>
              </a:rPr>
              <a:t>入退館</a:t>
            </a:r>
            <a:endParaRPr lang="en-GB" altLang="it-IT" sz="1400" b="1">
              <a:latin typeface="Meiryo UI" panose="020B0604030504040204" pitchFamily="50" charset="-128"/>
              <a:ea typeface="Meiryo UI" panose="020B0604030504040204" pitchFamily="50" charset="-128"/>
            </a:endParaRPr>
          </a:p>
        </p:txBody>
      </p:sp>
      <p:grpSp>
        <p:nvGrpSpPr>
          <p:cNvPr id="112" name="Group 212"/>
          <p:cNvGrpSpPr>
            <a:grpSpLocks/>
          </p:cNvGrpSpPr>
          <p:nvPr/>
        </p:nvGrpSpPr>
        <p:grpSpPr bwMode="auto">
          <a:xfrm>
            <a:off x="5111071" y="5889171"/>
            <a:ext cx="649287" cy="431800"/>
            <a:chOff x="1953683" y="4914900"/>
            <a:chExt cx="694266" cy="520700"/>
          </a:xfrm>
        </p:grpSpPr>
        <p:sp>
          <p:nvSpPr>
            <p:cNvPr id="113" name="Donut 277"/>
            <p:cNvSpPr>
              <a:spLocks noChangeAspect="1"/>
            </p:cNvSpPr>
            <p:nvPr/>
          </p:nvSpPr>
          <p:spPr>
            <a:xfrm flipH="1">
              <a:off x="2259228" y="5301596"/>
              <a:ext cx="123915" cy="126346"/>
            </a:xfrm>
            <a:prstGeom prst="donut">
              <a:avLst/>
            </a:prstGeom>
            <a:noFill/>
            <a:ln w="9525" cap="flat" cmpd="sng" algn="ctr">
              <a:solidFill>
                <a:srgbClr val="7F7F7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4" name="Donut 278"/>
            <p:cNvSpPr>
              <a:spLocks noChangeAspect="1"/>
            </p:cNvSpPr>
            <p:nvPr/>
          </p:nvSpPr>
          <p:spPr>
            <a:xfrm flipH="1">
              <a:off x="1965565" y="5322655"/>
              <a:ext cx="110336" cy="111032"/>
            </a:xfrm>
            <a:prstGeom prst="donut">
              <a:avLst/>
            </a:prstGeom>
            <a:noFill/>
            <a:ln w="9525" cap="flat" cmpd="sng" algn="ctr">
              <a:solidFill>
                <a:srgbClr val="7F7F7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Freeform 279"/>
            <p:cNvSpPr/>
            <p:nvPr/>
          </p:nvSpPr>
          <p:spPr>
            <a:xfrm flipH="1">
              <a:off x="2074203" y="5383913"/>
              <a:ext cx="188420" cy="0"/>
            </a:xfrm>
            <a:custGeom>
              <a:avLst/>
              <a:gdLst>
                <a:gd name="connsiteX0" fmla="*/ 0 w 1244600"/>
                <a:gd name="connsiteY0" fmla="*/ 0 h 12700"/>
                <a:gd name="connsiteX1" fmla="*/ 1244600 w 1244600"/>
                <a:gd name="connsiteY1" fmla="*/ 12700 h 12700"/>
                <a:gd name="connsiteX2" fmla="*/ 1244600 w 1244600"/>
                <a:gd name="connsiteY2" fmla="*/ 12700 h 12700"/>
              </a:gdLst>
              <a:ahLst/>
              <a:cxnLst>
                <a:cxn ang="0">
                  <a:pos x="connsiteX0" y="connsiteY0"/>
                </a:cxn>
                <a:cxn ang="0">
                  <a:pos x="connsiteX1" y="connsiteY1"/>
                </a:cxn>
                <a:cxn ang="0">
                  <a:pos x="connsiteX2" y="connsiteY2"/>
                </a:cxn>
              </a:cxnLst>
              <a:rect l="l" t="t" r="r" b="b"/>
              <a:pathLst>
                <a:path w="1244600" h="12700">
                  <a:moveTo>
                    <a:pt x="0" y="0"/>
                  </a:moveTo>
                  <a:lnTo>
                    <a:pt x="1244600" y="12700"/>
                  </a:lnTo>
                  <a:lnTo>
                    <a:pt x="1244600" y="12700"/>
                  </a:lnTo>
                </a:path>
              </a:pathLst>
            </a:cu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16" name="Freeform 280"/>
            <p:cNvSpPr/>
            <p:nvPr/>
          </p:nvSpPr>
          <p:spPr>
            <a:xfrm flipH="1">
              <a:off x="1953683" y="5194393"/>
              <a:ext cx="288570" cy="181863"/>
            </a:xfrm>
            <a:custGeom>
              <a:avLst/>
              <a:gdLst>
                <a:gd name="connsiteX0" fmla="*/ 1790700 w 1866900"/>
                <a:gd name="connsiteY0" fmla="*/ 1206500 h 1206500"/>
                <a:gd name="connsiteX1" fmla="*/ 1866900 w 1866900"/>
                <a:gd name="connsiteY1" fmla="*/ 1193800 h 1206500"/>
                <a:gd name="connsiteX2" fmla="*/ 1866900 w 1866900"/>
                <a:gd name="connsiteY2" fmla="*/ 584200 h 1206500"/>
                <a:gd name="connsiteX3" fmla="*/ 1828800 w 1866900"/>
                <a:gd name="connsiteY3" fmla="*/ 457200 h 1206500"/>
                <a:gd name="connsiteX4" fmla="*/ 1714500 w 1866900"/>
                <a:gd name="connsiteY4" fmla="*/ 381000 h 1206500"/>
                <a:gd name="connsiteX5" fmla="*/ 1701800 w 1866900"/>
                <a:gd name="connsiteY5" fmla="*/ 292100 h 1206500"/>
                <a:gd name="connsiteX6" fmla="*/ 1739900 w 1866900"/>
                <a:gd name="connsiteY6" fmla="*/ 215900 h 1206500"/>
                <a:gd name="connsiteX7" fmla="*/ 1778000 w 1866900"/>
                <a:gd name="connsiteY7" fmla="*/ 139700 h 1206500"/>
                <a:gd name="connsiteX8" fmla="*/ 1600200 w 1866900"/>
                <a:gd name="connsiteY8" fmla="*/ 88900 h 1206500"/>
                <a:gd name="connsiteX9" fmla="*/ 1206500 w 1866900"/>
                <a:gd name="connsiteY9" fmla="*/ 25400 h 1206500"/>
                <a:gd name="connsiteX10" fmla="*/ 1079500 w 1866900"/>
                <a:gd name="connsiteY10" fmla="*/ 76200 h 1206500"/>
                <a:gd name="connsiteX11" fmla="*/ 1041400 w 1866900"/>
                <a:gd name="connsiteY11" fmla="*/ 0 h 1206500"/>
                <a:gd name="connsiteX12" fmla="*/ 901700 w 1866900"/>
                <a:gd name="connsiteY12" fmla="*/ 12700 h 1206500"/>
                <a:gd name="connsiteX13" fmla="*/ 863600 w 1866900"/>
                <a:gd name="connsiteY13" fmla="*/ 190500 h 1206500"/>
                <a:gd name="connsiteX14" fmla="*/ 939800 w 1866900"/>
                <a:gd name="connsiteY14" fmla="*/ 254000 h 1206500"/>
                <a:gd name="connsiteX15" fmla="*/ 939800 w 1866900"/>
                <a:gd name="connsiteY15" fmla="*/ 330200 h 1206500"/>
                <a:gd name="connsiteX16" fmla="*/ 939800 w 1866900"/>
                <a:gd name="connsiteY16" fmla="*/ 330200 h 1206500"/>
                <a:gd name="connsiteX17" fmla="*/ 685800 w 1866900"/>
                <a:gd name="connsiteY17" fmla="*/ 406400 h 1206500"/>
                <a:gd name="connsiteX18" fmla="*/ 444500 w 1866900"/>
                <a:gd name="connsiteY18" fmla="*/ 571500 h 1206500"/>
                <a:gd name="connsiteX19" fmla="*/ 292100 w 1866900"/>
                <a:gd name="connsiteY19" fmla="*/ 901700 h 1206500"/>
                <a:gd name="connsiteX20" fmla="*/ 0 w 1866900"/>
                <a:gd name="connsiteY20" fmla="*/ 889000 h 1206500"/>
                <a:gd name="connsiteX21" fmla="*/ 0 w 1866900"/>
                <a:gd name="connsiteY21" fmla="*/ 889000 h 120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206500">
                  <a:moveTo>
                    <a:pt x="1790700" y="1206500"/>
                  </a:moveTo>
                  <a:lnTo>
                    <a:pt x="1866900" y="1193800"/>
                  </a:lnTo>
                  <a:lnTo>
                    <a:pt x="1866900" y="584200"/>
                  </a:lnTo>
                  <a:lnTo>
                    <a:pt x="1828800" y="457200"/>
                  </a:lnTo>
                  <a:lnTo>
                    <a:pt x="1714500" y="381000"/>
                  </a:lnTo>
                  <a:lnTo>
                    <a:pt x="1701800" y="292100"/>
                  </a:lnTo>
                  <a:lnTo>
                    <a:pt x="1739900" y="215900"/>
                  </a:lnTo>
                  <a:lnTo>
                    <a:pt x="1778000" y="139700"/>
                  </a:lnTo>
                  <a:lnTo>
                    <a:pt x="1600200" y="88900"/>
                  </a:lnTo>
                  <a:lnTo>
                    <a:pt x="1206500" y="25400"/>
                  </a:lnTo>
                  <a:lnTo>
                    <a:pt x="1079500" y="76200"/>
                  </a:lnTo>
                  <a:lnTo>
                    <a:pt x="1041400" y="0"/>
                  </a:lnTo>
                  <a:lnTo>
                    <a:pt x="901700" y="12700"/>
                  </a:lnTo>
                  <a:lnTo>
                    <a:pt x="863600" y="190500"/>
                  </a:lnTo>
                  <a:lnTo>
                    <a:pt x="939800" y="254000"/>
                  </a:lnTo>
                  <a:lnTo>
                    <a:pt x="939800" y="330200"/>
                  </a:lnTo>
                  <a:lnTo>
                    <a:pt x="939800" y="330200"/>
                  </a:lnTo>
                  <a:lnTo>
                    <a:pt x="685800" y="406400"/>
                  </a:lnTo>
                  <a:lnTo>
                    <a:pt x="444500" y="571500"/>
                  </a:lnTo>
                  <a:lnTo>
                    <a:pt x="292100" y="901700"/>
                  </a:lnTo>
                  <a:lnTo>
                    <a:pt x="0" y="889000"/>
                  </a:lnTo>
                  <a:lnTo>
                    <a:pt x="0" y="889000"/>
                  </a:lnTo>
                </a:path>
              </a:pathLst>
            </a:cu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17" name="Freeform 281"/>
            <p:cNvSpPr/>
            <p:nvPr/>
          </p:nvSpPr>
          <p:spPr>
            <a:xfrm flipH="1">
              <a:off x="2052136" y="5024018"/>
              <a:ext cx="271596" cy="256521"/>
            </a:xfrm>
            <a:custGeom>
              <a:avLst/>
              <a:gdLst>
                <a:gd name="connsiteX0" fmla="*/ 1778000 w 1790700"/>
                <a:gd name="connsiteY0" fmla="*/ 1155700 h 1676400"/>
                <a:gd name="connsiteX1" fmla="*/ 1676400 w 1790700"/>
                <a:gd name="connsiteY1" fmla="*/ 203200 h 1676400"/>
                <a:gd name="connsiteX2" fmla="*/ 1790700 w 1790700"/>
                <a:gd name="connsiteY2" fmla="*/ 0 h 1676400"/>
                <a:gd name="connsiteX3" fmla="*/ 673100 w 1790700"/>
                <a:gd name="connsiteY3" fmla="*/ 38100 h 1676400"/>
                <a:gd name="connsiteX4" fmla="*/ 558800 w 1790700"/>
                <a:gd name="connsiteY4" fmla="*/ 63500 h 1676400"/>
                <a:gd name="connsiteX5" fmla="*/ 457200 w 1790700"/>
                <a:gd name="connsiteY5" fmla="*/ 203200 h 1676400"/>
                <a:gd name="connsiteX6" fmla="*/ 0 w 1790700"/>
                <a:gd name="connsiteY6" fmla="*/ 16764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700" h="1676400">
                  <a:moveTo>
                    <a:pt x="1778000" y="1155700"/>
                  </a:moveTo>
                  <a:lnTo>
                    <a:pt x="1676400" y="203200"/>
                  </a:lnTo>
                  <a:lnTo>
                    <a:pt x="1790700" y="0"/>
                  </a:lnTo>
                  <a:lnTo>
                    <a:pt x="673100" y="38100"/>
                  </a:lnTo>
                  <a:lnTo>
                    <a:pt x="558800" y="63500"/>
                  </a:lnTo>
                  <a:lnTo>
                    <a:pt x="457200" y="203200"/>
                  </a:lnTo>
                  <a:lnTo>
                    <a:pt x="0" y="1676400"/>
                  </a:lnTo>
                </a:path>
              </a:pathLst>
            </a:cu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18" name="Freeform 282"/>
            <p:cNvSpPr/>
            <p:nvPr/>
          </p:nvSpPr>
          <p:spPr>
            <a:xfrm flipH="1">
              <a:off x="2080993" y="5041246"/>
              <a:ext cx="203697" cy="245035"/>
            </a:xfrm>
            <a:custGeom>
              <a:avLst/>
              <a:gdLst>
                <a:gd name="connsiteX0" fmla="*/ 1384300 w 1384300"/>
                <a:gd name="connsiteY0" fmla="*/ 1016000 h 1587500"/>
                <a:gd name="connsiteX1" fmla="*/ 1295400 w 1384300"/>
                <a:gd name="connsiteY1" fmla="*/ 0 h 1587500"/>
                <a:gd name="connsiteX2" fmla="*/ 406400 w 1384300"/>
                <a:gd name="connsiteY2" fmla="*/ 12700 h 1587500"/>
                <a:gd name="connsiteX3" fmla="*/ 406400 w 1384300"/>
                <a:gd name="connsiteY3" fmla="*/ 12700 h 1587500"/>
                <a:gd name="connsiteX4" fmla="*/ 304800 w 1384300"/>
                <a:gd name="connsiteY4" fmla="*/ 63500 h 1587500"/>
                <a:gd name="connsiteX5" fmla="*/ 254000 w 1384300"/>
                <a:gd name="connsiteY5" fmla="*/ 139700 h 1587500"/>
                <a:gd name="connsiteX6" fmla="*/ 0 w 1384300"/>
                <a:gd name="connsiteY6" fmla="*/ 1003300 h 1587500"/>
                <a:gd name="connsiteX7" fmla="*/ 203200 w 1384300"/>
                <a:gd name="connsiteY7" fmla="*/ 1130300 h 1587500"/>
                <a:gd name="connsiteX8" fmla="*/ 38100 w 1384300"/>
                <a:gd name="connsiteY8" fmla="*/ 1435100 h 1587500"/>
                <a:gd name="connsiteX9" fmla="*/ 127000 w 1384300"/>
                <a:gd name="connsiteY9" fmla="*/ 1587500 h 1587500"/>
                <a:gd name="connsiteX10" fmla="*/ 469900 w 1384300"/>
                <a:gd name="connsiteY10" fmla="*/ 1562100 h 1587500"/>
                <a:gd name="connsiteX11" fmla="*/ 469900 w 1384300"/>
                <a:gd name="connsiteY11" fmla="*/ 1257300 h 1587500"/>
                <a:gd name="connsiteX12" fmla="*/ 1231900 w 1384300"/>
                <a:gd name="connsiteY12" fmla="*/ 1270000 h 1587500"/>
                <a:gd name="connsiteX13" fmla="*/ 1231900 w 1384300"/>
                <a:gd name="connsiteY13" fmla="*/ 1270000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4300" h="1587500">
                  <a:moveTo>
                    <a:pt x="1384300" y="1016000"/>
                  </a:moveTo>
                  <a:lnTo>
                    <a:pt x="1295400" y="0"/>
                  </a:lnTo>
                  <a:lnTo>
                    <a:pt x="406400" y="12700"/>
                  </a:lnTo>
                  <a:lnTo>
                    <a:pt x="406400" y="12700"/>
                  </a:lnTo>
                  <a:lnTo>
                    <a:pt x="304800" y="63500"/>
                  </a:lnTo>
                  <a:lnTo>
                    <a:pt x="254000" y="139700"/>
                  </a:lnTo>
                  <a:lnTo>
                    <a:pt x="0" y="1003300"/>
                  </a:lnTo>
                  <a:lnTo>
                    <a:pt x="203200" y="1130300"/>
                  </a:lnTo>
                  <a:lnTo>
                    <a:pt x="38100" y="1435100"/>
                  </a:lnTo>
                  <a:lnTo>
                    <a:pt x="127000" y="1587500"/>
                  </a:lnTo>
                  <a:lnTo>
                    <a:pt x="469900" y="1562100"/>
                  </a:lnTo>
                  <a:lnTo>
                    <a:pt x="469900" y="1257300"/>
                  </a:lnTo>
                  <a:lnTo>
                    <a:pt x="1231900" y="1270000"/>
                  </a:lnTo>
                  <a:lnTo>
                    <a:pt x="1231900" y="1270000"/>
                  </a:lnTo>
                </a:path>
              </a:pathLst>
            </a:cu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19" name="Freeform 283"/>
            <p:cNvSpPr/>
            <p:nvPr/>
          </p:nvSpPr>
          <p:spPr>
            <a:xfrm flipH="1">
              <a:off x="2215094" y="5142707"/>
              <a:ext cx="69596" cy="74659"/>
            </a:xfrm>
            <a:custGeom>
              <a:avLst/>
              <a:gdLst>
                <a:gd name="connsiteX0" fmla="*/ 0 w 508000"/>
                <a:gd name="connsiteY0" fmla="*/ 330200 h 469900"/>
                <a:gd name="connsiteX1" fmla="*/ 127000 w 508000"/>
                <a:gd name="connsiteY1" fmla="*/ 127000 h 469900"/>
                <a:gd name="connsiteX2" fmla="*/ 127000 w 508000"/>
                <a:gd name="connsiteY2" fmla="*/ 127000 h 469900"/>
                <a:gd name="connsiteX3" fmla="*/ 241300 w 508000"/>
                <a:gd name="connsiteY3" fmla="*/ 139700 h 469900"/>
                <a:gd name="connsiteX4" fmla="*/ 304800 w 508000"/>
                <a:gd name="connsiteY4" fmla="*/ 88900 h 469900"/>
                <a:gd name="connsiteX5" fmla="*/ 228600 w 508000"/>
                <a:gd name="connsiteY5" fmla="*/ 0 h 469900"/>
                <a:gd name="connsiteX6" fmla="*/ 508000 w 508000"/>
                <a:gd name="connsiteY6" fmla="*/ 215900 h 469900"/>
                <a:gd name="connsiteX7" fmla="*/ 419100 w 508000"/>
                <a:gd name="connsiteY7" fmla="*/ 203200 h 469900"/>
                <a:gd name="connsiteX8" fmla="*/ 215900 w 508000"/>
                <a:gd name="connsiteY8"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0" h="469900">
                  <a:moveTo>
                    <a:pt x="0" y="330200"/>
                  </a:moveTo>
                  <a:lnTo>
                    <a:pt x="127000" y="127000"/>
                  </a:lnTo>
                  <a:lnTo>
                    <a:pt x="127000" y="127000"/>
                  </a:lnTo>
                  <a:lnTo>
                    <a:pt x="241300" y="139700"/>
                  </a:lnTo>
                  <a:lnTo>
                    <a:pt x="304800" y="88900"/>
                  </a:lnTo>
                  <a:lnTo>
                    <a:pt x="228600" y="0"/>
                  </a:lnTo>
                  <a:lnTo>
                    <a:pt x="508000" y="215900"/>
                  </a:lnTo>
                  <a:lnTo>
                    <a:pt x="419100" y="203200"/>
                  </a:lnTo>
                  <a:lnTo>
                    <a:pt x="215900" y="469900"/>
                  </a:lnTo>
                </a:path>
              </a:pathLst>
            </a:cu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20" name="Freeform 284"/>
            <p:cNvSpPr/>
            <p:nvPr/>
          </p:nvSpPr>
          <p:spPr>
            <a:xfrm flipH="1">
              <a:off x="2092876" y="5125477"/>
              <a:ext cx="101848" cy="105289"/>
            </a:xfrm>
            <a:custGeom>
              <a:avLst/>
              <a:gdLst>
                <a:gd name="connsiteX0" fmla="*/ 152400 w 673100"/>
                <a:gd name="connsiteY0" fmla="*/ 698500 h 698500"/>
                <a:gd name="connsiteX1" fmla="*/ 139700 w 673100"/>
                <a:gd name="connsiteY1" fmla="*/ 622300 h 698500"/>
                <a:gd name="connsiteX2" fmla="*/ 25400 w 673100"/>
                <a:gd name="connsiteY2" fmla="*/ 622300 h 698500"/>
                <a:gd name="connsiteX3" fmla="*/ 25400 w 673100"/>
                <a:gd name="connsiteY3" fmla="*/ 622300 h 698500"/>
                <a:gd name="connsiteX4" fmla="*/ 0 w 673100"/>
                <a:gd name="connsiteY4" fmla="*/ 508000 h 698500"/>
                <a:gd name="connsiteX5" fmla="*/ 0 w 673100"/>
                <a:gd name="connsiteY5" fmla="*/ 508000 h 698500"/>
                <a:gd name="connsiteX6" fmla="*/ 419100 w 673100"/>
                <a:gd name="connsiteY6" fmla="*/ 444500 h 698500"/>
                <a:gd name="connsiteX7" fmla="*/ 546100 w 673100"/>
                <a:gd name="connsiteY7" fmla="*/ 50800 h 698500"/>
                <a:gd name="connsiteX8" fmla="*/ 546100 w 673100"/>
                <a:gd name="connsiteY8" fmla="*/ 50800 h 698500"/>
                <a:gd name="connsiteX9" fmla="*/ 635000 w 673100"/>
                <a:gd name="connsiteY9" fmla="*/ 0 h 698500"/>
                <a:gd name="connsiteX10" fmla="*/ 635000 w 673100"/>
                <a:gd name="connsiteY10" fmla="*/ 0 h 698500"/>
                <a:gd name="connsiteX11" fmla="*/ 635000 w 673100"/>
                <a:gd name="connsiteY11" fmla="*/ 0 h 698500"/>
                <a:gd name="connsiteX12" fmla="*/ 673100 w 673100"/>
                <a:gd name="connsiteY12" fmla="*/ 88900 h 698500"/>
                <a:gd name="connsiteX13" fmla="*/ 622300 w 673100"/>
                <a:gd name="connsiteY13" fmla="*/ 48260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100" h="698500">
                  <a:moveTo>
                    <a:pt x="152400" y="698500"/>
                  </a:moveTo>
                  <a:lnTo>
                    <a:pt x="139700" y="622300"/>
                  </a:lnTo>
                  <a:lnTo>
                    <a:pt x="25400" y="622300"/>
                  </a:lnTo>
                  <a:lnTo>
                    <a:pt x="25400" y="622300"/>
                  </a:lnTo>
                  <a:lnTo>
                    <a:pt x="0" y="508000"/>
                  </a:lnTo>
                  <a:lnTo>
                    <a:pt x="0" y="508000"/>
                  </a:lnTo>
                  <a:lnTo>
                    <a:pt x="419100" y="444500"/>
                  </a:lnTo>
                  <a:lnTo>
                    <a:pt x="546100" y="50800"/>
                  </a:lnTo>
                  <a:lnTo>
                    <a:pt x="546100" y="50800"/>
                  </a:lnTo>
                  <a:lnTo>
                    <a:pt x="635000" y="0"/>
                  </a:lnTo>
                  <a:lnTo>
                    <a:pt x="635000" y="0"/>
                  </a:lnTo>
                  <a:lnTo>
                    <a:pt x="635000" y="0"/>
                  </a:lnTo>
                  <a:lnTo>
                    <a:pt x="673100" y="88900"/>
                  </a:lnTo>
                  <a:lnTo>
                    <a:pt x="622300" y="482600"/>
                  </a:lnTo>
                </a:path>
              </a:pathLst>
            </a:cu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21" name="Freeform 285"/>
            <p:cNvSpPr/>
            <p:nvPr/>
          </p:nvSpPr>
          <p:spPr>
            <a:xfrm flipH="1">
              <a:off x="2301664" y="5207794"/>
              <a:ext cx="57714" cy="74659"/>
            </a:xfrm>
            <a:custGeom>
              <a:avLst/>
              <a:gdLst>
                <a:gd name="connsiteX0" fmla="*/ 330200 w 330200"/>
                <a:gd name="connsiteY0" fmla="*/ 0 h 533400"/>
                <a:gd name="connsiteX1" fmla="*/ 0 w 330200"/>
                <a:gd name="connsiteY1" fmla="*/ 533400 h 533400"/>
                <a:gd name="connsiteX2" fmla="*/ 215900 w 330200"/>
                <a:gd name="connsiteY2" fmla="*/ 520700 h 533400"/>
              </a:gdLst>
              <a:ahLst/>
              <a:cxnLst>
                <a:cxn ang="0">
                  <a:pos x="connsiteX0" y="connsiteY0"/>
                </a:cxn>
                <a:cxn ang="0">
                  <a:pos x="connsiteX1" y="connsiteY1"/>
                </a:cxn>
                <a:cxn ang="0">
                  <a:pos x="connsiteX2" y="connsiteY2"/>
                </a:cxn>
              </a:cxnLst>
              <a:rect l="l" t="t" r="r" b="b"/>
              <a:pathLst>
                <a:path w="330200" h="533400">
                  <a:moveTo>
                    <a:pt x="330200" y="0"/>
                  </a:moveTo>
                  <a:lnTo>
                    <a:pt x="0" y="533400"/>
                  </a:lnTo>
                  <a:lnTo>
                    <a:pt x="215900" y="520700"/>
                  </a:lnTo>
                </a:path>
              </a:pathLst>
            </a:cu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22" name="Freeform 286"/>
            <p:cNvSpPr/>
            <p:nvPr/>
          </p:nvSpPr>
          <p:spPr>
            <a:xfrm flipH="1">
              <a:off x="2359379" y="4914900"/>
              <a:ext cx="30555" cy="367553"/>
            </a:xfrm>
            <a:custGeom>
              <a:avLst/>
              <a:gdLst>
                <a:gd name="connsiteX0" fmla="*/ 222250 w 222250"/>
                <a:gd name="connsiteY0" fmla="*/ 2438400 h 2438400"/>
                <a:gd name="connsiteX1" fmla="*/ 222250 w 222250"/>
                <a:gd name="connsiteY1" fmla="*/ 0 h 2438400"/>
                <a:gd name="connsiteX2" fmla="*/ 0 w 222250"/>
                <a:gd name="connsiteY2" fmla="*/ 0 h 2438400"/>
                <a:gd name="connsiteX3" fmla="*/ 6350 w 222250"/>
                <a:gd name="connsiteY3" fmla="*/ 1130300 h 2438400"/>
              </a:gdLst>
              <a:ahLst/>
              <a:cxnLst>
                <a:cxn ang="0">
                  <a:pos x="connsiteX0" y="connsiteY0"/>
                </a:cxn>
                <a:cxn ang="0">
                  <a:pos x="connsiteX1" y="connsiteY1"/>
                </a:cxn>
                <a:cxn ang="0">
                  <a:pos x="connsiteX2" y="connsiteY2"/>
                </a:cxn>
                <a:cxn ang="0">
                  <a:pos x="connsiteX3" y="connsiteY3"/>
                </a:cxn>
              </a:cxnLst>
              <a:rect l="l" t="t" r="r" b="b"/>
              <a:pathLst>
                <a:path w="222250" h="2438400">
                  <a:moveTo>
                    <a:pt x="222250" y="2438400"/>
                  </a:moveTo>
                  <a:lnTo>
                    <a:pt x="222250" y="0"/>
                  </a:lnTo>
                  <a:lnTo>
                    <a:pt x="0" y="0"/>
                  </a:lnTo>
                  <a:cubicBezTo>
                    <a:pt x="2117" y="376767"/>
                    <a:pt x="4233" y="753533"/>
                    <a:pt x="6350" y="1130300"/>
                  </a:cubicBezTo>
                </a:path>
              </a:pathLst>
            </a:cu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23" name="Freeform 287"/>
            <p:cNvSpPr/>
            <p:nvPr/>
          </p:nvSpPr>
          <p:spPr>
            <a:xfrm flipH="1">
              <a:off x="2389933" y="5008703"/>
              <a:ext cx="35647" cy="84231"/>
            </a:xfrm>
            <a:custGeom>
              <a:avLst/>
              <a:gdLst>
                <a:gd name="connsiteX0" fmla="*/ 228600 w 228600"/>
                <a:gd name="connsiteY0" fmla="*/ 514350 h 565200"/>
                <a:gd name="connsiteX1" fmla="*/ 95250 w 228600"/>
                <a:gd name="connsiteY1" fmla="*/ 514350 h 565200"/>
                <a:gd name="connsiteX2" fmla="*/ 6350 w 228600"/>
                <a:gd name="connsiteY2" fmla="*/ 222250 h 565200"/>
                <a:gd name="connsiteX3" fmla="*/ 0 w 228600"/>
                <a:gd name="connsiteY3" fmla="*/ 0 h 565200"/>
              </a:gdLst>
              <a:ahLst/>
              <a:cxnLst>
                <a:cxn ang="0">
                  <a:pos x="connsiteX0" y="connsiteY0"/>
                </a:cxn>
                <a:cxn ang="0">
                  <a:pos x="connsiteX1" y="connsiteY1"/>
                </a:cxn>
                <a:cxn ang="0">
                  <a:pos x="connsiteX2" y="connsiteY2"/>
                </a:cxn>
                <a:cxn ang="0">
                  <a:pos x="connsiteX3" y="connsiteY3"/>
                </a:cxn>
              </a:cxnLst>
              <a:rect l="l" t="t" r="r" b="b"/>
              <a:pathLst>
                <a:path w="228600" h="565200">
                  <a:moveTo>
                    <a:pt x="228600" y="514350"/>
                  </a:moveTo>
                  <a:cubicBezTo>
                    <a:pt x="93136" y="520801"/>
                    <a:pt x="95250" y="565200"/>
                    <a:pt x="95250" y="514350"/>
                  </a:cubicBezTo>
                  <a:lnTo>
                    <a:pt x="6350" y="222250"/>
                  </a:lnTo>
                  <a:lnTo>
                    <a:pt x="0" y="0"/>
                  </a:lnTo>
                </a:path>
              </a:pathLst>
            </a:cu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Freeform 288"/>
            <p:cNvSpPr/>
            <p:nvPr/>
          </p:nvSpPr>
          <p:spPr>
            <a:xfrm flipH="1">
              <a:off x="2372958" y="5008703"/>
              <a:ext cx="274991" cy="388610"/>
            </a:xfrm>
            <a:custGeom>
              <a:avLst/>
              <a:gdLst>
                <a:gd name="connsiteX0" fmla="*/ 1473200 w 1816100"/>
                <a:gd name="connsiteY0" fmla="*/ 0 h 2578100"/>
                <a:gd name="connsiteX1" fmla="*/ 1390650 w 1816100"/>
                <a:gd name="connsiteY1" fmla="*/ 6350 h 2578100"/>
                <a:gd name="connsiteX2" fmla="*/ 1409700 w 1816100"/>
                <a:gd name="connsiteY2" fmla="*/ 1136650 h 2578100"/>
                <a:gd name="connsiteX3" fmla="*/ 1454150 w 1816100"/>
                <a:gd name="connsiteY3" fmla="*/ 1181100 h 2578100"/>
                <a:gd name="connsiteX4" fmla="*/ 1454150 w 1816100"/>
                <a:gd name="connsiteY4" fmla="*/ 1276350 h 2578100"/>
                <a:gd name="connsiteX5" fmla="*/ 0 w 1816100"/>
                <a:gd name="connsiteY5" fmla="*/ 1339850 h 2578100"/>
                <a:gd name="connsiteX6" fmla="*/ 0 w 1816100"/>
                <a:gd name="connsiteY6" fmla="*/ 1384300 h 2578100"/>
                <a:gd name="connsiteX7" fmla="*/ 1473200 w 1816100"/>
                <a:gd name="connsiteY7" fmla="*/ 1365250 h 2578100"/>
                <a:gd name="connsiteX8" fmla="*/ 1549400 w 1816100"/>
                <a:gd name="connsiteY8" fmla="*/ 1263650 h 2578100"/>
                <a:gd name="connsiteX9" fmla="*/ 1625600 w 1816100"/>
                <a:gd name="connsiteY9" fmla="*/ 1257300 h 2578100"/>
                <a:gd name="connsiteX10" fmla="*/ 1625600 w 1816100"/>
                <a:gd name="connsiteY10" fmla="*/ 1498600 h 2578100"/>
                <a:gd name="connsiteX11" fmla="*/ 1708150 w 1816100"/>
                <a:gd name="connsiteY11" fmla="*/ 1498600 h 2578100"/>
                <a:gd name="connsiteX12" fmla="*/ 1708150 w 1816100"/>
                <a:gd name="connsiteY12" fmla="*/ 2578100 h 2578100"/>
                <a:gd name="connsiteX13" fmla="*/ 1816100 w 1816100"/>
                <a:gd name="connsiteY13" fmla="*/ 2578100 h 25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6100" h="2578100">
                  <a:moveTo>
                    <a:pt x="1473200" y="0"/>
                  </a:moveTo>
                  <a:lnTo>
                    <a:pt x="1390650" y="6350"/>
                  </a:lnTo>
                  <a:lnTo>
                    <a:pt x="1409700" y="1136650"/>
                  </a:lnTo>
                  <a:lnTo>
                    <a:pt x="1454150" y="1181100"/>
                  </a:lnTo>
                  <a:lnTo>
                    <a:pt x="1454150" y="1276350"/>
                  </a:lnTo>
                  <a:lnTo>
                    <a:pt x="0" y="1339850"/>
                  </a:lnTo>
                  <a:lnTo>
                    <a:pt x="0" y="1384300"/>
                  </a:lnTo>
                  <a:lnTo>
                    <a:pt x="1473200" y="1365250"/>
                  </a:lnTo>
                  <a:lnTo>
                    <a:pt x="1549400" y="1263650"/>
                  </a:lnTo>
                  <a:lnTo>
                    <a:pt x="1625600" y="1257300"/>
                  </a:lnTo>
                  <a:lnTo>
                    <a:pt x="1625600" y="1498600"/>
                  </a:lnTo>
                  <a:lnTo>
                    <a:pt x="1708150" y="1498600"/>
                  </a:lnTo>
                  <a:lnTo>
                    <a:pt x="1708150" y="2578100"/>
                  </a:lnTo>
                  <a:lnTo>
                    <a:pt x="1816100" y="2578100"/>
                  </a:lnTo>
                </a:path>
              </a:pathLst>
            </a:cu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25" name="Arc 289"/>
            <p:cNvSpPr/>
            <p:nvPr/>
          </p:nvSpPr>
          <p:spPr>
            <a:xfrm flipH="1">
              <a:off x="2237160" y="5282453"/>
              <a:ext cx="174840" cy="151233"/>
            </a:xfrm>
            <a:prstGeom prst="arc">
              <a:avLst>
                <a:gd name="adj1" fmla="val 16200000"/>
                <a:gd name="adj2" fmla="val 961940"/>
              </a:avLst>
            </a:pr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26" name="Arc 290"/>
            <p:cNvSpPr/>
            <p:nvPr/>
          </p:nvSpPr>
          <p:spPr>
            <a:xfrm flipH="1">
              <a:off x="1955380" y="5309254"/>
              <a:ext cx="134101" cy="126346"/>
            </a:xfrm>
            <a:prstGeom prst="arc">
              <a:avLst>
                <a:gd name="adj1" fmla="val 10235935"/>
                <a:gd name="adj2" fmla="val 0"/>
              </a:avLst>
            </a:prstGeom>
            <a:ln w="9525" cap="flat" cmpd="sng" algn="ctr">
              <a:solidFill>
                <a:srgbClr val="7F7F7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27" name="Picture 127" descr="Bar_code.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55583" y="5806621"/>
            <a:ext cx="6000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1" name="Straight Arrow Connector 305"/>
          <p:cNvCxnSpPr>
            <a:stCxn id="202" idx="0"/>
          </p:cNvCxnSpPr>
          <p:nvPr/>
        </p:nvCxnSpPr>
        <p:spPr>
          <a:xfrm flipH="1" flipV="1">
            <a:off x="4261758" y="4403271"/>
            <a:ext cx="19050" cy="701675"/>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32" name="Picture 131" descr="Laptop.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40158" y="5195434"/>
            <a:ext cx="6731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31"/>
          <p:cNvSpPr txBox="1">
            <a:spLocks noChangeArrowheads="1"/>
          </p:cNvSpPr>
          <p:nvPr/>
        </p:nvSpPr>
        <p:spPr bwMode="auto">
          <a:xfrm>
            <a:off x="3623583" y="6269492"/>
            <a:ext cx="1203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400" b="1">
                <a:latin typeface="Meiryo UI" panose="020B0604030504040204" pitchFamily="50" charset="-128"/>
                <a:ea typeface="Meiryo UI" panose="020B0604030504040204" pitchFamily="50" charset="-128"/>
              </a:rPr>
              <a:t>自動販売機</a:t>
            </a:r>
            <a:endParaRPr lang="en-GB" altLang="it-IT" sz="1400" b="1">
              <a:latin typeface="Meiryo UI" panose="020B0604030504040204" pitchFamily="50" charset="-128"/>
              <a:ea typeface="Meiryo UI" panose="020B0604030504040204" pitchFamily="50" charset="-128"/>
            </a:endParaRPr>
          </a:p>
        </p:txBody>
      </p:sp>
      <p:cxnSp>
        <p:nvCxnSpPr>
          <p:cNvPr id="143" name="Straight Arrow Connector 370"/>
          <p:cNvCxnSpPr/>
          <p:nvPr/>
        </p:nvCxnSpPr>
        <p:spPr>
          <a:xfrm flipH="1">
            <a:off x="5417458" y="4530271"/>
            <a:ext cx="266700" cy="863600"/>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44" name="Picture 17" descr="TruckA-sideview.eps"/>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82458" y="1782309"/>
            <a:ext cx="292258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8" name="Straight Arrow Connector 137"/>
          <p:cNvCxnSpPr/>
          <p:nvPr/>
        </p:nvCxnSpPr>
        <p:spPr>
          <a:xfrm>
            <a:off x="5823858" y="2091871"/>
            <a:ext cx="266700" cy="1206500"/>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149" name="Group 325"/>
          <p:cNvGrpSpPr>
            <a:grpSpLocks noChangeAspect="1"/>
          </p:cNvGrpSpPr>
          <p:nvPr/>
        </p:nvGrpSpPr>
        <p:grpSpPr bwMode="auto">
          <a:xfrm>
            <a:off x="4112533" y="5208134"/>
            <a:ext cx="492125" cy="1046162"/>
            <a:chOff x="6632054" y="1709264"/>
            <a:chExt cx="873646" cy="1856261"/>
          </a:xfrm>
          <a:noFill/>
        </p:grpSpPr>
        <p:sp>
          <p:nvSpPr>
            <p:cNvPr id="150" name="Rectangle 326"/>
            <p:cNvSpPr/>
            <p:nvPr/>
          </p:nvSpPr>
          <p:spPr bwMode="auto">
            <a:xfrm>
              <a:off x="6632054" y="1709264"/>
              <a:ext cx="873646" cy="1706972"/>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1" name="Rectangle 327"/>
            <p:cNvSpPr/>
            <p:nvPr/>
          </p:nvSpPr>
          <p:spPr bwMode="auto">
            <a:xfrm>
              <a:off x="6632054" y="3413419"/>
              <a:ext cx="873646" cy="152106"/>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2" name="Rectangle 328"/>
            <p:cNvSpPr/>
            <p:nvPr/>
          </p:nvSpPr>
          <p:spPr bwMode="auto">
            <a:xfrm rot="5400000" flipV="1">
              <a:off x="7109863" y="2245813"/>
              <a:ext cx="476038" cy="186002"/>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3" name="Rectangle 329"/>
            <p:cNvSpPr/>
            <p:nvPr/>
          </p:nvSpPr>
          <p:spPr bwMode="auto">
            <a:xfrm>
              <a:off x="6691237" y="3047236"/>
              <a:ext cx="510096" cy="267596"/>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4" name="Rectangle 330"/>
            <p:cNvSpPr/>
            <p:nvPr/>
          </p:nvSpPr>
          <p:spPr bwMode="auto">
            <a:xfrm>
              <a:off x="6857511" y="3047236"/>
              <a:ext cx="166275" cy="59153"/>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5" name="Rectangle 331"/>
            <p:cNvSpPr/>
            <p:nvPr/>
          </p:nvSpPr>
          <p:spPr bwMode="auto">
            <a:xfrm>
              <a:off x="6685601" y="1771233"/>
              <a:ext cx="515732" cy="1188684"/>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6" name="Rectangle 332"/>
            <p:cNvSpPr/>
            <p:nvPr/>
          </p:nvSpPr>
          <p:spPr bwMode="auto">
            <a:xfrm rot="5400000">
              <a:off x="7285913" y="2148648"/>
              <a:ext cx="123939" cy="129638"/>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Rectangle 333"/>
            <p:cNvSpPr/>
            <p:nvPr/>
          </p:nvSpPr>
          <p:spPr bwMode="auto">
            <a:xfrm rot="5400000">
              <a:off x="7363393" y="2490907"/>
              <a:ext cx="45069" cy="59182"/>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58" name="Group 334"/>
            <p:cNvGrpSpPr>
              <a:grpSpLocks/>
            </p:cNvGrpSpPr>
            <p:nvPr/>
          </p:nvGrpSpPr>
          <p:grpSpPr bwMode="auto">
            <a:xfrm>
              <a:off x="6689726" y="1851024"/>
              <a:ext cx="508002" cy="169544"/>
              <a:chOff x="6689726" y="1825624"/>
              <a:chExt cx="508002" cy="169544"/>
            </a:xfrm>
            <a:grpFill/>
          </p:grpSpPr>
          <p:sp>
            <p:nvSpPr>
              <p:cNvPr id="183" name="Rectangle 359"/>
              <p:cNvSpPr/>
              <p:nvPr/>
            </p:nvSpPr>
            <p:spPr bwMode="auto">
              <a:xfrm rot="5400000" flipH="1" flipV="1">
                <a:off x="6920932" y="1718943"/>
                <a:ext cx="45068" cy="510097"/>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4" name="Rectangle 360"/>
              <p:cNvSpPr/>
              <p:nvPr/>
            </p:nvSpPr>
            <p:spPr bwMode="auto">
              <a:xfrm rot="5400000" flipH="1" flipV="1">
                <a:off x="6703951" y="1848625"/>
                <a:ext cx="123938" cy="76093"/>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5" name="Rectangle 361"/>
              <p:cNvSpPr/>
              <p:nvPr/>
            </p:nvSpPr>
            <p:spPr bwMode="auto">
              <a:xfrm rot="5400000" flipH="1" flipV="1">
                <a:off x="6825133" y="1848627"/>
                <a:ext cx="123938" cy="7609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6" name="Rectangle 362"/>
              <p:cNvSpPr/>
              <p:nvPr/>
            </p:nvSpPr>
            <p:spPr bwMode="auto">
              <a:xfrm rot="5400000" flipH="1" flipV="1">
                <a:off x="6946317" y="1848625"/>
                <a:ext cx="123938" cy="76093"/>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7" name="Rectangle 363"/>
              <p:cNvSpPr/>
              <p:nvPr/>
            </p:nvSpPr>
            <p:spPr bwMode="auto">
              <a:xfrm rot="5400000" flipH="1" flipV="1">
                <a:off x="7067499" y="1848627"/>
                <a:ext cx="123938" cy="7609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9" name="Group 335"/>
            <p:cNvGrpSpPr>
              <a:grpSpLocks/>
            </p:cNvGrpSpPr>
            <p:nvPr/>
          </p:nvGrpSpPr>
          <p:grpSpPr bwMode="auto">
            <a:xfrm>
              <a:off x="6686551" y="2070099"/>
              <a:ext cx="514352" cy="171450"/>
              <a:chOff x="6689726" y="1825624"/>
              <a:chExt cx="514352" cy="171450"/>
            </a:xfrm>
            <a:grpFill/>
          </p:grpSpPr>
          <p:sp>
            <p:nvSpPr>
              <p:cNvPr id="178" name="Rectangle 354"/>
              <p:cNvSpPr/>
              <p:nvPr/>
            </p:nvSpPr>
            <p:spPr bwMode="auto">
              <a:xfrm rot="5400000" flipH="1" flipV="1">
                <a:off x="6922699" y="1715354"/>
                <a:ext cx="47884" cy="51573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9" name="Rectangle 355"/>
              <p:cNvSpPr/>
              <p:nvPr/>
            </p:nvSpPr>
            <p:spPr bwMode="auto">
              <a:xfrm rot="5400000" flipH="1" flipV="1">
                <a:off x="6704307" y="1849262"/>
                <a:ext cx="123938" cy="7609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0" name="Rectangle 356"/>
              <p:cNvSpPr/>
              <p:nvPr/>
            </p:nvSpPr>
            <p:spPr bwMode="auto">
              <a:xfrm rot="5400000" flipH="1" flipV="1">
                <a:off x="6824082" y="1847853"/>
                <a:ext cx="123938" cy="78910"/>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1" name="Rectangle 357"/>
              <p:cNvSpPr/>
              <p:nvPr/>
            </p:nvSpPr>
            <p:spPr bwMode="auto">
              <a:xfrm rot="5400000" flipH="1" flipV="1">
                <a:off x="6945264" y="1847853"/>
                <a:ext cx="123938" cy="78910"/>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2" name="Rectangle 358"/>
              <p:cNvSpPr/>
              <p:nvPr/>
            </p:nvSpPr>
            <p:spPr bwMode="auto">
              <a:xfrm rot="5400000" flipH="1" flipV="1">
                <a:off x="7065038" y="1849262"/>
                <a:ext cx="123938" cy="7609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0" name="Group 336"/>
            <p:cNvGrpSpPr>
              <a:grpSpLocks/>
            </p:cNvGrpSpPr>
            <p:nvPr/>
          </p:nvGrpSpPr>
          <p:grpSpPr bwMode="auto">
            <a:xfrm>
              <a:off x="6686551" y="2295524"/>
              <a:ext cx="514352" cy="171450"/>
              <a:chOff x="6689726" y="1825624"/>
              <a:chExt cx="514352" cy="171450"/>
            </a:xfrm>
            <a:grpFill/>
          </p:grpSpPr>
          <p:sp>
            <p:nvSpPr>
              <p:cNvPr id="173" name="Rectangle 349"/>
              <p:cNvSpPr/>
              <p:nvPr/>
            </p:nvSpPr>
            <p:spPr bwMode="auto">
              <a:xfrm rot="5400000" flipH="1" flipV="1">
                <a:off x="6922699" y="1715271"/>
                <a:ext cx="47884" cy="51573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4" name="Rectangle 350"/>
              <p:cNvSpPr/>
              <p:nvPr/>
            </p:nvSpPr>
            <p:spPr bwMode="auto">
              <a:xfrm rot="5400000" flipH="1" flipV="1">
                <a:off x="6704307" y="1849179"/>
                <a:ext cx="123938" cy="7609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5" name="Rectangle 351"/>
              <p:cNvSpPr/>
              <p:nvPr/>
            </p:nvSpPr>
            <p:spPr bwMode="auto">
              <a:xfrm rot="5400000" flipH="1" flipV="1">
                <a:off x="6824082" y="1847769"/>
                <a:ext cx="123938" cy="78910"/>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6" name="Rectangle 352"/>
              <p:cNvSpPr/>
              <p:nvPr/>
            </p:nvSpPr>
            <p:spPr bwMode="auto">
              <a:xfrm rot="5400000" flipH="1" flipV="1">
                <a:off x="6945264" y="1847769"/>
                <a:ext cx="123938" cy="78910"/>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7" name="Rectangle 353"/>
              <p:cNvSpPr/>
              <p:nvPr/>
            </p:nvSpPr>
            <p:spPr bwMode="auto">
              <a:xfrm rot="5400000" flipH="1" flipV="1">
                <a:off x="7065038" y="1849179"/>
                <a:ext cx="123938" cy="7609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1" name="Group 337"/>
            <p:cNvGrpSpPr>
              <a:grpSpLocks/>
            </p:cNvGrpSpPr>
            <p:nvPr/>
          </p:nvGrpSpPr>
          <p:grpSpPr bwMode="auto">
            <a:xfrm>
              <a:off x="6686551" y="2520949"/>
              <a:ext cx="514352" cy="171450"/>
              <a:chOff x="6689726" y="1825624"/>
              <a:chExt cx="514352" cy="171450"/>
            </a:xfrm>
            <a:grpFill/>
          </p:grpSpPr>
          <p:sp>
            <p:nvSpPr>
              <p:cNvPr id="168" name="Rectangle 344"/>
              <p:cNvSpPr/>
              <p:nvPr/>
            </p:nvSpPr>
            <p:spPr bwMode="auto">
              <a:xfrm rot="5400000" flipH="1" flipV="1">
                <a:off x="6922699" y="1715189"/>
                <a:ext cx="47884" cy="51573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9" name="Rectangle 345"/>
              <p:cNvSpPr/>
              <p:nvPr/>
            </p:nvSpPr>
            <p:spPr bwMode="auto">
              <a:xfrm rot="5400000" flipH="1" flipV="1">
                <a:off x="6704307" y="1849097"/>
                <a:ext cx="123938" cy="7609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0" name="Rectangle 346"/>
              <p:cNvSpPr/>
              <p:nvPr/>
            </p:nvSpPr>
            <p:spPr bwMode="auto">
              <a:xfrm rot="5400000" flipH="1" flipV="1">
                <a:off x="6824082" y="1847688"/>
                <a:ext cx="123938" cy="78910"/>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1" name="Rectangle 347"/>
              <p:cNvSpPr/>
              <p:nvPr/>
            </p:nvSpPr>
            <p:spPr bwMode="auto">
              <a:xfrm rot="5400000" flipH="1" flipV="1">
                <a:off x="6945264" y="1847688"/>
                <a:ext cx="123938" cy="78910"/>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Rectangle 348"/>
              <p:cNvSpPr/>
              <p:nvPr/>
            </p:nvSpPr>
            <p:spPr bwMode="auto">
              <a:xfrm rot="5400000" flipH="1" flipV="1">
                <a:off x="7065038" y="1849097"/>
                <a:ext cx="123938" cy="7609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2" name="Group 338"/>
            <p:cNvGrpSpPr>
              <a:grpSpLocks/>
            </p:cNvGrpSpPr>
            <p:nvPr/>
          </p:nvGrpSpPr>
          <p:grpSpPr bwMode="auto">
            <a:xfrm>
              <a:off x="6686551" y="2746374"/>
              <a:ext cx="514352" cy="171450"/>
              <a:chOff x="6689726" y="1825624"/>
              <a:chExt cx="514352" cy="171450"/>
            </a:xfrm>
            <a:grpFill/>
          </p:grpSpPr>
          <p:sp>
            <p:nvSpPr>
              <p:cNvPr id="163" name="Rectangle 339"/>
              <p:cNvSpPr/>
              <p:nvPr/>
            </p:nvSpPr>
            <p:spPr bwMode="auto">
              <a:xfrm rot="5400000" flipH="1" flipV="1">
                <a:off x="6922699" y="1715107"/>
                <a:ext cx="47884" cy="51573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4" name="Rectangle 340"/>
              <p:cNvSpPr/>
              <p:nvPr/>
            </p:nvSpPr>
            <p:spPr bwMode="auto">
              <a:xfrm rot="5400000" flipH="1" flipV="1">
                <a:off x="6704307" y="1849015"/>
                <a:ext cx="123938" cy="7609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5" name="Rectangle 341"/>
              <p:cNvSpPr/>
              <p:nvPr/>
            </p:nvSpPr>
            <p:spPr bwMode="auto">
              <a:xfrm rot="5400000" flipH="1" flipV="1">
                <a:off x="6824082" y="1847606"/>
                <a:ext cx="123938" cy="78910"/>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6" name="Rectangle 342"/>
              <p:cNvSpPr/>
              <p:nvPr/>
            </p:nvSpPr>
            <p:spPr bwMode="auto">
              <a:xfrm rot="5400000" flipH="1" flipV="1">
                <a:off x="6945264" y="1847606"/>
                <a:ext cx="123938" cy="78910"/>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7" name="Rectangle 343"/>
              <p:cNvSpPr/>
              <p:nvPr/>
            </p:nvSpPr>
            <p:spPr bwMode="auto">
              <a:xfrm rot="5400000" flipH="1" flipV="1">
                <a:off x="7065038" y="1849015"/>
                <a:ext cx="123938" cy="76091"/>
              </a:xfrm>
              <a:prstGeom prst="rect">
                <a:avLst/>
              </a:prstGeom>
              <a:grpFill/>
              <a:ln w="12700"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sp>
        <p:nvSpPr>
          <p:cNvPr id="188" name="TextBox 31"/>
          <p:cNvSpPr txBox="1">
            <a:spLocks noChangeArrowheads="1"/>
          </p:cNvSpPr>
          <p:nvPr/>
        </p:nvSpPr>
        <p:spPr bwMode="auto">
          <a:xfrm>
            <a:off x="5557158" y="5558971"/>
            <a:ext cx="6985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GB" altLang="it-IT" sz="1100" b="1">
                <a:latin typeface="Meiryo UI" panose="020B0604030504040204" pitchFamily="50" charset="-128"/>
                <a:ea typeface="Meiryo UI" panose="020B0604030504040204" pitchFamily="50" charset="-128"/>
              </a:rPr>
              <a:t>RFID</a:t>
            </a:r>
          </a:p>
        </p:txBody>
      </p:sp>
      <p:sp>
        <p:nvSpPr>
          <p:cNvPr id="189" name="TextBox 31"/>
          <p:cNvSpPr txBox="1">
            <a:spLocks noChangeArrowheads="1"/>
          </p:cNvSpPr>
          <p:nvPr/>
        </p:nvSpPr>
        <p:spPr bwMode="auto">
          <a:xfrm>
            <a:off x="8802008" y="2139496"/>
            <a:ext cx="1270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1400" b="1">
                <a:latin typeface="Meiryo UI" panose="020B0604030504040204" pitchFamily="50" charset="-128"/>
                <a:ea typeface="Meiryo UI" panose="020B0604030504040204" pitchFamily="50" charset="-128"/>
              </a:rPr>
              <a:t>スマートフォン</a:t>
            </a:r>
            <a:endParaRPr lang="en-GB" altLang="it-IT" sz="1400" b="1">
              <a:latin typeface="Meiryo UI" panose="020B0604030504040204" pitchFamily="50" charset="-128"/>
              <a:ea typeface="Meiryo UI" panose="020B0604030504040204" pitchFamily="50" charset="-128"/>
            </a:endParaRPr>
          </a:p>
        </p:txBody>
      </p:sp>
      <p:sp>
        <p:nvSpPr>
          <p:cNvPr id="193" name="TextBox 65"/>
          <p:cNvSpPr txBox="1">
            <a:spLocks noChangeArrowheads="1"/>
          </p:cNvSpPr>
          <p:nvPr/>
        </p:nvSpPr>
        <p:spPr bwMode="auto">
          <a:xfrm>
            <a:off x="3715658" y="6600371"/>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en-US" altLang="it-IT" sz="1800">
              <a:latin typeface="Meiryo UI" panose="020B0604030504040204" pitchFamily="50" charset="-128"/>
              <a:ea typeface="Meiryo UI" panose="020B0604030504040204" pitchFamily="50" charset="-128"/>
            </a:endParaRPr>
          </a:p>
        </p:txBody>
      </p:sp>
      <p:grpSp>
        <p:nvGrpSpPr>
          <p:cNvPr id="194" name="Group 344"/>
          <p:cNvGrpSpPr>
            <a:grpSpLocks noChangeAspect="1"/>
          </p:cNvGrpSpPr>
          <p:nvPr/>
        </p:nvGrpSpPr>
        <p:grpSpPr bwMode="auto">
          <a:xfrm>
            <a:off x="3239408" y="2726871"/>
            <a:ext cx="152400" cy="152400"/>
            <a:chOff x="4083050" y="381000"/>
            <a:chExt cx="1504950" cy="1511300"/>
          </a:xfrm>
        </p:grpSpPr>
        <p:pic>
          <p:nvPicPr>
            <p:cNvPr id="195" name="Picture 345" descr="Dot Industrial.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083050" y="381000"/>
              <a:ext cx="150366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Oval 218"/>
            <p:cNvSpPr/>
            <p:nvPr/>
          </p:nvSpPr>
          <p:spPr>
            <a:xfrm>
              <a:off x="4083050" y="412485"/>
              <a:ext cx="1504950" cy="1464077"/>
            </a:xfrm>
            <a:prstGeom prst="ellipse">
              <a:avLst/>
            </a:prstGeom>
            <a:noFill/>
            <a:ln w="28575"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97" name="Group 344"/>
          <p:cNvGrpSpPr>
            <a:grpSpLocks noChangeAspect="1"/>
          </p:cNvGrpSpPr>
          <p:nvPr/>
        </p:nvGrpSpPr>
        <p:grpSpPr bwMode="auto">
          <a:xfrm>
            <a:off x="3226708" y="4746171"/>
            <a:ext cx="152400" cy="152400"/>
            <a:chOff x="4083050" y="381000"/>
            <a:chExt cx="1504950" cy="1511300"/>
          </a:xfrm>
          <a:noFill/>
        </p:grpSpPr>
        <p:pic>
          <p:nvPicPr>
            <p:cNvPr id="198" name="Picture 345" descr="Dot Industrial.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083050" y="381000"/>
              <a:ext cx="1503667" cy="151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9" name="Oval 227"/>
            <p:cNvSpPr/>
            <p:nvPr/>
          </p:nvSpPr>
          <p:spPr>
            <a:xfrm>
              <a:off x="4083050" y="412485"/>
              <a:ext cx="1504950" cy="1464077"/>
            </a:xfrm>
            <a:prstGeom prst="ellipse">
              <a:avLst/>
            </a:prstGeom>
            <a:grpFill/>
            <a:ln w="28575"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00" name="Group 344"/>
          <p:cNvGrpSpPr>
            <a:grpSpLocks noChangeAspect="1"/>
          </p:cNvGrpSpPr>
          <p:nvPr/>
        </p:nvGrpSpPr>
        <p:grpSpPr bwMode="auto">
          <a:xfrm>
            <a:off x="4204608" y="5101771"/>
            <a:ext cx="152400" cy="152400"/>
            <a:chOff x="4083050" y="381000"/>
            <a:chExt cx="1504950" cy="1511300"/>
          </a:xfrm>
          <a:noFill/>
        </p:grpSpPr>
        <p:pic>
          <p:nvPicPr>
            <p:cNvPr id="201" name="Picture 345" descr="Dot Industrial.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083050" y="381000"/>
              <a:ext cx="1503667" cy="151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2" name="Oval 231"/>
            <p:cNvSpPr/>
            <p:nvPr/>
          </p:nvSpPr>
          <p:spPr>
            <a:xfrm>
              <a:off x="4083050" y="412485"/>
              <a:ext cx="1504950" cy="1464077"/>
            </a:xfrm>
            <a:prstGeom prst="ellipse">
              <a:avLst/>
            </a:prstGeom>
            <a:grpFill/>
            <a:ln w="28575"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203" name="Straight Arrow Connector 237"/>
          <p:cNvCxnSpPr/>
          <p:nvPr/>
        </p:nvCxnSpPr>
        <p:spPr>
          <a:xfrm>
            <a:off x="4566558" y="4022271"/>
            <a:ext cx="520700" cy="15875"/>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sp>
        <p:nvSpPr>
          <p:cNvPr id="204" name="TextBox 31"/>
          <p:cNvSpPr txBox="1">
            <a:spLocks noChangeArrowheads="1"/>
          </p:cNvSpPr>
          <p:nvPr/>
        </p:nvSpPr>
        <p:spPr bwMode="auto">
          <a:xfrm>
            <a:off x="5111071" y="6333671"/>
            <a:ext cx="1322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400" b="1" dirty="0">
                <a:latin typeface="Meiryo UI" panose="020B0604030504040204" pitchFamily="50" charset="-128"/>
                <a:ea typeface="Meiryo UI" panose="020B0604030504040204" pitchFamily="50" charset="-128"/>
              </a:rPr>
              <a:t>ロジステックス</a:t>
            </a:r>
            <a:endParaRPr lang="en-GB" altLang="it-IT" sz="1400" b="1" dirty="0">
              <a:latin typeface="Meiryo UI" panose="020B0604030504040204" pitchFamily="50" charset="-128"/>
              <a:ea typeface="Meiryo UI" panose="020B0604030504040204" pitchFamily="50" charset="-128"/>
            </a:endParaRPr>
          </a:p>
        </p:txBody>
      </p:sp>
      <p:sp>
        <p:nvSpPr>
          <p:cNvPr id="205" name="TextBox 326"/>
          <p:cNvSpPr txBox="1">
            <a:spLocks noChangeArrowheads="1"/>
          </p:cNvSpPr>
          <p:nvPr/>
        </p:nvSpPr>
        <p:spPr bwMode="auto">
          <a:xfrm>
            <a:off x="3845833" y="3530146"/>
            <a:ext cx="1257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1200" b="1">
                <a:latin typeface="Meiryo UI" panose="020B0604030504040204" pitchFamily="50" charset="-128"/>
                <a:ea typeface="Meiryo UI" panose="020B0604030504040204" pitchFamily="50" charset="-128"/>
              </a:rPr>
              <a:t>ゲートウェイ</a:t>
            </a:r>
            <a:endParaRPr lang="en-GB" altLang="it-IT" sz="1200" b="1">
              <a:latin typeface="Meiryo UI" panose="020B0604030504040204" pitchFamily="50" charset="-128"/>
              <a:ea typeface="Meiryo UI" panose="020B0604030504040204" pitchFamily="50" charset="-128"/>
            </a:endParaRPr>
          </a:p>
        </p:txBody>
      </p:sp>
      <p:pic>
        <p:nvPicPr>
          <p:cNvPr id="206" name="Picture 113" descr="Empty industrial.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109358" y="3793671"/>
            <a:ext cx="4413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Picture 198" descr="Empty transportation.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601608" y="1669596"/>
            <a:ext cx="32226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08" descr="Empty logistics.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188858" y="5460546"/>
            <a:ext cx="32226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322" descr="Empty security.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817258" y="1571171"/>
            <a:ext cx="32226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2" descr="cloud_-_darker.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188858" y="3209471"/>
            <a:ext cx="23161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 name="TextBox 326"/>
          <p:cNvSpPr txBox="1">
            <a:spLocks noChangeArrowheads="1"/>
          </p:cNvSpPr>
          <p:nvPr/>
        </p:nvSpPr>
        <p:spPr bwMode="auto">
          <a:xfrm>
            <a:off x="5943062" y="2930071"/>
            <a:ext cx="1371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1400" b="1" dirty="0">
                <a:latin typeface="Meiryo UI" panose="020B0604030504040204" pitchFamily="50" charset="-128"/>
                <a:ea typeface="Meiryo UI" panose="020B0604030504040204" pitchFamily="50" charset="-128"/>
              </a:rPr>
              <a:t>クラウド</a:t>
            </a:r>
            <a:endParaRPr lang="en-GB" altLang="it-IT" sz="1400" b="1" dirty="0">
              <a:latin typeface="Meiryo UI" panose="020B0604030504040204" pitchFamily="50" charset="-128"/>
              <a:ea typeface="Meiryo UI" panose="020B0604030504040204" pitchFamily="50" charset="-128"/>
            </a:endParaRPr>
          </a:p>
        </p:txBody>
      </p:sp>
      <p:grpSp>
        <p:nvGrpSpPr>
          <p:cNvPr id="212" name="Group 225"/>
          <p:cNvGrpSpPr>
            <a:grpSpLocks noChangeAspect="1"/>
          </p:cNvGrpSpPr>
          <p:nvPr/>
        </p:nvGrpSpPr>
        <p:grpSpPr bwMode="auto">
          <a:xfrm>
            <a:off x="1886858" y="3501571"/>
            <a:ext cx="1300163" cy="787400"/>
            <a:chOff x="2044990" y="3437384"/>
            <a:chExt cx="5041610" cy="3052316"/>
          </a:xfrm>
        </p:grpSpPr>
        <p:grpSp>
          <p:nvGrpSpPr>
            <p:cNvPr id="213" name="Group 226"/>
            <p:cNvGrpSpPr>
              <a:grpSpLocks noChangeAspect="1"/>
            </p:cNvGrpSpPr>
            <p:nvPr/>
          </p:nvGrpSpPr>
          <p:grpSpPr bwMode="auto">
            <a:xfrm>
              <a:off x="4706618" y="3968318"/>
              <a:ext cx="1797836" cy="1812902"/>
              <a:chOff x="4652274" y="2939400"/>
              <a:chExt cx="3210827" cy="3237732"/>
            </a:xfrm>
          </p:grpSpPr>
          <p:grpSp>
            <p:nvGrpSpPr>
              <p:cNvPr id="234" name="Group 250"/>
              <p:cNvGrpSpPr>
                <a:grpSpLocks noChangeAspect="1"/>
              </p:cNvGrpSpPr>
              <p:nvPr/>
            </p:nvGrpSpPr>
            <p:grpSpPr bwMode="auto">
              <a:xfrm>
                <a:off x="5029200" y="3348638"/>
                <a:ext cx="2423389" cy="2425717"/>
                <a:chOff x="-812800" y="1419991"/>
                <a:chExt cx="2755900" cy="2673134"/>
              </a:xfrm>
            </p:grpSpPr>
            <p:cxnSp>
              <p:nvCxnSpPr>
                <p:cNvPr id="243" name="Straight Connector 259"/>
                <p:cNvCxnSpPr/>
                <p:nvPr/>
              </p:nvCxnSpPr>
              <p:spPr>
                <a:xfrm>
                  <a:off x="-370984" y="1571233"/>
                  <a:ext cx="1625308" cy="233750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60"/>
                <p:cNvCxnSpPr/>
                <p:nvPr/>
              </p:nvCxnSpPr>
              <p:spPr>
                <a:xfrm flipH="1">
                  <a:off x="-420993" y="1571233"/>
                  <a:ext cx="1625308" cy="2325393"/>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61"/>
                <p:cNvCxnSpPr>
                  <a:stCxn id="237" idx="0"/>
                  <a:endCxn id="237" idx="4"/>
                </p:cNvCxnSpPr>
                <p:nvPr/>
              </p:nvCxnSpPr>
              <p:spPr>
                <a:xfrm>
                  <a:off x="554191" y="1159445"/>
                  <a:ext cx="0" cy="293096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62"/>
                <p:cNvCxnSpPr/>
                <p:nvPr/>
              </p:nvCxnSpPr>
              <p:spPr>
                <a:xfrm flipH="1">
                  <a:off x="-908582" y="2031467"/>
                  <a:ext cx="2625497" cy="1380702"/>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63"/>
                <p:cNvCxnSpPr/>
                <p:nvPr/>
              </p:nvCxnSpPr>
              <p:spPr>
                <a:xfrm flipH="1">
                  <a:off x="-1083615" y="2697599"/>
                  <a:ext cx="3025573" cy="1210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64"/>
                <p:cNvCxnSpPr/>
                <p:nvPr/>
              </p:nvCxnSpPr>
              <p:spPr>
                <a:xfrm flipH="1" flipV="1">
                  <a:off x="-871079" y="2031467"/>
                  <a:ext cx="2638004" cy="1344372"/>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35" name="Group 251"/>
              <p:cNvGrpSpPr>
                <a:grpSpLocks noChangeAspect="1"/>
              </p:cNvGrpSpPr>
              <p:nvPr/>
            </p:nvGrpSpPr>
            <p:grpSpPr bwMode="auto">
              <a:xfrm>
                <a:off x="4652274" y="2939400"/>
                <a:ext cx="3210827" cy="3237732"/>
                <a:chOff x="4652274" y="2939400"/>
                <a:chExt cx="3210827" cy="3237732"/>
              </a:xfrm>
            </p:grpSpPr>
            <p:sp>
              <p:nvSpPr>
                <p:cNvPr id="236" name="Oval 252"/>
                <p:cNvSpPr>
                  <a:spLocks noChangeAspect="1"/>
                </p:cNvSpPr>
                <p:nvPr/>
              </p:nvSpPr>
              <p:spPr>
                <a:xfrm>
                  <a:off x="4648133" y="2936361"/>
                  <a:ext cx="3210218" cy="3242177"/>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7" name="Oval 253"/>
                <p:cNvSpPr>
                  <a:spLocks noChangeAspect="1"/>
                </p:cNvSpPr>
                <p:nvPr/>
              </p:nvSpPr>
              <p:spPr>
                <a:xfrm>
                  <a:off x="5021925" y="3343010"/>
                  <a:ext cx="2418657" cy="2428879"/>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8" name="Oval 254"/>
                <p:cNvSpPr>
                  <a:spLocks noChangeAspect="1"/>
                </p:cNvSpPr>
                <p:nvPr/>
              </p:nvSpPr>
              <p:spPr>
                <a:xfrm>
                  <a:off x="5241803" y="3595786"/>
                  <a:ext cx="1978901" cy="197827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9" name="Oval 255"/>
                <p:cNvSpPr>
                  <a:spLocks noChangeAspect="1"/>
                </p:cNvSpPr>
                <p:nvPr/>
              </p:nvSpPr>
              <p:spPr>
                <a:xfrm>
                  <a:off x="5461681" y="3782626"/>
                  <a:ext cx="1539145" cy="154964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0" name="Oval 256"/>
                <p:cNvSpPr>
                  <a:spLocks noChangeAspect="1"/>
                </p:cNvSpPr>
                <p:nvPr/>
              </p:nvSpPr>
              <p:spPr>
                <a:xfrm>
                  <a:off x="5670568" y="3980454"/>
                  <a:ext cx="1121377" cy="1110029"/>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1" name="Oval 257"/>
                <p:cNvSpPr>
                  <a:spLocks noChangeAspect="1"/>
                </p:cNvSpPr>
                <p:nvPr/>
              </p:nvSpPr>
              <p:spPr>
                <a:xfrm>
                  <a:off x="5890446" y="4167288"/>
                  <a:ext cx="692612" cy="68140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2" name="Oval 258"/>
                <p:cNvSpPr>
                  <a:spLocks noChangeAspect="1"/>
                </p:cNvSpPr>
                <p:nvPr/>
              </p:nvSpPr>
              <p:spPr>
                <a:xfrm>
                  <a:off x="6077339" y="4365115"/>
                  <a:ext cx="307829" cy="296745"/>
                </a:xfrm>
                <a:prstGeom prst="ellipse">
                  <a:avLst/>
                </a:prstGeom>
                <a:solidFill>
                  <a:srgbClr val="FFFFFF"/>
                </a:solid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sp>
          <p:nvSpPr>
            <p:cNvPr id="214" name="Rounded Rectangle 228"/>
            <p:cNvSpPr/>
            <p:nvPr/>
          </p:nvSpPr>
          <p:spPr>
            <a:xfrm>
              <a:off x="2044990" y="3437384"/>
              <a:ext cx="5041610" cy="2886164"/>
            </a:xfrm>
            <a:prstGeom prst="roundRect">
              <a:avLst>
                <a:gd name="adj" fmla="val 6995"/>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15" name="Group 229"/>
            <p:cNvGrpSpPr>
              <a:grpSpLocks noChangeAspect="1"/>
            </p:cNvGrpSpPr>
            <p:nvPr/>
          </p:nvGrpSpPr>
          <p:grpSpPr bwMode="auto">
            <a:xfrm>
              <a:off x="2560318" y="3993718"/>
              <a:ext cx="1797836" cy="1812902"/>
              <a:chOff x="4652274" y="2939400"/>
              <a:chExt cx="3210827" cy="3237732"/>
            </a:xfrm>
          </p:grpSpPr>
          <p:grpSp>
            <p:nvGrpSpPr>
              <p:cNvPr id="219" name="Group 234"/>
              <p:cNvGrpSpPr>
                <a:grpSpLocks noChangeAspect="1"/>
              </p:cNvGrpSpPr>
              <p:nvPr/>
            </p:nvGrpSpPr>
            <p:grpSpPr bwMode="auto">
              <a:xfrm>
                <a:off x="5029200" y="3348638"/>
                <a:ext cx="2423389" cy="2425717"/>
                <a:chOff x="-812800" y="1419991"/>
                <a:chExt cx="2755900" cy="2673134"/>
              </a:xfrm>
            </p:grpSpPr>
            <p:cxnSp>
              <p:nvCxnSpPr>
                <p:cNvPr id="228" name="Straight Connector 244"/>
                <p:cNvCxnSpPr/>
                <p:nvPr/>
              </p:nvCxnSpPr>
              <p:spPr>
                <a:xfrm>
                  <a:off x="-100145" y="1315356"/>
                  <a:ext cx="1362754" cy="259184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45"/>
                <p:cNvCxnSpPr/>
                <p:nvPr/>
              </p:nvCxnSpPr>
              <p:spPr>
                <a:xfrm flipH="1">
                  <a:off x="-150155" y="1315356"/>
                  <a:ext cx="1362754" cy="2579729"/>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46"/>
                <p:cNvCxnSpPr>
                  <a:stCxn id="222" idx="0"/>
                  <a:endCxn id="222" idx="4"/>
                </p:cNvCxnSpPr>
                <p:nvPr/>
              </p:nvCxnSpPr>
              <p:spPr>
                <a:xfrm>
                  <a:off x="562476" y="1157904"/>
                  <a:ext cx="0" cy="293096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47"/>
                <p:cNvCxnSpPr/>
                <p:nvPr/>
              </p:nvCxnSpPr>
              <p:spPr>
                <a:xfrm flipH="1">
                  <a:off x="-637751" y="1775590"/>
                  <a:ext cx="2625497" cy="163503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48"/>
                <p:cNvCxnSpPr/>
                <p:nvPr/>
              </p:nvCxnSpPr>
              <p:spPr>
                <a:xfrm flipH="1">
                  <a:off x="-812784" y="2441714"/>
                  <a:ext cx="3025573" cy="12115"/>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49"/>
                <p:cNvCxnSpPr/>
                <p:nvPr/>
              </p:nvCxnSpPr>
              <p:spPr>
                <a:xfrm flipH="1" flipV="1">
                  <a:off x="-600240" y="1775590"/>
                  <a:ext cx="2637996" cy="159870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20" name="Group 235"/>
              <p:cNvGrpSpPr>
                <a:grpSpLocks noChangeAspect="1"/>
              </p:cNvGrpSpPr>
              <p:nvPr/>
            </p:nvGrpSpPr>
            <p:grpSpPr bwMode="auto">
              <a:xfrm>
                <a:off x="4652274" y="2939400"/>
                <a:ext cx="3210827" cy="3237732"/>
                <a:chOff x="4652274" y="2939400"/>
                <a:chExt cx="3210827" cy="3237732"/>
              </a:xfrm>
            </p:grpSpPr>
            <p:sp>
              <p:nvSpPr>
                <p:cNvPr id="221" name="Oval 236"/>
                <p:cNvSpPr>
                  <a:spLocks noChangeAspect="1"/>
                </p:cNvSpPr>
                <p:nvPr/>
              </p:nvSpPr>
              <p:spPr>
                <a:xfrm>
                  <a:off x="4655418" y="2934962"/>
                  <a:ext cx="3210218" cy="3242177"/>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2" name="Oval 238"/>
                <p:cNvSpPr>
                  <a:spLocks noChangeAspect="1"/>
                </p:cNvSpPr>
                <p:nvPr/>
              </p:nvSpPr>
              <p:spPr>
                <a:xfrm>
                  <a:off x="5029211" y="3341611"/>
                  <a:ext cx="2418657" cy="2428879"/>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3" name="Oval 239"/>
                <p:cNvSpPr>
                  <a:spLocks noChangeAspect="1"/>
                </p:cNvSpPr>
                <p:nvPr/>
              </p:nvSpPr>
              <p:spPr>
                <a:xfrm>
                  <a:off x="5249088" y="3594387"/>
                  <a:ext cx="1978901" cy="197827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4" name="Oval 240"/>
                <p:cNvSpPr>
                  <a:spLocks noChangeAspect="1"/>
                </p:cNvSpPr>
                <p:nvPr/>
              </p:nvSpPr>
              <p:spPr>
                <a:xfrm>
                  <a:off x="5468966" y="3781228"/>
                  <a:ext cx="1539145" cy="1549645"/>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5" name="Oval 241"/>
                <p:cNvSpPr>
                  <a:spLocks noChangeAspect="1"/>
                </p:cNvSpPr>
                <p:nvPr/>
              </p:nvSpPr>
              <p:spPr>
                <a:xfrm>
                  <a:off x="5677854" y="3979055"/>
                  <a:ext cx="1121377" cy="1110029"/>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6" name="Oval 242"/>
                <p:cNvSpPr>
                  <a:spLocks noChangeAspect="1"/>
                </p:cNvSpPr>
                <p:nvPr/>
              </p:nvSpPr>
              <p:spPr>
                <a:xfrm>
                  <a:off x="5897732" y="4165889"/>
                  <a:ext cx="692612" cy="68140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7" name="Oval 243"/>
                <p:cNvSpPr>
                  <a:spLocks noChangeAspect="1"/>
                </p:cNvSpPr>
                <p:nvPr/>
              </p:nvSpPr>
              <p:spPr>
                <a:xfrm>
                  <a:off x="6084625" y="4363717"/>
                  <a:ext cx="307829" cy="296745"/>
                </a:xfrm>
                <a:prstGeom prst="ellipse">
                  <a:avLst/>
                </a:prstGeom>
                <a:solidFill>
                  <a:srgbClr val="FFFFFF"/>
                </a:solid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sp>
          <p:nvSpPr>
            <p:cNvPr id="216" name="Rectangle 230"/>
            <p:cNvSpPr/>
            <p:nvPr/>
          </p:nvSpPr>
          <p:spPr>
            <a:xfrm>
              <a:off x="2438962" y="6323548"/>
              <a:ext cx="480153" cy="166152"/>
            </a:xfrm>
            <a:prstGeom prst="rect">
              <a:avLst/>
            </a:prstGeom>
            <a:no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7" name="Rectangle 232"/>
            <p:cNvSpPr/>
            <p:nvPr/>
          </p:nvSpPr>
          <p:spPr>
            <a:xfrm>
              <a:off x="6169382" y="6323548"/>
              <a:ext cx="486311" cy="166152"/>
            </a:xfrm>
            <a:prstGeom prst="rect">
              <a:avLst/>
            </a:prstGeom>
            <a:no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8" name="Rectangle 233"/>
            <p:cNvSpPr/>
            <p:nvPr/>
          </p:nvSpPr>
          <p:spPr>
            <a:xfrm>
              <a:off x="6390992" y="3708154"/>
              <a:ext cx="480153" cy="166156"/>
            </a:xfrm>
            <a:prstGeom prst="rect">
              <a:avLst/>
            </a:prstGeom>
            <a:no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9" name="Group 344"/>
          <p:cNvGrpSpPr>
            <a:grpSpLocks noChangeAspect="1"/>
          </p:cNvGrpSpPr>
          <p:nvPr/>
        </p:nvGrpSpPr>
        <p:grpSpPr bwMode="auto">
          <a:xfrm>
            <a:off x="3099708" y="3946071"/>
            <a:ext cx="152400" cy="152400"/>
            <a:chOff x="4083050" y="381000"/>
            <a:chExt cx="1504950" cy="1511300"/>
          </a:xfrm>
        </p:grpSpPr>
        <p:pic>
          <p:nvPicPr>
            <p:cNvPr id="250" name="Picture 345" descr="Dot Industrial.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083050" y="381000"/>
              <a:ext cx="150366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Oval 224"/>
            <p:cNvSpPr/>
            <p:nvPr/>
          </p:nvSpPr>
          <p:spPr>
            <a:xfrm>
              <a:off x="4083050" y="412485"/>
              <a:ext cx="1504950" cy="1464077"/>
            </a:xfrm>
            <a:prstGeom prst="ellipse">
              <a:avLst/>
            </a:prstGeom>
            <a:noFill/>
            <a:ln w="28575"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252" name="Picture 113" descr="Empty industrial.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344558" y="4995409"/>
            <a:ext cx="3429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3" name="Straight Arrow Connector 309"/>
          <p:cNvCxnSpPr/>
          <p:nvPr/>
        </p:nvCxnSpPr>
        <p:spPr>
          <a:xfrm>
            <a:off x="6179458" y="4555671"/>
            <a:ext cx="215900" cy="469900"/>
          </a:xfrm>
          <a:prstGeom prst="straightConnector1">
            <a:avLst/>
          </a:prstGeom>
          <a:ln w="28575" cap="flat" cmpd="sng" algn="ctr">
            <a:solidFill>
              <a:srgbClr val="6E7178"/>
            </a:solidFill>
            <a:prstDash val="solid"/>
            <a:round/>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sp>
        <p:nvSpPr>
          <p:cNvPr id="254" name="TextBox 31"/>
          <p:cNvSpPr txBox="1">
            <a:spLocks noChangeArrowheads="1"/>
          </p:cNvSpPr>
          <p:nvPr/>
        </p:nvSpPr>
        <p:spPr bwMode="auto">
          <a:xfrm>
            <a:off x="6547758" y="6003471"/>
            <a:ext cx="177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400" b="1">
                <a:latin typeface="Meiryo UI" panose="020B0604030504040204" pitchFamily="50" charset="-128"/>
                <a:ea typeface="Meiryo UI" panose="020B0604030504040204" pitchFamily="50" charset="-128"/>
              </a:rPr>
              <a:t>環境モニタリング</a:t>
            </a:r>
            <a:endParaRPr lang="en-GB" altLang="it-IT" sz="1400" b="1">
              <a:latin typeface="Meiryo UI" panose="020B0604030504040204" pitchFamily="50" charset="-128"/>
              <a:ea typeface="Meiryo UI" panose="020B0604030504040204" pitchFamily="50" charset="-128"/>
            </a:endParaRPr>
          </a:p>
        </p:txBody>
      </p:sp>
      <p:grpSp>
        <p:nvGrpSpPr>
          <p:cNvPr id="255" name="Group 410"/>
          <p:cNvGrpSpPr>
            <a:grpSpLocks noChangeAspect="1"/>
          </p:cNvGrpSpPr>
          <p:nvPr/>
        </p:nvGrpSpPr>
        <p:grpSpPr bwMode="auto">
          <a:xfrm>
            <a:off x="6579508" y="5101771"/>
            <a:ext cx="608013" cy="525463"/>
            <a:chOff x="1974850" y="584200"/>
            <a:chExt cx="742950" cy="641350"/>
          </a:xfrm>
        </p:grpSpPr>
        <p:sp>
          <p:nvSpPr>
            <p:cNvPr id="256" name="Isosceles Triangle 411"/>
            <p:cNvSpPr/>
            <p:nvPr/>
          </p:nvSpPr>
          <p:spPr>
            <a:xfrm>
              <a:off x="1974850" y="584200"/>
              <a:ext cx="742950" cy="641350"/>
            </a:xfrm>
            <a:prstGeom prst="triangle">
              <a:avLst/>
            </a:prstGeom>
            <a:solidFill>
              <a:schemeClr val="bg1"/>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57" name="Picture 412" descr="icon_radiation.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195217" y="879624"/>
              <a:ext cx="326008" cy="31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8" name="Group 416"/>
          <p:cNvGrpSpPr>
            <a:grpSpLocks noChangeAspect="1"/>
          </p:cNvGrpSpPr>
          <p:nvPr/>
        </p:nvGrpSpPr>
        <p:grpSpPr bwMode="auto">
          <a:xfrm>
            <a:off x="6865258" y="4777921"/>
            <a:ext cx="608013" cy="525463"/>
            <a:chOff x="1968500" y="1543050"/>
            <a:chExt cx="742950" cy="641350"/>
          </a:xfrm>
        </p:grpSpPr>
        <p:sp>
          <p:nvSpPr>
            <p:cNvPr id="259" name="Isosceles Triangle 417"/>
            <p:cNvSpPr/>
            <p:nvPr/>
          </p:nvSpPr>
          <p:spPr>
            <a:xfrm>
              <a:off x="1968500" y="1543050"/>
              <a:ext cx="742950" cy="641350"/>
            </a:xfrm>
            <a:prstGeom prst="triangle">
              <a:avLst/>
            </a:prstGeom>
            <a:solidFill>
              <a:schemeClr val="bg1"/>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60" name="Picture 418" descr="icon_emission_grey.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200585" y="1848173"/>
              <a:ext cx="266992" cy="27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1" name="Group 422"/>
          <p:cNvGrpSpPr>
            <a:grpSpLocks noChangeAspect="1"/>
          </p:cNvGrpSpPr>
          <p:nvPr/>
        </p:nvGrpSpPr>
        <p:grpSpPr bwMode="auto">
          <a:xfrm>
            <a:off x="7214508" y="4989059"/>
            <a:ext cx="608013" cy="525462"/>
            <a:chOff x="1962149" y="2440516"/>
            <a:chExt cx="742950" cy="641350"/>
          </a:xfrm>
        </p:grpSpPr>
        <p:sp>
          <p:nvSpPr>
            <p:cNvPr id="262" name="Isosceles Triangle 423"/>
            <p:cNvSpPr/>
            <p:nvPr/>
          </p:nvSpPr>
          <p:spPr>
            <a:xfrm>
              <a:off x="1962149" y="2440516"/>
              <a:ext cx="742950" cy="641350"/>
            </a:xfrm>
            <a:prstGeom prst="triangle">
              <a:avLst/>
            </a:prstGeom>
            <a:solidFill>
              <a:schemeClr val="bg1"/>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3" name="Group 263"/>
            <p:cNvGrpSpPr>
              <a:grpSpLocks noChangeAspect="1"/>
            </p:cNvGrpSpPr>
            <p:nvPr/>
          </p:nvGrpSpPr>
          <p:grpSpPr bwMode="auto">
            <a:xfrm>
              <a:off x="2279650" y="2694898"/>
              <a:ext cx="120650" cy="313485"/>
              <a:chOff x="6362700" y="3251200"/>
              <a:chExt cx="838200" cy="2184400"/>
            </a:xfrm>
            <a:solidFill>
              <a:srgbClr val="7F7F7F"/>
            </a:solidFill>
          </p:grpSpPr>
          <p:sp>
            <p:nvSpPr>
              <p:cNvPr id="264" name="Rectangle 425"/>
              <p:cNvSpPr/>
              <p:nvPr/>
            </p:nvSpPr>
            <p:spPr>
              <a:xfrm>
                <a:off x="6527473" y="3251200"/>
                <a:ext cx="214924" cy="1717343"/>
              </a:xfrm>
              <a:prstGeom prst="rect">
                <a:avLst/>
              </a:prstGeom>
              <a:grpFill/>
              <a:ln w="9525"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5" name="Oval 426"/>
              <p:cNvSpPr/>
              <p:nvPr/>
            </p:nvSpPr>
            <p:spPr>
              <a:xfrm>
                <a:off x="6362700" y="4903871"/>
                <a:ext cx="544473" cy="531729"/>
              </a:xfrm>
              <a:prstGeom prst="ellipse">
                <a:avLst/>
              </a:prstGeom>
              <a:grpFill/>
              <a:ln w="9525"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6" name="Rectangle 427"/>
              <p:cNvSpPr/>
              <p:nvPr/>
            </p:nvSpPr>
            <p:spPr>
              <a:xfrm>
                <a:off x="6835532" y="4659563"/>
                <a:ext cx="365368" cy="50301"/>
              </a:xfrm>
              <a:prstGeom prst="rect">
                <a:avLst/>
              </a:prstGeom>
              <a:grpFill/>
              <a:ln w="9525"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7" name="Rectangle 428"/>
              <p:cNvSpPr/>
              <p:nvPr/>
            </p:nvSpPr>
            <p:spPr>
              <a:xfrm>
                <a:off x="6835532" y="4343400"/>
                <a:ext cx="365368" cy="50301"/>
              </a:xfrm>
              <a:prstGeom prst="rect">
                <a:avLst/>
              </a:prstGeom>
              <a:grpFill/>
              <a:ln w="9525"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8" name="Rectangle 429"/>
              <p:cNvSpPr/>
              <p:nvPr/>
            </p:nvSpPr>
            <p:spPr>
              <a:xfrm>
                <a:off x="6835532" y="4027237"/>
                <a:ext cx="365368" cy="50301"/>
              </a:xfrm>
              <a:prstGeom prst="rect">
                <a:avLst/>
              </a:prstGeom>
              <a:grpFill/>
              <a:ln w="9525"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9" name="Rectangle 430"/>
              <p:cNvSpPr/>
              <p:nvPr/>
            </p:nvSpPr>
            <p:spPr>
              <a:xfrm>
                <a:off x="6835532" y="3711074"/>
                <a:ext cx="365368" cy="50301"/>
              </a:xfrm>
              <a:prstGeom prst="rect">
                <a:avLst/>
              </a:prstGeom>
              <a:grpFill/>
              <a:ln w="9525"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0" name="Rectangle 431"/>
              <p:cNvSpPr/>
              <p:nvPr/>
            </p:nvSpPr>
            <p:spPr>
              <a:xfrm>
                <a:off x="6835532" y="3387727"/>
                <a:ext cx="365368" cy="57484"/>
              </a:xfrm>
              <a:prstGeom prst="rect">
                <a:avLst/>
              </a:prstGeom>
              <a:grpFill/>
              <a:ln w="9525" cmpd="sng">
                <a:solidFill>
                  <a:srgbClr val="6E7178"/>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grpSp>
        <p:nvGrpSpPr>
          <p:cNvPr id="271" name="Group 413"/>
          <p:cNvGrpSpPr>
            <a:grpSpLocks noChangeAspect="1"/>
          </p:cNvGrpSpPr>
          <p:nvPr/>
        </p:nvGrpSpPr>
        <p:grpSpPr bwMode="auto">
          <a:xfrm>
            <a:off x="6941458" y="5254171"/>
            <a:ext cx="608013" cy="525463"/>
            <a:chOff x="1981200" y="3340100"/>
            <a:chExt cx="742950" cy="641350"/>
          </a:xfrm>
        </p:grpSpPr>
        <p:sp>
          <p:nvSpPr>
            <p:cNvPr id="272" name="Isosceles Triangle 414"/>
            <p:cNvSpPr/>
            <p:nvPr/>
          </p:nvSpPr>
          <p:spPr>
            <a:xfrm>
              <a:off x="1981200" y="3340100"/>
              <a:ext cx="742950" cy="641350"/>
            </a:xfrm>
            <a:prstGeom prst="triangle">
              <a:avLst/>
            </a:prstGeom>
            <a:solidFill>
              <a:schemeClr val="bg1"/>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73" name="Picture 415" descr="icon_attention_grey.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280376" y="3546233"/>
              <a:ext cx="127888" cy="39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4" name="Group 419"/>
          <p:cNvGrpSpPr>
            <a:grpSpLocks noChangeAspect="1"/>
          </p:cNvGrpSpPr>
          <p:nvPr/>
        </p:nvGrpSpPr>
        <p:grpSpPr bwMode="auto">
          <a:xfrm>
            <a:off x="7371671" y="5427209"/>
            <a:ext cx="608012" cy="525462"/>
            <a:chOff x="2004484" y="4224866"/>
            <a:chExt cx="742950" cy="641350"/>
          </a:xfrm>
        </p:grpSpPr>
        <p:sp>
          <p:nvSpPr>
            <p:cNvPr id="275" name="Isosceles Triangle 420"/>
            <p:cNvSpPr/>
            <p:nvPr/>
          </p:nvSpPr>
          <p:spPr>
            <a:xfrm>
              <a:off x="2004484" y="4224866"/>
              <a:ext cx="742950" cy="641350"/>
            </a:xfrm>
            <a:prstGeom prst="triangle">
              <a:avLst/>
            </a:prstGeom>
            <a:solidFill>
              <a:schemeClr val="bg1"/>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76" name="Picture 421" descr="icon_pollution_grey.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225643" y="4516928"/>
              <a:ext cx="333690" cy="31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 name="Picture 127" descr="Bar_code.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55121" y="1691821"/>
            <a:ext cx="6000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 name="TextBox 31"/>
          <p:cNvSpPr txBox="1">
            <a:spLocks noChangeArrowheads="1"/>
          </p:cNvSpPr>
          <p:nvPr/>
        </p:nvSpPr>
        <p:spPr bwMode="auto">
          <a:xfrm>
            <a:off x="8967108" y="3369809"/>
            <a:ext cx="1270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1400" b="1">
                <a:latin typeface="Meiryo UI" panose="020B0604030504040204" pitchFamily="50" charset="-128"/>
                <a:ea typeface="Meiryo UI" panose="020B0604030504040204" pitchFamily="50" charset="-128"/>
              </a:rPr>
              <a:t>サーバー</a:t>
            </a:r>
            <a:endParaRPr lang="en-GB" altLang="it-IT" sz="1400" b="1">
              <a:latin typeface="Meiryo UI" panose="020B0604030504040204" pitchFamily="50" charset="-128"/>
              <a:ea typeface="Meiryo UI" panose="020B0604030504040204" pitchFamily="50" charset="-128"/>
            </a:endParaRPr>
          </a:p>
        </p:txBody>
      </p:sp>
      <p:sp>
        <p:nvSpPr>
          <p:cNvPr id="279" name="TextBox 31"/>
          <p:cNvSpPr txBox="1">
            <a:spLocks noChangeArrowheads="1"/>
          </p:cNvSpPr>
          <p:nvPr/>
        </p:nvSpPr>
        <p:spPr bwMode="auto">
          <a:xfrm>
            <a:off x="8921071" y="5741534"/>
            <a:ext cx="1270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GB" altLang="it-IT" sz="1400" b="1">
                <a:latin typeface="Meiryo UI" panose="020B0604030504040204" pitchFamily="50" charset="-128"/>
                <a:ea typeface="Meiryo UI" panose="020B0604030504040204" pitchFamily="50" charset="-128"/>
              </a:rPr>
              <a:t>PC</a:t>
            </a:r>
          </a:p>
        </p:txBody>
      </p:sp>
    </p:spTree>
    <p:extLst>
      <p:ext uri="{BB962C8B-B14F-4D97-AF65-F5344CB8AC3E}">
        <p14:creationId xmlns:p14="http://schemas.microsoft.com/office/powerpoint/2010/main" val="2964062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2" descr="cloud_-_dark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20592" y="1164431"/>
            <a:ext cx="23161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図 99"/>
          <p:cNvPicPr>
            <a:picLocks noChangeAspect="1"/>
          </p:cNvPicPr>
          <p:nvPr/>
        </p:nvPicPr>
        <p:blipFill>
          <a:blip r:embed="rId3"/>
          <a:stretch>
            <a:fillRect/>
          </a:stretch>
        </p:blipFill>
        <p:spPr>
          <a:xfrm>
            <a:off x="10886" y="0"/>
            <a:ext cx="881743" cy="551089"/>
          </a:xfrm>
          <a:prstGeom prst="rect">
            <a:avLst/>
          </a:prstGeom>
        </p:spPr>
      </p:pic>
      <p:sp>
        <p:nvSpPr>
          <p:cNvPr id="74" name="テキスト ボックス 73"/>
          <p:cNvSpPr txBox="1"/>
          <p:nvPr/>
        </p:nvSpPr>
        <p:spPr>
          <a:xfrm>
            <a:off x="1804547" y="369513"/>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イメージ的にはこんな感じ</a:t>
            </a:r>
          </a:p>
        </p:txBody>
      </p:sp>
      <p:sp>
        <p:nvSpPr>
          <p:cNvPr id="193" name="TextBox 65"/>
          <p:cNvSpPr txBox="1">
            <a:spLocks noChangeArrowheads="1"/>
          </p:cNvSpPr>
          <p:nvPr/>
        </p:nvSpPr>
        <p:spPr bwMode="auto">
          <a:xfrm>
            <a:off x="3715658" y="6600371"/>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en-US" altLang="it-IT" sz="1800">
              <a:latin typeface="Meiryo UI" panose="020B0604030504040204" pitchFamily="50" charset="-128"/>
              <a:ea typeface="Meiryo UI" panose="020B0604030504040204" pitchFamily="50" charset="-128"/>
            </a:endParaRPr>
          </a:p>
        </p:txBody>
      </p:sp>
      <p:cxnSp>
        <p:nvCxnSpPr>
          <p:cNvPr id="280" name="AutoShape 8"/>
          <p:cNvCxnSpPr>
            <a:cxnSpLocks noChangeShapeType="1"/>
            <a:stCxn id="301" idx="2"/>
          </p:cNvCxnSpPr>
          <p:nvPr/>
        </p:nvCxnSpPr>
        <p:spPr bwMode="black">
          <a:xfrm flipH="1" flipV="1">
            <a:off x="6298961" y="2924175"/>
            <a:ext cx="463550" cy="11113"/>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281" name="AutoShape 9"/>
          <p:cNvCxnSpPr>
            <a:cxnSpLocks noChangeShapeType="1"/>
          </p:cNvCxnSpPr>
          <p:nvPr/>
        </p:nvCxnSpPr>
        <p:spPr bwMode="black">
          <a:xfrm>
            <a:off x="7175261" y="2936875"/>
            <a:ext cx="336550" cy="3175"/>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282" name="AutoShape 10"/>
          <p:cNvCxnSpPr>
            <a:cxnSpLocks noChangeShapeType="1"/>
            <a:endCxn id="302" idx="2"/>
          </p:cNvCxnSpPr>
          <p:nvPr/>
        </p:nvCxnSpPr>
        <p:spPr bwMode="black">
          <a:xfrm>
            <a:off x="6298961" y="2924175"/>
            <a:ext cx="595313" cy="828675"/>
          </a:xfrm>
          <a:prstGeom prst="curvedConnector3">
            <a:avLst>
              <a:gd name="adj1" fmla="val 50000"/>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283" name="AutoShape 11"/>
          <p:cNvCxnSpPr>
            <a:cxnSpLocks noChangeShapeType="1"/>
            <a:stCxn id="303" idx="2"/>
          </p:cNvCxnSpPr>
          <p:nvPr/>
        </p:nvCxnSpPr>
        <p:spPr bwMode="black">
          <a:xfrm flipH="1">
            <a:off x="6154499" y="5035550"/>
            <a:ext cx="455612"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284" name="AutoShape 12"/>
          <p:cNvCxnSpPr>
            <a:cxnSpLocks noChangeShapeType="1"/>
            <a:stCxn id="303" idx="6"/>
            <a:endCxn id="304" idx="2"/>
          </p:cNvCxnSpPr>
          <p:nvPr/>
        </p:nvCxnSpPr>
        <p:spPr bwMode="black">
          <a:xfrm>
            <a:off x="6995874" y="5035550"/>
            <a:ext cx="471487" cy="0"/>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285" name="AutoShape 13"/>
          <p:cNvCxnSpPr>
            <a:cxnSpLocks noChangeShapeType="1"/>
            <a:stCxn id="306" idx="2"/>
            <a:endCxn id="302" idx="6"/>
          </p:cNvCxnSpPr>
          <p:nvPr/>
        </p:nvCxnSpPr>
        <p:spPr bwMode="black">
          <a:xfrm flipH="1" flipV="1">
            <a:off x="7280036" y="3752850"/>
            <a:ext cx="1376363" cy="1588"/>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286" name="AutoShape 14"/>
          <p:cNvCxnSpPr>
            <a:cxnSpLocks noChangeShapeType="1"/>
            <a:stCxn id="299" idx="1"/>
            <a:endCxn id="304" idx="6"/>
          </p:cNvCxnSpPr>
          <p:nvPr/>
        </p:nvCxnSpPr>
        <p:spPr bwMode="black">
          <a:xfrm rot="10800000" flipV="1">
            <a:off x="7853124" y="3833813"/>
            <a:ext cx="815975" cy="1201737"/>
          </a:xfrm>
          <a:prstGeom prst="curvedConnector3">
            <a:avLst>
              <a:gd name="adj1" fmla="val 49903"/>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287" name="AutoShape 15"/>
          <p:cNvCxnSpPr>
            <a:cxnSpLocks noChangeShapeType="1"/>
            <a:stCxn id="302" idx="7"/>
            <a:endCxn id="305" idx="3"/>
          </p:cNvCxnSpPr>
          <p:nvPr/>
        </p:nvCxnSpPr>
        <p:spPr bwMode="black">
          <a:xfrm rot="16200000">
            <a:off x="7126049" y="3167062"/>
            <a:ext cx="547688" cy="354013"/>
          </a:xfrm>
          <a:prstGeom prst="curvedConnector3">
            <a:avLst>
              <a:gd name="adj1" fmla="val 50000"/>
            </a:avLst>
          </a:prstGeom>
          <a:noFill/>
          <a:ln w="25400">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288" name="AutoShape 16"/>
          <p:cNvCxnSpPr>
            <a:cxnSpLocks noChangeShapeType="1"/>
            <a:stCxn id="298" idx="1"/>
            <a:endCxn id="305" idx="6"/>
          </p:cNvCxnSpPr>
          <p:nvPr/>
        </p:nvCxnSpPr>
        <p:spPr bwMode="black">
          <a:xfrm rot="10800000">
            <a:off x="7907099" y="2935288"/>
            <a:ext cx="762000" cy="747712"/>
          </a:xfrm>
          <a:prstGeom prst="curvedConnector3">
            <a:avLst>
              <a:gd name="adj1" fmla="val 49894"/>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sp>
        <p:nvSpPr>
          <p:cNvPr id="289" name="Rectangle 17"/>
          <p:cNvSpPr>
            <a:spLocks noChangeArrowheads="1"/>
          </p:cNvSpPr>
          <p:nvPr/>
        </p:nvSpPr>
        <p:spPr bwMode="auto">
          <a:xfrm>
            <a:off x="6303724" y="2828925"/>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290" name="Rectangle 18"/>
          <p:cNvSpPr>
            <a:spLocks noChangeArrowheads="1"/>
          </p:cNvSpPr>
          <p:nvPr/>
        </p:nvSpPr>
        <p:spPr bwMode="auto">
          <a:xfrm>
            <a:off x="6178311" y="4929188"/>
            <a:ext cx="77788" cy="74612"/>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291" name="Rectangle 19"/>
          <p:cNvSpPr>
            <a:spLocks noChangeArrowheads="1"/>
          </p:cNvSpPr>
          <p:nvPr/>
        </p:nvSpPr>
        <p:spPr bwMode="auto">
          <a:xfrm>
            <a:off x="7038736" y="4929188"/>
            <a:ext cx="76200" cy="74612"/>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292" name="Rectangle 20"/>
          <p:cNvSpPr>
            <a:spLocks noChangeArrowheads="1"/>
          </p:cNvSpPr>
          <p:nvPr/>
        </p:nvSpPr>
        <p:spPr bwMode="auto">
          <a:xfrm>
            <a:off x="7859474" y="4929188"/>
            <a:ext cx="76200" cy="74612"/>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293" name="Rectangle 21"/>
          <p:cNvSpPr>
            <a:spLocks noChangeArrowheads="1"/>
          </p:cNvSpPr>
          <p:nvPr/>
        </p:nvSpPr>
        <p:spPr bwMode="auto">
          <a:xfrm>
            <a:off x="7170499" y="2819400"/>
            <a:ext cx="76200" cy="74613"/>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294" name="Rectangle 22"/>
          <p:cNvSpPr>
            <a:spLocks noChangeArrowheads="1"/>
          </p:cNvSpPr>
          <p:nvPr/>
        </p:nvSpPr>
        <p:spPr bwMode="auto">
          <a:xfrm>
            <a:off x="7926149" y="2833688"/>
            <a:ext cx="77787"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295" name="Rectangle 23"/>
          <p:cNvSpPr>
            <a:spLocks noChangeArrowheads="1"/>
          </p:cNvSpPr>
          <p:nvPr/>
        </p:nvSpPr>
        <p:spPr bwMode="auto">
          <a:xfrm>
            <a:off x="7256224" y="3640138"/>
            <a:ext cx="74612" cy="77787"/>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296" name="Rectangle 24"/>
          <p:cNvSpPr>
            <a:spLocks noChangeArrowheads="1"/>
          </p:cNvSpPr>
          <p:nvPr/>
        </p:nvSpPr>
        <p:spPr bwMode="auto">
          <a:xfrm>
            <a:off x="6303724" y="2981325"/>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297" name="Rectangle 25"/>
          <p:cNvSpPr>
            <a:spLocks noChangeArrowheads="1"/>
          </p:cNvSpPr>
          <p:nvPr/>
        </p:nvSpPr>
        <p:spPr bwMode="auto">
          <a:xfrm>
            <a:off x="7118111" y="3441700"/>
            <a:ext cx="76200" cy="73025"/>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298" name="Rectangle 26"/>
          <p:cNvSpPr>
            <a:spLocks noChangeArrowheads="1"/>
          </p:cNvSpPr>
          <p:nvPr/>
        </p:nvSpPr>
        <p:spPr bwMode="black">
          <a:xfrm>
            <a:off x="8669099" y="3606800"/>
            <a:ext cx="150812"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299" name="Rectangle 27"/>
          <p:cNvSpPr>
            <a:spLocks noChangeArrowheads="1"/>
          </p:cNvSpPr>
          <p:nvPr/>
        </p:nvSpPr>
        <p:spPr bwMode="black">
          <a:xfrm>
            <a:off x="8669099" y="3757613"/>
            <a:ext cx="15081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00" name="Line 28"/>
          <p:cNvSpPr>
            <a:spLocks noChangeShapeType="1"/>
          </p:cNvSpPr>
          <p:nvPr/>
        </p:nvSpPr>
        <p:spPr bwMode="black">
          <a:xfrm>
            <a:off x="8815149" y="3757613"/>
            <a:ext cx="574675" cy="0"/>
          </a:xfrm>
          <a:prstGeom prst="line">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txBody>
          <a:bodyPr lIns="91375" tIns="45688" rIns="91375" bIns="45688" anchor="ctr"/>
          <a:lstStyle/>
          <a:p>
            <a:endParaRPr lang="ja-JP" altLang="en-US"/>
          </a:p>
        </p:txBody>
      </p:sp>
      <p:sp>
        <p:nvSpPr>
          <p:cNvPr id="301" name="Oval 30"/>
          <p:cNvSpPr>
            <a:spLocks noChangeArrowheads="1"/>
          </p:cNvSpPr>
          <p:nvPr/>
        </p:nvSpPr>
        <p:spPr bwMode="black">
          <a:xfrm>
            <a:off x="6762511" y="2743200"/>
            <a:ext cx="388938" cy="384175"/>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02" name="Oval 31"/>
          <p:cNvSpPr>
            <a:spLocks noChangeArrowheads="1"/>
          </p:cNvSpPr>
          <p:nvPr/>
        </p:nvSpPr>
        <p:spPr bwMode="black">
          <a:xfrm>
            <a:off x="6894274" y="3559175"/>
            <a:ext cx="385762" cy="385763"/>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03" name="Oval 32"/>
          <p:cNvSpPr>
            <a:spLocks noChangeArrowheads="1"/>
          </p:cNvSpPr>
          <p:nvPr/>
        </p:nvSpPr>
        <p:spPr bwMode="black">
          <a:xfrm>
            <a:off x="6610111" y="4843463"/>
            <a:ext cx="385763" cy="384175"/>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04" name="Oval 33"/>
          <p:cNvSpPr>
            <a:spLocks noChangeArrowheads="1"/>
          </p:cNvSpPr>
          <p:nvPr/>
        </p:nvSpPr>
        <p:spPr bwMode="black">
          <a:xfrm>
            <a:off x="7467361" y="4843463"/>
            <a:ext cx="385763" cy="384175"/>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05" name="Oval 34"/>
          <p:cNvSpPr>
            <a:spLocks noChangeArrowheads="1"/>
          </p:cNvSpPr>
          <p:nvPr/>
        </p:nvSpPr>
        <p:spPr bwMode="black">
          <a:xfrm>
            <a:off x="7519749" y="2743200"/>
            <a:ext cx="387350" cy="384175"/>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06" name="Oval 35"/>
          <p:cNvSpPr>
            <a:spLocks noChangeArrowheads="1"/>
          </p:cNvSpPr>
          <p:nvPr/>
        </p:nvSpPr>
        <p:spPr bwMode="black">
          <a:xfrm>
            <a:off x="8656399" y="3562350"/>
            <a:ext cx="384175" cy="384175"/>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400">
              <a:solidFill>
                <a:srgbClr val="000000"/>
              </a:solidFill>
              <a:latin typeface="Arial" panose="020B0604020202020204" pitchFamily="34" charset="0"/>
            </a:endParaRPr>
          </a:p>
        </p:txBody>
      </p:sp>
      <p:cxnSp>
        <p:nvCxnSpPr>
          <p:cNvPr id="307" name="AutoShape 36"/>
          <p:cNvCxnSpPr>
            <a:cxnSpLocks noChangeShapeType="1"/>
          </p:cNvCxnSpPr>
          <p:nvPr/>
        </p:nvCxnSpPr>
        <p:spPr bwMode="black">
          <a:xfrm flipH="1">
            <a:off x="2053986" y="2322513"/>
            <a:ext cx="301625"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08" name="AutoShape 37"/>
          <p:cNvCxnSpPr>
            <a:cxnSpLocks noChangeShapeType="1"/>
          </p:cNvCxnSpPr>
          <p:nvPr/>
        </p:nvCxnSpPr>
        <p:spPr bwMode="black">
          <a:xfrm flipH="1">
            <a:off x="2771536" y="2322513"/>
            <a:ext cx="366713"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09" name="AutoShape 38"/>
          <p:cNvCxnSpPr>
            <a:cxnSpLocks noChangeShapeType="1"/>
          </p:cNvCxnSpPr>
          <p:nvPr/>
        </p:nvCxnSpPr>
        <p:spPr bwMode="black">
          <a:xfrm flipV="1">
            <a:off x="3557349" y="2320925"/>
            <a:ext cx="355600" cy="1588"/>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310" name="AutoShape 39"/>
          <p:cNvCxnSpPr>
            <a:cxnSpLocks noChangeShapeType="1"/>
          </p:cNvCxnSpPr>
          <p:nvPr/>
        </p:nvCxnSpPr>
        <p:spPr bwMode="black">
          <a:xfrm>
            <a:off x="2771536" y="2322513"/>
            <a:ext cx="1125538" cy="608012"/>
          </a:xfrm>
          <a:prstGeom prst="curvedConnector3">
            <a:avLst>
              <a:gd name="adj1" fmla="val 29620"/>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311" name="AutoShape 40"/>
          <p:cNvCxnSpPr>
            <a:cxnSpLocks noChangeShapeType="1"/>
          </p:cNvCxnSpPr>
          <p:nvPr/>
        </p:nvCxnSpPr>
        <p:spPr bwMode="black">
          <a:xfrm flipH="1">
            <a:off x="2053986" y="3471863"/>
            <a:ext cx="301625"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12" name="AutoShape 41"/>
          <p:cNvCxnSpPr>
            <a:cxnSpLocks noChangeShapeType="1"/>
          </p:cNvCxnSpPr>
          <p:nvPr/>
        </p:nvCxnSpPr>
        <p:spPr bwMode="black">
          <a:xfrm flipH="1">
            <a:off x="2771536" y="3471863"/>
            <a:ext cx="442913"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13" name="AutoShape 42"/>
          <p:cNvCxnSpPr>
            <a:cxnSpLocks noChangeShapeType="1"/>
          </p:cNvCxnSpPr>
          <p:nvPr/>
        </p:nvCxnSpPr>
        <p:spPr bwMode="black">
          <a:xfrm>
            <a:off x="3633549" y="3471863"/>
            <a:ext cx="442912" cy="0"/>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314" name="AutoShape 43"/>
          <p:cNvCxnSpPr>
            <a:cxnSpLocks noChangeShapeType="1"/>
          </p:cNvCxnSpPr>
          <p:nvPr/>
        </p:nvCxnSpPr>
        <p:spPr bwMode="black">
          <a:xfrm flipH="1">
            <a:off x="4316174" y="2308225"/>
            <a:ext cx="447675"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15" name="AutoShape 44"/>
          <p:cNvCxnSpPr>
            <a:cxnSpLocks noChangeShapeType="1"/>
            <a:stCxn id="333" idx="2"/>
          </p:cNvCxnSpPr>
          <p:nvPr/>
        </p:nvCxnSpPr>
        <p:spPr bwMode="black">
          <a:xfrm flipH="1">
            <a:off x="4292361" y="2917825"/>
            <a:ext cx="1593850"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16" name="AutoShape 45"/>
          <p:cNvCxnSpPr>
            <a:cxnSpLocks noChangeShapeType="1"/>
            <a:stCxn id="332" idx="1"/>
          </p:cNvCxnSpPr>
          <p:nvPr/>
        </p:nvCxnSpPr>
        <p:spPr bwMode="black">
          <a:xfrm rot="10800000" flipV="1">
            <a:off x="4459049" y="2995613"/>
            <a:ext cx="1439862" cy="468312"/>
          </a:xfrm>
          <a:prstGeom prst="curvedConnector3">
            <a:avLst>
              <a:gd name="adj1" fmla="val 50000"/>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17" name="AutoShape 46"/>
          <p:cNvCxnSpPr>
            <a:cxnSpLocks noChangeShapeType="1"/>
          </p:cNvCxnSpPr>
          <p:nvPr/>
        </p:nvCxnSpPr>
        <p:spPr bwMode="black">
          <a:xfrm rot="16200000">
            <a:off x="4359830" y="2318544"/>
            <a:ext cx="336550" cy="585788"/>
          </a:xfrm>
          <a:prstGeom prst="curvedConnector3">
            <a:avLst>
              <a:gd name="adj1" fmla="val 50000"/>
            </a:avLst>
          </a:prstGeom>
          <a:noFill/>
          <a:ln w="25400">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318" name="AutoShape 47"/>
          <p:cNvCxnSpPr>
            <a:cxnSpLocks noChangeShapeType="1"/>
            <a:stCxn id="331" idx="1"/>
          </p:cNvCxnSpPr>
          <p:nvPr/>
        </p:nvCxnSpPr>
        <p:spPr bwMode="black">
          <a:xfrm rot="10800000">
            <a:off x="4805124" y="2319338"/>
            <a:ext cx="1093787" cy="525462"/>
          </a:xfrm>
          <a:prstGeom prst="curvedConnector3">
            <a:avLst>
              <a:gd name="adj1" fmla="val 49926"/>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sp>
        <p:nvSpPr>
          <p:cNvPr id="319" name="Rectangle 48"/>
          <p:cNvSpPr>
            <a:spLocks noChangeArrowheads="1"/>
          </p:cNvSpPr>
          <p:nvPr/>
        </p:nvSpPr>
        <p:spPr bwMode="auto">
          <a:xfrm>
            <a:off x="1926986" y="2192338"/>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20" name="Rectangle 49"/>
          <p:cNvSpPr>
            <a:spLocks noChangeArrowheads="1"/>
          </p:cNvSpPr>
          <p:nvPr/>
        </p:nvSpPr>
        <p:spPr bwMode="auto">
          <a:xfrm>
            <a:off x="2784236" y="2201863"/>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21" name="Rectangle 50"/>
          <p:cNvSpPr>
            <a:spLocks noChangeArrowheads="1"/>
          </p:cNvSpPr>
          <p:nvPr/>
        </p:nvSpPr>
        <p:spPr bwMode="auto">
          <a:xfrm>
            <a:off x="1926986" y="3355975"/>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22" name="Rectangle 51"/>
          <p:cNvSpPr>
            <a:spLocks noChangeArrowheads="1"/>
          </p:cNvSpPr>
          <p:nvPr/>
        </p:nvSpPr>
        <p:spPr bwMode="auto">
          <a:xfrm>
            <a:off x="2328624" y="3355975"/>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23" name="Rectangle 52"/>
          <p:cNvSpPr>
            <a:spLocks noChangeArrowheads="1"/>
          </p:cNvSpPr>
          <p:nvPr/>
        </p:nvSpPr>
        <p:spPr bwMode="auto">
          <a:xfrm>
            <a:off x="3643074" y="3355975"/>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24" name="Rectangle 53"/>
          <p:cNvSpPr>
            <a:spLocks noChangeArrowheads="1"/>
          </p:cNvSpPr>
          <p:nvPr/>
        </p:nvSpPr>
        <p:spPr bwMode="auto">
          <a:xfrm>
            <a:off x="4466986" y="3355975"/>
            <a:ext cx="74613"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25" name="Rectangle 54"/>
          <p:cNvSpPr>
            <a:spLocks noChangeArrowheads="1"/>
          </p:cNvSpPr>
          <p:nvPr/>
        </p:nvSpPr>
        <p:spPr bwMode="auto">
          <a:xfrm>
            <a:off x="3552586" y="2190750"/>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26" name="Rectangle 55"/>
          <p:cNvSpPr>
            <a:spLocks noChangeArrowheads="1"/>
          </p:cNvSpPr>
          <p:nvPr/>
        </p:nvSpPr>
        <p:spPr bwMode="auto">
          <a:xfrm>
            <a:off x="4317761" y="2195513"/>
            <a:ext cx="77788"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27" name="Rectangle 56"/>
          <p:cNvSpPr>
            <a:spLocks noChangeArrowheads="1"/>
          </p:cNvSpPr>
          <p:nvPr/>
        </p:nvSpPr>
        <p:spPr bwMode="auto">
          <a:xfrm>
            <a:off x="5170249" y="2205038"/>
            <a:ext cx="77787"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28" name="Rectangle 57"/>
          <p:cNvSpPr>
            <a:spLocks noChangeArrowheads="1"/>
          </p:cNvSpPr>
          <p:nvPr/>
        </p:nvSpPr>
        <p:spPr bwMode="auto">
          <a:xfrm>
            <a:off x="4316174" y="2803525"/>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29" name="Rectangle 58"/>
          <p:cNvSpPr>
            <a:spLocks noChangeArrowheads="1"/>
          </p:cNvSpPr>
          <p:nvPr/>
        </p:nvSpPr>
        <p:spPr bwMode="auto">
          <a:xfrm>
            <a:off x="2784236" y="2355850"/>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30" name="Rectangle 59"/>
          <p:cNvSpPr>
            <a:spLocks noChangeArrowheads="1"/>
          </p:cNvSpPr>
          <p:nvPr/>
        </p:nvSpPr>
        <p:spPr bwMode="auto">
          <a:xfrm>
            <a:off x="4179649" y="2603500"/>
            <a:ext cx="74612"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31" name="Rectangle 60"/>
          <p:cNvSpPr>
            <a:spLocks noChangeArrowheads="1"/>
          </p:cNvSpPr>
          <p:nvPr/>
        </p:nvSpPr>
        <p:spPr bwMode="black">
          <a:xfrm>
            <a:off x="5898911" y="2768600"/>
            <a:ext cx="15081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32" name="Rectangle 61"/>
          <p:cNvSpPr>
            <a:spLocks noChangeArrowheads="1"/>
          </p:cNvSpPr>
          <p:nvPr/>
        </p:nvSpPr>
        <p:spPr bwMode="black">
          <a:xfrm>
            <a:off x="5898911" y="2919413"/>
            <a:ext cx="1508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33" name="Oval 62"/>
          <p:cNvSpPr>
            <a:spLocks noChangeArrowheads="1"/>
          </p:cNvSpPr>
          <p:nvPr/>
        </p:nvSpPr>
        <p:spPr bwMode="black">
          <a:xfrm>
            <a:off x="5886211" y="2724150"/>
            <a:ext cx="384175" cy="385763"/>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400">
              <a:solidFill>
                <a:srgbClr val="000000"/>
              </a:solidFill>
              <a:latin typeface="Arial" panose="020B0604020202020204" pitchFamily="34" charset="0"/>
            </a:endParaRPr>
          </a:p>
        </p:txBody>
      </p:sp>
      <p:cxnSp>
        <p:nvCxnSpPr>
          <p:cNvPr id="334" name="AutoShape 63"/>
          <p:cNvCxnSpPr>
            <a:cxnSpLocks noChangeShapeType="1"/>
            <a:stCxn id="360" idx="2"/>
          </p:cNvCxnSpPr>
          <p:nvPr/>
        </p:nvCxnSpPr>
        <p:spPr bwMode="black">
          <a:xfrm flipH="1">
            <a:off x="2053986" y="4424363"/>
            <a:ext cx="298450" cy="3175"/>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35" name="AutoShape 64"/>
          <p:cNvCxnSpPr>
            <a:cxnSpLocks noChangeShapeType="1"/>
            <a:stCxn id="361" idx="2"/>
            <a:endCxn id="360" idx="6"/>
          </p:cNvCxnSpPr>
          <p:nvPr/>
        </p:nvCxnSpPr>
        <p:spPr bwMode="black">
          <a:xfrm flipH="1">
            <a:off x="2739786" y="4425950"/>
            <a:ext cx="384175"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36" name="AutoShape 65"/>
          <p:cNvCxnSpPr>
            <a:cxnSpLocks noChangeShapeType="1"/>
            <a:stCxn id="361" idx="6"/>
            <a:endCxn id="362" idx="2"/>
          </p:cNvCxnSpPr>
          <p:nvPr/>
        </p:nvCxnSpPr>
        <p:spPr bwMode="black">
          <a:xfrm>
            <a:off x="3509724" y="4425950"/>
            <a:ext cx="387350" cy="0"/>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337" name="AutoShape 66"/>
          <p:cNvCxnSpPr>
            <a:cxnSpLocks noChangeShapeType="1"/>
            <a:stCxn id="360" idx="6"/>
            <a:endCxn id="363" idx="2"/>
          </p:cNvCxnSpPr>
          <p:nvPr/>
        </p:nvCxnSpPr>
        <p:spPr bwMode="black">
          <a:xfrm>
            <a:off x="2739786" y="4425950"/>
            <a:ext cx="1144588" cy="608013"/>
          </a:xfrm>
          <a:prstGeom prst="curvedConnector3">
            <a:avLst>
              <a:gd name="adj1" fmla="val 29958"/>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338" name="AutoShape 67"/>
          <p:cNvCxnSpPr>
            <a:cxnSpLocks noChangeShapeType="1"/>
          </p:cNvCxnSpPr>
          <p:nvPr/>
        </p:nvCxnSpPr>
        <p:spPr bwMode="black">
          <a:xfrm flipH="1">
            <a:off x="2053986" y="5588000"/>
            <a:ext cx="301625"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39" name="AutoShape 68"/>
          <p:cNvCxnSpPr>
            <a:cxnSpLocks noChangeShapeType="1"/>
            <a:stCxn id="364" idx="2"/>
          </p:cNvCxnSpPr>
          <p:nvPr/>
        </p:nvCxnSpPr>
        <p:spPr bwMode="black">
          <a:xfrm flipH="1">
            <a:off x="2774711" y="5588000"/>
            <a:ext cx="420688" cy="1588"/>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40" name="AutoShape 69"/>
          <p:cNvCxnSpPr>
            <a:cxnSpLocks noChangeShapeType="1"/>
            <a:stCxn id="364" idx="6"/>
            <a:endCxn id="365" idx="2"/>
          </p:cNvCxnSpPr>
          <p:nvPr/>
        </p:nvCxnSpPr>
        <p:spPr bwMode="black">
          <a:xfrm flipV="1">
            <a:off x="3581161" y="5581650"/>
            <a:ext cx="471488" cy="4763"/>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341" name="AutoShape 70"/>
          <p:cNvCxnSpPr>
            <a:cxnSpLocks noChangeShapeType="1"/>
          </p:cNvCxnSpPr>
          <p:nvPr/>
        </p:nvCxnSpPr>
        <p:spPr bwMode="black">
          <a:xfrm flipH="1">
            <a:off x="4293949" y="4425950"/>
            <a:ext cx="450850"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42" name="AutoShape 71"/>
          <p:cNvCxnSpPr>
            <a:cxnSpLocks noChangeShapeType="1"/>
            <a:stCxn id="367" idx="2"/>
            <a:endCxn id="363" idx="6"/>
          </p:cNvCxnSpPr>
          <p:nvPr/>
        </p:nvCxnSpPr>
        <p:spPr bwMode="black">
          <a:xfrm flipH="1">
            <a:off x="4270136" y="5033963"/>
            <a:ext cx="1595438"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43" name="AutoShape 72"/>
          <p:cNvCxnSpPr>
            <a:cxnSpLocks noChangeShapeType="1"/>
            <a:stCxn id="359" idx="1"/>
            <a:endCxn id="365" idx="6"/>
          </p:cNvCxnSpPr>
          <p:nvPr/>
        </p:nvCxnSpPr>
        <p:spPr bwMode="black">
          <a:xfrm rot="10800000" flipV="1">
            <a:off x="4438411" y="5111750"/>
            <a:ext cx="1438275" cy="469900"/>
          </a:xfrm>
          <a:prstGeom prst="curvedConnector3">
            <a:avLst>
              <a:gd name="adj1" fmla="val 50000"/>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344" name="AutoShape 73"/>
          <p:cNvCxnSpPr>
            <a:cxnSpLocks noChangeShapeType="1"/>
            <a:stCxn id="363" idx="7"/>
            <a:endCxn id="366" idx="3"/>
          </p:cNvCxnSpPr>
          <p:nvPr/>
        </p:nvCxnSpPr>
        <p:spPr bwMode="black">
          <a:xfrm rot="16200000">
            <a:off x="4339193" y="4433093"/>
            <a:ext cx="336550" cy="588963"/>
          </a:xfrm>
          <a:prstGeom prst="curvedConnector3">
            <a:avLst>
              <a:gd name="adj1" fmla="val 50000"/>
            </a:avLst>
          </a:prstGeom>
          <a:noFill/>
          <a:ln w="25400">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345" name="AutoShape 74"/>
          <p:cNvCxnSpPr>
            <a:cxnSpLocks noChangeShapeType="1"/>
            <a:stCxn id="358" idx="1"/>
          </p:cNvCxnSpPr>
          <p:nvPr/>
        </p:nvCxnSpPr>
        <p:spPr bwMode="black">
          <a:xfrm rot="10800000">
            <a:off x="4782899" y="4433888"/>
            <a:ext cx="1093787" cy="525462"/>
          </a:xfrm>
          <a:prstGeom prst="curvedConnector3">
            <a:avLst>
              <a:gd name="adj1" fmla="val 49926"/>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sp>
        <p:nvSpPr>
          <p:cNvPr id="346" name="Rectangle 75"/>
          <p:cNvSpPr>
            <a:spLocks noChangeArrowheads="1"/>
          </p:cNvSpPr>
          <p:nvPr/>
        </p:nvSpPr>
        <p:spPr bwMode="auto">
          <a:xfrm>
            <a:off x="1922224" y="4352925"/>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47" name="Rectangle 76"/>
          <p:cNvSpPr>
            <a:spLocks noChangeArrowheads="1"/>
          </p:cNvSpPr>
          <p:nvPr/>
        </p:nvSpPr>
        <p:spPr bwMode="auto">
          <a:xfrm>
            <a:off x="2765186" y="4318000"/>
            <a:ext cx="76200" cy="77788"/>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48" name="Rectangle 77"/>
          <p:cNvSpPr>
            <a:spLocks noChangeArrowheads="1"/>
          </p:cNvSpPr>
          <p:nvPr/>
        </p:nvSpPr>
        <p:spPr bwMode="auto">
          <a:xfrm>
            <a:off x="2060336" y="5483225"/>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49" name="Rectangle 78"/>
          <p:cNvSpPr>
            <a:spLocks noChangeArrowheads="1"/>
          </p:cNvSpPr>
          <p:nvPr/>
        </p:nvSpPr>
        <p:spPr bwMode="auto">
          <a:xfrm>
            <a:off x="2765186" y="5472113"/>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50" name="Rectangle 79"/>
          <p:cNvSpPr>
            <a:spLocks noChangeArrowheads="1"/>
          </p:cNvSpPr>
          <p:nvPr/>
        </p:nvSpPr>
        <p:spPr bwMode="auto">
          <a:xfrm>
            <a:off x="3624024" y="5472113"/>
            <a:ext cx="74612"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51" name="Rectangle 80"/>
          <p:cNvSpPr>
            <a:spLocks noChangeArrowheads="1"/>
          </p:cNvSpPr>
          <p:nvPr/>
        </p:nvSpPr>
        <p:spPr bwMode="auto">
          <a:xfrm>
            <a:off x="4444761" y="5548313"/>
            <a:ext cx="77788"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52" name="Rectangle 81"/>
          <p:cNvSpPr>
            <a:spLocks noChangeArrowheads="1"/>
          </p:cNvSpPr>
          <p:nvPr/>
        </p:nvSpPr>
        <p:spPr bwMode="auto">
          <a:xfrm>
            <a:off x="3530361" y="4306888"/>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53" name="Rectangle 82"/>
          <p:cNvSpPr>
            <a:spLocks noChangeArrowheads="1"/>
          </p:cNvSpPr>
          <p:nvPr/>
        </p:nvSpPr>
        <p:spPr bwMode="auto">
          <a:xfrm>
            <a:off x="4297124" y="4311650"/>
            <a:ext cx="76200" cy="74613"/>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54" name="Rectangle 83"/>
          <p:cNvSpPr>
            <a:spLocks noChangeArrowheads="1"/>
          </p:cNvSpPr>
          <p:nvPr/>
        </p:nvSpPr>
        <p:spPr bwMode="auto">
          <a:xfrm>
            <a:off x="5149611" y="4321175"/>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55" name="Rectangle 84"/>
          <p:cNvSpPr>
            <a:spLocks noChangeArrowheads="1"/>
          </p:cNvSpPr>
          <p:nvPr/>
        </p:nvSpPr>
        <p:spPr bwMode="auto">
          <a:xfrm>
            <a:off x="4297124" y="4919663"/>
            <a:ext cx="74612"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56" name="Rectangle 85"/>
          <p:cNvSpPr>
            <a:spLocks noChangeArrowheads="1"/>
          </p:cNvSpPr>
          <p:nvPr/>
        </p:nvSpPr>
        <p:spPr bwMode="auto">
          <a:xfrm>
            <a:off x="2765186" y="4471988"/>
            <a:ext cx="76200" cy="74612"/>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57" name="Rectangle 86"/>
          <p:cNvSpPr>
            <a:spLocks noChangeArrowheads="1"/>
          </p:cNvSpPr>
          <p:nvPr/>
        </p:nvSpPr>
        <p:spPr bwMode="auto">
          <a:xfrm>
            <a:off x="4157424" y="4719638"/>
            <a:ext cx="77787"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58" name="Rectangle 87"/>
          <p:cNvSpPr>
            <a:spLocks noChangeArrowheads="1"/>
          </p:cNvSpPr>
          <p:nvPr/>
        </p:nvSpPr>
        <p:spPr bwMode="black">
          <a:xfrm>
            <a:off x="5876686" y="488315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59" name="Rectangle 88"/>
          <p:cNvSpPr>
            <a:spLocks noChangeArrowheads="1"/>
          </p:cNvSpPr>
          <p:nvPr/>
        </p:nvSpPr>
        <p:spPr bwMode="black">
          <a:xfrm>
            <a:off x="5876686" y="5035550"/>
            <a:ext cx="1539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60" name="Oval 89"/>
          <p:cNvSpPr>
            <a:spLocks noChangeArrowheads="1"/>
          </p:cNvSpPr>
          <p:nvPr/>
        </p:nvSpPr>
        <p:spPr bwMode="black">
          <a:xfrm>
            <a:off x="2352436" y="4230688"/>
            <a:ext cx="387350" cy="387350"/>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61" name="Oval 90"/>
          <p:cNvSpPr>
            <a:spLocks noChangeArrowheads="1"/>
          </p:cNvSpPr>
          <p:nvPr/>
        </p:nvSpPr>
        <p:spPr bwMode="black">
          <a:xfrm>
            <a:off x="3123961" y="4230688"/>
            <a:ext cx="385763" cy="387350"/>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62" name="Oval 91"/>
          <p:cNvSpPr>
            <a:spLocks noChangeArrowheads="1"/>
          </p:cNvSpPr>
          <p:nvPr/>
        </p:nvSpPr>
        <p:spPr bwMode="black">
          <a:xfrm>
            <a:off x="3897074" y="4230688"/>
            <a:ext cx="385762" cy="387350"/>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63" name="Oval 92"/>
          <p:cNvSpPr>
            <a:spLocks noChangeArrowheads="1"/>
          </p:cNvSpPr>
          <p:nvPr/>
        </p:nvSpPr>
        <p:spPr bwMode="black">
          <a:xfrm>
            <a:off x="3884374" y="4838700"/>
            <a:ext cx="385762" cy="387350"/>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64" name="Oval 93"/>
          <p:cNvSpPr>
            <a:spLocks noChangeArrowheads="1"/>
          </p:cNvSpPr>
          <p:nvPr/>
        </p:nvSpPr>
        <p:spPr bwMode="black">
          <a:xfrm>
            <a:off x="3195399" y="5395913"/>
            <a:ext cx="385762" cy="382587"/>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65" name="Oval 94"/>
          <p:cNvSpPr>
            <a:spLocks noChangeArrowheads="1"/>
          </p:cNvSpPr>
          <p:nvPr/>
        </p:nvSpPr>
        <p:spPr bwMode="black">
          <a:xfrm>
            <a:off x="4052649" y="5387975"/>
            <a:ext cx="385762" cy="382588"/>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66" name="Oval 95"/>
          <p:cNvSpPr>
            <a:spLocks noChangeArrowheads="1"/>
          </p:cNvSpPr>
          <p:nvPr/>
        </p:nvSpPr>
        <p:spPr bwMode="black">
          <a:xfrm>
            <a:off x="4744799" y="4230688"/>
            <a:ext cx="385762" cy="387350"/>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700">
              <a:solidFill>
                <a:srgbClr val="000099"/>
              </a:solidFill>
              <a:latin typeface="Arial" panose="020B0604020202020204" pitchFamily="34" charset="0"/>
            </a:endParaRPr>
          </a:p>
        </p:txBody>
      </p:sp>
      <p:sp>
        <p:nvSpPr>
          <p:cNvPr id="367" name="Oval 96"/>
          <p:cNvSpPr>
            <a:spLocks noChangeArrowheads="1"/>
          </p:cNvSpPr>
          <p:nvPr/>
        </p:nvSpPr>
        <p:spPr bwMode="black">
          <a:xfrm>
            <a:off x="5865574" y="4840288"/>
            <a:ext cx="385762" cy="385762"/>
          </a:xfrm>
          <a:prstGeom prst="ellipse">
            <a:avLst/>
          </a:prstGeom>
          <a:solidFill>
            <a:schemeClr val="folHlink"/>
          </a:solidFill>
          <a:ln w="9525">
            <a:solidFill>
              <a:schemeClr val="tx1"/>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400">
              <a:solidFill>
                <a:srgbClr val="000000"/>
              </a:solidFill>
              <a:latin typeface="Arial" panose="020B0604020202020204" pitchFamily="34" charset="0"/>
            </a:endParaRPr>
          </a:p>
        </p:txBody>
      </p:sp>
      <p:pic>
        <p:nvPicPr>
          <p:cNvPr id="368" name="Picture 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9349" y="3443288"/>
            <a:ext cx="8763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 name="Picture 103" descr="orb"/>
          <p:cNvPicPr>
            <a:picLocks noChangeAspect="1" noChangeArrowheads="1"/>
          </p:cNvPicPr>
          <p:nvPr/>
        </p:nvPicPr>
        <p:blipFill>
          <a:blip r:embed="rId5" cstate="print">
            <a:extLst>
              <a:ext uri="{28A0092B-C50C-407E-A947-70E740481C1C}">
                <a14:useLocalDpi xmlns:a14="http://schemas.microsoft.com/office/drawing/2010/main" val="0"/>
              </a:ext>
            </a:extLst>
          </a:blip>
          <a:srcRect l="5890"/>
          <a:stretch>
            <a:fillRect/>
          </a:stretch>
        </p:blipFill>
        <p:spPr bwMode="auto">
          <a:xfrm>
            <a:off x="5881449" y="2703513"/>
            <a:ext cx="4175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0" name="Picture 104" descr="orb"/>
          <p:cNvPicPr>
            <a:picLocks noChangeAspect="1" noChangeArrowheads="1"/>
          </p:cNvPicPr>
          <p:nvPr/>
        </p:nvPicPr>
        <p:blipFill>
          <a:blip r:embed="rId5" cstate="print">
            <a:extLst>
              <a:ext uri="{28A0092B-C50C-407E-A947-70E740481C1C}">
                <a14:useLocalDpi xmlns:a14="http://schemas.microsoft.com/office/drawing/2010/main" val="0"/>
              </a:ext>
            </a:extLst>
          </a:blip>
          <a:srcRect l="5890"/>
          <a:stretch>
            <a:fillRect/>
          </a:stretch>
        </p:blipFill>
        <p:spPr bwMode="auto">
          <a:xfrm>
            <a:off x="6757749" y="2717800"/>
            <a:ext cx="4175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1" name="Picture 105" descr="orb"/>
          <p:cNvPicPr>
            <a:picLocks noChangeAspect="1" noChangeArrowheads="1"/>
          </p:cNvPicPr>
          <p:nvPr/>
        </p:nvPicPr>
        <p:blipFill>
          <a:blip r:embed="rId5" cstate="print">
            <a:extLst>
              <a:ext uri="{28A0092B-C50C-407E-A947-70E740481C1C}">
                <a14:useLocalDpi xmlns:a14="http://schemas.microsoft.com/office/drawing/2010/main" val="0"/>
              </a:ext>
            </a:extLst>
          </a:blip>
          <a:srcRect l="5890"/>
          <a:stretch>
            <a:fillRect/>
          </a:stretch>
        </p:blipFill>
        <p:spPr bwMode="auto">
          <a:xfrm>
            <a:off x="7511811" y="2719388"/>
            <a:ext cx="4175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2" name="Picture 106" descr="orb"/>
          <p:cNvPicPr>
            <a:picLocks noChangeAspect="1" noChangeArrowheads="1"/>
          </p:cNvPicPr>
          <p:nvPr/>
        </p:nvPicPr>
        <p:blipFill>
          <a:blip r:embed="rId6">
            <a:extLst>
              <a:ext uri="{28A0092B-C50C-407E-A947-70E740481C1C}">
                <a14:useLocalDpi xmlns:a14="http://schemas.microsoft.com/office/drawing/2010/main" val="0"/>
              </a:ext>
            </a:extLst>
          </a:blip>
          <a:srcRect l="5890"/>
          <a:stretch>
            <a:fillRect/>
          </a:stretch>
        </p:blipFill>
        <p:spPr bwMode="auto">
          <a:xfrm>
            <a:off x="6887924" y="3538538"/>
            <a:ext cx="419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3" name="Picture 108" descr="or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8624" y="4205288"/>
            <a:ext cx="4460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4" name="Picture 109" descr="or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5386" y="4210050"/>
            <a:ext cx="44291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5" name="Picture 110" descr="or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8499" y="4211638"/>
            <a:ext cx="4445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 name="Picture 111" descr="orb"/>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0986" y="4205288"/>
            <a:ext cx="44291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7" name="Picture 112" descr="or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4686" y="4808538"/>
            <a:ext cx="4429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 name="Picture 113" descr="or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3824" y="4818063"/>
            <a:ext cx="4460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114" descr="or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6299" y="4826000"/>
            <a:ext cx="444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 name="Picture 115" descr="orb"/>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48311" y="4818063"/>
            <a:ext cx="44291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 name="Picture 116" descr="orb"/>
          <p:cNvPicPr>
            <a:picLocks noChangeAspect="1" noChangeArrowheads="1"/>
          </p:cNvPicPr>
          <p:nvPr/>
        </p:nvPicPr>
        <p:blipFill>
          <a:blip r:embed="rId6">
            <a:extLst>
              <a:ext uri="{28A0092B-C50C-407E-A947-70E740481C1C}">
                <a14:useLocalDpi xmlns:a14="http://schemas.microsoft.com/office/drawing/2010/main" val="0"/>
              </a:ext>
            </a:extLst>
          </a:blip>
          <a:srcRect l="5890"/>
          <a:stretch>
            <a:fillRect/>
          </a:stretch>
        </p:blipFill>
        <p:spPr bwMode="auto">
          <a:xfrm>
            <a:off x="2355611" y="5367338"/>
            <a:ext cx="419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 name="Picture 117" descr="or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6824" y="5367338"/>
            <a:ext cx="4445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 name="Rectangle 29"/>
          <p:cNvSpPr>
            <a:spLocks noChangeArrowheads="1"/>
          </p:cNvSpPr>
          <p:nvPr/>
        </p:nvSpPr>
        <p:spPr bwMode="auto">
          <a:xfrm>
            <a:off x="9050099" y="3652838"/>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sp>
        <p:nvSpPr>
          <p:cNvPr id="384" name="Rectangle 154"/>
          <p:cNvSpPr>
            <a:spLocks noChangeArrowheads="1"/>
          </p:cNvSpPr>
          <p:nvPr/>
        </p:nvSpPr>
        <p:spPr bwMode="auto">
          <a:xfrm>
            <a:off x="8838961" y="3654425"/>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pic>
        <p:nvPicPr>
          <p:cNvPr id="385" name="Picture 118" descr="or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4074" y="5367338"/>
            <a:ext cx="4445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6" name="Picture 130" descr="or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5611" y="2100263"/>
            <a:ext cx="4159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7" name="Picture 131" descr="orb"/>
          <p:cNvPicPr>
            <a:picLocks noChangeAspect="1" noChangeArrowheads="1"/>
          </p:cNvPicPr>
          <p:nvPr/>
        </p:nvPicPr>
        <p:blipFill>
          <a:blip r:embed="rId8" cstate="print">
            <a:extLst>
              <a:ext uri="{28A0092B-C50C-407E-A947-70E740481C1C}">
                <a14:useLocalDpi xmlns:a14="http://schemas.microsoft.com/office/drawing/2010/main" val="0"/>
              </a:ext>
            </a:extLst>
          </a:blip>
          <a:srcRect l="5890"/>
          <a:stretch>
            <a:fillRect/>
          </a:stretch>
        </p:blipFill>
        <p:spPr bwMode="auto">
          <a:xfrm>
            <a:off x="3138249" y="2100263"/>
            <a:ext cx="4191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8" name="Picture 132" descr="orb"/>
          <p:cNvPicPr>
            <a:picLocks noChangeAspect="1" noChangeArrowheads="1"/>
          </p:cNvPicPr>
          <p:nvPr/>
        </p:nvPicPr>
        <p:blipFill>
          <a:blip r:embed="rId5" cstate="print">
            <a:extLst>
              <a:ext uri="{28A0092B-C50C-407E-A947-70E740481C1C}">
                <a14:useLocalDpi xmlns:a14="http://schemas.microsoft.com/office/drawing/2010/main" val="0"/>
              </a:ext>
            </a:extLst>
          </a:blip>
          <a:srcRect l="5890"/>
          <a:stretch>
            <a:fillRect/>
          </a:stretch>
        </p:blipFill>
        <p:spPr bwMode="auto">
          <a:xfrm>
            <a:off x="3912949" y="2100263"/>
            <a:ext cx="417512"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 name="Picture 133" descr="orb"/>
          <p:cNvPicPr>
            <a:picLocks noChangeAspect="1" noChangeArrowheads="1"/>
          </p:cNvPicPr>
          <p:nvPr/>
        </p:nvPicPr>
        <p:blipFill>
          <a:blip r:embed="rId10">
            <a:extLst>
              <a:ext uri="{28A0092B-C50C-407E-A947-70E740481C1C}">
                <a14:useLocalDpi xmlns:a14="http://schemas.microsoft.com/office/drawing/2010/main" val="0"/>
              </a:ext>
            </a:extLst>
          </a:blip>
          <a:srcRect l="5890"/>
          <a:stretch>
            <a:fillRect/>
          </a:stretch>
        </p:blipFill>
        <p:spPr bwMode="auto">
          <a:xfrm>
            <a:off x="3897074" y="2709863"/>
            <a:ext cx="4159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0" name="Picture 134" descr="orb"/>
          <p:cNvPicPr>
            <a:picLocks noChangeAspect="1" noChangeArrowheads="1"/>
          </p:cNvPicPr>
          <p:nvPr/>
        </p:nvPicPr>
        <p:blipFill>
          <a:blip r:embed="rId6">
            <a:extLst>
              <a:ext uri="{28A0092B-C50C-407E-A947-70E740481C1C}">
                <a14:useLocalDpi xmlns:a14="http://schemas.microsoft.com/office/drawing/2010/main" val="0"/>
              </a:ext>
            </a:extLst>
          </a:blip>
          <a:srcRect l="5890"/>
          <a:stretch>
            <a:fillRect/>
          </a:stretch>
        </p:blipFill>
        <p:spPr bwMode="auto">
          <a:xfrm>
            <a:off x="3214449" y="3251200"/>
            <a:ext cx="419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35" descr="orb"/>
          <p:cNvPicPr>
            <a:picLocks noChangeAspect="1" noChangeArrowheads="1"/>
          </p:cNvPicPr>
          <p:nvPr/>
        </p:nvPicPr>
        <p:blipFill>
          <a:blip r:embed="rId6">
            <a:extLst>
              <a:ext uri="{28A0092B-C50C-407E-A947-70E740481C1C}">
                <a14:useLocalDpi xmlns:a14="http://schemas.microsoft.com/office/drawing/2010/main" val="0"/>
              </a:ext>
            </a:extLst>
          </a:blip>
          <a:srcRect l="5890"/>
          <a:stretch>
            <a:fillRect/>
          </a:stretch>
        </p:blipFill>
        <p:spPr bwMode="auto">
          <a:xfrm>
            <a:off x="4076461" y="3251200"/>
            <a:ext cx="419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2" name="Picture 136" descr="orb"/>
          <p:cNvPicPr>
            <a:picLocks noChangeAspect="1" noChangeArrowheads="1"/>
          </p:cNvPicPr>
          <p:nvPr/>
        </p:nvPicPr>
        <p:blipFill>
          <a:blip r:embed="rId6">
            <a:extLst>
              <a:ext uri="{28A0092B-C50C-407E-A947-70E740481C1C}">
                <a14:useLocalDpi xmlns:a14="http://schemas.microsoft.com/office/drawing/2010/main" val="0"/>
              </a:ext>
            </a:extLst>
          </a:blip>
          <a:srcRect l="5890"/>
          <a:stretch>
            <a:fillRect/>
          </a:stretch>
        </p:blipFill>
        <p:spPr bwMode="auto">
          <a:xfrm>
            <a:off x="4763849" y="2100263"/>
            <a:ext cx="4191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3" name="Picture 137" descr="orb"/>
          <p:cNvPicPr>
            <a:picLocks noChangeAspect="1" noChangeArrowheads="1"/>
          </p:cNvPicPr>
          <p:nvPr/>
        </p:nvPicPr>
        <p:blipFill>
          <a:blip r:embed="rId10">
            <a:extLst>
              <a:ext uri="{28A0092B-C50C-407E-A947-70E740481C1C}">
                <a14:useLocalDpi xmlns:a14="http://schemas.microsoft.com/office/drawing/2010/main" val="0"/>
              </a:ext>
            </a:extLst>
          </a:blip>
          <a:srcRect l="5890"/>
          <a:stretch>
            <a:fillRect/>
          </a:stretch>
        </p:blipFill>
        <p:spPr bwMode="auto">
          <a:xfrm>
            <a:off x="2355611" y="3251200"/>
            <a:ext cx="4159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Rectangle 140"/>
          <p:cNvSpPr>
            <a:spLocks noChangeArrowheads="1"/>
          </p:cNvSpPr>
          <p:nvPr/>
        </p:nvSpPr>
        <p:spPr bwMode="auto">
          <a:xfrm>
            <a:off x="9064386" y="3654425"/>
            <a:ext cx="76200" cy="76200"/>
          </a:xfrm>
          <a:prstGeom prst="rect">
            <a:avLst/>
          </a:prstGeom>
          <a:solidFill>
            <a:srgbClr val="4B6BAF"/>
          </a:solidFill>
          <a:ln w="12700">
            <a:solidFill>
              <a:srgbClr val="4B6BAF"/>
            </a:solidFill>
            <a:miter lim="800000"/>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cxnSp>
        <p:nvCxnSpPr>
          <p:cNvPr id="396" name="AutoShape 139"/>
          <p:cNvCxnSpPr>
            <a:cxnSpLocks noChangeShapeType="1"/>
          </p:cNvCxnSpPr>
          <p:nvPr/>
        </p:nvCxnSpPr>
        <p:spPr bwMode="black">
          <a:xfrm rot="5400000">
            <a:off x="8509555" y="2918619"/>
            <a:ext cx="1414463" cy="276225"/>
          </a:xfrm>
          <a:prstGeom prst="curvedConnector3">
            <a:avLst>
              <a:gd name="adj1" fmla="val 50000"/>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sp>
        <p:nvSpPr>
          <p:cNvPr id="397" name="AutoShape 155"/>
          <p:cNvSpPr>
            <a:spLocks noChangeArrowheads="1"/>
          </p:cNvSpPr>
          <p:nvPr/>
        </p:nvSpPr>
        <p:spPr bwMode="black">
          <a:xfrm>
            <a:off x="8991361" y="4373563"/>
            <a:ext cx="762000" cy="1063625"/>
          </a:xfrm>
          <a:prstGeom prst="can">
            <a:avLst>
              <a:gd name="adj" fmla="val 25002"/>
            </a:avLst>
          </a:prstGeom>
          <a:gradFill rotWithShape="1">
            <a:gsLst>
              <a:gs pos="0">
                <a:srgbClr val="E6E6E6"/>
              </a:gs>
              <a:gs pos="14999">
                <a:srgbClr val="7D8496"/>
              </a:gs>
              <a:gs pos="53000">
                <a:srgbClr val="E6E6E6"/>
              </a:gs>
              <a:gs pos="67999">
                <a:srgbClr val="7D8496"/>
              </a:gs>
              <a:gs pos="92999">
                <a:srgbClr val="E6E6E6"/>
              </a:gs>
              <a:gs pos="100000">
                <a:srgbClr val="FFFFFF"/>
              </a:gs>
            </a:gsLst>
            <a:lin ang="0" scaled="1"/>
          </a:gradFill>
          <a:ln w="9525">
            <a:solidFill>
              <a:srgbClr val="DDDDDD"/>
            </a:solidFill>
            <a:round/>
            <a:headEnd/>
            <a:tailEnd/>
          </a:ln>
        </p:spPr>
        <p:txBody>
          <a:bodyPr wrap="none" lIns="91375" tIns="45688" rIns="91375" bIns="45688" anchor="ctr"/>
          <a:lstStyle>
            <a:lvl1pPr defTabSz="4476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4476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4476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4476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476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7000"/>
              </a:lnSpc>
              <a:spcBef>
                <a:spcPct val="0"/>
              </a:spcBef>
              <a:buClr>
                <a:srgbClr val="000000"/>
              </a:buClr>
              <a:buFont typeface="Arial" panose="020B0604020202020204" pitchFamily="34" charset="0"/>
              <a:buNone/>
            </a:pPr>
            <a:endParaRPr lang="ja-JP" altLang="ja-JP" sz="1800">
              <a:solidFill>
                <a:srgbClr val="000000"/>
              </a:solidFill>
              <a:latin typeface="Arial" panose="020B0604020202020204" pitchFamily="34" charset="0"/>
            </a:endParaRPr>
          </a:p>
        </p:txBody>
      </p:sp>
      <p:cxnSp>
        <p:nvCxnSpPr>
          <p:cNvPr id="398" name="AutoShape 156"/>
          <p:cNvCxnSpPr>
            <a:cxnSpLocks noChangeShapeType="1"/>
          </p:cNvCxnSpPr>
          <p:nvPr/>
        </p:nvCxnSpPr>
        <p:spPr bwMode="black">
          <a:xfrm rot="5400000" flipH="1">
            <a:off x="8884205" y="3996531"/>
            <a:ext cx="704850" cy="293688"/>
          </a:xfrm>
          <a:prstGeom prst="curvedConnector2">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pic>
        <p:nvPicPr>
          <p:cNvPr id="399" name="Picture 107" descr="orb"/>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35761" y="3541713"/>
            <a:ext cx="44291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 name="Picture 29" descr="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2286" y="2938463"/>
            <a:ext cx="9921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 name="Picture 35" descr="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64986" y="5048250"/>
            <a:ext cx="971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 name="Picture 8" descr="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4986" y="3981450"/>
            <a:ext cx="9620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3" name="Picture 168" descr="zoo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211" y="199072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 name="角丸四角形吹き出し 403"/>
          <p:cNvSpPr/>
          <p:nvPr/>
        </p:nvSpPr>
        <p:spPr>
          <a:xfrm>
            <a:off x="2280999" y="984250"/>
            <a:ext cx="1079500" cy="360363"/>
          </a:xfrm>
          <a:prstGeom prst="wedgeRoundRectCallout">
            <a:avLst>
              <a:gd name="adj1" fmla="val -82165"/>
              <a:gd name="adj2" fmla="val 215249"/>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00" dirty="0">
                <a:solidFill>
                  <a:schemeClr val="tx1"/>
                </a:solidFill>
                <a:latin typeface="Meiryo UI" panose="020B0604030504040204" pitchFamily="50" charset="-128"/>
                <a:ea typeface="Meiryo UI" panose="020B0604030504040204" pitchFamily="50" charset="-128"/>
              </a:rPr>
              <a:t>色んなモノ</a:t>
            </a:r>
          </a:p>
        </p:txBody>
      </p:sp>
      <p:sp>
        <p:nvSpPr>
          <p:cNvPr id="405" name="テキスト ボックス 3"/>
          <p:cNvSpPr txBox="1">
            <a:spLocks noChangeArrowheads="1"/>
          </p:cNvSpPr>
          <p:nvPr/>
        </p:nvSpPr>
        <p:spPr bwMode="auto">
          <a:xfrm>
            <a:off x="9180274" y="3181350"/>
            <a:ext cx="1166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a:latin typeface="Meiryo UI" panose="020B0604030504040204" pitchFamily="50" charset="-128"/>
                <a:ea typeface="Meiryo UI" panose="020B0604030504040204" pitchFamily="50" charset="-128"/>
              </a:rPr>
              <a:t>運用制御</a:t>
            </a:r>
          </a:p>
        </p:txBody>
      </p:sp>
      <p:sp>
        <p:nvSpPr>
          <p:cNvPr id="406" name="テキスト ボックス 146"/>
          <p:cNvSpPr txBox="1">
            <a:spLocks noChangeArrowheads="1"/>
          </p:cNvSpPr>
          <p:nvPr/>
        </p:nvSpPr>
        <p:spPr bwMode="auto">
          <a:xfrm>
            <a:off x="7824549" y="1859305"/>
            <a:ext cx="1166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b="1" dirty="0">
                <a:latin typeface="Meiryo UI" panose="020B0604030504040204" pitchFamily="50" charset="-128"/>
                <a:ea typeface="Meiryo UI" panose="020B0604030504040204" pitchFamily="50" charset="-128"/>
              </a:rPr>
              <a:t>クラウド</a:t>
            </a:r>
          </a:p>
        </p:txBody>
      </p:sp>
    </p:spTree>
    <p:extLst>
      <p:ext uri="{BB962C8B-B14F-4D97-AF65-F5344CB8AC3E}">
        <p14:creationId xmlns:p14="http://schemas.microsoft.com/office/powerpoint/2010/main" val="29398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slide(fromLeft)">
                                      <p:cBhvr>
                                        <p:cTn id="7" dur="500"/>
                                        <p:tgtEl>
                                          <p:spTgt spid="289"/>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90"/>
                                        </p:tgtEl>
                                        <p:attrNameLst>
                                          <p:attrName>style.visibility</p:attrName>
                                        </p:attrNameLst>
                                      </p:cBhvr>
                                      <p:to>
                                        <p:strVal val="visible"/>
                                      </p:to>
                                    </p:set>
                                    <p:animEffect transition="in" filter="slide(fromLeft)">
                                      <p:cBhvr>
                                        <p:cTn id="10" dur="500"/>
                                        <p:tgtEl>
                                          <p:spTgt spid="290"/>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291"/>
                                        </p:tgtEl>
                                        <p:attrNameLst>
                                          <p:attrName>style.visibility</p:attrName>
                                        </p:attrNameLst>
                                      </p:cBhvr>
                                      <p:to>
                                        <p:strVal val="visible"/>
                                      </p:to>
                                    </p:set>
                                    <p:animEffect transition="in" filter="slide(fromLeft)">
                                      <p:cBhvr>
                                        <p:cTn id="13" dur="500"/>
                                        <p:tgtEl>
                                          <p:spTgt spid="291"/>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92"/>
                                        </p:tgtEl>
                                        <p:attrNameLst>
                                          <p:attrName>style.visibility</p:attrName>
                                        </p:attrNameLst>
                                      </p:cBhvr>
                                      <p:to>
                                        <p:strVal val="visible"/>
                                      </p:to>
                                    </p:set>
                                    <p:animEffect transition="in" filter="slide(fromLeft)">
                                      <p:cBhvr>
                                        <p:cTn id="16" dur="500"/>
                                        <p:tgtEl>
                                          <p:spTgt spid="292"/>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93"/>
                                        </p:tgtEl>
                                        <p:attrNameLst>
                                          <p:attrName>style.visibility</p:attrName>
                                        </p:attrNameLst>
                                      </p:cBhvr>
                                      <p:to>
                                        <p:strVal val="visible"/>
                                      </p:to>
                                    </p:set>
                                    <p:animEffect transition="in" filter="slide(fromLeft)">
                                      <p:cBhvr>
                                        <p:cTn id="19" dur="500"/>
                                        <p:tgtEl>
                                          <p:spTgt spid="293"/>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294"/>
                                        </p:tgtEl>
                                        <p:attrNameLst>
                                          <p:attrName>style.visibility</p:attrName>
                                        </p:attrNameLst>
                                      </p:cBhvr>
                                      <p:to>
                                        <p:strVal val="visible"/>
                                      </p:to>
                                    </p:set>
                                    <p:animEffect transition="in" filter="slide(fromLeft)">
                                      <p:cBhvr>
                                        <p:cTn id="22" dur="500"/>
                                        <p:tgtEl>
                                          <p:spTgt spid="29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95"/>
                                        </p:tgtEl>
                                        <p:attrNameLst>
                                          <p:attrName>style.visibility</p:attrName>
                                        </p:attrNameLst>
                                      </p:cBhvr>
                                      <p:to>
                                        <p:strVal val="visible"/>
                                      </p:to>
                                    </p:set>
                                    <p:animEffect transition="in" filter="slide(fromLeft)">
                                      <p:cBhvr>
                                        <p:cTn id="25" dur="500"/>
                                        <p:tgtEl>
                                          <p:spTgt spid="295"/>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slide(fromLeft)">
                                      <p:cBhvr>
                                        <p:cTn id="28" dur="500"/>
                                        <p:tgtEl>
                                          <p:spTgt spid="296"/>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297"/>
                                        </p:tgtEl>
                                        <p:attrNameLst>
                                          <p:attrName>style.visibility</p:attrName>
                                        </p:attrNameLst>
                                      </p:cBhvr>
                                      <p:to>
                                        <p:strVal val="visible"/>
                                      </p:to>
                                    </p:set>
                                    <p:animEffect transition="in" filter="slide(fromLeft)">
                                      <p:cBhvr>
                                        <p:cTn id="31" dur="500"/>
                                        <p:tgtEl>
                                          <p:spTgt spid="297"/>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383"/>
                                        </p:tgtEl>
                                        <p:attrNameLst>
                                          <p:attrName>style.visibility</p:attrName>
                                        </p:attrNameLst>
                                      </p:cBhvr>
                                      <p:to>
                                        <p:strVal val="visible"/>
                                      </p:to>
                                    </p:set>
                                    <p:animEffect transition="in" filter="slide(fromLeft)">
                                      <p:cBhvr>
                                        <p:cTn id="34" dur="500"/>
                                        <p:tgtEl>
                                          <p:spTgt spid="383"/>
                                        </p:tgtEl>
                                      </p:cBhvr>
                                    </p:animEffect>
                                  </p:childTnLst>
                                </p:cTn>
                              </p:par>
                              <p:par>
                                <p:cTn id="35" presetID="63" presetClass="path" presetSubtype="0" repeatCount="indefinite" fill="hold" grpId="1" nodeType="withEffect">
                                  <p:stCondLst>
                                    <p:cond delay="0"/>
                                  </p:stCondLst>
                                  <p:childTnLst>
                                    <p:animMotion origin="layout" path="M -0.00052 0.0 L 0.03907 0.00139 " pathEditMode="relative" rAng="0" ptsTypes="AA">
                                      <p:cBhvr>
                                        <p:cTn id="36" dur="500" fill="hold"/>
                                        <p:tgtEl>
                                          <p:spTgt spid="289"/>
                                        </p:tgtEl>
                                        <p:attrNameLst>
                                          <p:attrName>ppt_x</p:attrName>
                                          <p:attrName>ppt_y</p:attrName>
                                        </p:attrNameLst>
                                      </p:cBhvr>
                                      <p:rCtr x="20000000" y="1000000"/>
                                    </p:animMotion>
                                  </p:childTnLst>
                                  <p:subTnLst>
                                    <p:set>
                                      <p:cBhvr override="childStyle">
                                        <p:cTn dur="1" fill="hold" display="0" masterRel="sameClick" afterEffect="1">
                                          <p:stCondLst>
                                            <p:cond evt="end" delay="0">
                                              <p:tn val="35"/>
                                            </p:cond>
                                          </p:stCondLst>
                                        </p:cTn>
                                        <p:tgtEl>
                                          <p:spTgt spid="289"/>
                                        </p:tgtEl>
                                        <p:attrNameLst>
                                          <p:attrName>style.visibility</p:attrName>
                                        </p:attrNameLst>
                                      </p:cBhvr>
                                      <p:to>
                                        <p:strVal val="hidden"/>
                                      </p:to>
                                    </p:set>
                                  </p:subTnLst>
                                </p:cTn>
                              </p:par>
                              <p:par>
                                <p:cTn id="37" presetID="63" presetClass="path" presetSubtype="0" repeatCount="indefinite" fill="hold" grpId="1" nodeType="withEffect">
                                  <p:stCondLst>
                                    <p:cond delay="0"/>
                                  </p:stCondLst>
                                  <p:childTnLst>
                                    <p:animMotion origin="layout" path="M -0.00053 -4.07407E-6 L 0.03906 0.00139 " pathEditMode="relative" rAng="0" ptsTypes="AA">
                                      <p:cBhvr>
                                        <p:cTn id="38" dur="500" fill="hold"/>
                                        <p:tgtEl>
                                          <p:spTgt spid="290"/>
                                        </p:tgtEl>
                                        <p:attrNameLst>
                                          <p:attrName>ppt_x</p:attrName>
                                          <p:attrName>ppt_y</p:attrName>
                                        </p:attrNameLst>
                                      </p:cBhvr>
                                      <p:rCtr x="20000000" y="1000000"/>
                                    </p:animMotion>
                                  </p:childTnLst>
                                  <p:subTnLst>
                                    <p:set>
                                      <p:cBhvr override="childStyle">
                                        <p:cTn dur="1" fill="hold" display="0" masterRel="sameClick" afterEffect="1">
                                          <p:stCondLst>
                                            <p:cond evt="end" delay="0">
                                              <p:tn val="37"/>
                                            </p:cond>
                                          </p:stCondLst>
                                        </p:cTn>
                                        <p:tgtEl>
                                          <p:spTgt spid="290"/>
                                        </p:tgtEl>
                                        <p:attrNameLst>
                                          <p:attrName>style.visibility</p:attrName>
                                        </p:attrNameLst>
                                      </p:cBhvr>
                                      <p:to>
                                        <p:strVal val="hidden"/>
                                      </p:to>
                                    </p:set>
                                  </p:subTnLst>
                                </p:cTn>
                              </p:par>
                              <p:par>
                                <p:cTn id="39" presetID="63" presetClass="path" presetSubtype="0" repeatCount="indefinite" fill="hold" grpId="1" nodeType="withEffect">
                                  <p:stCondLst>
                                    <p:cond delay="0"/>
                                  </p:stCondLst>
                                  <p:childTnLst>
                                    <p:animMotion origin="layout" path="M -0.00052 -4.07407E-6 L 0.03906 0.00139 " pathEditMode="relative" rAng="0" ptsTypes="AA">
                                      <p:cBhvr>
                                        <p:cTn id="40" dur="500" fill="hold"/>
                                        <p:tgtEl>
                                          <p:spTgt spid="291"/>
                                        </p:tgtEl>
                                        <p:attrNameLst>
                                          <p:attrName>ppt_x</p:attrName>
                                          <p:attrName>ppt_y</p:attrName>
                                        </p:attrNameLst>
                                      </p:cBhvr>
                                      <p:rCtr x="20000000" y="1000000"/>
                                    </p:animMotion>
                                  </p:childTnLst>
                                  <p:subTnLst>
                                    <p:set>
                                      <p:cBhvr override="childStyle">
                                        <p:cTn dur="1" fill="hold" display="0" masterRel="sameClick" afterEffect="1">
                                          <p:stCondLst>
                                            <p:cond evt="end" delay="0">
                                              <p:tn val="39"/>
                                            </p:cond>
                                          </p:stCondLst>
                                        </p:cTn>
                                        <p:tgtEl>
                                          <p:spTgt spid="291"/>
                                        </p:tgtEl>
                                        <p:attrNameLst>
                                          <p:attrName>style.visibility</p:attrName>
                                        </p:attrNameLst>
                                      </p:cBhvr>
                                      <p:to>
                                        <p:strVal val="hidden"/>
                                      </p:to>
                                    </p:set>
                                  </p:subTnLst>
                                </p:cTn>
                              </p:par>
                              <p:par>
                                <p:cTn id="41" presetID="63" presetClass="path" presetSubtype="0" repeatCount="indefinite" fill="hold" grpId="1" nodeType="withEffect">
                                  <p:stCondLst>
                                    <p:cond delay="0"/>
                                  </p:stCondLst>
                                  <p:childTnLst>
                                    <p:animMotion origin="layout" path="M 0.00313 -1.48148E-6 L 0.18386 -0.00139 " pathEditMode="relative" rAng="0" ptsTypes="AA">
                                      <p:cBhvr>
                                        <p:cTn id="42" dur="500" fill="hold"/>
                                        <p:tgtEl>
                                          <p:spTgt spid="295"/>
                                        </p:tgtEl>
                                        <p:attrNameLst>
                                          <p:attrName>ppt_x</p:attrName>
                                          <p:attrName>ppt_y</p:attrName>
                                        </p:attrNameLst>
                                      </p:cBhvr>
                                      <p:rCtr x="90000000" y="-1000000"/>
                                    </p:animMotion>
                                  </p:childTnLst>
                                  <p:subTnLst>
                                    <p:set>
                                      <p:cBhvr override="childStyle">
                                        <p:cTn dur="1" fill="hold" display="0" masterRel="sameClick" afterEffect="1">
                                          <p:stCondLst>
                                            <p:cond evt="end" delay="0">
                                              <p:tn val="41"/>
                                            </p:cond>
                                          </p:stCondLst>
                                        </p:cTn>
                                        <p:tgtEl>
                                          <p:spTgt spid="295"/>
                                        </p:tgtEl>
                                        <p:attrNameLst>
                                          <p:attrName>style.visibility</p:attrName>
                                        </p:attrNameLst>
                                      </p:cBhvr>
                                      <p:to>
                                        <p:strVal val="hidden"/>
                                      </p:to>
                                    </p:set>
                                  </p:subTnLst>
                                </p:cTn>
                              </p:par>
                              <p:par>
                                <p:cTn id="43" presetID="63" presetClass="path" presetSubtype="0" repeatCount="indefinite" fill="hold" grpId="1" nodeType="withEffect">
                                  <p:stCondLst>
                                    <p:cond delay="0"/>
                                  </p:stCondLst>
                                  <p:childTnLst>
                                    <p:animMotion origin="layout" path="M -0.00052 3.7037E-7 L 0.03907 0.00139 " pathEditMode="relative" rAng="0" ptsTypes="AA">
                                      <p:cBhvr>
                                        <p:cTn id="44" dur="500" fill="hold"/>
                                        <p:tgtEl>
                                          <p:spTgt spid="293"/>
                                        </p:tgtEl>
                                        <p:attrNameLst>
                                          <p:attrName>ppt_x</p:attrName>
                                          <p:attrName>ppt_y</p:attrName>
                                        </p:attrNameLst>
                                      </p:cBhvr>
                                      <p:rCtr x="20000000" y="1000000"/>
                                    </p:animMotion>
                                  </p:childTnLst>
                                  <p:subTnLst>
                                    <p:set>
                                      <p:cBhvr override="childStyle">
                                        <p:cTn dur="1" fill="hold" display="0" masterRel="sameClick" afterEffect="1">
                                          <p:stCondLst>
                                            <p:cond evt="end" delay="0">
                                              <p:tn val="43"/>
                                            </p:cond>
                                          </p:stCondLst>
                                        </p:cTn>
                                        <p:tgtEl>
                                          <p:spTgt spid="293"/>
                                        </p:tgtEl>
                                        <p:attrNameLst>
                                          <p:attrName>style.visibility</p:attrName>
                                        </p:attrNameLst>
                                      </p:cBhvr>
                                      <p:to>
                                        <p:strVal val="hidden"/>
                                      </p:to>
                                    </p:set>
                                  </p:subTnLst>
                                </p:cTn>
                              </p:par>
                              <p:par>
                                <p:cTn id="45" presetID="0" presetClass="path" presetSubtype="0" repeatCount="indefinite" accel="50000" decel="50000" grpId="1" nodeType="withEffect">
                                  <p:stCondLst>
                                    <p:cond delay="0"/>
                                  </p:stCondLst>
                                  <p:childTnLst>
                                    <p:animMotion origin="layout" path="M -0.00052 3.7037E-6 C 0.0026 -0.00417 0.01319 -0.01389 0.01805 -0.02524 C 0.02291 -0.03658 0.02639 -0.05718 0.02812 -0.06852 C 0.02986 -0.07986 0.02708 -0.08473 0.02829 -0.09306 C 0.02951 -0.10139 0.03333 -0.10903 0.03576 -0.11806 C 0.03819 -0.12709 0.03767 -0.13936 0.04323 -0.14792 C 0.04878 -0.15649 0.06406 -0.16505 0.06944 -0.16968 " pathEditMode="relative" rAng="0" ptsTypes="aaaaaaa">
                                      <p:cBhvr>
                                        <p:cTn id="46" dur="500" fill="hold"/>
                                        <p:tgtEl>
                                          <p:spTgt spid="292"/>
                                        </p:tgtEl>
                                        <p:attrNameLst>
                                          <p:attrName>ppt_x</p:attrName>
                                          <p:attrName>ppt_y</p:attrName>
                                        </p:attrNameLst>
                                      </p:cBhvr>
                                      <p:rCtr x="35000000" y="-85000000"/>
                                    </p:animMotion>
                                  </p:childTnLst>
                                  <p:subTnLst>
                                    <p:set>
                                      <p:cBhvr override="childStyle">
                                        <p:cTn dur="1" fill="hold" display="0" masterRel="sameClick" afterEffect="1">
                                          <p:stCondLst>
                                            <p:cond evt="end" delay="0">
                                              <p:tn val="45"/>
                                            </p:cond>
                                          </p:stCondLst>
                                        </p:cTn>
                                        <p:tgtEl>
                                          <p:spTgt spid="292"/>
                                        </p:tgtEl>
                                        <p:attrNameLst>
                                          <p:attrName>style.visibility</p:attrName>
                                        </p:attrNameLst>
                                      </p:cBhvr>
                                      <p:to>
                                        <p:strVal val="hidden"/>
                                      </p:to>
                                    </p:set>
                                  </p:subTnLst>
                                </p:cTn>
                              </p:par>
                              <p:par>
                                <p:cTn id="47" presetID="0" presetClass="path" presetSubtype="0" repeatCount="indefinite" accel="50000" decel="50000" grpId="1" nodeType="withEffect">
                                  <p:stCondLst>
                                    <p:cond delay="0"/>
                                  </p:stCondLst>
                                  <p:childTnLst>
                                    <p:animMotion origin="layout" path="M -0.00052 -7.40741E-7 C 0.00486 0.00232 0.02465 0.00556 0.03211 0.01435 C 0.03958 0.02315 0.04097 0.04259 0.04461 0.05255 C 0.04826 0.0625 0.05017 0.06574 0.05451 0.07431 C 0.05885 0.08287 0.06736 0.09792 0.07083 0.10417 " pathEditMode="relative" rAng="0" ptsTypes="aaaaa">
                                      <p:cBhvr>
                                        <p:cTn id="48" dur="500" fill="hold"/>
                                        <p:tgtEl>
                                          <p:spTgt spid="294"/>
                                        </p:tgtEl>
                                        <p:attrNameLst>
                                          <p:attrName>ppt_x</p:attrName>
                                          <p:attrName>ppt_y</p:attrName>
                                        </p:attrNameLst>
                                      </p:cBhvr>
                                      <p:rCtr x="36000000" y="52000000"/>
                                    </p:animMotion>
                                  </p:childTnLst>
                                  <p:subTnLst>
                                    <p:set>
                                      <p:cBhvr override="childStyle">
                                        <p:cTn dur="1" fill="hold" display="0" masterRel="sameClick" afterEffect="1">
                                          <p:stCondLst>
                                            <p:cond evt="end" delay="0">
                                              <p:tn val="47"/>
                                            </p:cond>
                                          </p:stCondLst>
                                        </p:cTn>
                                        <p:tgtEl>
                                          <p:spTgt spid="294"/>
                                        </p:tgtEl>
                                        <p:attrNameLst>
                                          <p:attrName>style.visibility</p:attrName>
                                        </p:attrNameLst>
                                      </p:cBhvr>
                                      <p:to>
                                        <p:strVal val="hidden"/>
                                      </p:to>
                                    </p:set>
                                  </p:subTnLst>
                                </p:cTn>
                              </p:par>
                              <p:par>
                                <p:cTn id="49" presetID="0" presetClass="path" presetSubtype="0" repeatCount="indefinite" accel="50000" decel="50000" grpId="1" nodeType="withEffect">
                                  <p:stCondLst>
                                    <p:cond delay="0"/>
                                  </p:stCondLst>
                                  <p:childTnLst>
                                    <p:animMotion origin="layout" path="M -0.00052 -2.22222E-6 C 0.00243 0.00301 0.01355 0.00834 0.01719 0.01736 C 0.02084 0.02639 0.01424 0.04283 0.02188 0.05371 C 0.02952 0.06459 0.04809 0.07639 0.06337 0.08287 C 0.07865 0.08935 0.10348 0.09097 0.11407 0.09306 " pathEditMode="relative" rAng="0" ptsTypes="aaaaa">
                                      <p:cBhvr>
                                        <p:cTn id="50" dur="500" fill="hold"/>
                                        <p:tgtEl>
                                          <p:spTgt spid="296"/>
                                        </p:tgtEl>
                                        <p:attrNameLst>
                                          <p:attrName>ppt_x</p:attrName>
                                          <p:attrName>ppt_y</p:attrName>
                                        </p:attrNameLst>
                                      </p:cBhvr>
                                      <p:rCtr x="57000000" y="47000000"/>
                                    </p:animMotion>
                                  </p:childTnLst>
                                  <p:subTnLst>
                                    <p:set>
                                      <p:cBhvr override="childStyle">
                                        <p:cTn dur="1" fill="hold" display="0" masterRel="sameClick" afterEffect="1">
                                          <p:stCondLst>
                                            <p:cond evt="end" delay="0">
                                              <p:tn val="49"/>
                                            </p:cond>
                                          </p:stCondLst>
                                        </p:cTn>
                                        <p:tgtEl>
                                          <p:spTgt spid="296"/>
                                        </p:tgtEl>
                                        <p:attrNameLst>
                                          <p:attrName>style.visibility</p:attrName>
                                        </p:attrNameLst>
                                      </p:cBhvr>
                                      <p:to>
                                        <p:strVal val="hidden"/>
                                      </p:to>
                                    </p:set>
                                  </p:subTnLst>
                                </p:cTn>
                              </p:par>
                              <p:par>
                                <p:cTn id="51" presetID="0" presetClass="path" presetSubtype="0" repeatCount="indefinite" accel="50000" decel="50000" grpId="1" nodeType="withEffect">
                                  <p:stCondLst>
                                    <p:cond delay="0"/>
                                  </p:stCondLst>
                                  <p:childTnLst>
                                    <p:animMotion origin="layout" path="M 0.01024 -0.00092 C 0.01337 -0.00393 0.02257 -0.01504 0.02864 -0.01944 C 0.03472 -0.02384 0.04149 -0.02407 0.04722 -0.02754 C 0.05295 -0.03101 0.05937 -0.03726 0.0625 -0.03981 " pathEditMode="relative" rAng="0" ptsTypes="aaaa">
                                      <p:cBhvr>
                                        <p:cTn id="52" dur="500" fill="hold"/>
                                        <p:tgtEl>
                                          <p:spTgt spid="297"/>
                                        </p:tgtEl>
                                        <p:attrNameLst>
                                          <p:attrName>ppt_x</p:attrName>
                                          <p:attrName>ppt_y</p:attrName>
                                        </p:attrNameLst>
                                      </p:cBhvr>
                                      <p:rCtr x="26000000" y="-19000000"/>
                                    </p:animMotion>
                                  </p:childTnLst>
                                  <p:subTnLst>
                                    <p:set>
                                      <p:cBhvr override="childStyle">
                                        <p:cTn dur="1" fill="hold" display="0" masterRel="sameClick" afterEffect="1">
                                          <p:stCondLst>
                                            <p:cond evt="end" delay="0">
                                              <p:tn val="51"/>
                                            </p:cond>
                                          </p:stCondLst>
                                        </p:cTn>
                                        <p:tgtEl>
                                          <p:spTgt spid="297"/>
                                        </p:tgtEl>
                                        <p:attrNameLst>
                                          <p:attrName>style.visibility</p:attrName>
                                        </p:attrNameLst>
                                      </p:cBhvr>
                                      <p:to>
                                        <p:strVal val="hidden"/>
                                      </p:to>
                                    </p:set>
                                  </p:subTnLst>
                                </p:cTn>
                              </p:par>
                              <p:par>
                                <p:cTn id="53" presetID="63" presetClass="path" presetSubtype="0" repeatCount="indefinite" fill="hold" grpId="1" nodeType="withEffect">
                                  <p:stCondLst>
                                    <p:cond delay="0"/>
                                  </p:stCondLst>
                                  <p:childTnLst>
                                    <p:animMotion origin="layout" path="M -4.72222E-6 3.33333E-6 L 0.03039 0.00115 " pathEditMode="relative" rAng="0" ptsTypes="AA">
                                      <p:cBhvr>
                                        <p:cTn id="54" dur="500" fill="hold"/>
                                        <p:tgtEl>
                                          <p:spTgt spid="383"/>
                                        </p:tgtEl>
                                        <p:attrNameLst>
                                          <p:attrName>ppt_x</p:attrName>
                                          <p:attrName>ppt_y</p:attrName>
                                        </p:attrNameLst>
                                      </p:cBhvr>
                                      <p:rCtr x="15000000" y="0"/>
                                    </p:animMotion>
                                  </p:childTnLst>
                                  <p:subTnLst>
                                    <p:set>
                                      <p:cBhvr override="childStyle">
                                        <p:cTn dur="1" fill="hold" display="0" masterRel="sameClick" afterEffect="1">
                                          <p:stCondLst>
                                            <p:cond evt="end" delay="0">
                                              <p:tn val="53"/>
                                            </p:cond>
                                          </p:stCondLst>
                                        </p:cTn>
                                        <p:tgtEl>
                                          <p:spTgt spid="383"/>
                                        </p:tgtEl>
                                        <p:attrNameLst>
                                          <p:attrName>style.visibility</p:attrName>
                                        </p:attrNameLst>
                                      </p:cBhvr>
                                      <p:to>
                                        <p:strVal val="hidden"/>
                                      </p:to>
                                    </p:set>
                                  </p:subTnLst>
                                </p:cTn>
                              </p:par>
                              <p:par>
                                <p:cTn id="55" presetID="1" presetClass="entr" presetSubtype="0" fill="hold" nodeType="withEffect" nodePh="1">
                                  <p:stCondLst>
                                    <p:cond delay="0"/>
                                  </p:stCondLst>
                                  <p:endCondLst>
                                    <p:cond evt="begin" delay="0">
                                      <p:tn val="55"/>
                                    </p:cond>
                                  </p:endCondLst>
                                  <p:childTnLst>
                                    <p:set>
                                      <p:cBhvr>
                                        <p:cTn id="56" dur="1" fill="hold">
                                          <p:stCondLst>
                                            <p:cond delay="0"/>
                                          </p:stCondLst>
                                        </p:cTn>
                                        <p:tgtEl>
                                          <p:spTgt spid="301">
                                            <p:txEl>
                                              <p:pRg st="0" end="0"/>
                                            </p:txEl>
                                          </p:spTgt>
                                        </p:tgtEl>
                                        <p:attrNameLst>
                                          <p:attrName>style.visibility</p:attrName>
                                        </p:attrNameLst>
                                      </p:cBhvr>
                                      <p:to>
                                        <p:strVal val="visible"/>
                                      </p:to>
                                    </p:set>
                                  </p:childTnLst>
                                </p:cTn>
                              </p:par>
                              <p:par>
                                <p:cTn id="57" presetID="1" presetClass="entr" presetSubtype="0" fill="hold" nodeType="withEffect" nodePh="1">
                                  <p:stCondLst>
                                    <p:cond delay="0"/>
                                  </p:stCondLst>
                                  <p:endCondLst>
                                    <p:cond evt="begin" delay="0">
                                      <p:tn val="57"/>
                                    </p:cond>
                                  </p:endCondLst>
                                  <p:childTnLst>
                                    <p:set>
                                      <p:cBhvr>
                                        <p:cTn id="58" dur="1" fill="hold">
                                          <p:stCondLst>
                                            <p:cond delay="0"/>
                                          </p:stCondLst>
                                        </p:cTn>
                                        <p:tgtEl>
                                          <p:spTgt spid="302">
                                            <p:txEl>
                                              <p:pRg st="0" end="0"/>
                                            </p:txEl>
                                          </p:spTgt>
                                        </p:tgtEl>
                                        <p:attrNameLst>
                                          <p:attrName>style.visibility</p:attrName>
                                        </p:attrNameLst>
                                      </p:cBhvr>
                                      <p:to>
                                        <p:strVal val="visible"/>
                                      </p:to>
                                    </p:set>
                                  </p:childTnLst>
                                </p:cTn>
                              </p:par>
                              <p:par>
                                <p:cTn id="59" presetID="1" presetClass="entr" presetSubtype="0" fill="hold" nodeType="withEffect" nodePh="1">
                                  <p:stCondLst>
                                    <p:cond delay="0"/>
                                  </p:stCondLst>
                                  <p:endCondLst>
                                    <p:cond evt="begin" delay="0">
                                      <p:tn val="59"/>
                                    </p:cond>
                                  </p:endCondLst>
                                  <p:childTnLst>
                                    <p:set>
                                      <p:cBhvr>
                                        <p:cTn id="60" dur="1" fill="hold">
                                          <p:stCondLst>
                                            <p:cond delay="0"/>
                                          </p:stCondLst>
                                        </p:cTn>
                                        <p:tgtEl>
                                          <p:spTgt spid="303">
                                            <p:txEl>
                                              <p:pRg st="0" end="0"/>
                                            </p:txEl>
                                          </p:spTgt>
                                        </p:tgtEl>
                                        <p:attrNameLst>
                                          <p:attrName>style.visibility</p:attrName>
                                        </p:attrNameLst>
                                      </p:cBhvr>
                                      <p:to>
                                        <p:strVal val="visible"/>
                                      </p:to>
                                    </p:set>
                                  </p:childTnLst>
                                </p:cTn>
                              </p:par>
                              <p:par>
                                <p:cTn id="61" presetID="1" presetClass="entr" presetSubtype="0" fill="hold" nodeType="withEffect" nodePh="1">
                                  <p:stCondLst>
                                    <p:cond delay="0"/>
                                  </p:stCondLst>
                                  <p:endCondLst>
                                    <p:cond evt="begin" delay="0">
                                      <p:tn val="61"/>
                                    </p:cond>
                                  </p:endCondLst>
                                  <p:childTnLst>
                                    <p:set>
                                      <p:cBhvr>
                                        <p:cTn id="62" dur="1" fill="hold">
                                          <p:stCondLst>
                                            <p:cond delay="0"/>
                                          </p:stCondLst>
                                        </p:cTn>
                                        <p:tgtEl>
                                          <p:spTgt spid="304">
                                            <p:txEl>
                                              <p:pRg st="0" end="0"/>
                                            </p:txEl>
                                          </p:spTgt>
                                        </p:tgtEl>
                                        <p:attrNameLst>
                                          <p:attrName>style.visibility</p:attrName>
                                        </p:attrNameLst>
                                      </p:cBhvr>
                                      <p:to>
                                        <p:strVal val="visible"/>
                                      </p:to>
                                    </p:set>
                                  </p:childTnLst>
                                </p:cTn>
                              </p:par>
                              <p:par>
                                <p:cTn id="63" presetID="1" presetClass="entr" presetSubtype="0" fill="hold" nodeType="withEffect" nodePh="1">
                                  <p:stCondLst>
                                    <p:cond delay="0"/>
                                  </p:stCondLst>
                                  <p:endCondLst>
                                    <p:cond evt="begin" delay="0">
                                      <p:tn val="63"/>
                                    </p:cond>
                                  </p:endCondLst>
                                  <p:childTnLst>
                                    <p:set>
                                      <p:cBhvr>
                                        <p:cTn id="64" dur="1" fill="hold">
                                          <p:stCondLst>
                                            <p:cond delay="0"/>
                                          </p:stCondLst>
                                        </p:cTn>
                                        <p:tgtEl>
                                          <p:spTgt spid="305">
                                            <p:txEl>
                                              <p:pRg st="0" end="0"/>
                                            </p:txEl>
                                          </p:spTgt>
                                        </p:tgtEl>
                                        <p:attrNameLst>
                                          <p:attrName>style.visibility</p:attrName>
                                        </p:attrNameLst>
                                      </p:cBhvr>
                                      <p:to>
                                        <p:strVal val="visible"/>
                                      </p:to>
                                    </p:set>
                                  </p:childTnLst>
                                </p:cTn>
                              </p:par>
                              <p:par>
                                <p:cTn id="65" presetID="22" presetClass="entr" presetSubtype="8" fill="hold" nodeType="withEffect" nodePh="1">
                                  <p:stCondLst>
                                    <p:cond delay="0"/>
                                  </p:stCondLst>
                                  <p:endCondLst>
                                    <p:cond evt="begin" delay="0">
                                      <p:tn val="65"/>
                                    </p:cond>
                                  </p:endCondLst>
                                  <p:childTnLst>
                                    <p:set>
                                      <p:cBhvr>
                                        <p:cTn id="66" dur="1" fill="hold">
                                          <p:stCondLst>
                                            <p:cond delay="0"/>
                                          </p:stCondLst>
                                        </p:cTn>
                                        <p:tgtEl>
                                          <p:spTgt spid="306">
                                            <p:txEl>
                                              <p:pRg st="0" end="0"/>
                                            </p:txEl>
                                          </p:spTgt>
                                        </p:tgtEl>
                                        <p:attrNameLst>
                                          <p:attrName>style.visibility</p:attrName>
                                        </p:attrNameLst>
                                      </p:cBhvr>
                                      <p:to>
                                        <p:strVal val="visible"/>
                                      </p:to>
                                    </p:set>
                                    <p:animEffect transition="in" filter="wipe(left)">
                                      <p:cBhvr>
                                        <p:cTn id="67" dur="500"/>
                                        <p:tgtEl>
                                          <p:spTgt spid="306">
                                            <p:txEl>
                                              <p:pRg st="0" end="0"/>
                                            </p:txEl>
                                          </p:spTgt>
                                        </p:tgtEl>
                                      </p:cBhvr>
                                    </p:animEffect>
                                  </p:childTnLst>
                                </p:cTn>
                              </p:par>
                              <p:par>
                                <p:cTn id="68" presetID="12" presetClass="entr" presetSubtype="8" fill="hold" grpId="0" nodeType="withEffect">
                                  <p:stCondLst>
                                    <p:cond delay="0"/>
                                  </p:stCondLst>
                                  <p:childTnLst>
                                    <p:set>
                                      <p:cBhvr>
                                        <p:cTn id="69" dur="1" fill="hold">
                                          <p:stCondLst>
                                            <p:cond delay="0"/>
                                          </p:stCondLst>
                                        </p:cTn>
                                        <p:tgtEl>
                                          <p:spTgt spid="319"/>
                                        </p:tgtEl>
                                        <p:attrNameLst>
                                          <p:attrName>style.visibility</p:attrName>
                                        </p:attrNameLst>
                                      </p:cBhvr>
                                      <p:to>
                                        <p:strVal val="visible"/>
                                      </p:to>
                                    </p:set>
                                    <p:animEffect transition="in" filter="slide(fromLeft)">
                                      <p:cBhvr>
                                        <p:cTn id="70" dur="500"/>
                                        <p:tgtEl>
                                          <p:spTgt spid="319"/>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321"/>
                                        </p:tgtEl>
                                        <p:attrNameLst>
                                          <p:attrName>style.visibility</p:attrName>
                                        </p:attrNameLst>
                                      </p:cBhvr>
                                      <p:to>
                                        <p:strVal val="visible"/>
                                      </p:to>
                                    </p:set>
                                    <p:animEffect transition="in" filter="slide(fromLeft)">
                                      <p:cBhvr>
                                        <p:cTn id="73" dur="500"/>
                                        <p:tgtEl>
                                          <p:spTgt spid="321"/>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320"/>
                                        </p:tgtEl>
                                        <p:attrNameLst>
                                          <p:attrName>style.visibility</p:attrName>
                                        </p:attrNameLst>
                                      </p:cBhvr>
                                      <p:to>
                                        <p:strVal val="visible"/>
                                      </p:to>
                                    </p:set>
                                    <p:animEffect transition="in" filter="slide(fromLeft)">
                                      <p:cBhvr>
                                        <p:cTn id="76" dur="500"/>
                                        <p:tgtEl>
                                          <p:spTgt spid="320"/>
                                        </p:tgtEl>
                                      </p:cBhvr>
                                    </p:animEffect>
                                  </p:childTnLst>
                                </p:cTn>
                              </p:par>
                              <p:par>
                                <p:cTn id="77" presetID="12" presetClass="entr" presetSubtype="8" fill="hold" grpId="0" nodeType="withEffect">
                                  <p:stCondLst>
                                    <p:cond delay="0"/>
                                  </p:stCondLst>
                                  <p:childTnLst>
                                    <p:set>
                                      <p:cBhvr>
                                        <p:cTn id="78" dur="1" fill="hold">
                                          <p:stCondLst>
                                            <p:cond delay="0"/>
                                          </p:stCondLst>
                                        </p:cTn>
                                        <p:tgtEl>
                                          <p:spTgt spid="322"/>
                                        </p:tgtEl>
                                        <p:attrNameLst>
                                          <p:attrName>style.visibility</p:attrName>
                                        </p:attrNameLst>
                                      </p:cBhvr>
                                      <p:to>
                                        <p:strVal val="visible"/>
                                      </p:to>
                                    </p:set>
                                    <p:animEffect transition="in" filter="slide(fromLeft)">
                                      <p:cBhvr>
                                        <p:cTn id="79" dur="500"/>
                                        <p:tgtEl>
                                          <p:spTgt spid="322"/>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323"/>
                                        </p:tgtEl>
                                        <p:attrNameLst>
                                          <p:attrName>style.visibility</p:attrName>
                                        </p:attrNameLst>
                                      </p:cBhvr>
                                      <p:to>
                                        <p:strVal val="visible"/>
                                      </p:to>
                                    </p:set>
                                    <p:animEffect transition="in" filter="slide(fromLeft)">
                                      <p:cBhvr>
                                        <p:cTn id="82" dur="500"/>
                                        <p:tgtEl>
                                          <p:spTgt spid="323"/>
                                        </p:tgtEl>
                                      </p:cBhvr>
                                    </p:animEffect>
                                  </p:childTnLst>
                                </p:cTn>
                              </p:par>
                              <p:par>
                                <p:cTn id="83" presetID="12" presetClass="entr" presetSubtype="8" fill="hold" grpId="0" nodeType="withEffect">
                                  <p:stCondLst>
                                    <p:cond delay="0"/>
                                  </p:stCondLst>
                                  <p:childTnLst>
                                    <p:set>
                                      <p:cBhvr>
                                        <p:cTn id="84" dur="1" fill="hold">
                                          <p:stCondLst>
                                            <p:cond delay="0"/>
                                          </p:stCondLst>
                                        </p:cTn>
                                        <p:tgtEl>
                                          <p:spTgt spid="324"/>
                                        </p:tgtEl>
                                        <p:attrNameLst>
                                          <p:attrName>style.visibility</p:attrName>
                                        </p:attrNameLst>
                                      </p:cBhvr>
                                      <p:to>
                                        <p:strVal val="visible"/>
                                      </p:to>
                                    </p:set>
                                    <p:animEffect transition="in" filter="slide(fromLeft)">
                                      <p:cBhvr>
                                        <p:cTn id="85" dur="500"/>
                                        <p:tgtEl>
                                          <p:spTgt spid="324"/>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325"/>
                                        </p:tgtEl>
                                        <p:attrNameLst>
                                          <p:attrName>style.visibility</p:attrName>
                                        </p:attrNameLst>
                                      </p:cBhvr>
                                      <p:to>
                                        <p:strVal val="visible"/>
                                      </p:to>
                                    </p:set>
                                    <p:animEffect transition="in" filter="slide(fromLeft)">
                                      <p:cBhvr>
                                        <p:cTn id="88" dur="500"/>
                                        <p:tgtEl>
                                          <p:spTgt spid="325"/>
                                        </p:tgtEl>
                                      </p:cBhvr>
                                    </p:animEffect>
                                  </p:childTnLst>
                                </p:cTn>
                              </p:par>
                              <p:par>
                                <p:cTn id="89" presetID="12" presetClass="entr" presetSubtype="8" fill="hold" grpId="0" nodeType="withEffect">
                                  <p:stCondLst>
                                    <p:cond delay="0"/>
                                  </p:stCondLst>
                                  <p:childTnLst>
                                    <p:set>
                                      <p:cBhvr>
                                        <p:cTn id="90" dur="1" fill="hold">
                                          <p:stCondLst>
                                            <p:cond delay="0"/>
                                          </p:stCondLst>
                                        </p:cTn>
                                        <p:tgtEl>
                                          <p:spTgt spid="326"/>
                                        </p:tgtEl>
                                        <p:attrNameLst>
                                          <p:attrName>style.visibility</p:attrName>
                                        </p:attrNameLst>
                                      </p:cBhvr>
                                      <p:to>
                                        <p:strVal val="visible"/>
                                      </p:to>
                                    </p:set>
                                    <p:animEffect transition="in" filter="slide(fromLeft)">
                                      <p:cBhvr>
                                        <p:cTn id="91" dur="500"/>
                                        <p:tgtEl>
                                          <p:spTgt spid="326"/>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327"/>
                                        </p:tgtEl>
                                        <p:attrNameLst>
                                          <p:attrName>style.visibility</p:attrName>
                                        </p:attrNameLst>
                                      </p:cBhvr>
                                      <p:to>
                                        <p:strVal val="visible"/>
                                      </p:to>
                                    </p:set>
                                    <p:animEffect transition="in" filter="slide(fromLeft)">
                                      <p:cBhvr>
                                        <p:cTn id="94" dur="500"/>
                                        <p:tgtEl>
                                          <p:spTgt spid="327"/>
                                        </p:tgtEl>
                                      </p:cBhvr>
                                    </p:animEffect>
                                  </p:childTnLst>
                                </p:cTn>
                              </p:par>
                              <p:par>
                                <p:cTn id="95" presetID="12" presetClass="entr" presetSubtype="8" fill="hold" grpId="0" nodeType="withEffect">
                                  <p:stCondLst>
                                    <p:cond delay="0"/>
                                  </p:stCondLst>
                                  <p:childTnLst>
                                    <p:set>
                                      <p:cBhvr>
                                        <p:cTn id="96" dur="1" fill="hold">
                                          <p:stCondLst>
                                            <p:cond delay="0"/>
                                          </p:stCondLst>
                                        </p:cTn>
                                        <p:tgtEl>
                                          <p:spTgt spid="328"/>
                                        </p:tgtEl>
                                        <p:attrNameLst>
                                          <p:attrName>style.visibility</p:attrName>
                                        </p:attrNameLst>
                                      </p:cBhvr>
                                      <p:to>
                                        <p:strVal val="visible"/>
                                      </p:to>
                                    </p:set>
                                    <p:animEffect transition="in" filter="slide(fromLeft)">
                                      <p:cBhvr>
                                        <p:cTn id="97" dur="500"/>
                                        <p:tgtEl>
                                          <p:spTgt spid="328"/>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329"/>
                                        </p:tgtEl>
                                        <p:attrNameLst>
                                          <p:attrName>style.visibility</p:attrName>
                                        </p:attrNameLst>
                                      </p:cBhvr>
                                      <p:to>
                                        <p:strVal val="visible"/>
                                      </p:to>
                                    </p:set>
                                    <p:animEffect transition="in" filter="slide(fromLeft)">
                                      <p:cBhvr>
                                        <p:cTn id="100" dur="500"/>
                                        <p:tgtEl>
                                          <p:spTgt spid="329"/>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330"/>
                                        </p:tgtEl>
                                        <p:attrNameLst>
                                          <p:attrName>style.visibility</p:attrName>
                                        </p:attrNameLst>
                                      </p:cBhvr>
                                      <p:to>
                                        <p:strVal val="visible"/>
                                      </p:to>
                                    </p:set>
                                    <p:animEffect transition="in" filter="slide(fromLeft)">
                                      <p:cBhvr>
                                        <p:cTn id="103" dur="500"/>
                                        <p:tgtEl>
                                          <p:spTgt spid="330"/>
                                        </p:tgtEl>
                                      </p:cBhvr>
                                    </p:animEffect>
                                  </p:childTnLst>
                                </p:cTn>
                              </p:par>
                              <p:par>
                                <p:cTn id="104" presetID="63" presetClass="path" presetSubtype="0" repeatCount="indefinite" fill="hold" grpId="1" nodeType="withEffect">
                                  <p:stCondLst>
                                    <p:cond delay="200"/>
                                  </p:stCondLst>
                                  <p:childTnLst>
                                    <p:animMotion origin="layout" path="M -0.00052 4.07407E-6 L 0.03906 4.07407E-6 " pathEditMode="relative" rAng="0" ptsTypes="AA">
                                      <p:cBhvr>
                                        <p:cTn id="105" dur="500" fill="hold"/>
                                        <p:tgtEl>
                                          <p:spTgt spid="319"/>
                                        </p:tgtEl>
                                        <p:attrNameLst>
                                          <p:attrName>ppt_x</p:attrName>
                                          <p:attrName>ppt_y</p:attrName>
                                        </p:attrNameLst>
                                      </p:cBhvr>
                                      <p:rCtr x="20000000" y="0"/>
                                    </p:animMotion>
                                  </p:childTnLst>
                                  <p:subTnLst>
                                    <p:set>
                                      <p:cBhvr override="childStyle">
                                        <p:cTn dur="1" fill="hold" display="0" masterRel="sameClick" afterEffect="1">
                                          <p:stCondLst>
                                            <p:cond evt="end" delay="0">
                                              <p:tn val="104"/>
                                            </p:cond>
                                          </p:stCondLst>
                                        </p:cTn>
                                        <p:tgtEl>
                                          <p:spTgt spid="319"/>
                                        </p:tgtEl>
                                        <p:attrNameLst>
                                          <p:attrName>style.visibility</p:attrName>
                                        </p:attrNameLst>
                                      </p:cBhvr>
                                      <p:to>
                                        <p:strVal val="hidden"/>
                                      </p:to>
                                    </p:set>
                                  </p:subTnLst>
                                </p:cTn>
                              </p:par>
                              <p:par>
                                <p:cTn id="106" presetID="63" presetClass="path" presetSubtype="0" repeatCount="indefinite" fill="hold" grpId="1" nodeType="withEffect">
                                  <p:stCondLst>
                                    <p:cond delay="0"/>
                                  </p:stCondLst>
                                  <p:childTnLst>
                                    <p:animMotion origin="layout" path="M -0.00052 -4.81481E-6 L 0.03906 0.00139 " pathEditMode="relative" rAng="0" ptsTypes="AA">
                                      <p:cBhvr>
                                        <p:cTn id="107" dur="500" fill="hold"/>
                                        <p:tgtEl>
                                          <p:spTgt spid="320"/>
                                        </p:tgtEl>
                                        <p:attrNameLst>
                                          <p:attrName>ppt_x</p:attrName>
                                          <p:attrName>ppt_y</p:attrName>
                                        </p:attrNameLst>
                                      </p:cBhvr>
                                      <p:rCtr x="20000000" y="1000000"/>
                                    </p:animMotion>
                                  </p:childTnLst>
                                  <p:subTnLst>
                                    <p:set>
                                      <p:cBhvr override="childStyle">
                                        <p:cTn dur="1" fill="hold" display="0" masterRel="sameClick" afterEffect="1">
                                          <p:stCondLst>
                                            <p:cond evt="end" delay="0">
                                              <p:tn val="106"/>
                                            </p:cond>
                                          </p:stCondLst>
                                        </p:cTn>
                                        <p:tgtEl>
                                          <p:spTgt spid="320"/>
                                        </p:tgtEl>
                                        <p:attrNameLst>
                                          <p:attrName>style.visibility</p:attrName>
                                        </p:attrNameLst>
                                      </p:cBhvr>
                                      <p:to>
                                        <p:strVal val="hidden"/>
                                      </p:to>
                                    </p:set>
                                  </p:subTnLst>
                                </p:cTn>
                              </p:par>
                              <p:par>
                                <p:cTn id="108" presetID="63" presetClass="path" presetSubtype="0" repeatCount="indefinite" fill="hold" grpId="1" nodeType="withEffect">
                                  <p:stCondLst>
                                    <p:cond delay="0"/>
                                  </p:stCondLst>
                                  <p:childTnLst>
                                    <p:animMotion origin="layout" path="M -0.00052 -1.85185E-6 L 0.03906 0.00139 " pathEditMode="relative" rAng="0" ptsTypes="AA">
                                      <p:cBhvr>
                                        <p:cTn id="109" dur="500" fill="hold"/>
                                        <p:tgtEl>
                                          <p:spTgt spid="321"/>
                                        </p:tgtEl>
                                        <p:attrNameLst>
                                          <p:attrName>ppt_x</p:attrName>
                                          <p:attrName>ppt_y</p:attrName>
                                        </p:attrNameLst>
                                      </p:cBhvr>
                                      <p:rCtr x="20000000" y="1000000"/>
                                    </p:animMotion>
                                  </p:childTnLst>
                                  <p:subTnLst>
                                    <p:set>
                                      <p:cBhvr override="childStyle">
                                        <p:cTn dur="1" fill="hold" display="0" masterRel="sameClick" afterEffect="1">
                                          <p:stCondLst>
                                            <p:cond evt="end" delay="0">
                                              <p:tn val="108"/>
                                            </p:cond>
                                          </p:stCondLst>
                                        </p:cTn>
                                        <p:tgtEl>
                                          <p:spTgt spid="321"/>
                                        </p:tgtEl>
                                        <p:attrNameLst>
                                          <p:attrName>style.visibility</p:attrName>
                                        </p:attrNameLst>
                                      </p:cBhvr>
                                      <p:to>
                                        <p:strVal val="hidden"/>
                                      </p:to>
                                    </p:set>
                                  </p:subTnLst>
                                </p:cTn>
                              </p:par>
                              <p:par>
                                <p:cTn id="110" presetID="63" presetClass="path" presetSubtype="0" repeatCount="indefinite" fill="hold" grpId="1" nodeType="withEffect">
                                  <p:stCondLst>
                                    <p:cond delay="0"/>
                                  </p:stCondLst>
                                  <p:childTnLst>
                                    <p:animMotion origin="layout" path="M 0.04427 2.0444E-6 L 0.08386 0.00139 " pathEditMode="relative" rAng="0" ptsTypes="AA">
                                      <p:cBhvr>
                                        <p:cTn id="111" dur="500" fill="hold"/>
                                        <p:tgtEl>
                                          <p:spTgt spid="322"/>
                                        </p:tgtEl>
                                        <p:attrNameLst>
                                          <p:attrName>ppt_x</p:attrName>
                                          <p:attrName>ppt_y</p:attrName>
                                        </p:attrNameLst>
                                      </p:cBhvr>
                                      <p:rCtr x="20000000" y="1000000"/>
                                    </p:animMotion>
                                  </p:childTnLst>
                                  <p:subTnLst>
                                    <p:set>
                                      <p:cBhvr override="childStyle">
                                        <p:cTn dur="1" fill="hold" display="0" masterRel="sameClick" afterEffect="1">
                                          <p:stCondLst>
                                            <p:cond evt="end" delay="0">
                                              <p:tn val="110"/>
                                            </p:cond>
                                          </p:stCondLst>
                                        </p:cTn>
                                        <p:tgtEl>
                                          <p:spTgt spid="322"/>
                                        </p:tgtEl>
                                        <p:attrNameLst>
                                          <p:attrName>style.visibility</p:attrName>
                                        </p:attrNameLst>
                                      </p:cBhvr>
                                      <p:to>
                                        <p:strVal val="hidden"/>
                                      </p:to>
                                    </p:set>
                                  </p:subTnLst>
                                </p:cTn>
                              </p:par>
                              <p:par>
                                <p:cTn id="112" presetID="63" presetClass="path" presetSubtype="0" repeatCount="indefinite" fill="hold" grpId="1" nodeType="withEffect">
                                  <p:stCondLst>
                                    <p:cond delay="0"/>
                                  </p:stCondLst>
                                  <p:childTnLst>
                                    <p:animMotion origin="layout" path="M -0.00052 -1.85185E-6 L 0.03906 0.00139 " pathEditMode="relative" rAng="0" ptsTypes="AA">
                                      <p:cBhvr>
                                        <p:cTn id="113" dur="500" fill="hold"/>
                                        <p:tgtEl>
                                          <p:spTgt spid="323"/>
                                        </p:tgtEl>
                                        <p:attrNameLst>
                                          <p:attrName>ppt_x</p:attrName>
                                          <p:attrName>ppt_y</p:attrName>
                                        </p:attrNameLst>
                                      </p:cBhvr>
                                      <p:rCtr x="20000000" y="1000000"/>
                                    </p:animMotion>
                                  </p:childTnLst>
                                  <p:subTnLst>
                                    <p:set>
                                      <p:cBhvr override="childStyle">
                                        <p:cTn dur="1" fill="hold" display="0" masterRel="sameClick" afterEffect="1">
                                          <p:stCondLst>
                                            <p:cond evt="end" delay="0">
                                              <p:tn val="112"/>
                                            </p:cond>
                                          </p:stCondLst>
                                        </p:cTn>
                                        <p:tgtEl>
                                          <p:spTgt spid="323"/>
                                        </p:tgtEl>
                                        <p:attrNameLst>
                                          <p:attrName>style.visibility</p:attrName>
                                        </p:attrNameLst>
                                      </p:cBhvr>
                                      <p:to>
                                        <p:strVal val="hidden"/>
                                      </p:to>
                                    </p:set>
                                  </p:subTnLst>
                                </p:cTn>
                              </p:par>
                              <p:par>
                                <p:cTn id="114" presetID="63" presetClass="path" presetSubtype="0" repeatCount="indefinite" fill="hold" grpId="1" nodeType="withEffect">
                                  <p:stCondLst>
                                    <p:cond delay="0"/>
                                  </p:stCondLst>
                                  <p:childTnLst>
                                    <p:animMotion origin="layout" path="M -0.00052 3.7037E-6 L 0.18021 -0.00139 " pathEditMode="relative" rAng="0" ptsTypes="AA">
                                      <p:cBhvr>
                                        <p:cTn id="115" dur="500" fill="hold"/>
                                        <p:tgtEl>
                                          <p:spTgt spid="328"/>
                                        </p:tgtEl>
                                        <p:attrNameLst>
                                          <p:attrName>ppt_x</p:attrName>
                                          <p:attrName>ppt_y</p:attrName>
                                        </p:attrNameLst>
                                      </p:cBhvr>
                                      <p:rCtr x="90000000" y="-1000000"/>
                                    </p:animMotion>
                                  </p:childTnLst>
                                  <p:subTnLst>
                                    <p:set>
                                      <p:cBhvr override="childStyle">
                                        <p:cTn dur="1" fill="hold" display="0" masterRel="sameClick" afterEffect="1">
                                          <p:stCondLst>
                                            <p:cond evt="end" delay="0">
                                              <p:tn val="114"/>
                                            </p:cond>
                                          </p:stCondLst>
                                        </p:cTn>
                                        <p:tgtEl>
                                          <p:spTgt spid="328"/>
                                        </p:tgtEl>
                                        <p:attrNameLst>
                                          <p:attrName>style.visibility</p:attrName>
                                        </p:attrNameLst>
                                      </p:cBhvr>
                                      <p:to>
                                        <p:strVal val="hidden"/>
                                      </p:to>
                                    </p:set>
                                  </p:subTnLst>
                                </p:cTn>
                              </p:par>
                              <p:par>
                                <p:cTn id="116" presetID="63" presetClass="path" presetSubtype="0" repeatCount="indefinite" fill="hold" grpId="1" nodeType="withEffect">
                                  <p:stCondLst>
                                    <p:cond delay="0"/>
                                  </p:stCondLst>
                                  <p:childTnLst>
                                    <p:animMotion origin="layout" path="M -0.00052 -4.44444E-6 L 0.03906 0.00139 " pathEditMode="relative" rAng="0" ptsTypes="AA">
                                      <p:cBhvr>
                                        <p:cTn id="117" dur="500" fill="hold"/>
                                        <p:tgtEl>
                                          <p:spTgt spid="325"/>
                                        </p:tgtEl>
                                        <p:attrNameLst>
                                          <p:attrName>ppt_x</p:attrName>
                                          <p:attrName>ppt_y</p:attrName>
                                        </p:attrNameLst>
                                      </p:cBhvr>
                                      <p:rCtr x="20000000" y="1000000"/>
                                    </p:animMotion>
                                  </p:childTnLst>
                                  <p:subTnLst>
                                    <p:set>
                                      <p:cBhvr override="childStyle">
                                        <p:cTn dur="1" fill="hold" display="0" masterRel="sameClick" afterEffect="1">
                                          <p:stCondLst>
                                            <p:cond evt="end" delay="0">
                                              <p:tn val="116"/>
                                            </p:cond>
                                          </p:stCondLst>
                                        </p:cTn>
                                        <p:tgtEl>
                                          <p:spTgt spid="325"/>
                                        </p:tgtEl>
                                        <p:attrNameLst>
                                          <p:attrName>style.visibility</p:attrName>
                                        </p:attrNameLst>
                                      </p:cBhvr>
                                      <p:to>
                                        <p:strVal val="hidden"/>
                                      </p:to>
                                    </p:set>
                                  </p:subTnLst>
                                </p:cTn>
                              </p:par>
                              <p:par>
                                <p:cTn id="118" presetID="63" presetClass="path" presetSubtype="0" repeatCount="indefinite" fill="hold" grpId="1" nodeType="withEffect">
                                  <p:stCondLst>
                                    <p:cond delay="0"/>
                                  </p:stCondLst>
                                  <p:childTnLst>
                                    <p:animMotion origin="layout" path="M -0.00053 2.59259E-6 L 0.03906 0.00139 " pathEditMode="relative" rAng="0" ptsTypes="AA">
                                      <p:cBhvr>
                                        <p:cTn id="119" dur="500" fill="hold"/>
                                        <p:tgtEl>
                                          <p:spTgt spid="326"/>
                                        </p:tgtEl>
                                        <p:attrNameLst>
                                          <p:attrName>ppt_x</p:attrName>
                                          <p:attrName>ppt_y</p:attrName>
                                        </p:attrNameLst>
                                      </p:cBhvr>
                                      <p:rCtr x="20000000" y="1000000"/>
                                    </p:animMotion>
                                  </p:childTnLst>
                                  <p:subTnLst>
                                    <p:set>
                                      <p:cBhvr override="childStyle">
                                        <p:cTn dur="1" fill="hold" display="0" masterRel="sameClick" afterEffect="1">
                                          <p:stCondLst>
                                            <p:cond evt="end" delay="0">
                                              <p:tn val="118"/>
                                            </p:cond>
                                          </p:stCondLst>
                                        </p:cTn>
                                        <p:tgtEl>
                                          <p:spTgt spid="326"/>
                                        </p:tgtEl>
                                        <p:attrNameLst>
                                          <p:attrName>style.visibility</p:attrName>
                                        </p:attrNameLst>
                                      </p:cBhvr>
                                      <p:to>
                                        <p:strVal val="hidden"/>
                                      </p:to>
                                    </p:set>
                                  </p:subTnLst>
                                </p:cTn>
                              </p:par>
                              <p:par>
                                <p:cTn id="120" presetID="0" presetClass="path" presetSubtype="0" repeatCount="indefinite" accel="50000" decel="50000" grpId="1" nodeType="withEffect">
                                  <p:stCondLst>
                                    <p:cond delay="0"/>
                                  </p:stCondLst>
                                  <p:childTnLst>
                                    <p:animMotion origin="layout" path="M -0.00052 -1.85185E-6 C 0.0092 -0.00185 0.04479 -0.00579 0.05833 -0.0118 C 0.07188 -0.01782 0.07188 -0.0294 0.08108 -0.03657 C 0.09028 -0.04375 0.10538 -0.05139 0.11337 -0.05486 C 0.12136 -0.05833 0.11788 -0.0544 0.12917 -0.05694 C 0.14045 -0.05949 0.17066 -0.06713 0.1816 -0.06991 " pathEditMode="relative" rAng="0" ptsTypes="aaaaaa">
                                      <p:cBhvr>
                                        <p:cTn id="121" dur="500" fill="hold"/>
                                        <p:tgtEl>
                                          <p:spTgt spid="324"/>
                                        </p:tgtEl>
                                        <p:attrNameLst>
                                          <p:attrName>ppt_x</p:attrName>
                                          <p:attrName>ppt_y</p:attrName>
                                        </p:attrNameLst>
                                      </p:cBhvr>
                                      <p:rCtr x="91000000" y="-35000000"/>
                                    </p:animMotion>
                                  </p:childTnLst>
                                  <p:subTnLst>
                                    <p:set>
                                      <p:cBhvr override="childStyle">
                                        <p:cTn dur="1" fill="hold" display="0" masterRel="sameClick" afterEffect="1">
                                          <p:stCondLst>
                                            <p:cond evt="end" delay="0">
                                              <p:tn val="120"/>
                                            </p:cond>
                                          </p:stCondLst>
                                        </p:cTn>
                                        <p:tgtEl>
                                          <p:spTgt spid="324"/>
                                        </p:tgtEl>
                                        <p:attrNameLst>
                                          <p:attrName>style.visibility</p:attrName>
                                        </p:attrNameLst>
                                      </p:cBhvr>
                                      <p:to>
                                        <p:strVal val="hidden"/>
                                      </p:to>
                                    </p:set>
                                  </p:subTnLst>
                                </p:cTn>
                              </p:par>
                              <p:par>
                                <p:cTn id="122" presetID="0" presetClass="path" presetSubtype="0" repeatCount="indefinite" accel="50000" decel="50000" grpId="1" nodeType="withEffect">
                                  <p:stCondLst>
                                    <p:cond delay="0"/>
                                  </p:stCondLst>
                                  <p:childTnLst>
                                    <p:animMotion origin="layout" path="M -0.00052 4.44444E-6 C 0.00295 0.00486 0.0125 0.01805 0.02014 0.02893 C 0.02778 0.03981 0.03698 0.05856 0.04514 0.06574 C 0.0533 0.07291 0.06389 0.07106 0.06893 0.07245 " pathEditMode="relative" rAng="0" ptsTypes="aaaa">
                                      <p:cBhvr>
                                        <p:cTn id="123" dur="500" fill="hold"/>
                                        <p:tgtEl>
                                          <p:spTgt spid="327"/>
                                        </p:tgtEl>
                                        <p:attrNameLst>
                                          <p:attrName>ppt_x</p:attrName>
                                          <p:attrName>ppt_y</p:attrName>
                                        </p:attrNameLst>
                                      </p:cBhvr>
                                      <p:rCtr x="35000000" y="36000000"/>
                                    </p:animMotion>
                                  </p:childTnLst>
                                  <p:subTnLst>
                                    <p:set>
                                      <p:cBhvr override="childStyle">
                                        <p:cTn dur="1" fill="hold" display="0" masterRel="sameClick" afterEffect="1">
                                          <p:stCondLst>
                                            <p:cond evt="end" delay="0">
                                              <p:tn val="122"/>
                                            </p:cond>
                                          </p:stCondLst>
                                        </p:cTn>
                                        <p:tgtEl>
                                          <p:spTgt spid="327"/>
                                        </p:tgtEl>
                                        <p:attrNameLst>
                                          <p:attrName>style.visibility</p:attrName>
                                        </p:attrNameLst>
                                      </p:cBhvr>
                                      <p:to>
                                        <p:strVal val="hidden"/>
                                      </p:to>
                                    </p:set>
                                  </p:subTnLst>
                                </p:cTn>
                              </p:par>
                              <p:par>
                                <p:cTn id="124" presetID="0" presetClass="path" presetSubtype="0" repeatCount="indefinite" accel="50000" decel="50000" grpId="1" nodeType="withEffect">
                                  <p:stCondLst>
                                    <p:cond delay="0"/>
                                  </p:stCondLst>
                                  <p:childTnLst>
                                    <p:animMotion origin="layout" path="M -0.00052 2.96296E-6 C 0.00243 0.00301 0.01354 0.00833 0.01718 0.01736 C 0.02083 0.02639 0.01423 0.04282 0.02187 0.0537 C 0.02951 0.06458 0.04809 0.07639 0.06337 0.08287 C 0.07864 0.08935 0.10347 0.09097 0.11406 0.09305 " pathEditMode="relative" rAng="0" ptsTypes="aaaaa">
                                      <p:cBhvr>
                                        <p:cTn id="125" dur="500" fill="hold"/>
                                        <p:tgtEl>
                                          <p:spTgt spid="329"/>
                                        </p:tgtEl>
                                        <p:attrNameLst>
                                          <p:attrName>ppt_x</p:attrName>
                                          <p:attrName>ppt_y</p:attrName>
                                        </p:attrNameLst>
                                      </p:cBhvr>
                                      <p:rCtr x="57000000" y="47000000"/>
                                    </p:animMotion>
                                  </p:childTnLst>
                                  <p:subTnLst>
                                    <p:set>
                                      <p:cBhvr override="childStyle">
                                        <p:cTn dur="1" fill="hold" display="0" masterRel="sameClick" afterEffect="1">
                                          <p:stCondLst>
                                            <p:cond evt="end" delay="0">
                                              <p:tn val="124"/>
                                            </p:cond>
                                          </p:stCondLst>
                                        </p:cTn>
                                        <p:tgtEl>
                                          <p:spTgt spid="329"/>
                                        </p:tgtEl>
                                        <p:attrNameLst>
                                          <p:attrName>style.visibility</p:attrName>
                                        </p:attrNameLst>
                                      </p:cBhvr>
                                      <p:to>
                                        <p:strVal val="hidden"/>
                                      </p:to>
                                    </p:set>
                                  </p:subTnLst>
                                </p:cTn>
                              </p:par>
                              <p:par>
                                <p:cTn id="126" presetID="0" presetClass="path" presetSubtype="0" repeatCount="indefinite" accel="50000" decel="50000" grpId="1" nodeType="withEffect">
                                  <p:stCondLst>
                                    <p:cond delay="0"/>
                                  </p:stCondLst>
                                  <p:childTnLst>
                                    <p:animMotion origin="layout" path="M 0.00659 -0.00093 C 0.00972 -0.00394 0.01892 -0.01505 0.025 -0.01944 C 0.03107 -0.02384 0.03784 -0.02407 0.04357 -0.02755 C 0.0493 -0.03102 0.05573 -0.03727 0.05885 -0.03982 " pathEditMode="relative" rAng="0" ptsTypes="aaaa">
                                      <p:cBhvr>
                                        <p:cTn id="127" dur="500" fill="hold"/>
                                        <p:tgtEl>
                                          <p:spTgt spid="330"/>
                                        </p:tgtEl>
                                        <p:attrNameLst>
                                          <p:attrName>ppt_x</p:attrName>
                                          <p:attrName>ppt_y</p:attrName>
                                        </p:attrNameLst>
                                      </p:cBhvr>
                                      <p:rCtr x="26000000" y="-19000000"/>
                                    </p:animMotion>
                                  </p:childTnLst>
                                  <p:subTnLst>
                                    <p:set>
                                      <p:cBhvr override="childStyle">
                                        <p:cTn dur="1" fill="hold" display="0" masterRel="sameClick" afterEffect="1">
                                          <p:stCondLst>
                                            <p:cond evt="end" delay="0">
                                              <p:tn val="126"/>
                                            </p:cond>
                                          </p:stCondLst>
                                        </p:cTn>
                                        <p:tgtEl>
                                          <p:spTgt spid="330"/>
                                        </p:tgtEl>
                                        <p:attrNameLst>
                                          <p:attrName>style.visibility</p:attrName>
                                        </p:attrNameLst>
                                      </p:cBhvr>
                                      <p:to>
                                        <p:strVal val="hidden"/>
                                      </p:to>
                                    </p:set>
                                  </p:subTnLst>
                                </p:cTn>
                              </p:par>
                              <p:par>
                                <p:cTn id="128" presetID="22" presetClass="entr" presetSubtype="8" fill="hold" nodeType="withEffect" nodePh="1">
                                  <p:stCondLst>
                                    <p:cond delay="0"/>
                                  </p:stCondLst>
                                  <p:endCondLst>
                                    <p:cond evt="begin" delay="0">
                                      <p:tn val="128"/>
                                    </p:cond>
                                  </p:endCondLst>
                                  <p:childTnLst>
                                    <p:set>
                                      <p:cBhvr>
                                        <p:cTn id="129" dur="1" fill="hold">
                                          <p:stCondLst>
                                            <p:cond delay="0"/>
                                          </p:stCondLst>
                                        </p:cTn>
                                        <p:tgtEl>
                                          <p:spTgt spid="333">
                                            <p:txEl>
                                              <p:pRg st="0" end="0"/>
                                            </p:txEl>
                                          </p:spTgt>
                                        </p:tgtEl>
                                        <p:attrNameLst>
                                          <p:attrName>style.visibility</p:attrName>
                                        </p:attrNameLst>
                                      </p:cBhvr>
                                      <p:to>
                                        <p:strVal val="visible"/>
                                      </p:to>
                                    </p:set>
                                    <p:animEffect transition="in" filter="wipe(left)">
                                      <p:cBhvr>
                                        <p:cTn id="130" dur="500"/>
                                        <p:tgtEl>
                                          <p:spTgt spid="333">
                                            <p:txEl>
                                              <p:pRg st="0" end="0"/>
                                            </p:txEl>
                                          </p:spTgt>
                                        </p:tgtEl>
                                      </p:cBhvr>
                                    </p:animEffect>
                                  </p:childTnLst>
                                </p:cTn>
                              </p:par>
                              <p:par>
                                <p:cTn id="131" presetID="12" presetClass="entr" presetSubtype="8" fill="hold" grpId="0" nodeType="withEffect">
                                  <p:stCondLst>
                                    <p:cond delay="0"/>
                                  </p:stCondLst>
                                  <p:childTnLst>
                                    <p:set>
                                      <p:cBhvr>
                                        <p:cTn id="132" dur="1" fill="hold">
                                          <p:stCondLst>
                                            <p:cond delay="0"/>
                                          </p:stCondLst>
                                        </p:cTn>
                                        <p:tgtEl>
                                          <p:spTgt spid="346"/>
                                        </p:tgtEl>
                                        <p:attrNameLst>
                                          <p:attrName>style.visibility</p:attrName>
                                        </p:attrNameLst>
                                      </p:cBhvr>
                                      <p:to>
                                        <p:strVal val="visible"/>
                                      </p:to>
                                    </p:set>
                                    <p:animEffect transition="in" filter="slide(fromLeft)">
                                      <p:cBhvr>
                                        <p:cTn id="133" dur="500"/>
                                        <p:tgtEl>
                                          <p:spTgt spid="346"/>
                                        </p:tgtEl>
                                      </p:cBhvr>
                                    </p:animEffect>
                                  </p:childTnLst>
                                </p:cTn>
                              </p:par>
                              <p:par>
                                <p:cTn id="134" presetID="12" presetClass="entr" presetSubtype="8" fill="hold" grpId="0" nodeType="withEffect">
                                  <p:stCondLst>
                                    <p:cond delay="0"/>
                                  </p:stCondLst>
                                  <p:childTnLst>
                                    <p:set>
                                      <p:cBhvr>
                                        <p:cTn id="135" dur="1" fill="hold">
                                          <p:stCondLst>
                                            <p:cond delay="0"/>
                                          </p:stCondLst>
                                        </p:cTn>
                                        <p:tgtEl>
                                          <p:spTgt spid="348"/>
                                        </p:tgtEl>
                                        <p:attrNameLst>
                                          <p:attrName>style.visibility</p:attrName>
                                        </p:attrNameLst>
                                      </p:cBhvr>
                                      <p:to>
                                        <p:strVal val="visible"/>
                                      </p:to>
                                    </p:set>
                                    <p:animEffect transition="in" filter="slide(fromLeft)">
                                      <p:cBhvr>
                                        <p:cTn id="136" dur="500"/>
                                        <p:tgtEl>
                                          <p:spTgt spid="348"/>
                                        </p:tgtEl>
                                      </p:cBhvr>
                                    </p:animEffect>
                                  </p:childTnLst>
                                </p:cTn>
                              </p:par>
                              <p:par>
                                <p:cTn id="137" presetID="12" presetClass="entr" presetSubtype="8" fill="hold" grpId="0" nodeType="withEffect">
                                  <p:stCondLst>
                                    <p:cond delay="0"/>
                                  </p:stCondLst>
                                  <p:childTnLst>
                                    <p:set>
                                      <p:cBhvr>
                                        <p:cTn id="138" dur="1" fill="hold">
                                          <p:stCondLst>
                                            <p:cond delay="0"/>
                                          </p:stCondLst>
                                        </p:cTn>
                                        <p:tgtEl>
                                          <p:spTgt spid="347"/>
                                        </p:tgtEl>
                                        <p:attrNameLst>
                                          <p:attrName>style.visibility</p:attrName>
                                        </p:attrNameLst>
                                      </p:cBhvr>
                                      <p:to>
                                        <p:strVal val="visible"/>
                                      </p:to>
                                    </p:set>
                                    <p:animEffect transition="in" filter="slide(fromLeft)">
                                      <p:cBhvr>
                                        <p:cTn id="139" dur="500"/>
                                        <p:tgtEl>
                                          <p:spTgt spid="347"/>
                                        </p:tgtEl>
                                      </p:cBhvr>
                                    </p:animEffect>
                                  </p:childTnLst>
                                </p:cTn>
                              </p:par>
                              <p:par>
                                <p:cTn id="140" presetID="12" presetClass="entr" presetSubtype="8" fill="hold" grpId="0" nodeType="withEffect">
                                  <p:stCondLst>
                                    <p:cond delay="0"/>
                                  </p:stCondLst>
                                  <p:childTnLst>
                                    <p:set>
                                      <p:cBhvr>
                                        <p:cTn id="141" dur="1" fill="hold">
                                          <p:stCondLst>
                                            <p:cond delay="0"/>
                                          </p:stCondLst>
                                        </p:cTn>
                                        <p:tgtEl>
                                          <p:spTgt spid="349"/>
                                        </p:tgtEl>
                                        <p:attrNameLst>
                                          <p:attrName>style.visibility</p:attrName>
                                        </p:attrNameLst>
                                      </p:cBhvr>
                                      <p:to>
                                        <p:strVal val="visible"/>
                                      </p:to>
                                    </p:set>
                                    <p:animEffect transition="in" filter="slide(fromLeft)">
                                      <p:cBhvr>
                                        <p:cTn id="142" dur="500"/>
                                        <p:tgtEl>
                                          <p:spTgt spid="349"/>
                                        </p:tgtEl>
                                      </p:cBhvr>
                                    </p:animEffect>
                                  </p:childTnLst>
                                </p:cTn>
                              </p:par>
                              <p:par>
                                <p:cTn id="143" presetID="12" presetClass="entr" presetSubtype="8" fill="hold" grpId="0" nodeType="withEffect">
                                  <p:stCondLst>
                                    <p:cond delay="0"/>
                                  </p:stCondLst>
                                  <p:childTnLst>
                                    <p:set>
                                      <p:cBhvr>
                                        <p:cTn id="144" dur="1" fill="hold">
                                          <p:stCondLst>
                                            <p:cond delay="0"/>
                                          </p:stCondLst>
                                        </p:cTn>
                                        <p:tgtEl>
                                          <p:spTgt spid="350"/>
                                        </p:tgtEl>
                                        <p:attrNameLst>
                                          <p:attrName>style.visibility</p:attrName>
                                        </p:attrNameLst>
                                      </p:cBhvr>
                                      <p:to>
                                        <p:strVal val="visible"/>
                                      </p:to>
                                    </p:set>
                                    <p:animEffect transition="in" filter="slide(fromLeft)">
                                      <p:cBhvr>
                                        <p:cTn id="145" dur="500"/>
                                        <p:tgtEl>
                                          <p:spTgt spid="350"/>
                                        </p:tgtEl>
                                      </p:cBhvr>
                                    </p:animEffect>
                                  </p:childTnLst>
                                </p:cTn>
                              </p:par>
                              <p:par>
                                <p:cTn id="146" presetID="12" presetClass="entr" presetSubtype="8" fill="hold" grpId="0" nodeType="withEffect">
                                  <p:stCondLst>
                                    <p:cond delay="0"/>
                                  </p:stCondLst>
                                  <p:childTnLst>
                                    <p:set>
                                      <p:cBhvr>
                                        <p:cTn id="147" dur="1" fill="hold">
                                          <p:stCondLst>
                                            <p:cond delay="0"/>
                                          </p:stCondLst>
                                        </p:cTn>
                                        <p:tgtEl>
                                          <p:spTgt spid="351"/>
                                        </p:tgtEl>
                                        <p:attrNameLst>
                                          <p:attrName>style.visibility</p:attrName>
                                        </p:attrNameLst>
                                      </p:cBhvr>
                                      <p:to>
                                        <p:strVal val="visible"/>
                                      </p:to>
                                    </p:set>
                                    <p:animEffect transition="in" filter="slide(fromLeft)">
                                      <p:cBhvr>
                                        <p:cTn id="148" dur="500"/>
                                        <p:tgtEl>
                                          <p:spTgt spid="351"/>
                                        </p:tgtEl>
                                      </p:cBhvr>
                                    </p:animEffect>
                                  </p:childTnLst>
                                </p:cTn>
                              </p:par>
                              <p:par>
                                <p:cTn id="149" presetID="12" presetClass="entr" presetSubtype="8" fill="hold" grpId="0" nodeType="withEffect">
                                  <p:stCondLst>
                                    <p:cond delay="0"/>
                                  </p:stCondLst>
                                  <p:childTnLst>
                                    <p:set>
                                      <p:cBhvr>
                                        <p:cTn id="150" dur="1" fill="hold">
                                          <p:stCondLst>
                                            <p:cond delay="0"/>
                                          </p:stCondLst>
                                        </p:cTn>
                                        <p:tgtEl>
                                          <p:spTgt spid="352"/>
                                        </p:tgtEl>
                                        <p:attrNameLst>
                                          <p:attrName>style.visibility</p:attrName>
                                        </p:attrNameLst>
                                      </p:cBhvr>
                                      <p:to>
                                        <p:strVal val="visible"/>
                                      </p:to>
                                    </p:set>
                                    <p:animEffect transition="in" filter="slide(fromLeft)">
                                      <p:cBhvr>
                                        <p:cTn id="151" dur="500"/>
                                        <p:tgtEl>
                                          <p:spTgt spid="352"/>
                                        </p:tgtEl>
                                      </p:cBhvr>
                                    </p:animEffect>
                                  </p:childTnLst>
                                </p:cTn>
                              </p:par>
                              <p:par>
                                <p:cTn id="152" presetID="12" presetClass="entr" presetSubtype="8" fill="hold" grpId="0" nodeType="withEffect">
                                  <p:stCondLst>
                                    <p:cond delay="0"/>
                                  </p:stCondLst>
                                  <p:childTnLst>
                                    <p:set>
                                      <p:cBhvr>
                                        <p:cTn id="153" dur="1" fill="hold">
                                          <p:stCondLst>
                                            <p:cond delay="0"/>
                                          </p:stCondLst>
                                        </p:cTn>
                                        <p:tgtEl>
                                          <p:spTgt spid="353"/>
                                        </p:tgtEl>
                                        <p:attrNameLst>
                                          <p:attrName>style.visibility</p:attrName>
                                        </p:attrNameLst>
                                      </p:cBhvr>
                                      <p:to>
                                        <p:strVal val="visible"/>
                                      </p:to>
                                    </p:set>
                                    <p:animEffect transition="in" filter="slide(fromLeft)">
                                      <p:cBhvr>
                                        <p:cTn id="154" dur="500"/>
                                        <p:tgtEl>
                                          <p:spTgt spid="353"/>
                                        </p:tgtEl>
                                      </p:cBhvr>
                                    </p:animEffect>
                                  </p:childTnLst>
                                </p:cTn>
                              </p:par>
                              <p:par>
                                <p:cTn id="155" presetID="12" presetClass="entr" presetSubtype="8" fill="hold" grpId="0" nodeType="withEffect">
                                  <p:stCondLst>
                                    <p:cond delay="0"/>
                                  </p:stCondLst>
                                  <p:childTnLst>
                                    <p:set>
                                      <p:cBhvr>
                                        <p:cTn id="156" dur="1" fill="hold">
                                          <p:stCondLst>
                                            <p:cond delay="0"/>
                                          </p:stCondLst>
                                        </p:cTn>
                                        <p:tgtEl>
                                          <p:spTgt spid="354"/>
                                        </p:tgtEl>
                                        <p:attrNameLst>
                                          <p:attrName>style.visibility</p:attrName>
                                        </p:attrNameLst>
                                      </p:cBhvr>
                                      <p:to>
                                        <p:strVal val="visible"/>
                                      </p:to>
                                    </p:set>
                                    <p:animEffect transition="in" filter="slide(fromLeft)">
                                      <p:cBhvr>
                                        <p:cTn id="157" dur="500"/>
                                        <p:tgtEl>
                                          <p:spTgt spid="354"/>
                                        </p:tgtEl>
                                      </p:cBhvr>
                                    </p:animEffect>
                                  </p:childTnLst>
                                </p:cTn>
                              </p:par>
                              <p:par>
                                <p:cTn id="158" presetID="12" presetClass="entr" presetSubtype="8" fill="hold" grpId="0" nodeType="withEffect">
                                  <p:stCondLst>
                                    <p:cond delay="0"/>
                                  </p:stCondLst>
                                  <p:childTnLst>
                                    <p:set>
                                      <p:cBhvr>
                                        <p:cTn id="159" dur="1" fill="hold">
                                          <p:stCondLst>
                                            <p:cond delay="0"/>
                                          </p:stCondLst>
                                        </p:cTn>
                                        <p:tgtEl>
                                          <p:spTgt spid="355"/>
                                        </p:tgtEl>
                                        <p:attrNameLst>
                                          <p:attrName>style.visibility</p:attrName>
                                        </p:attrNameLst>
                                      </p:cBhvr>
                                      <p:to>
                                        <p:strVal val="visible"/>
                                      </p:to>
                                    </p:set>
                                    <p:animEffect transition="in" filter="slide(fromLeft)">
                                      <p:cBhvr>
                                        <p:cTn id="160" dur="500"/>
                                        <p:tgtEl>
                                          <p:spTgt spid="355"/>
                                        </p:tgtEl>
                                      </p:cBhvr>
                                    </p:animEffect>
                                  </p:childTnLst>
                                </p:cTn>
                              </p:par>
                              <p:par>
                                <p:cTn id="161" presetID="12" presetClass="entr" presetSubtype="8" fill="hold" grpId="0" nodeType="withEffect">
                                  <p:stCondLst>
                                    <p:cond delay="0"/>
                                  </p:stCondLst>
                                  <p:childTnLst>
                                    <p:set>
                                      <p:cBhvr>
                                        <p:cTn id="162" dur="1" fill="hold">
                                          <p:stCondLst>
                                            <p:cond delay="0"/>
                                          </p:stCondLst>
                                        </p:cTn>
                                        <p:tgtEl>
                                          <p:spTgt spid="356"/>
                                        </p:tgtEl>
                                        <p:attrNameLst>
                                          <p:attrName>style.visibility</p:attrName>
                                        </p:attrNameLst>
                                      </p:cBhvr>
                                      <p:to>
                                        <p:strVal val="visible"/>
                                      </p:to>
                                    </p:set>
                                    <p:animEffect transition="in" filter="slide(fromLeft)">
                                      <p:cBhvr>
                                        <p:cTn id="163" dur="500"/>
                                        <p:tgtEl>
                                          <p:spTgt spid="356"/>
                                        </p:tgtEl>
                                      </p:cBhvr>
                                    </p:animEffect>
                                  </p:childTnLst>
                                </p:cTn>
                              </p:par>
                              <p:par>
                                <p:cTn id="164" presetID="12" presetClass="entr" presetSubtype="8" fill="hold" grpId="0" nodeType="withEffect">
                                  <p:stCondLst>
                                    <p:cond delay="0"/>
                                  </p:stCondLst>
                                  <p:childTnLst>
                                    <p:set>
                                      <p:cBhvr>
                                        <p:cTn id="165" dur="1" fill="hold">
                                          <p:stCondLst>
                                            <p:cond delay="0"/>
                                          </p:stCondLst>
                                        </p:cTn>
                                        <p:tgtEl>
                                          <p:spTgt spid="357"/>
                                        </p:tgtEl>
                                        <p:attrNameLst>
                                          <p:attrName>style.visibility</p:attrName>
                                        </p:attrNameLst>
                                      </p:cBhvr>
                                      <p:to>
                                        <p:strVal val="visible"/>
                                      </p:to>
                                    </p:set>
                                    <p:animEffect transition="in" filter="slide(fromLeft)">
                                      <p:cBhvr>
                                        <p:cTn id="166" dur="500"/>
                                        <p:tgtEl>
                                          <p:spTgt spid="357"/>
                                        </p:tgtEl>
                                      </p:cBhvr>
                                    </p:animEffect>
                                  </p:childTnLst>
                                </p:cTn>
                              </p:par>
                              <p:par>
                                <p:cTn id="167" presetID="63" presetClass="path" presetSubtype="0" repeatCount="indefinite" fill="hold" grpId="1" nodeType="withEffect">
                                  <p:stCondLst>
                                    <p:cond delay="0"/>
                                  </p:stCondLst>
                                  <p:childTnLst>
                                    <p:animMotion origin="layout" path="M -0.00052 3.7037E-6 L 0.03906 3.7037E-6 " pathEditMode="relative" rAng="0" ptsTypes="AA">
                                      <p:cBhvr>
                                        <p:cTn id="168" dur="500" fill="hold"/>
                                        <p:tgtEl>
                                          <p:spTgt spid="346"/>
                                        </p:tgtEl>
                                        <p:attrNameLst>
                                          <p:attrName>ppt_x</p:attrName>
                                          <p:attrName>ppt_y</p:attrName>
                                        </p:attrNameLst>
                                      </p:cBhvr>
                                      <p:rCtr x="20000000" y="0"/>
                                    </p:animMotion>
                                  </p:childTnLst>
                                  <p:subTnLst>
                                    <p:set>
                                      <p:cBhvr override="childStyle">
                                        <p:cTn dur="1" fill="hold" display="0" masterRel="sameClick" afterEffect="1">
                                          <p:stCondLst>
                                            <p:cond evt="end" delay="0">
                                              <p:tn val="167"/>
                                            </p:cond>
                                          </p:stCondLst>
                                        </p:cTn>
                                        <p:tgtEl>
                                          <p:spTgt spid="346"/>
                                        </p:tgtEl>
                                        <p:attrNameLst>
                                          <p:attrName>style.visibility</p:attrName>
                                        </p:attrNameLst>
                                      </p:cBhvr>
                                      <p:to>
                                        <p:strVal val="hidden"/>
                                      </p:to>
                                    </p:set>
                                  </p:subTnLst>
                                </p:cTn>
                              </p:par>
                              <p:par>
                                <p:cTn id="169" presetID="63" presetClass="path" presetSubtype="0" repeatCount="indefinite" fill="hold" grpId="1" nodeType="withEffect">
                                  <p:stCondLst>
                                    <p:cond delay="0"/>
                                  </p:stCondLst>
                                  <p:childTnLst>
                                    <p:animMotion origin="layout" path="M -0.00052 4.81481E-6 L 0.03906 0.00138 " pathEditMode="relative" rAng="0" ptsTypes="AA">
                                      <p:cBhvr>
                                        <p:cTn id="170" dur="500" fill="hold"/>
                                        <p:tgtEl>
                                          <p:spTgt spid="347"/>
                                        </p:tgtEl>
                                        <p:attrNameLst>
                                          <p:attrName>ppt_x</p:attrName>
                                          <p:attrName>ppt_y</p:attrName>
                                        </p:attrNameLst>
                                      </p:cBhvr>
                                      <p:rCtr x="20000000" y="1000000"/>
                                    </p:animMotion>
                                  </p:childTnLst>
                                  <p:subTnLst>
                                    <p:set>
                                      <p:cBhvr override="childStyle">
                                        <p:cTn dur="1" fill="hold" display="0" masterRel="sameClick" afterEffect="1">
                                          <p:stCondLst>
                                            <p:cond evt="end" delay="0">
                                              <p:tn val="169"/>
                                            </p:cond>
                                          </p:stCondLst>
                                        </p:cTn>
                                        <p:tgtEl>
                                          <p:spTgt spid="347"/>
                                        </p:tgtEl>
                                        <p:attrNameLst>
                                          <p:attrName>style.visibility</p:attrName>
                                        </p:attrNameLst>
                                      </p:cBhvr>
                                      <p:to>
                                        <p:strVal val="hidden"/>
                                      </p:to>
                                    </p:set>
                                  </p:subTnLst>
                                </p:cTn>
                              </p:par>
                              <p:par>
                                <p:cTn id="171" presetID="63" presetClass="path" presetSubtype="0" repeatCount="indefinite" fill="hold" grpId="1" nodeType="withEffect">
                                  <p:stCondLst>
                                    <p:cond delay="0"/>
                                  </p:stCondLst>
                                  <p:childTnLst>
                                    <p:animMotion origin="layout" path="M -0.00052 -2.22222E-6 L 0.03906 0.00139 " pathEditMode="relative" rAng="0" ptsTypes="AA">
                                      <p:cBhvr>
                                        <p:cTn id="172" dur="500" fill="hold"/>
                                        <p:tgtEl>
                                          <p:spTgt spid="348"/>
                                        </p:tgtEl>
                                        <p:attrNameLst>
                                          <p:attrName>ppt_x</p:attrName>
                                          <p:attrName>ppt_y</p:attrName>
                                        </p:attrNameLst>
                                      </p:cBhvr>
                                      <p:rCtr x="20000000" y="1000000"/>
                                    </p:animMotion>
                                  </p:childTnLst>
                                  <p:subTnLst>
                                    <p:set>
                                      <p:cBhvr override="childStyle">
                                        <p:cTn dur="1" fill="hold" display="0" masterRel="sameClick" afterEffect="1">
                                          <p:stCondLst>
                                            <p:cond evt="end" delay="0">
                                              <p:tn val="171"/>
                                            </p:cond>
                                          </p:stCondLst>
                                        </p:cTn>
                                        <p:tgtEl>
                                          <p:spTgt spid="348"/>
                                        </p:tgtEl>
                                        <p:attrNameLst>
                                          <p:attrName>style.visibility</p:attrName>
                                        </p:attrNameLst>
                                      </p:cBhvr>
                                      <p:to>
                                        <p:strVal val="hidden"/>
                                      </p:to>
                                    </p:set>
                                  </p:subTnLst>
                                </p:cTn>
                              </p:par>
                              <p:par>
                                <p:cTn id="173" presetID="63" presetClass="path" presetSubtype="0" repeatCount="indefinite" fill="hold" grpId="1" nodeType="withEffect">
                                  <p:stCondLst>
                                    <p:cond delay="0"/>
                                  </p:stCondLst>
                                  <p:childTnLst>
                                    <p:animMotion origin="layout" path="M -0.00052 -2.22222E-6 L 0.03906 0.00139 " pathEditMode="relative" rAng="0" ptsTypes="AA">
                                      <p:cBhvr>
                                        <p:cTn id="174" dur="500" fill="hold"/>
                                        <p:tgtEl>
                                          <p:spTgt spid="349"/>
                                        </p:tgtEl>
                                        <p:attrNameLst>
                                          <p:attrName>ppt_x</p:attrName>
                                          <p:attrName>ppt_y</p:attrName>
                                        </p:attrNameLst>
                                      </p:cBhvr>
                                      <p:rCtr x="20000000" y="1000000"/>
                                    </p:animMotion>
                                  </p:childTnLst>
                                  <p:subTnLst>
                                    <p:set>
                                      <p:cBhvr override="childStyle">
                                        <p:cTn dur="1" fill="hold" display="0" masterRel="sameClick" afterEffect="1">
                                          <p:stCondLst>
                                            <p:cond evt="end" delay="0">
                                              <p:tn val="173"/>
                                            </p:cond>
                                          </p:stCondLst>
                                        </p:cTn>
                                        <p:tgtEl>
                                          <p:spTgt spid="349"/>
                                        </p:tgtEl>
                                        <p:attrNameLst>
                                          <p:attrName>style.visibility</p:attrName>
                                        </p:attrNameLst>
                                      </p:cBhvr>
                                      <p:to>
                                        <p:strVal val="hidden"/>
                                      </p:to>
                                    </p:set>
                                  </p:subTnLst>
                                </p:cTn>
                              </p:par>
                              <p:par>
                                <p:cTn id="175" presetID="63" presetClass="path" presetSubtype="0" repeatCount="indefinite" fill="hold" grpId="1" nodeType="withEffect">
                                  <p:stCondLst>
                                    <p:cond delay="0"/>
                                  </p:stCondLst>
                                  <p:childTnLst>
                                    <p:animMotion origin="layout" path="M -0.00052 -2.22222E-6 L 0.03907 0.00139 " pathEditMode="relative" rAng="0" ptsTypes="AA">
                                      <p:cBhvr>
                                        <p:cTn id="176" dur="500" fill="hold"/>
                                        <p:tgtEl>
                                          <p:spTgt spid="350"/>
                                        </p:tgtEl>
                                        <p:attrNameLst>
                                          <p:attrName>ppt_x</p:attrName>
                                          <p:attrName>ppt_y</p:attrName>
                                        </p:attrNameLst>
                                      </p:cBhvr>
                                      <p:rCtr x="20000000" y="1000000"/>
                                    </p:animMotion>
                                  </p:childTnLst>
                                  <p:subTnLst>
                                    <p:set>
                                      <p:cBhvr override="childStyle">
                                        <p:cTn dur="1" fill="hold" display="0" masterRel="sameClick" afterEffect="1">
                                          <p:stCondLst>
                                            <p:cond evt="end" delay="0">
                                              <p:tn val="175"/>
                                            </p:cond>
                                          </p:stCondLst>
                                        </p:cTn>
                                        <p:tgtEl>
                                          <p:spTgt spid="350"/>
                                        </p:tgtEl>
                                        <p:attrNameLst>
                                          <p:attrName>style.visibility</p:attrName>
                                        </p:attrNameLst>
                                      </p:cBhvr>
                                      <p:to>
                                        <p:strVal val="hidden"/>
                                      </p:to>
                                    </p:set>
                                  </p:subTnLst>
                                </p:cTn>
                              </p:par>
                              <p:par>
                                <p:cTn id="177" presetID="63" presetClass="path" presetSubtype="0" repeatCount="indefinite" fill="hold" grpId="1" nodeType="withEffect">
                                  <p:stCondLst>
                                    <p:cond delay="0"/>
                                  </p:stCondLst>
                                  <p:childTnLst>
                                    <p:animMotion origin="layout" path="M -0.00052 3.33333E-6 L 0.18021 -0.00139 " pathEditMode="relative" rAng="0" ptsTypes="AA">
                                      <p:cBhvr>
                                        <p:cTn id="178" dur="500" fill="hold"/>
                                        <p:tgtEl>
                                          <p:spTgt spid="355"/>
                                        </p:tgtEl>
                                        <p:attrNameLst>
                                          <p:attrName>ppt_x</p:attrName>
                                          <p:attrName>ppt_y</p:attrName>
                                        </p:attrNameLst>
                                      </p:cBhvr>
                                      <p:rCtr x="90000000" y="-1000000"/>
                                    </p:animMotion>
                                  </p:childTnLst>
                                  <p:subTnLst>
                                    <p:set>
                                      <p:cBhvr override="childStyle">
                                        <p:cTn dur="1" fill="hold" display="0" masterRel="sameClick" afterEffect="1">
                                          <p:stCondLst>
                                            <p:cond evt="end" delay="0">
                                              <p:tn val="177"/>
                                            </p:cond>
                                          </p:stCondLst>
                                        </p:cTn>
                                        <p:tgtEl>
                                          <p:spTgt spid="355"/>
                                        </p:tgtEl>
                                        <p:attrNameLst>
                                          <p:attrName>style.visibility</p:attrName>
                                        </p:attrNameLst>
                                      </p:cBhvr>
                                      <p:to>
                                        <p:strVal val="hidden"/>
                                      </p:to>
                                    </p:set>
                                  </p:subTnLst>
                                </p:cTn>
                              </p:par>
                              <p:par>
                                <p:cTn id="179" presetID="63" presetClass="path" presetSubtype="0" repeatCount="indefinite" fill="hold" grpId="1" nodeType="withEffect">
                                  <p:stCondLst>
                                    <p:cond delay="0"/>
                                  </p:stCondLst>
                                  <p:childTnLst>
                                    <p:animMotion origin="layout" path="M -0.00052 -4.81481E-6 L 0.03907 0.00139 " pathEditMode="relative" rAng="0" ptsTypes="AA">
                                      <p:cBhvr>
                                        <p:cTn id="180" dur="500" fill="hold"/>
                                        <p:tgtEl>
                                          <p:spTgt spid="352"/>
                                        </p:tgtEl>
                                        <p:attrNameLst>
                                          <p:attrName>ppt_x</p:attrName>
                                          <p:attrName>ppt_y</p:attrName>
                                        </p:attrNameLst>
                                      </p:cBhvr>
                                      <p:rCtr x="20000000" y="1000000"/>
                                    </p:animMotion>
                                  </p:childTnLst>
                                  <p:subTnLst>
                                    <p:set>
                                      <p:cBhvr override="childStyle">
                                        <p:cTn dur="1" fill="hold" display="0" masterRel="sameClick" afterEffect="1">
                                          <p:stCondLst>
                                            <p:cond evt="end" delay="0">
                                              <p:tn val="179"/>
                                            </p:cond>
                                          </p:stCondLst>
                                        </p:cTn>
                                        <p:tgtEl>
                                          <p:spTgt spid="352"/>
                                        </p:tgtEl>
                                        <p:attrNameLst>
                                          <p:attrName>style.visibility</p:attrName>
                                        </p:attrNameLst>
                                      </p:cBhvr>
                                      <p:to>
                                        <p:strVal val="hidden"/>
                                      </p:to>
                                    </p:set>
                                  </p:subTnLst>
                                </p:cTn>
                              </p:par>
                              <p:par>
                                <p:cTn id="181" presetID="63" presetClass="path" presetSubtype="0" repeatCount="indefinite" fill="hold" grpId="1" nodeType="withEffect">
                                  <p:stCondLst>
                                    <p:cond delay="0"/>
                                  </p:stCondLst>
                                  <p:childTnLst>
                                    <p:animMotion origin="layout" path="M -0.00052 2.22222E-6 L 0.03906 0.00139 " pathEditMode="relative" rAng="0" ptsTypes="AA">
                                      <p:cBhvr>
                                        <p:cTn id="182" dur="500" fill="hold"/>
                                        <p:tgtEl>
                                          <p:spTgt spid="353"/>
                                        </p:tgtEl>
                                        <p:attrNameLst>
                                          <p:attrName>ppt_x</p:attrName>
                                          <p:attrName>ppt_y</p:attrName>
                                        </p:attrNameLst>
                                      </p:cBhvr>
                                      <p:rCtr x="20000000" y="1000000"/>
                                    </p:animMotion>
                                  </p:childTnLst>
                                  <p:subTnLst>
                                    <p:set>
                                      <p:cBhvr override="childStyle">
                                        <p:cTn dur="1" fill="hold" display="0" masterRel="sameClick" afterEffect="1">
                                          <p:stCondLst>
                                            <p:cond evt="end" delay="0">
                                              <p:tn val="181"/>
                                            </p:cond>
                                          </p:stCondLst>
                                        </p:cTn>
                                        <p:tgtEl>
                                          <p:spTgt spid="353"/>
                                        </p:tgtEl>
                                        <p:attrNameLst>
                                          <p:attrName>style.visibility</p:attrName>
                                        </p:attrNameLst>
                                      </p:cBhvr>
                                      <p:to>
                                        <p:strVal val="hidden"/>
                                      </p:to>
                                    </p:set>
                                  </p:subTnLst>
                                </p:cTn>
                              </p:par>
                              <p:par>
                                <p:cTn id="183" presetID="0" presetClass="path" presetSubtype="0" repeatCount="indefinite" accel="50000" decel="50000" grpId="1" nodeType="withEffect">
                                  <p:stCondLst>
                                    <p:cond delay="0"/>
                                  </p:stCondLst>
                                  <p:childTnLst>
                                    <p:animMotion origin="layout" path="M -0.00052 4.44444E-6 C 0.00278 -0.0007 0.01268 -0.00209 0.02014 -0.00463 C 0.02761 -0.00718 0.03802 -0.01158 0.04462 -0.01551 C 0.05122 -0.01945 0.05452 -0.02292 0.05955 -0.02894 C 0.06458 -0.03496 0.06962 -0.04723 0.07448 -0.05232 C 0.07934 -0.05741 0.08386 -0.05695 0.08837 -0.0588 C 0.09288 -0.06065 0.0934 -0.06181 0.10174 -0.06297 C 0.11007 -0.06412 0.13073 -0.06505 0.13837 -0.06551 " pathEditMode="relative" rAng="0" ptsTypes="aaaaaaaa">
                                      <p:cBhvr>
                                        <p:cTn id="184" dur="500" fill="hold"/>
                                        <p:tgtEl>
                                          <p:spTgt spid="351"/>
                                        </p:tgtEl>
                                        <p:attrNameLst>
                                          <p:attrName>ppt_x</p:attrName>
                                          <p:attrName>ppt_y</p:attrName>
                                        </p:attrNameLst>
                                      </p:cBhvr>
                                      <p:rCtr x="69000000" y="-33000000"/>
                                    </p:animMotion>
                                  </p:childTnLst>
                                  <p:subTnLst>
                                    <p:set>
                                      <p:cBhvr override="childStyle">
                                        <p:cTn dur="1" fill="hold" display="0" masterRel="sameClick" afterEffect="1">
                                          <p:stCondLst>
                                            <p:cond evt="end" delay="0">
                                              <p:tn val="183"/>
                                            </p:cond>
                                          </p:stCondLst>
                                        </p:cTn>
                                        <p:tgtEl>
                                          <p:spTgt spid="351"/>
                                        </p:tgtEl>
                                        <p:attrNameLst>
                                          <p:attrName>style.visibility</p:attrName>
                                        </p:attrNameLst>
                                      </p:cBhvr>
                                      <p:to>
                                        <p:strVal val="hidden"/>
                                      </p:to>
                                    </p:set>
                                  </p:subTnLst>
                                </p:cTn>
                              </p:par>
                              <p:par>
                                <p:cTn id="185" presetID="0" presetClass="path" presetSubtype="0" repeatCount="indefinite" accel="50000" decel="50000" grpId="1" nodeType="withEffect">
                                  <p:stCondLst>
                                    <p:cond delay="0"/>
                                  </p:stCondLst>
                                  <p:childTnLst>
                                    <p:animMotion origin="layout" path="M -0.00052 4.07407E-6 C 0.0033 0.00486 0.0165 0.02106 0.0224 0.02986 C 0.0283 0.03865 0.02987 0.04745 0.0349 0.05324 C 0.03994 0.05902 0.04723 0.0618 0.05244 0.06481 C 0.05764 0.06782 0.06337 0.07013 0.06615 0.07152 " pathEditMode="relative" rAng="0" ptsTypes="aaaaa">
                                      <p:cBhvr>
                                        <p:cTn id="186" dur="500" fill="hold"/>
                                        <p:tgtEl>
                                          <p:spTgt spid="354"/>
                                        </p:tgtEl>
                                        <p:attrNameLst>
                                          <p:attrName>ppt_x</p:attrName>
                                          <p:attrName>ppt_y</p:attrName>
                                        </p:attrNameLst>
                                      </p:cBhvr>
                                      <p:rCtr x="33000000" y="36000000"/>
                                    </p:animMotion>
                                  </p:childTnLst>
                                  <p:subTnLst>
                                    <p:set>
                                      <p:cBhvr override="childStyle">
                                        <p:cTn dur="1" fill="hold" display="0" masterRel="sameClick" afterEffect="1">
                                          <p:stCondLst>
                                            <p:cond evt="end" delay="0">
                                              <p:tn val="185"/>
                                            </p:cond>
                                          </p:stCondLst>
                                        </p:cTn>
                                        <p:tgtEl>
                                          <p:spTgt spid="354"/>
                                        </p:tgtEl>
                                        <p:attrNameLst>
                                          <p:attrName>style.visibility</p:attrName>
                                        </p:attrNameLst>
                                      </p:cBhvr>
                                      <p:to>
                                        <p:strVal val="hidden"/>
                                      </p:to>
                                    </p:set>
                                  </p:subTnLst>
                                </p:cTn>
                              </p:par>
                              <p:par>
                                <p:cTn id="187" presetID="0" presetClass="path" presetSubtype="0" repeatCount="indefinite" accel="50000" decel="50000" grpId="1" nodeType="withEffect">
                                  <p:stCondLst>
                                    <p:cond delay="0"/>
                                  </p:stCondLst>
                                  <p:childTnLst>
                                    <p:animMotion origin="layout" path="M -0.00052 2.59259E-6 C 0.00243 0.00301 0.01354 0.00833 0.01719 0.01736 C 0.02083 0.02639 0.01424 0.04282 0.02188 0.0537 C 0.02951 0.06458 0.04809 0.07639 0.06337 0.08287 C 0.07865 0.08935 0.10347 0.09097 0.11406 0.09305 " pathEditMode="relative" rAng="0" ptsTypes="aaaaa">
                                      <p:cBhvr>
                                        <p:cTn id="188" dur="500" fill="hold"/>
                                        <p:tgtEl>
                                          <p:spTgt spid="356"/>
                                        </p:tgtEl>
                                        <p:attrNameLst>
                                          <p:attrName>ppt_x</p:attrName>
                                          <p:attrName>ppt_y</p:attrName>
                                        </p:attrNameLst>
                                      </p:cBhvr>
                                      <p:rCtr x="57000000" y="47000000"/>
                                    </p:animMotion>
                                  </p:childTnLst>
                                  <p:subTnLst>
                                    <p:set>
                                      <p:cBhvr override="childStyle">
                                        <p:cTn dur="1" fill="hold" display="0" masterRel="sameClick" afterEffect="1">
                                          <p:stCondLst>
                                            <p:cond evt="end" delay="0">
                                              <p:tn val="187"/>
                                            </p:cond>
                                          </p:stCondLst>
                                        </p:cTn>
                                        <p:tgtEl>
                                          <p:spTgt spid="356"/>
                                        </p:tgtEl>
                                        <p:attrNameLst>
                                          <p:attrName>style.visibility</p:attrName>
                                        </p:attrNameLst>
                                      </p:cBhvr>
                                      <p:to>
                                        <p:strVal val="hidden"/>
                                      </p:to>
                                    </p:set>
                                  </p:subTnLst>
                                </p:cTn>
                              </p:par>
                              <p:par>
                                <p:cTn id="189" presetID="0" presetClass="path" presetSubtype="0" repeatCount="indefinite" accel="50000" decel="50000" grpId="1" nodeType="withEffect">
                                  <p:stCondLst>
                                    <p:cond delay="0"/>
                                  </p:stCondLst>
                                  <p:childTnLst>
                                    <p:animMotion origin="layout" path="M 0.0066 -0.00093 C 0.00972 -0.00394 0.01892 -0.01505 0.025 -0.01944 C 0.03108 -0.02384 0.03785 -0.02407 0.04358 -0.02755 C 0.04931 -0.03102 0.05573 -0.03727 0.05885 -0.03981 " pathEditMode="relative" rAng="0" ptsTypes="aaaa">
                                      <p:cBhvr>
                                        <p:cTn id="190" dur="500" fill="hold"/>
                                        <p:tgtEl>
                                          <p:spTgt spid="357"/>
                                        </p:tgtEl>
                                        <p:attrNameLst>
                                          <p:attrName>ppt_x</p:attrName>
                                          <p:attrName>ppt_y</p:attrName>
                                        </p:attrNameLst>
                                      </p:cBhvr>
                                      <p:rCtr x="26000000" y="-19000000"/>
                                    </p:animMotion>
                                  </p:childTnLst>
                                  <p:subTnLst>
                                    <p:set>
                                      <p:cBhvr override="childStyle">
                                        <p:cTn dur="1" fill="hold" display="0" masterRel="sameClick" afterEffect="1">
                                          <p:stCondLst>
                                            <p:cond evt="end" delay="0">
                                              <p:tn val="189"/>
                                            </p:cond>
                                          </p:stCondLst>
                                        </p:cTn>
                                        <p:tgtEl>
                                          <p:spTgt spid="357"/>
                                        </p:tgtEl>
                                        <p:attrNameLst>
                                          <p:attrName>style.visibility</p:attrName>
                                        </p:attrNameLst>
                                      </p:cBhvr>
                                      <p:to>
                                        <p:strVal val="hidden"/>
                                      </p:to>
                                    </p:set>
                                  </p:subTnLst>
                                </p:cTn>
                              </p:par>
                              <p:par>
                                <p:cTn id="191" presetID="0" presetClass="path" presetSubtype="0" repeatCount="indefinite" accel="50000" decel="50000" grpId="0" nodeType="withEffect">
                                  <p:stCondLst>
                                    <p:cond delay="0"/>
                                  </p:stCondLst>
                                  <p:childTnLst>
                                    <p:animMotion origin="layout" path="M -3.33333E-6 -3.33333E-6 C 0.00504 -3.33333E-6 0.02188 -0.00301 0.03021 0.0007 C 0.03855 0.0044 0.04445 0.01111 0.05 0.02292 C 0.05556 0.03473 0.06077 0.05764 0.06355 0.07223 C 0.06632 0.08681 0.06598 0.10255 0.06667 0.11042 " pathEditMode="relative" rAng="0" ptsTypes="aaaaa">
                                      <p:cBhvr>
                                        <p:cTn id="192" dur="500" fill="hold"/>
                                        <p:tgtEl>
                                          <p:spTgt spid="384"/>
                                        </p:tgtEl>
                                        <p:attrNameLst>
                                          <p:attrName>ppt_x</p:attrName>
                                          <p:attrName>ppt_y</p:attrName>
                                        </p:attrNameLst>
                                      </p:cBhvr>
                                      <p:rCtr x="33000000" y="54000000"/>
                                    </p:animMotion>
                                  </p:childTnLst>
                                  <p:subTnLst>
                                    <p:set>
                                      <p:cBhvr override="childStyle">
                                        <p:cTn dur="1" fill="hold" display="0" masterRel="sameClick" afterEffect="1">
                                          <p:stCondLst>
                                            <p:cond evt="end" delay="0">
                                              <p:tn val="191"/>
                                            </p:cond>
                                          </p:stCondLst>
                                        </p:cTn>
                                        <p:tgtEl>
                                          <p:spTgt spid="384"/>
                                        </p:tgtEl>
                                        <p:attrNameLst>
                                          <p:attrName>style.visibility</p:attrName>
                                        </p:attrNameLst>
                                      </p:cBhvr>
                                      <p:to>
                                        <p:strVal val="hidden"/>
                                      </p:to>
                                    </p:set>
                                  </p:subTnLst>
                                </p:cTn>
                              </p:par>
                              <p:par>
                                <p:cTn id="193" presetID="12" presetClass="entr" presetSubtype="8" fill="hold" grpId="0" nodeType="withEffect">
                                  <p:stCondLst>
                                    <p:cond delay="0"/>
                                  </p:stCondLst>
                                  <p:childTnLst>
                                    <p:set>
                                      <p:cBhvr>
                                        <p:cTn id="194" dur="1" fill="hold">
                                          <p:stCondLst>
                                            <p:cond delay="0"/>
                                          </p:stCondLst>
                                        </p:cTn>
                                        <p:tgtEl>
                                          <p:spTgt spid="394"/>
                                        </p:tgtEl>
                                        <p:attrNameLst>
                                          <p:attrName>style.visibility</p:attrName>
                                        </p:attrNameLst>
                                      </p:cBhvr>
                                      <p:to>
                                        <p:strVal val="visible"/>
                                      </p:to>
                                    </p:set>
                                    <p:animEffect transition="in" filter="slide(fromLeft)">
                                      <p:cBhvr>
                                        <p:cTn id="195" dur="500"/>
                                        <p:tgtEl>
                                          <p:spTgt spid="394"/>
                                        </p:tgtEl>
                                      </p:cBhvr>
                                    </p:animEffect>
                                  </p:childTnLst>
                                </p:cTn>
                              </p:par>
                              <p:par>
                                <p:cTn id="196" presetID="0" presetClass="path" presetSubtype="0" repeatCount="indefinite" accel="50000" decel="50000" grpId="1" nodeType="withEffect">
                                  <p:stCondLst>
                                    <p:cond delay="0"/>
                                  </p:stCondLst>
                                  <p:childTnLst>
                                    <p:animMotion origin="layout" path="M -8.33333E-7 -3.33333E-6 C 0.00399 -0.00439 0.02066 -0.01481 0.02708 -0.02569 C 0.03351 -0.03657 0.0342 -0.04838 0.03802 -0.06458 C 0.04184 -0.08078 0.04757 -0.10139 0.05052 -0.12361 C 0.05347 -0.14583 0.05504 -0.1824 0.05625 -0.19791 " pathEditMode="relative" rAng="0" ptsTypes="aaaaa">
                                      <p:cBhvr>
                                        <p:cTn id="197" dur="500" fill="hold"/>
                                        <p:tgtEl>
                                          <p:spTgt spid="394"/>
                                        </p:tgtEl>
                                        <p:attrNameLst>
                                          <p:attrName>ppt_x</p:attrName>
                                          <p:attrName>ppt_y</p:attrName>
                                        </p:attrNameLst>
                                      </p:cBhvr>
                                      <p:rCtr x="28000000" y="-99000000"/>
                                    </p:animMotion>
                                  </p:childTnLst>
                                  <p:subTnLst>
                                    <p:set>
                                      <p:cBhvr override="childStyle">
                                        <p:cTn dur="1" fill="hold" display="0" masterRel="sameClick" afterEffect="1">
                                          <p:stCondLst>
                                            <p:cond evt="end" delay="0">
                                              <p:tn val="196"/>
                                            </p:cond>
                                          </p:stCondLst>
                                        </p:cTn>
                                        <p:tgtEl>
                                          <p:spTgt spid="394"/>
                                        </p:tgtEl>
                                        <p:attrNameLst>
                                          <p:attrName>style.visibility</p:attrName>
                                        </p:attrNameLst>
                                      </p:cBhvr>
                                      <p:to>
                                        <p:strVal val="hidden"/>
                                      </p:to>
                                    </p:set>
                                  </p:subTnLst>
                                </p:cTn>
                              </p:par>
                              <p:par>
                                <p:cTn id="198" presetID="1" presetClass="entr" presetSubtype="0" fill="hold" nodeType="withEffect" nodePh="1">
                                  <p:stCondLst>
                                    <p:cond delay="0"/>
                                  </p:stCondLst>
                                  <p:endCondLst>
                                    <p:cond evt="begin" delay="0">
                                      <p:tn val="198"/>
                                    </p:cond>
                                  </p:endCondLst>
                                  <p:childTnLst>
                                    <p:set>
                                      <p:cBhvr>
                                        <p:cTn id="199" dur="1" fill="hold">
                                          <p:stCondLst>
                                            <p:cond delay="0"/>
                                          </p:stCondLst>
                                        </p:cTn>
                                        <p:tgtEl>
                                          <p:spTgt spid="360">
                                            <p:txEl>
                                              <p:pRg st="0" end="0"/>
                                            </p:txEl>
                                          </p:spTgt>
                                        </p:tgtEl>
                                        <p:attrNameLst>
                                          <p:attrName>style.visibility</p:attrName>
                                        </p:attrNameLst>
                                      </p:cBhvr>
                                      <p:to>
                                        <p:strVal val="visible"/>
                                      </p:to>
                                    </p:set>
                                  </p:childTnLst>
                                </p:cTn>
                              </p:par>
                              <p:par>
                                <p:cTn id="200" presetID="1" presetClass="entr" presetSubtype="0" fill="hold" nodeType="withEffect" nodePh="1">
                                  <p:stCondLst>
                                    <p:cond delay="0"/>
                                  </p:stCondLst>
                                  <p:endCondLst>
                                    <p:cond evt="begin" delay="0">
                                      <p:tn val="200"/>
                                    </p:cond>
                                  </p:endCondLst>
                                  <p:childTnLst>
                                    <p:set>
                                      <p:cBhvr>
                                        <p:cTn id="201" dur="1" fill="hold">
                                          <p:stCondLst>
                                            <p:cond delay="0"/>
                                          </p:stCondLst>
                                        </p:cTn>
                                        <p:tgtEl>
                                          <p:spTgt spid="361">
                                            <p:txEl>
                                              <p:pRg st="0" end="0"/>
                                            </p:txEl>
                                          </p:spTgt>
                                        </p:tgtEl>
                                        <p:attrNameLst>
                                          <p:attrName>style.visibility</p:attrName>
                                        </p:attrNameLst>
                                      </p:cBhvr>
                                      <p:to>
                                        <p:strVal val="visible"/>
                                      </p:to>
                                    </p:set>
                                  </p:childTnLst>
                                </p:cTn>
                              </p:par>
                              <p:par>
                                <p:cTn id="202" presetID="1" presetClass="entr" presetSubtype="0" fill="hold" nodeType="withEffect" nodePh="1">
                                  <p:stCondLst>
                                    <p:cond delay="0"/>
                                  </p:stCondLst>
                                  <p:endCondLst>
                                    <p:cond evt="begin" delay="0">
                                      <p:tn val="202"/>
                                    </p:cond>
                                  </p:endCondLst>
                                  <p:childTnLst>
                                    <p:set>
                                      <p:cBhvr>
                                        <p:cTn id="203" dur="1" fill="hold">
                                          <p:stCondLst>
                                            <p:cond delay="0"/>
                                          </p:stCondLst>
                                        </p:cTn>
                                        <p:tgtEl>
                                          <p:spTgt spid="362">
                                            <p:txEl>
                                              <p:pRg st="0" end="0"/>
                                            </p:txEl>
                                          </p:spTgt>
                                        </p:tgtEl>
                                        <p:attrNameLst>
                                          <p:attrName>style.visibility</p:attrName>
                                        </p:attrNameLst>
                                      </p:cBhvr>
                                      <p:to>
                                        <p:strVal val="visible"/>
                                      </p:to>
                                    </p:set>
                                  </p:childTnLst>
                                </p:cTn>
                              </p:par>
                              <p:par>
                                <p:cTn id="204" presetID="1" presetClass="entr" presetSubtype="0" fill="hold" nodeType="withEffect" nodePh="1">
                                  <p:stCondLst>
                                    <p:cond delay="0"/>
                                  </p:stCondLst>
                                  <p:endCondLst>
                                    <p:cond evt="begin" delay="0">
                                      <p:tn val="204"/>
                                    </p:cond>
                                  </p:endCondLst>
                                  <p:childTnLst>
                                    <p:set>
                                      <p:cBhvr>
                                        <p:cTn id="205" dur="1" fill="hold">
                                          <p:stCondLst>
                                            <p:cond delay="0"/>
                                          </p:stCondLst>
                                        </p:cTn>
                                        <p:tgtEl>
                                          <p:spTgt spid="363">
                                            <p:txEl>
                                              <p:pRg st="0" end="0"/>
                                            </p:txEl>
                                          </p:spTgt>
                                        </p:tgtEl>
                                        <p:attrNameLst>
                                          <p:attrName>style.visibility</p:attrName>
                                        </p:attrNameLst>
                                      </p:cBhvr>
                                      <p:to>
                                        <p:strVal val="visible"/>
                                      </p:to>
                                    </p:set>
                                  </p:childTnLst>
                                </p:cTn>
                              </p:par>
                              <p:par>
                                <p:cTn id="206" presetID="1" presetClass="entr" presetSubtype="0" fill="hold" nodeType="withEffect" nodePh="1">
                                  <p:stCondLst>
                                    <p:cond delay="0"/>
                                  </p:stCondLst>
                                  <p:endCondLst>
                                    <p:cond evt="begin" delay="0">
                                      <p:tn val="206"/>
                                    </p:cond>
                                  </p:endCondLst>
                                  <p:childTnLst>
                                    <p:set>
                                      <p:cBhvr>
                                        <p:cTn id="207" dur="1" fill="hold">
                                          <p:stCondLst>
                                            <p:cond delay="0"/>
                                          </p:stCondLst>
                                        </p:cTn>
                                        <p:tgtEl>
                                          <p:spTgt spid="364">
                                            <p:txEl>
                                              <p:pRg st="0" end="0"/>
                                            </p:txEl>
                                          </p:spTgt>
                                        </p:tgtEl>
                                        <p:attrNameLst>
                                          <p:attrName>style.visibility</p:attrName>
                                        </p:attrNameLst>
                                      </p:cBhvr>
                                      <p:to>
                                        <p:strVal val="visible"/>
                                      </p:to>
                                    </p:set>
                                  </p:childTnLst>
                                </p:cTn>
                              </p:par>
                              <p:par>
                                <p:cTn id="208" presetID="1" presetClass="entr" presetSubtype="0" fill="hold" nodeType="withEffect" nodePh="1">
                                  <p:stCondLst>
                                    <p:cond delay="0"/>
                                  </p:stCondLst>
                                  <p:endCondLst>
                                    <p:cond evt="begin" delay="0">
                                      <p:tn val="208"/>
                                    </p:cond>
                                  </p:endCondLst>
                                  <p:childTnLst>
                                    <p:set>
                                      <p:cBhvr>
                                        <p:cTn id="209" dur="1" fill="hold">
                                          <p:stCondLst>
                                            <p:cond delay="0"/>
                                          </p:stCondLst>
                                        </p:cTn>
                                        <p:tgtEl>
                                          <p:spTgt spid="365">
                                            <p:txEl>
                                              <p:pRg st="0" end="0"/>
                                            </p:txEl>
                                          </p:spTgt>
                                        </p:tgtEl>
                                        <p:attrNameLst>
                                          <p:attrName>style.visibility</p:attrName>
                                        </p:attrNameLst>
                                      </p:cBhvr>
                                      <p:to>
                                        <p:strVal val="visible"/>
                                      </p:to>
                                    </p:set>
                                  </p:childTnLst>
                                </p:cTn>
                              </p:par>
                              <p:par>
                                <p:cTn id="210" presetID="1" presetClass="entr" presetSubtype="0" fill="hold" nodeType="withEffect" nodePh="1">
                                  <p:stCondLst>
                                    <p:cond delay="0"/>
                                  </p:stCondLst>
                                  <p:endCondLst>
                                    <p:cond evt="begin" delay="0">
                                      <p:tn val="210"/>
                                    </p:cond>
                                  </p:endCondLst>
                                  <p:childTnLst>
                                    <p:set>
                                      <p:cBhvr>
                                        <p:cTn id="211" dur="1" fill="hold">
                                          <p:stCondLst>
                                            <p:cond delay="0"/>
                                          </p:stCondLst>
                                        </p:cTn>
                                        <p:tgtEl>
                                          <p:spTgt spid="366">
                                            <p:txEl>
                                              <p:pRg st="0" end="0"/>
                                            </p:txEl>
                                          </p:spTgt>
                                        </p:tgtEl>
                                        <p:attrNameLst>
                                          <p:attrName>style.visibility</p:attrName>
                                        </p:attrNameLst>
                                      </p:cBhvr>
                                      <p:to>
                                        <p:strVal val="visible"/>
                                      </p:to>
                                    </p:set>
                                  </p:childTnLst>
                                </p:cTn>
                              </p:par>
                              <p:par>
                                <p:cTn id="212" presetID="22" presetClass="entr" presetSubtype="8" fill="hold" nodeType="withEffect" nodePh="1">
                                  <p:stCondLst>
                                    <p:cond delay="0"/>
                                  </p:stCondLst>
                                  <p:endCondLst>
                                    <p:cond evt="begin" delay="0">
                                      <p:tn val="212"/>
                                    </p:cond>
                                  </p:endCondLst>
                                  <p:childTnLst>
                                    <p:set>
                                      <p:cBhvr>
                                        <p:cTn id="213" dur="1" fill="hold">
                                          <p:stCondLst>
                                            <p:cond delay="0"/>
                                          </p:stCondLst>
                                        </p:cTn>
                                        <p:tgtEl>
                                          <p:spTgt spid="367">
                                            <p:txEl>
                                              <p:pRg st="0" end="0"/>
                                            </p:txEl>
                                          </p:spTgt>
                                        </p:tgtEl>
                                        <p:attrNameLst>
                                          <p:attrName>style.visibility</p:attrName>
                                        </p:attrNameLst>
                                      </p:cBhvr>
                                      <p:to>
                                        <p:strVal val="visible"/>
                                      </p:to>
                                    </p:set>
                                    <p:animEffect transition="in" filter="wipe(left)">
                                      <p:cBhvr>
                                        <p:cTn id="214" dur="500"/>
                                        <p:tgtEl>
                                          <p:spTgt spid="367">
                                            <p:txEl>
                                              <p:pRg st="0" end="0"/>
                                            </p:txEl>
                                          </p:spTgt>
                                        </p:tgtEl>
                                      </p:cBhvr>
                                    </p:animEffect>
                                  </p:childTnLst>
                                </p:cTn>
                              </p:par>
                            </p:childTnLst>
                          </p:cTn>
                        </p:par>
                        <p:par>
                          <p:cTn id="215" fill="hold">
                            <p:stCondLst>
                              <p:cond delay="700"/>
                            </p:stCondLst>
                            <p:childTnLst>
                              <p:par>
                                <p:cTn id="216" presetID="7" presetClass="emph" presetSubtype="2" fill="hold" nodeType="afterEffect">
                                  <p:stCondLst>
                                    <p:cond delay="0"/>
                                  </p:stCondLst>
                                  <p:childTnLst>
                                    <p:animClr clrSpc="rgb" dir="cw">
                                      <p:cBhvr>
                                        <p:cTn id="217" dur="1000" fill="hold"/>
                                        <p:tgtEl>
                                          <p:spTgt spid="336"/>
                                        </p:tgtEl>
                                        <p:attrNameLst>
                                          <p:attrName>stroke.color</p:attrName>
                                        </p:attrNameLst>
                                      </p:cBhvr>
                                      <p:to>
                                        <a:srgbClr val="FF3300"/>
                                      </p:to>
                                    </p:animClr>
                                    <p:set>
                                      <p:cBhvr>
                                        <p:cTn id="218" dur="1000" fill="hold"/>
                                        <p:tgtEl>
                                          <p:spTgt spid="336"/>
                                        </p:tgtEl>
                                        <p:attrNameLst>
                                          <p:attrName>stroke.on</p:attrName>
                                        </p:attrNameLst>
                                      </p:cBhvr>
                                      <p:to>
                                        <p:strVal val="true"/>
                                      </p:to>
                                    </p:set>
                                  </p:childTnLst>
                                </p:cTn>
                              </p:par>
                              <p:par>
                                <p:cTn id="219" presetID="7" presetClass="emph" presetSubtype="2" fill="hold" nodeType="withEffect">
                                  <p:stCondLst>
                                    <p:cond delay="0"/>
                                  </p:stCondLst>
                                  <p:childTnLst>
                                    <p:animClr clrSpc="rgb" dir="cw">
                                      <p:cBhvr>
                                        <p:cTn id="220" dur="1000" fill="hold"/>
                                        <p:tgtEl>
                                          <p:spTgt spid="340"/>
                                        </p:tgtEl>
                                        <p:attrNameLst>
                                          <p:attrName>stroke.color</p:attrName>
                                        </p:attrNameLst>
                                      </p:cBhvr>
                                      <p:to>
                                        <a:srgbClr val="FF3300"/>
                                      </p:to>
                                    </p:animClr>
                                    <p:set>
                                      <p:cBhvr>
                                        <p:cTn id="221" dur="1000" fill="hold"/>
                                        <p:tgtEl>
                                          <p:spTgt spid="340"/>
                                        </p:tgtEl>
                                        <p:attrNameLst>
                                          <p:attrName>stroke.on</p:attrName>
                                        </p:attrNameLst>
                                      </p:cBhvr>
                                      <p:to>
                                        <p:strVal val="true"/>
                                      </p:to>
                                    </p:set>
                                  </p:childTnLst>
                                </p:cTn>
                              </p:par>
                              <p:par>
                                <p:cTn id="222" presetID="7" presetClass="emph" presetSubtype="2" fill="hold" nodeType="withEffect">
                                  <p:stCondLst>
                                    <p:cond delay="0"/>
                                  </p:stCondLst>
                                  <p:childTnLst>
                                    <p:animClr clrSpc="rgb" dir="cw">
                                      <p:cBhvr>
                                        <p:cTn id="223" dur="1000" fill="hold"/>
                                        <p:tgtEl>
                                          <p:spTgt spid="335"/>
                                        </p:tgtEl>
                                        <p:attrNameLst>
                                          <p:attrName>stroke.color</p:attrName>
                                        </p:attrNameLst>
                                      </p:cBhvr>
                                      <p:to>
                                        <a:srgbClr val="FF3300"/>
                                      </p:to>
                                    </p:animClr>
                                    <p:set>
                                      <p:cBhvr>
                                        <p:cTn id="224" dur="1000" fill="hold"/>
                                        <p:tgtEl>
                                          <p:spTgt spid="335"/>
                                        </p:tgtEl>
                                        <p:attrNameLst>
                                          <p:attrName>stroke.on</p:attrName>
                                        </p:attrNameLst>
                                      </p:cBhvr>
                                      <p:to>
                                        <p:strVal val="true"/>
                                      </p:to>
                                    </p:set>
                                  </p:childTnLst>
                                </p:cTn>
                              </p:par>
                              <p:par>
                                <p:cTn id="225" presetID="7" presetClass="emph" presetSubtype="2" fill="hold" nodeType="withEffect">
                                  <p:stCondLst>
                                    <p:cond delay="0"/>
                                  </p:stCondLst>
                                  <p:childTnLst>
                                    <p:animClr clrSpc="rgb" dir="cw">
                                      <p:cBhvr>
                                        <p:cTn id="226" dur="1000" fill="hold"/>
                                        <p:tgtEl>
                                          <p:spTgt spid="341"/>
                                        </p:tgtEl>
                                        <p:attrNameLst>
                                          <p:attrName>stroke.color</p:attrName>
                                        </p:attrNameLst>
                                      </p:cBhvr>
                                      <p:to>
                                        <a:srgbClr val="FF3300"/>
                                      </p:to>
                                    </p:animClr>
                                    <p:set>
                                      <p:cBhvr>
                                        <p:cTn id="227" dur="1000" fill="hold"/>
                                        <p:tgtEl>
                                          <p:spTgt spid="341"/>
                                        </p:tgtEl>
                                        <p:attrNameLst>
                                          <p:attrName>stroke.on</p:attrName>
                                        </p:attrNameLst>
                                      </p:cBhvr>
                                      <p:to>
                                        <p:strVal val="true"/>
                                      </p:to>
                                    </p:set>
                                  </p:childTnLst>
                                </p:cTn>
                              </p:par>
                              <p:par>
                                <p:cTn id="228" presetID="7" presetClass="emph" presetSubtype="2" fill="hold" nodeType="withEffect">
                                  <p:stCondLst>
                                    <p:cond delay="0"/>
                                  </p:stCondLst>
                                  <p:childTnLst>
                                    <p:animClr clrSpc="rgb" dir="cw">
                                      <p:cBhvr>
                                        <p:cTn id="229" dur="1000" fill="hold"/>
                                        <p:tgtEl>
                                          <p:spTgt spid="339"/>
                                        </p:tgtEl>
                                        <p:attrNameLst>
                                          <p:attrName>stroke.color</p:attrName>
                                        </p:attrNameLst>
                                      </p:cBhvr>
                                      <p:to>
                                        <a:srgbClr val="FF3300"/>
                                      </p:to>
                                    </p:animClr>
                                    <p:set>
                                      <p:cBhvr>
                                        <p:cTn id="230" dur="1000" fill="hold"/>
                                        <p:tgtEl>
                                          <p:spTgt spid="339"/>
                                        </p:tgtEl>
                                        <p:attrNameLst>
                                          <p:attrName>stroke.on</p:attrName>
                                        </p:attrNameLst>
                                      </p:cBhvr>
                                      <p:to>
                                        <p:strVal val="true"/>
                                      </p:to>
                                    </p:set>
                                  </p:childTnLst>
                                </p:cTn>
                              </p:par>
                              <p:par>
                                <p:cTn id="231" presetID="7" presetClass="emph" presetSubtype="2" fill="hold" nodeType="withEffect">
                                  <p:stCondLst>
                                    <p:cond delay="0"/>
                                  </p:stCondLst>
                                  <p:childTnLst>
                                    <p:animClr clrSpc="rgb" dir="cw">
                                      <p:cBhvr>
                                        <p:cTn id="232" dur="1000" fill="hold"/>
                                        <p:tgtEl>
                                          <p:spTgt spid="308"/>
                                        </p:tgtEl>
                                        <p:attrNameLst>
                                          <p:attrName>stroke.color</p:attrName>
                                        </p:attrNameLst>
                                      </p:cBhvr>
                                      <p:to>
                                        <a:srgbClr val="FF3300"/>
                                      </p:to>
                                    </p:animClr>
                                    <p:set>
                                      <p:cBhvr>
                                        <p:cTn id="233" dur="1000" fill="hold"/>
                                        <p:tgtEl>
                                          <p:spTgt spid="308"/>
                                        </p:tgtEl>
                                        <p:attrNameLst>
                                          <p:attrName>stroke.on</p:attrName>
                                        </p:attrNameLst>
                                      </p:cBhvr>
                                      <p:to>
                                        <p:strVal val="true"/>
                                      </p:to>
                                    </p:set>
                                  </p:childTnLst>
                                </p:cTn>
                              </p:par>
                              <p:par>
                                <p:cTn id="234" presetID="7" presetClass="emph" presetSubtype="2" fill="hold" nodeType="withEffect">
                                  <p:stCondLst>
                                    <p:cond delay="0"/>
                                  </p:stCondLst>
                                  <p:childTnLst>
                                    <p:animClr clrSpc="rgb" dir="cw">
                                      <p:cBhvr>
                                        <p:cTn id="235" dur="1000" fill="hold"/>
                                        <p:tgtEl>
                                          <p:spTgt spid="309"/>
                                        </p:tgtEl>
                                        <p:attrNameLst>
                                          <p:attrName>stroke.color</p:attrName>
                                        </p:attrNameLst>
                                      </p:cBhvr>
                                      <p:to>
                                        <a:srgbClr val="FF3300"/>
                                      </p:to>
                                    </p:animClr>
                                    <p:set>
                                      <p:cBhvr>
                                        <p:cTn id="236" dur="1000" fill="hold"/>
                                        <p:tgtEl>
                                          <p:spTgt spid="309"/>
                                        </p:tgtEl>
                                        <p:attrNameLst>
                                          <p:attrName>stroke.on</p:attrName>
                                        </p:attrNameLst>
                                      </p:cBhvr>
                                      <p:to>
                                        <p:strVal val="true"/>
                                      </p:to>
                                    </p:set>
                                  </p:childTnLst>
                                </p:cTn>
                              </p:par>
                              <p:par>
                                <p:cTn id="237" presetID="7" presetClass="emph" presetSubtype="2" fill="hold" nodeType="withEffect">
                                  <p:stCondLst>
                                    <p:cond delay="0"/>
                                  </p:stCondLst>
                                  <p:childTnLst>
                                    <p:animClr clrSpc="rgb" dir="cw">
                                      <p:cBhvr>
                                        <p:cTn id="238" dur="1000" fill="hold"/>
                                        <p:tgtEl>
                                          <p:spTgt spid="312"/>
                                        </p:tgtEl>
                                        <p:attrNameLst>
                                          <p:attrName>stroke.color</p:attrName>
                                        </p:attrNameLst>
                                      </p:cBhvr>
                                      <p:to>
                                        <a:srgbClr val="FF3300"/>
                                      </p:to>
                                    </p:animClr>
                                    <p:set>
                                      <p:cBhvr>
                                        <p:cTn id="239" dur="1000" fill="hold"/>
                                        <p:tgtEl>
                                          <p:spTgt spid="312"/>
                                        </p:tgtEl>
                                        <p:attrNameLst>
                                          <p:attrName>stroke.on</p:attrName>
                                        </p:attrNameLst>
                                      </p:cBhvr>
                                      <p:to>
                                        <p:strVal val="true"/>
                                      </p:to>
                                    </p:set>
                                  </p:childTnLst>
                                </p:cTn>
                              </p:par>
                              <p:par>
                                <p:cTn id="240" presetID="7" presetClass="emph" presetSubtype="2" fill="hold" nodeType="withEffect">
                                  <p:stCondLst>
                                    <p:cond delay="0"/>
                                  </p:stCondLst>
                                  <p:childTnLst>
                                    <p:animClr clrSpc="rgb" dir="cw">
                                      <p:cBhvr>
                                        <p:cTn id="241" dur="1000" fill="hold"/>
                                        <p:tgtEl>
                                          <p:spTgt spid="313"/>
                                        </p:tgtEl>
                                        <p:attrNameLst>
                                          <p:attrName>stroke.color</p:attrName>
                                        </p:attrNameLst>
                                      </p:cBhvr>
                                      <p:to>
                                        <a:srgbClr val="FF3300"/>
                                      </p:to>
                                    </p:animClr>
                                    <p:set>
                                      <p:cBhvr>
                                        <p:cTn id="242" dur="1000" fill="hold"/>
                                        <p:tgtEl>
                                          <p:spTgt spid="313"/>
                                        </p:tgtEl>
                                        <p:attrNameLst>
                                          <p:attrName>stroke.on</p:attrName>
                                        </p:attrNameLst>
                                      </p:cBhvr>
                                      <p:to>
                                        <p:strVal val="true"/>
                                      </p:to>
                                    </p:set>
                                  </p:childTnLst>
                                </p:cTn>
                              </p:par>
                              <p:par>
                                <p:cTn id="243" presetID="7" presetClass="emph" presetSubtype="2" fill="hold" nodeType="withEffect">
                                  <p:stCondLst>
                                    <p:cond delay="0"/>
                                  </p:stCondLst>
                                  <p:childTnLst>
                                    <p:animClr clrSpc="rgb" dir="cw">
                                      <p:cBhvr>
                                        <p:cTn id="244" dur="1000" fill="hold"/>
                                        <p:tgtEl>
                                          <p:spTgt spid="314"/>
                                        </p:tgtEl>
                                        <p:attrNameLst>
                                          <p:attrName>stroke.color</p:attrName>
                                        </p:attrNameLst>
                                      </p:cBhvr>
                                      <p:to>
                                        <a:srgbClr val="FF3300"/>
                                      </p:to>
                                    </p:animClr>
                                    <p:set>
                                      <p:cBhvr>
                                        <p:cTn id="245" dur="1000" fill="hold"/>
                                        <p:tgtEl>
                                          <p:spTgt spid="314"/>
                                        </p:tgtEl>
                                        <p:attrNameLst>
                                          <p:attrName>stroke.on</p:attrName>
                                        </p:attrNameLst>
                                      </p:cBhvr>
                                      <p:to>
                                        <p:strVal val="true"/>
                                      </p:to>
                                    </p:set>
                                  </p:childTnLst>
                                </p:cTn>
                              </p:par>
                              <p:par>
                                <p:cTn id="246" presetID="7" presetClass="emph" presetSubtype="2" fill="hold" nodeType="withEffect">
                                  <p:stCondLst>
                                    <p:cond delay="0"/>
                                  </p:stCondLst>
                                  <p:childTnLst>
                                    <p:animClr clrSpc="rgb" dir="cw">
                                      <p:cBhvr>
                                        <p:cTn id="247" dur="1000" fill="hold"/>
                                        <p:tgtEl>
                                          <p:spTgt spid="281"/>
                                        </p:tgtEl>
                                        <p:attrNameLst>
                                          <p:attrName>stroke.color</p:attrName>
                                        </p:attrNameLst>
                                      </p:cBhvr>
                                      <p:to>
                                        <a:srgbClr val="FF3300"/>
                                      </p:to>
                                    </p:animClr>
                                    <p:set>
                                      <p:cBhvr>
                                        <p:cTn id="248" dur="1000" fill="hold"/>
                                        <p:tgtEl>
                                          <p:spTgt spid="281"/>
                                        </p:tgtEl>
                                        <p:attrNameLst>
                                          <p:attrName>stroke.on</p:attrName>
                                        </p:attrNameLst>
                                      </p:cBhvr>
                                      <p:to>
                                        <p:strVal val="true"/>
                                      </p:to>
                                    </p:set>
                                  </p:childTnLst>
                                </p:cTn>
                              </p:par>
                              <p:par>
                                <p:cTn id="249" presetID="7" presetClass="emph" presetSubtype="2" fill="hold" nodeType="withEffect">
                                  <p:stCondLst>
                                    <p:cond delay="0"/>
                                  </p:stCondLst>
                                  <p:childTnLst>
                                    <p:animClr clrSpc="rgb" dir="cw">
                                      <p:cBhvr>
                                        <p:cTn id="250" dur="1000" fill="hold"/>
                                        <p:tgtEl>
                                          <p:spTgt spid="285"/>
                                        </p:tgtEl>
                                        <p:attrNameLst>
                                          <p:attrName>stroke.color</p:attrName>
                                        </p:attrNameLst>
                                      </p:cBhvr>
                                      <p:to>
                                        <a:srgbClr val="FF3300"/>
                                      </p:to>
                                    </p:animClr>
                                    <p:set>
                                      <p:cBhvr>
                                        <p:cTn id="251" dur="1000" fill="hold"/>
                                        <p:tgtEl>
                                          <p:spTgt spid="285"/>
                                        </p:tgtEl>
                                        <p:attrNameLst>
                                          <p:attrName>stroke.on</p:attrName>
                                        </p:attrNameLst>
                                      </p:cBhvr>
                                      <p:to>
                                        <p:strVal val="true"/>
                                      </p:to>
                                    </p:set>
                                  </p:childTnLst>
                                </p:cTn>
                              </p:par>
                              <p:par>
                                <p:cTn id="252" presetID="7" presetClass="emph" presetSubtype="2" fill="hold" nodeType="withEffect">
                                  <p:stCondLst>
                                    <p:cond delay="0"/>
                                  </p:stCondLst>
                                  <p:childTnLst>
                                    <p:animClr clrSpc="rgb" dir="cw">
                                      <p:cBhvr>
                                        <p:cTn id="253" dur="1000" fill="hold"/>
                                        <p:tgtEl>
                                          <p:spTgt spid="284"/>
                                        </p:tgtEl>
                                        <p:attrNameLst>
                                          <p:attrName>stroke.color</p:attrName>
                                        </p:attrNameLst>
                                      </p:cBhvr>
                                      <p:to>
                                        <a:srgbClr val="FF3300"/>
                                      </p:to>
                                    </p:animClr>
                                    <p:set>
                                      <p:cBhvr>
                                        <p:cTn id="254" dur="1000" fill="hold"/>
                                        <p:tgtEl>
                                          <p:spTgt spid="284"/>
                                        </p:tgtEl>
                                        <p:attrNameLst>
                                          <p:attrName>stroke.on</p:attrName>
                                        </p:attrNameLst>
                                      </p:cBhvr>
                                      <p:to>
                                        <p:strVal val="true"/>
                                      </p:to>
                                    </p:set>
                                  </p:childTnLst>
                                </p:cTn>
                              </p:par>
                              <p:par>
                                <p:cTn id="255" presetID="7" presetClass="emph" presetSubtype="2" fill="hold" nodeType="withEffect">
                                  <p:stCondLst>
                                    <p:cond delay="0"/>
                                  </p:stCondLst>
                                  <p:childTnLst>
                                    <p:animClr clrSpc="rgb" dir="cw">
                                      <p:cBhvr>
                                        <p:cTn id="256" dur="1000" fill="hold"/>
                                        <p:tgtEl>
                                          <p:spTgt spid="310"/>
                                        </p:tgtEl>
                                        <p:attrNameLst>
                                          <p:attrName>stroke.color</p:attrName>
                                        </p:attrNameLst>
                                      </p:cBhvr>
                                      <p:to>
                                        <a:srgbClr val="FF3300"/>
                                      </p:to>
                                    </p:animClr>
                                    <p:set>
                                      <p:cBhvr>
                                        <p:cTn id="257" dur="1000" fill="hold"/>
                                        <p:tgtEl>
                                          <p:spTgt spid="310"/>
                                        </p:tgtEl>
                                        <p:attrNameLst>
                                          <p:attrName>stroke.on</p:attrName>
                                        </p:attrNameLst>
                                      </p:cBhvr>
                                      <p:to>
                                        <p:strVal val="true"/>
                                      </p:to>
                                    </p:set>
                                  </p:childTnLst>
                                </p:cTn>
                              </p:par>
                              <p:par>
                                <p:cTn id="258" presetID="7" presetClass="emph" presetSubtype="2" fill="hold" nodeType="withEffect">
                                  <p:stCondLst>
                                    <p:cond delay="0"/>
                                  </p:stCondLst>
                                  <p:childTnLst>
                                    <p:animClr clrSpc="rgb" dir="cw">
                                      <p:cBhvr>
                                        <p:cTn id="259" dur="1000" fill="hold"/>
                                        <p:tgtEl>
                                          <p:spTgt spid="337"/>
                                        </p:tgtEl>
                                        <p:attrNameLst>
                                          <p:attrName>stroke.color</p:attrName>
                                        </p:attrNameLst>
                                      </p:cBhvr>
                                      <p:to>
                                        <a:srgbClr val="FF3300"/>
                                      </p:to>
                                    </p:animClr>
                                    <p:set>
                                      <p:cBhvr>
                                        <p:cTn id="260" dur="1000" fill="hold"/>
                                        <p:tgtEl>
                                          <p:spTgt spid="337"/>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1000" fill="hold"/>
                                        <p:tgtEl>
                                          <p:spTgt spid="344"/>
                                        </p:tgtEl>
                                        <p:attrNameLst>
                                          <p:attrName>stroke.color</p:attrName>
                                        </p:attrNameLst>
                                      </p:cBhvr>
                                      <p:to>
                                        <a:srgbClr val="FF3300"/>
                                      </p:to>
                                    </p:animClr>
                                    <p:set>
                                      <p:cBhvr>
                                        <p:cTn id="263" dur="1000" fill="hold"/>
                                        <p:tgtEl>
                                          <p:spTgt spid="344"/>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1000" fill="hold"/>
                                        <p:tgtEl>
                                          <p:spTgt spid="317"/>
                                        </p:tgtEl>
                                        <p:attrNameLst>
                                          <p:attrName>stroke.color</p:attrName>
                                        </p:attrNameLst>
                                      </p:cBhvr>
                                      <p:to>
                                        <a:srgbClr val="FF3300"/>
                                      </p:to>
                                    </p:animClr>
                                    <p:set>
                                      <p:cBhvr>
                                        <p:cTn id="266" dur="1000" fill="hold"/>
                                        <p:tgtEl>
                                          <p:spTgt spid="317"/>
                                        </p:tgtEl>
                                        <p:attrNameLst>
                                          <p:attrName>stroke.on</p:attrName>
                                        </p:attrNameLst>
                                      </p:cBhvr>
                                      <p:to>
                                        <p:strVal val="true"/>
                                      </p:to>
                                    </p:set>
                                  </p:childTnLst>
                                </p:cTn>
                              </p:par>
                              <p:par>
                                <p:cTn id="267" presetID="7" presetClass="emph" presetSubtype="2" fill="hold" nodeType="withEffect">
                                  <p:stCondLst>
                                    <p:cond delay="0"/>
                                  </p:stCondLst>
                                  <p:childTnLst>
                                    <p:animClr clrSpc="rgb" dir="cw">
                                      <p:cBhvr>
                                        <p:cTn id="268" dur="1000" fill="hold"/>
                                        <p:tgtEl>
                                          <p:spTgt spid="287"/>
                                        </p:tgtEl>
                                        <p:attrNameLst>
                                          <p:attrName>stroke.color</p:attrName>
                                        </p:attrNameLst>
                                      </p:cBhvr>
                                      <p:to>
                                        <a:srgbClr val="FF3300"/>
                                      </p:to>
                                    </p:animClr>
                                    <p:set>
                                      <p:cBhvr>
                                        <p:cTn id="269" dur="1000" fill="hold"/>
                                        <p:tgtEl>
                                          <p:spTgt spid="287"/>
                                        </p:tgtEl>
                                        <p:attrNameLst>
                                          <p:attrName>stroke.on</p:attrName>
                                        </p:attrNameLst>
                                      </p:cBhvr>
                                      <p:to>
                                        <p:strVal val="true"/>
                                      </p:to>
                                    </p:set>
                                  </p:childTnLst>
                                </p:cTn>
                              </p:par>
                              <p:par>
                                <p:cTn id="270" presetID="12" presetClass="entr" presetSubtype="8" fill="hold" grpId="1" nodeType="withEffect">
                                  <p:stCondLst>
                                    <p:cond delay="0"/>
                                  </p:stCondLst>
                                  <p:childTnLst>
                                    <p:set>
                                      <p:cBhvr>
                                        <p:cTn id="271" dur="1" fill="hold">
                                          <p:stCondLst>
                                            <p:cond delay="0"/>
                                          </p:stCondLst>
                                        </p:cTn>
                                        <p:tgtEl>
                                          <p:spTgt spid="384"/>
                                        </p:tgtEl>
                                        <p:attrNameLst>
                                          <p:attrName>style.visibility</p:attrName>
                                        </p:attrNameLst>
                                      </p:cBhvr>
                                      <p:to>
                                        <p:strVal val="visible"/>
                                      </p:to>
                                    </p:set>
                                    <p:animEffect transition="in" filter="slide(fromLeft)">
                                      <p:cBhvr>
                                        <p:cTn id="272" dur="5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animBg="1"/>
      <p:bldP spid="289" grpId="1" animBg="1"/>
      <p:bldP spid="290" grpId="0" animBg="1"/>
      <p:bldP spid="290" grpId="1" animBg="1"/>
      <p:bldP spid="291" grpId="0" animBg="1"/>
      <p:bldP spid="291" grpId="1" animBg="1"/>
      <p:bldP spid="292" grpId="0" animBg="1"/>
      <p:bldP spid="292" grpId="1" animBg="1"/>
      <p:bldP spid="293" grpId="0" animBg="1"/>
      <p:bldP spid="293" grpId="1" animBg="1"/>
      <p:bldP spid="294" grpId="0" animBg="1"/>
      <p:bldP spid="294" grpId="1" animBg="1"/>
      <p:bldP spid="295" grpId="0" animBg="1"/>
      <p:bldP spid="295" grpId="1" animBg="1"/>
      <p:bldP spid="296" grpId="0" animBg="1"/>
      <p:bldP spid="296" grpId="1" animBg="1"/>
      <p:bldP spid="297" grpId="0" animBg="1"/>
      <p:bldP spid="297" grpId="1" animBg="1"/>
      <p:bldP spid="319" grpId="0" animBg="1"/>
      <p:bldP spid="319" grpId="1" animBg="1"/>
      <p:bldP spid="320" grpId="0" animBg="1"/>
      <p:bldP spid="320" grpId="1" animBg="1"/>
      <p:bldP spid="321" grpId="0" animBg="1"/>
      <p:bldP spid="321" grpId="1" animBg="1"/>
      <p:bldP spid="322" grpId="0" animBg="1"/>
      <p:bldP spid="322" grpId="1" animBg="1"/>
      <p:bldP spid="323" grpId="0" animBg="1"/>
      <p:bldP spid="323" grpId="1" animBg="1"/>
      <p:bldP spid="324" grpId="0" animBg="1"/>
      <p:bldP spid="324" grpId="1" animBg="1"/>
      <p:bldP spid="325" grpId="0" animBg="1"/>
      <p:bldP spid="325" grpId="1" animBg="1"/>
      <p:bldP spid="326" grpId="0" animBg="1"/>
      <p:bldP spid="326" grpId="1" animBg="1"/>
      <p:bldP spid="327" grpId="0" animBg="1"/>
      <p:bldP spid="327" grpId="1" animBg="1"/>
      <p:bldP spid="328" grpId="0" animBg="1"/>
      <p:bldP spid="328" grpId="1" animBg="1"/>
      <p:bldP spid="329" grpId="0" animBg="1"/>
      <p:bldP spid="329" grpId="1" animBg="1"/>
      <p:bldP spid="330" grpId="0" animBg="1"/>
      <p:bldP spid="330"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5" grpId="0" animBg="1"/>
      <p:bldP spid="355" grpId="1" animBg="1"/>
      <p:bldP spid="356" grpId="0" animBg="1"/>
      <p:bldP spid="356" grpId="1" animBg="1"/>
      <p:bldP spid="357" grpId="0" animBg="1"/>
      <p:bldP spid="357" grpId="1" animBg="1"/>
      <p:bldP spid="383" grpId="0" animBg="1"/>
      <p:bldP spid="383" grpId="1" animBg="1"/>
      <p:bldP spid="384" grpId="0" animBg="1"/>
      <p:bldP spid="384" grpId="1" animBg="1"/>
      <p:bldP spid="394" grpId="0" animBg="1"/>
      <p:bldP spid="39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p:cNvSpPr txBox="1"/>
          <p:nvPr/>
        </p:nvSpPr>
        <p:spPr>
          <a:xfrm>
            <a:off x="1804547" y="347741"/>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世界最大のインターネットデータセンターは？</a:t>
            </a:r>
          </a:p>
        </p:txBody>
      </p:sp>
      <p:pic>
        <p:nvPicPr>
          <p:cNvPr id="3078" name="Picture 6" descr="aerial view of NSA Utah Data Center in Bluffd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860" y="2335539"/>
            <a:ext cx="9656163" cy="429162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42" y="6627168"/>
            <a:ext cx="3510898"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https://nsa.gov1.info/utah-data-center/index.html</a:t>
            </a:r>
            <a:endParaRPr lang="ja-JP" altLang="en-US" sz="900" dirty="0">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2106386" y="1727322"/>
            <a:ext cx="8732162" cy="646331"/>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世界最大のデータセンターは、</a:t>
            </a:r>
            <a:r>
              <a:rPr kumimoji="1" lang="en-US" altLang="ja-JP" b="1" dirty="0">
                <a:latin typeface="Meiryo UI" panose="020B0604030504040204" pitchFamily="50" charset="-128"/>
                <a:ea typeface="Meiryo UI" panose="020B0604030504040204" pitchFamily="50" charset="-128"/>
              </a:rPr>
              <a:t>NSA</a:t>
            </a:r>
            <a:r>
              <a:rPr kumimoji="1" lang="ja-JP" altLang="en-US" b="1" dirty="0">
                <a:latin typeface="Meiryo UI" panose="020B0604030504040204" pitchFamily="50" charset="-128"/>
                <a:ea typeface="Meiryo UI" panose="020B0604030504040204" pitchFamily="50" charset="-128"/>
              </a:rPr>
              <a:t>のユタデータセンターで記憶容量は</a:t>
            </a:r>
            <a:r>
              <a:rPr kumimoji="1" lang="en-US" altLang="ja-JP" b="1" dirty="0">
                <a:latin typeface="Meiryo UI" panose="020B0604030504040204" pitchFamily="50" charset="-128"/>
                <a:ea typeface="Meiryo UI" panose="020B0604030504040204" pitchFamily="50" charset="-128"/>
              </a:rPr>
              <a:t>5</a:t>
            </a:r>
            <a:r>
              <a:rPr kumimoji="1" lang="ja-JP" altLang="en-US" b="1" dirty="0">
                <a:latin typeface="Meiryo UI" panose="020B0604030504040204" pitchFamily="50" charset="-128"/>
                <a:ea typeface="Meiryo UI" panose="020B0604030504040204" pitchFamily="50" charset="-128"/>
              </a:rPr>
              <a:t>ゼタバイト！</a:t>
            </a:r>
            <a:r>
              <a:rPr kumimoji="1" lang="en-US" altLang="ja-JP" b="1" dirty="0">
                <a:latin typeface="Meiryo UI" panose="020B0604030504040204" pitchFamily="50" charset="-128"/>
                <a:ea typeface="Meiryo UI" panose="020B0604030504040204" pitchFamily="50" charset="-128"/>
              </a:rPr>
              <a:t>?</a:t>
            </a:r>
          </a:p>
          <a:p>
            <a:pPr algn="ctr"/>
            <a:r>
              <a:rPr lang="ja-JP" altLang="en-US" b="1" dirty="0">
                <a:latin typeface="Meiryo UI" panose="020B0604030504040204" pitchFamily="50" charset="-128"/>
                <a:ea typeface="Meiryo UI" panose="020B0604030504040204" pitchFamily="50" charset="-128"/>
              </a:rPr>
              <a:t>因みに</a:t>
            </a:r>
            <a:r>
              <a:rPr lang="en-US" altLang="ja-JP" b="1" dirty="0">
                <a:latin typeface="Meiryo UI" panose="020B0604030504040204" pitchFamily="50" charset="-128"/>
                <a:ea typeface="Meiryo UI" panose="020B0604030504040204" pitchFamily="50" charset="-128"/>
              </a:rPr>
              <a:t>2020</a:t>
            </a:r>
            <a:r>
              <a:rPr lang="ja-JP" altLang="en-US" b="1" dirty="0">
                <a:latin typeface="Meiryo UI" panose="020B0604030504040204" pitchFamily="50" charset="-128"/>
                <a:ea typeface="Meiryo UI" panose="020B0604030504040204" pitchFamily="50" charset="-128"/>
              </a:rPr>
              <a:t>年には、年間</a:t>
            </a:r>
            <a:r>
              <a:rPr lang="en-US" altLang="ja-JP" b="1" dirty="0">
                <a:latin typeface="Meiryo UI" panose="020B0604030504040204" pitchFamily="50" charset="-128"/>
                <a:ea typeface="Meiryo UI" panose="020B0604030504040204" pitchFamily="50" charset="-128"/>
              </a:rPr>
              <a:t>40</a:t>
            </a:r>
            <a:r>
              <a:rPr lang="ja-JP" altLang="en-US" b="1" dirty="0">
                <a:latin typeface="Meiryo UI" panose="020B0604030504040204" pitchFamily="50" charset="-128"/>
                <a:ea typeface="Meiryo UI" panose="020B0604030504040204" pitchFamily="50" charset="-128"/>
              </a:rPr>
              <a:t>ゼタバイトのデータが新たに生成される・・・</a:t>
            </a:r>
            <a:r>
              <a:rPr lang="en-US" altLang="ja-JP" b="1" dirty="0">
                <a:latin typeface="Meiryo UI" panose="020B0604030504040204" pitchFamily="50" charset="-128"/>
                <a:ea typeface="Meiryo UI" panose="020B0604030504040204" pitchFamily="50" charset="-128"/>
              </a:rPr>
              <a:t>400</a:t>
            </a:r>
            <a:r>
              <a:rPr lang="ja-JP" altLang="en-US" b="1" dirty="0">
                <a:latin typeface="Meiryo UI" panose="020B0604030504040204" pitchFamily="50" charset="-128"/>
                <a:ea typeface="Meiryo UI" panose="020B0604030504040204" pitchFamily="50" charset="-128"/>
              </a:rPr>
              <a:t>億テラバイト</a:t>
            </a:r>
            <a:endParaRPr kumimoji="1" lang="ja-JP" altLang="en-US" b="1" dirty="0">
              <a:latin typeface="Meiryo UI" panose="020B0604030504040204" pitchFamily="50" charset="-128"/>
              <a:ea typeface="Meiryo UI" panose="020B0604030504040204" pitchFamily="50" charset="-128"/>
            </a:endParaRPr>
          </a:p>
        </p:txBody>
      </p:sp>
      <p:sp>
        <p:nvSpPr>
          <p:cNvPr id="9" name="正方形/長方形 8"/>
          <p:cNvSpPr/>
          <p:nvPr/>
        </p:nvSpPr>
        <p:spPr>
          <a:xfrm>
            <a:off x="8992186" y="1521023"/>
            <a:ext cx="1295547"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50</a:t>
            </a:r>
            <a:r>
              <a:rPr lang="ja-JP" altLang="en-US" sz="1400" dirty="0">
                <a:latin typeface="Meiryo UI" panose="020B0604030504040204" pitchFamily="50" charset="-128"/>
                <a:ea typeface="Meiryo UI" panose="020B0604030504040204" pitchFamily="50" charset="-128"/>
              </a:rPr>
              <a:t>億テラバイト</a:t>
            </a:r>
          </a:p>
        </p:txBody>
      </p:sp>
      <p:sp>
        <p:nvSpPr>
          <p:cNvPr id="11" name="正方形/長方形 10"/>
          <p:cNvSpPr/>
          <p:nvPr/>
        </p:nvSpPr>
        <p:spPr>
          <a:xfrm>
            <a:off x="6456928" y="6620145"/>
            <a:ext cx="5070516" cy="307777"/>
          </a:xfrm>
          <a:prstGeom prst="rect">
            <a:avLst/>
          </a:prstGeom>
        </p:spPr>
        <p:txBody>
          <a:bodyPr wrap="square">
            <a:spAutoFit/>
          </a:bodyPr>
          <a:lstStyle/>
          <a:p>
            <a:r>
              <a:rPr lang="en-US" altLang="ja-JP" sz="1400" dirty="0">
                <a:solidFill>
                  <a:srgbClr val="545454"/>
                </a:solidFill>
                <a:latin typeface="Meiryo UI" panose="020B0604030504040204" pitchFamily="50" charset="-128"/>
                <a:ea typeface="Meiryo UI" panose="020B0604030504040204" pitchFamily="50" charset="-128"/>
              </a:rPr>
              <a:t>1Zetabyte</a:t>
            </a:r>
            <a:r>
              <a:rPr lang="ja-JP" altLang="en-US" sz="1400" dirty="0">
                <a:solidFill>
                  <a:srgbClr val="545454"/>
                </a:solidFill>
                <a:latin typeface="Meiryo UI" panose="020B0604030504040204" pitchFamily="50" charset="-128"/>
                <a:ea typeface="Meiryo UI" panose="020B0604030504040204" pitchFamily="50" charset="-128"/>
              </a:rPr>
              <a:t>＝</a:t>
            </a:r>
            <a:r>
              <a:rPr lang="en-US" altLang="ja-JP" sz="1400" dirty="0">
                <a:solidFill>
                  <a:srgbClr val="545454"/>
                </a:solidFill>
                <a:latin typeface="Meiryo UI" panose="020B0604030504040204" pitchFamily="50" charset="-128"/>
                <a:ea typeface="Meiryo UI" panose="020B0604030504040204" pitchFamily="50" charset="-128"/>
              </a:rPr>
              <a:t>1,000,000,000,000,000,000,000 =  10</a:t>
            </a:r>
            <a:r>
              <a:rPr lang="en-US" altLang="ja-JP" sz="1400" baseline="30000" dirty="0">
                <a:solidFill>
                  <a:srgbClr val="545454"/>
                </a:solidFill>
                <a:latin typeface="Meiryo UI" panose="020B0604030504040204" pitchFamily="50" charset="-128"/>
                <a:ea typeface="Meiryo UI" panose="020B0604030504040204" pitchFamily="50" charset="-128"/>
              </a:rPr>
              <a:t>21</a:t>
            </a:r>
            <a:endParaRPr lang="ja-JP" altLang="en-US" sz="1400" dirty="0">
              <a:latin typeface="Meiryo UI" panose="020B0604030504040204" pitchFamily="50" charset="-128"/>
              <a:ea typeface="Meiryo UI" panose="020B0604030504040204" pitchFamily="50" charset="-128"/>
            </a:endParaRPr>
          </a:p>
        </p:txBody>
      </p:sp>
      <p:sp>
        <p:nvSpPr>
          <p:cNvPr id="12" name="正方形/長方形 11"/>
          <p:cNvSpPr/>
          <p:nvPr/>
        </p:nvSpPr>
        <p:spPr>
          <a:xfrm>
            <a:off x="5611869" y="193852"/>
            <a:ext cx="1234633" cy="307777"/>
          </a:xfrm>
          <a:prstGeom prst="rect">
            <a:avLst/>
          </a:prstGeom>
        </p:spPr>
        <p:txBody>
          <a:bodyPr wrap="none">
            <a:spAutoFit/>
          </a:bodyPr>
          <a:lstStyle/>
          <a:p>
            <a:r>
              <a:rPr lang="ja-JP" altLang="en-US" sz="1400" dirty="0">
                <a:latin typeface="Meiryo UI" panose="020B0604030504040204" pitchFamily="50" charset="-128"/>
                <a:ea typeface="Meiryo UI" panose="020B0604030504040204" pitchFamily="50" charset="-128"/>
              </a:rPr>
              <a:t>クラウドとも言う</a:t>
            </a:r>
          </a:p>
        </p:txBody>
      </p:sp>
      <p:sp>
        <p:nvSpPr>
          <p:cNvPr id="2" name="右矢印吹き出し 1"/>
          <p:cNvSpPr/>
          <p:nvPr/>
        </p:nvSpPr>
        <p:spPr>
          <a:xfrm>
            <a:off x="631371" y="1828801"/>
            <a:ext cx="857489" cy="4791344"/>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テキスト ボックス 3"/>
          <p:cNvSpPr txBox="1"/>
          <p:nvPr/>
        </p:nvSpPr>
        <p:spPr>
          <a:xfrm>
            <a:off x="571118" y="1821778"/>
            <a:ext cx="677108" cy="4720536"/>
          </a:xfrm>
          <a:prstGeom prst="rect">
            <a:avLst/>
          </a:prstGeom>
          <a:noFill/>
        </p:spPr>
        <p:txBody>
          <a:bodyPr vert="eaVert" wrap="square" rtlCol="0">
            <a:spAutoFit/>
          </a:bodyPr>
          <a:lstStyle/>
          <a:p>
            <a:pPr algn="ctr"/>
            <a:r>
              <a:rPr kumimoji="1" lang="ja-JP" altLang="en-US" sz="1600" b="1" dirty="0">
                <a:solidFill>
                  <a:srgbClr val="FF0000"/>
                </a:solidFill>
                <a:latin typeface="Meiryo UI" panose="020B0604030504040204" pitchFamily="50" charset="-128"/>
                <a:ea typeface="Meiryo UI" panose="020B0604030504040204" pitchFamily="50" charset="-128"/>
              </a:rPr>
              <a:t>ブロックチェーン</a:t>
            </a:r>
            <a:r>
              <a:rPr kumimoji="1" lang="ja-JP" altLang="en-US" sz="1600" b="1" dirty="0">
                <a:latin typeface="Meiryo UI" panose="020B0604030504040204" pitchFamily="50" charset="-128"/>
                <a:ea typeface="Meiryo UI" panose="020B0604030504040204" pitchFamily="50" charset="-128"/>
              </a:rPr>
              <a:t>みたいな</a:t>
            </a:r>
            <a:r>
              <a:rPr kumimoji="1" lang="ja-JP" altLang="en-US" sz="1600" b="1" dirty="0">
                <a:solidFill>
                  <a:srgbClr val="FF0000"/>
                </a:solidFill>
                <a:latin typeface="Meiryo UI" panose="020B0604030504040204" pitchFamily="50" charset="-128"/>
                <a:ea typeface="Meiryo UI" panose="020B0604030504040204" pitchFamily="50" charset="-128"/>
              </a:rPr>
              <a:t>分散技術</a:t>
            </a:r>
            <a:r>
              <a:rPr kumimoji="1" lang="ja-JP" altLang="en-US" sz="1600" b="1" dirty="0">
                <a:latin typeface="Meiryo UI" panose="020B0604030504040204" pitchFamily="50" charset="-128"/>
                <a:ea typeface="Meiryo UI" panose="020B0604030504040204" pitchFamily="50" charset="-128"/>
              </a:rPr>
              <a:t>を使うと</a:t>
            </a:r>
            <a:endParaRPr kumimoji="1" lang="en-US" altLang="ja-JP" sz="1600" b="1" dirty="0">
              <a:latin typeface="Meiryo UI" panose="020B0604030504040204" pitchFamily="50" charset="-128"/>
              <a:ea typeface="Meiryo UI" panose="020B0604030504040204" pitchFamily="50" charset="-128"/>
            </a:endParaRPr>
          </a:p>
          <a:p>
            <a:pPr algn="ctr"/>
            <a:r>
              <a:rPr kumimoji="1" lang="ja-JP" altLang="en-US" sz="1600" b="1" dirty="0">
                <a:latin typeface="Meiryo UI" panose="020B0604030504040204" pitchFamily="50" charset="-128"/>
                <a:ea typeface="Meiryo UI" panose="020B0604030504040204" pitchFamily="50" charset="-128"/>
              </a:rPr>
              <a:t>こんなのはいらなくなる！</a:t>
            </a:r>
          </a:p>
        </p:txBody>
      </p:sp>
      <p:sp>
        <p:nvSpPr>
          <p:cNvPr id="3" name="テキスト ボックス 2"/>
          <p:cNvSpPr txBox="1"/>
          <p:nvPr/>
        </p:nvSpPr>
        <p:spPr>
          <a:xfrm>
            <a:off x="3657595" y="1143000"/>
            <a:ext cx="4581029"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※MBK</a:t>
            </a:r>
            <a:r>
              <a:rPr kumimoji="1" lang="ja-JP" altLang="en-US" sz="1600" dirty="0">
                <a:latin typeface="Meiryo UI" panose="020B0604030504040204" pitchFamily="50" charset="-128"/>
                <a:ea typeface="Meiryo UI" panose="020B0604030504040204" pitchFamily="50" charset="-128"/>
              </a:rPr>
              <a:t>のファイルサーバーの容量は</a:t>
            </a:r>
            <a:r>
              <a:rPr kumimoji="1" lang="en-US" altLang="ja-JP" sz="1600" dirty="0">
                <a:latin typeface="Meiryo UI" panose="020B0604030504040204" pitchFamily="50" charset="-128"/>
                <a:ea typeface="Meiryo UI" panose="020B0604030504040204" pitchFamily="50" charset="-128"/>
              </a:rPr>
              <a:t>90</a:t>
            </a:r>
            <a:r>
              <a:rPr kumimoji="1" lang="ja-JP" altLang="en-US" sz="1600" dirty="0">
                <a:latin typeface="Meiryo UI" panose="020B0604030504040204" pitchFamily="50" charset="-128"/>
                <a:ea typeface="Meiryo UI" panose="020B0604030504040204" pitchFamily="50" charset="-128"/>
              </a:rPr>
              <a:t>テラバイトです</a:t>
            </a:r>
            <a:r>
              <a:rPr kumimoji="1" lang="en-US" altLang="ja-JP"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cxnSp>
        <p:nvCxnSpPr>
          <p:cNvPr id="8" name="直線矢印コネクタ 7"/>
          <p:cNvCxnSpPr>
            <a:endCxn id="9" idx="1"/>
          </p:cNvCxnSpPr>
          <p:nvPr/>
        </p:nvCxnSpPr>
        <p:spPr>
          <a:xfrm>
            <a:off x="8055429" y="1284514"/>
            <a:ext cx="936757" cy="390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図 16"/>
          <p:cNvPicPr>
            <a:picLocks noChangeAspect="1"/>
          </p:cNvPicPr>
          <p:nvPr/>
        </p:nvPicPr>
        <p:blipFill>
          <a:blip r:embed="rId3"/>
          <a:stretch>
            <a:fillRect/>
          </a:stretch>
        </p:blipFill>
        <p:spPr>
          <a:xfrm>
            <a:off x="10886" y="0"/>
            <a:ext cx="881743" cy="551089"/>
          </a:xfrm>
          <a:prstGeom prst="rect">
            <a:avLst/>
          </a:prstGeom>
        </p:spPr>
      </p:pic>
    </p:spTree>
    <p:extLst>
      <p:ext uri="{BB962C8B-B14F-4D97-AF65-F5344CB8AC3E}">
        <p14:creationId xmlns:p14="http://schemas.microsoft.com/office/powerpoint/2010/main" val="3476495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10886" y="0"/>
            <a:ext cx="881743" cy="551089"/>
          </a:xfrm>
          <a:prstGeom prst="rect">
            <a:avLst/>
          </a:prstGeom>
        </p:spPr>
      </p:pic>
      <p:sp>
        <p:nvSpPr>
          <p:cNvPr id="74" name="テキスト ボックス 73"/>
          <p:cNvSpPr txBox="1"/>
          <p:nvPr/>
        </p:nvSpPr>
        <p:spPr>
          <a:xfrm>
            <a:off x="1808401" y="322786"/>
            <a:ext cx="8575197" cy="461665"/>
          </a:xfrm>
          <a:prstGeom prst="rect">
            <a:avLst/>
          </a:prstGeom>
          <a:noFill/>
        </p:spPr>
        <p:txBody>
          <a:bodyPr wrap="square" rtlCol="0">
            <a:spAutoFit/>
          </a:bodyPr>
          <a:lstStyle/>
          <a:p>
            <a:pPr algn="ctr"/>
            <a:r>
              <a:rPr kumimoji="1" lang="ja-JP" altLang="en-US" sz="2400" b="1" dirty="0">
                <a:solidFill>
                  <a:srgbClr val="002060"/>
                </a:solidFill>
                <a:latin typeface="Meiryo UI" panose="020B0604030504040204" pitchFamily="50" charset="-128"/>
                <a:ea typeface="Meiryo UI" panose="020B0604030504040204" pitchFamily="50" charset="-128"/>
              </a:rPr>
              <a:t>インターネットは、世界共通のインフラだが信用してはならない</a:t>
            </a:r>
            <a:r>
              <a:rPr lang="en-US" altLang="ja-JP" sz="2400" b="1" dirty="0">
                <a:solidFill>
                  <a:srgbClr val="FF0000"/>
                </a:solidFill>
                <a:latin typeface="Meiryo UI" panose="020B0604030504040204" pitchFamily="50" charset="-128"/>
                <a:ea typeface="Meiryo UI" panose="020B0604030504040204" pitchFamily="50" charset="-128"/>
              </a:rPr>
              <a:t>!!</a:t>
            </a:r>
            <a:endParaRPr kumimoji="1" lang="ja-JP" altLang="en-US" sz="2400" b="1" dirty="0">
              <a:solidFill>
                <a:srgbClr val="FF0000"/>
              </a:solidFill>
              <a:latin typeface="Meiryo UI" panose="020B0604030504040204" pitchFamily="50" charset="-128"/>
              <a:ea typeface="Meiryo UI" panose="020B0604030504040204" pitchFamily="50" charset="-128"/>
            </a:endParaRPr>
          </a:p>
        </p:txBody>
      </p:sp>
      <p:sp>
        <p:nvSpPr>
          <p:cNvPr id="193" name="TextBox 65"/>
          <p:cNvSpPr txBox="1">
            <a:spLocks noChangeArrowheads="1"/>
          </p:cNvSpPr>
          <p:nvPr/>
        </p:nvSpPr>
        <p:spPr bwMode="auto">
          <a:xfrm>
            <a:off x="3715658" y="6600371"/>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en-US" altLang="it-IT" sz="1800">
              <a:latin typeface="Meiryo UI" panose="020B0604030504040204" pitchFamily="50" charset="-128"/>
              <a:ea typeface="Meiryo UI" panose="020B0604030504040204" pitchFamily="50" charset="-128"/>
            </a:endParaRPr>
          </a:p>
        </p:txBody>
      </p:sp>
      <p:pic>
        <p:nvPicPr>
          <p:cNvPr id="132" name="Picture 2" descr="http://upload.wikimedia.org/wikipedia/commons/f/f3/PRISM_Collection_Detai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4535" y="1978705"/>
            <a:ext cx="5410200" cy="40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854880"/>
            <a:ext cx="3608160" cy="43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TextBox 4"/>
          <p:cNvSpPr txBox="1">
            <a:spLocks noChangeArrowheads="1"/>
          </p:cNvSpPr>
          <p:nvPr/>
        </p:nvSpPr>
        <p:spPr bwMode="auto">
          <a:xfrm>
            <a:off x="1460272" y="5664314"/>
            <a:ext cx="338613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en-US" altLang="en-US" sz="900" b="1" dirty="0">
                <a:solidFill>
                  <a:srgbClr val="FF0000"/>
                </a:solidFill>
                <a:latin typeface="Meiryo UI" panose="020B0604030504040204" pitchFamily="50" charset="-128"/>
                <a:ea typeface="Meiryo UI" panose="020B0604030504040204" pitchFamily="50" charset="-128"/>
              </a:rPr>
              <a:t>“They are intent on making every conversation and every form of </a:t>
            </a:r>
            <a:r>
              <a:rPr lang="en-US" altLang="en-US" sz="900" b="1" dirty="0" err="1">
                <a:solidFill>
                  <a:srgbClr val="FF0000"/>
                </a:solidFill>
                <a:latin typeface="Meiryo UI" panose="020B0604030504040204" pitchFamily="50" charset="-128"/>
                <a:ea typeface="Meiryo UI" panose="020B0604030504040204" pitchFamily="50" charset="-128"/>
              </a:rPr>
              <a:t>behaviour</a:t>
            </a:r>
            <a:r>
              <a:rPr lang="en-US" altLang="en-US" sz="900" b="1" dirty="0">
                <a:solidFill>
                  <a:srgbClr val="FF0000"/>
                </a:solidFill>
                <a:latin typeface="Meiryo UI" panose="020B0604030504040204" pitchFamily="50" charset="-128"/>
                <a:ea typeface="Meiryo UI" panose="020B0604030504040204" pitchFamily="50" charset="-128"/>
              </a:rPr>
              <a:t> in the world known to them”  - July 2, 2013</a:t>
            </a:r>
          </a:p>
        </p:txBody>
      </p:sp>
      <p:sp>
        <p:nvSpPr>
          <p:cNvPr id="136" name="テキスト ボックス 1"/>
          <p:cNvSpPr txBox="1">
            <a:spLocks noChangeArrowheads="1"/>
          </p:cNvSpPr>
          <p:nvPr/>
        </p:nvSpPr>
        <p:spPr bwMode="auto">
          <a:xfrm>
            <a:off x="1460272" y="1082701"/>
            <a:ext cx="91805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2000" b="1" dirty="0">
                <a:latin typeface="Meiryo UI" panose="020B0604030504040204" pitchFamily="50" charset="-128"/>
                <a:ea typeface="Meiryo UI" panose="020B0604030504040204" pitchFamily="50" charset="-128"/>
              </a:rPr>
              <a:t>スノーデン氏による</a:t>
            </a:r>
            <a:r>
              <a:rPr lang="en-US" altLang="ja-JP" sz="2000" b="1" dirty="0">
                <a:latin typeface="Meiryo UI" panose="020B0604030504040204" pitchFamily="50" charset="-128"/>
                <a:ea typeface="Meiryo UI" panose="020B0604030504040204" pitchFamily="50" charset="-128"/>
              </a:rPr>
              <a:t>NSA</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GCHQ</a:t>
            </a:r>
            <a:r>
              <a:rPr lang="ja-JP" altLang="en-US" sz="2000" b="1" dirty="0">
                <a:latin typeface="Meiryo UI" panose="020B0604030504040204" pitchFamily="50" charset="-128"/>
                <a:ea typeface="Meiryo UI" panose="020B0604030504040204" pitchFamily="50" charset="-128"/>
              </a:rPr>
              <a:t>の盗聴・傍受活動の実態が暴露され</a:t>
            </a:r>
            <a:endParaRPr lang="en-US" altLang="ja-JP" sz="2000" b="1" dirty="0">
              <a:latin typeface="Meiryo UI" panose="020B0604030504040204" pitchFamily="50" charset="-128"/>
              <a:ea typeface="Meiryo UI" panose="020B0604030504040204" pitchFamily="50" charset="-128"/>
            </a:endParaRPr>
          </a:p>
          <a:p>
            <a:pPr algn="ctr">
              <a:spcBef>
                <a:spcPct val="0"/>
              </a:spcBef>
              <a:buFontTx/>
              <a:buNone/>
            </a:pPr>
            <a:r>
              <a:rPr lang="ja-JP" altLang="en-US" sz="2000" b="1" u="sng" dirty="0">
                <a:solidFill>
                  <a:srgbClr val="FF0000"/>
                </a:solidFill>
                <a:latin typeface="Meiryo UI" panose="020B0604030504040204" pitchFamily="50" charset="-128"/>
                <a:ea typeface="Meiryo UI" panose="020B0604030504040204" pitchFamily="50" charset="-128"/>
              </a:rPr>
              <a:t>世界共通のインフラであるインターネットの信頼は失墜</a:t>
            </a:r>
            <a:r>
              <a:rPr lang="ja-JP" altLang="en-US" sz="2000" b="1" dirty="0">
                <a:latin typeface="Meiryo UI" panose="020B0604030504040204" pitchFamily="50" charset="-128"/>
                <a:ea typeface="Meiryo UI" panose="020B0604030504040204" pitchFamily="50" charset="-128"/>
              </a:rPr>
              <a:t>した。</a:t>
            </a:r>
          </a:p>
        </p:txBody>
      </p:sp>
      <p:sp>
        <p:nvSpPr>
          <p:cNvPr id="137" name="正方形/長方形 1"/>
          <p:cNvSpPr>
            <a:spLocks noChangeArrowheads="1"/>
          </p:cNvSpPr>
          <p:nvPr/>
        </p:nvSpPr>
        <p:spPr bwMode="auto">
          <a:xfrm>
            <a:off x="1909535" y="6247493"/>
            <a:ext cx="82819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b="1" dirty="0">
                <a:latin typeface="Meiryo UI" panose="020B0604030504040204" pitchFamily="50" charset="-128"/>
                <a:ea typeface="Meiryo UI" panose="020B0604030504040204" pitchFamily="50" charset="-128"/>
              </a:rPr>
              <a:t>例えば、</a:t>
            </a:r>
            <a:r>
              <a:rPr lang="en-US" altLang="ja-JP" sz="1800" b="1" dirty="0">
                <a:latin typeface="Meiryo UI" panose="020B0604030504040204" pitchFamily="50" charset="-128"/>
                <a:ea typeface="Meiryo UI" panose="020B0604030504040204" pitchFamily="50" charset="-128"/>
              </a:rPr>
              <a:t>iPhone</a:t>
            </a:r>
            <a:r>
              <a:rPr lang="ja-JP" altLang="en-US" sz="1800" b="1" dirty="0">
                <a:latin typeface="Meiryo UI" panose="020B0604030504040204" pitchFamily="50" charset="-128"/>
                <a:ea typeface="Meiryo UI" panose="020B0604030504040204" pitchFamily="50" charset="-128"/>
              </a:rPr>
              <a:t>の電源が切れているかのように見せかけ、実際は省電力モードの状態で盗聴・監視する技術の存在などを暴露。漏洩した機密文書は数万ページの規模。</a:t>
            </a:r>
          </a:p>
        </p:txBody>
      </p:sp>
      <p:sp>
        <p:nvSpPr>
          <p:cNvPr id="138" name="正方形/長方形 137"/>
          <p:cNvSpPr/>
          <p:nvPr/>
        </p:nvSpPr>
        <p:spPr>
          <a:xfrm>
            <a:off x="5084535" y="1853293"/>
            <a:ext cx="5556250" cy="4317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40657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66" y="3138722"/>
            <a:ext cx="1192213"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図 99"/>
          <p:cNvPicPr>
            <a:picLocks noChangeAspect="1"/>
          </p:cNvPicPr>
          <p:nvPr/>
        </p:nvPicPr>
        <p:blipFill>
          <a:blip r:embed="rId3"/>
          <a:stretch>
            <a:fillRect/>
          </a:stretch>
        </p:blipFill>
        <p:spPr>
          <a:xfrm>
            <a:off x="10886" y="0"/>
            <a:ext cx="881743" cy="551089"/>
          </a:xfrm>
          <a:prstGeom prst="rect">
            <a:avLst/>
          </a:prstGeom>
        </p:spPr>
      </p:pic>
      <p:pic>
        <p:nvPicPr>
          <p:cNvPr id="73"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2279" y="819569"/>
            <a:ext cx="8648700" cy="5781675"/>
          </a:xfrm>
          <a:prstGeom prst="rect">
            <a:avLst/>
          </a:prstGeom>
        </p:spPr>
      </p:pic>
      <p:sp>
        <p:nvSpPr>
          <p:cNvPr id="74" name="Rectangle 5"/>
          <p:cNvSpPr/>
          <p:nvPr/>
        </p:nvSpPr>
        <p:spPr>
          <a:xfrm>
            <a:off x="1683890" y="821025"/>
            <a:ext cx="8654642" cy="5788608"/>
          </a:xfrm>
          <a:prstGeom prst="rect">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eiryo UI" panose="020B0604030504040204" pitchFamily="50" charset="-128"/>
              <a:ea typeface="Meiryo UI" panose="020B0604030504040204" pitchFamily="50" charset="-128"/>
            </a:endParaRPr>
          </a:p>
        </p:txBody>
      </p:sp>
      <p:pic>
        <p:nvPicPr>
          <p:cNvPr id="75" name="Picture 25"/>
          <p:cNvPicPr>
            <a:picLocks noChangeAspect="1"/>
          </p:cNvPicPr>
          <p:nvPr/>
        </p:nvPicPr>
        <p:blipFill>
          <a:blip r:embed="rId5"/>
          <a:srcRect/>
          <a:stretch>
            <a:fillRect/>
          </a:stretch>
        </p:blipFill>
        <p:spPr bwMode="auto">
          <a:xfrm>
            <a:off x="8612499" y="1591434"/>
            <a:ext cx="1472407" cy="1510771"/>
          </a:xfrm>
          <a:prstGeom prst="rect">
            <a:avLst/>
          </a:prstGeom>
          <a:noFill/>
          <a:ln w="9525">
            <a:noFill/>
            <a:miter lim="800000"/>
            <a:headEnd/>
            <a:tailEnd/>
          </a:ln>
        </p:spPr>
      </p:pic>
      <p:sp>
        <p:nvSpPr>
          <p:cNvPr id="76" name="Title 1"/>
          <p:cNvSpPr txBox="1">
            <a:spLocks/>
          </p:cNvSpPr>
          <p:nvPr/>
        </p:nvSpPr>
        <p:spPr>
          <a:xfrm>
            <a:off x="1064046" y="130727"/>
            <a:ext cx="10551007" cy="6282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2400" b="1" dirty="0">
                <a:latin typeface="Meiryo UI" panose="020B0604030504040204" pitchFamily="50" charset="-128"/>
                <a:ea typeface="Meiryo UI" panose="020B0604030504040204" pitchFamily="50" charset="-128"/>
              </a:rPr>
              <a:t>21</a:t>
            </a:r>
            <a:r>
              <a:rPr lang="ja-JP" altLang="en-US" sz="2400" b="1" dirty="0">
                <a:latin typeface="Meiryo UI" panose="020B0604030504040204" pitchFamily="50" charset="-128"/>
                <a:ea typeface="Meiryo UI" panose="020B0604030504040204" pitchFamily="50" charset="-128"/>
              </a:rPr>
              <a:t>世紀に入ってから普及した技術を第三のプラットフォーム技術と呼ぶことがあります</a:t>
            </a:r>
            <a:endParaRPr lang="en-US" sz="2400" b="1" dirty="0">
              <a:latin typeface="Meiryo UI" panose="020B0604030504040204" pitchFamily="50" charset="-128"/>
              <a:ea typeface="Meiryo UI" panose="020B0604030504040204" pitchFamily="50" charset="-128"/>
            </a:endParaRPr>
          </a:p>
        </p:txBody>
      </p:sp>
      <p:cxnSp>
        <p:nvCxnSpPr>
          <p:cNvPr id="77" name="Straight Connector 71"/>
          <p:cNvCxnSpPr>
            <a:cxnSpLocks noChangeShapeType="1"/>
          </p:cNvCxnSpPr>
          <p:nvPr/>
        </p:nvCxnSpPr>
        <p:spPr bwMode="auto">
          <a:xfrm>
            <a:off x="1867609" y="3907441"/>
            <a:ext cx="8115101" cy="0"/>
          </a:xfrm>
          <a:prstGeom prst="line">
            <a:avLst/>
          </a:prstGeom>
          <a:noFill/>
          <a:ln w="9525">
            <a:solidFill>
              <a:srgbClr val="A6A6A6"/>
            </a:solidFill>
            <a:round/>
            <a:headEnd/>
            <a:tailEnd/>
          </a:ln>
        </p:spPr>
      </p:cxnSp>
      <p:cxnSp>
        <p:nvCxnSpPr>
          <p:cNvPr id="78" name="Straight Connector 72"/>
          <p:cNvCxnSpPr>
            <a:cxnSpLocks noChangeShapeType="1"/>
          </p:cNvCxnSpPr>
          <p:nvPr/>
        </p:nvCxnSpPr>
        <p:spPr bwMode="auto">
          <a:xfrm>
            <a:off x="4430429" y="1387096"/>
            <a:ext cx="0" cy="2369343"/>
          </a:xfrm>
          <a:prstGeom prst="line">
            <a:avLst/>
          </a:prstGeom>
          <a:noFill/>
          <a:ln w="6350">
            <a:solidFill>
              <a:srgbClr val="A6A6A6"/>
            </a:solidFill>
            <a:round/>
            <a:headEnd/>
            <a:tailEnd/>
          </a:ln>
        </p:spPr>
      </p:cxnSp>
      <p:cxnSp>
        <p:nvCxnSpPr>
          <p:cNvPr id="80" name="Straight Connector 73"/>
          <p:cNvCxnSpPr>
            <a:cxnSpLocks noChangeShapeType="1"/>
          </p:cNvCxnSpPr>
          <p:nvPr/>
        </p:nvCxnSpPr>
        <p:spPr bwMode="auto">
          <a:xfrm>
            <a:off x="4430429" y="4058443"/>
            <a:ext cx="0" cy="2431521"/>
          </a:xfrm>
          <a:prstGeom prst="line">
            <a:avLst/>
          </a:prstGeom>
          <a:noFill/>
          <a:ln w="6350">
            <a:solidFill>
              <a:srgbClr val="A6A6A6"/>
            </a:solidFill>
            <a:round/>
            <a:headEnd/>
            <a:tailEnd/>
          </a:ln>
        </p:spPr>
      </p:cxnSp>
      <p:sp>
        <p:nvSpPr>
          <p:cNvPr id="81" name="Rectangle 8"/>
          <p:cNvSpPr>
            <a:spLocks noChangeArrowheads="1"/>
          </p:cNvSpPr>
          <p:nvPr/>
        </p:nvSpPr>
        <p:spPr bwMode="auto">
          <a:xfrm>
            <a:off x="7284297" y="2685286"/>
            <a:ext cx="1446274" cy="646331"/>
          </a:xfrm>
          <a:prstGeom prst="rect">
            <a:avLst/>
          </a:prstGeom>
          <a:noFill/>
          <a:ln>
            <a:noFill/>
          </a:ln>
        </p:spPr>
        <p:txBody>
          <a:bodyPr wrap="square" lIns="64008" tIns="32004" rIns="64008" bIns="32004">
            <a:spAutoFit/>
          </a:bodyPr>
          <a:lstStyle/>
          <a:p>
            <a:pPr algn="ctr" eaLnBrk="1" hangingPunct="1">
              <a:lnSpc>
                <a:spcPct val="90000"/>
              </a:lnSpc>
              <a:defRPr/>
            </a:pPr>
            <a:r>
              <a:rPr lang="en-US" sz="4200" b="1" spc="-140" dirty="0">
                <a:solidFill>
                  <a:srgbClr val="E7800F"/>
                </a:solidFill>
                <a:latin typeface="Meiryo UI" panose="020B0604030504040204" pitchFamily="50" charset="-128"/>
                <a:ea typeface="Meiryo UI" panose="020B0604030504040204" pitchFamily="50" charset="-128"/>
                <a:cs typeface="Arial" panose="020B0604020202020204" pitchFamily="34" charset="0"/>
              </a:rPr>
              <a:t>81%</a:t>
            </a:r>
          </a:p>
        </p:txBody>
      </p:sp>
      <p:sp>
        <p:nvSpPr>
          <p:cNvPr id="82" name="TextBox 20"/>
          <p:cNvSpPr txBox="1">
            <a:spLocks noChangeArrowheads="1"/>
          </p:cNvSpPr>
          <p:nvPr/>
        </p:nvSpPr>
        <p:spPr bwMode="auto">
          <a:xfrm>
            <a:off x="7350044" y="3259794"/>
            <a:ext cx="2812707" cy="452432"/>
          </a:xfrm>
          <a:prstGeom prst="rect">
            <a:avLst/>
          </a:prstGeom>
          <a:noFill/>
          <a:ln w="9525">
            <a:noFill/>
            <a:miter lim="800000"/>
            <a:headEnd/>
            <a:tailEnd/>
          </a:ln>
        </p:spPr>
        <p:txBody>
          <a:bodyPr wrap="square" lIns="64008" tIns="32004" rIns="64008" bIns="32004">
            <a:prstTxWarp prst="textNoShape">
              <a:avLst/>
            </a:prstTxWarp>
            <a:spAutoFit/>
          </a:bodyPr>
          <a:lstStyle/>
          <a:p>
            <a:pPr eaLnBrk="1" hangingPunct="1">
              <a:lnSpc>
                <a:spcPct val="90000"/>
              </a:lnSpc>
            </a:pPr>
            <a:r>
              <a:rPr lang="ja-JP" altLang="en-US" sz="1400" dirty="0">
                <a:solidFill>
                  <a:srgbClr val="606060"/>
                </a:solidFill>
                <a:latin typeface="Meiryo UI" panose="020B0604030504040204" pitchFamily="50" charset="-128"/>
                <a:ea typeface="Meiryo UI" panose="020B0604030504040204" pitchFamily="50" charset="-128"/>
                <a:cs typeface="Arial" panose="020B0604020202020204" pitchFamily="34" charset="0"/>
              </a:rPr>
              <a:t>インターネットに接続できる人たちは、何らかの形で</a:t>
            </a:r>
            <a:r>
              <a:rPr lang="en-US" altLang="ja-JP" sz="1400" dirty="0">
                <a:solidFill>
                  <a:srgbClr val="606060"/>
                </a:solidFill>
                <a:latin typeface="Meiryo UI" panose="020B0604030504040204" pitchFamily="50" charset="-128"/>
                <a:ea typeface="Meiryo UI" panose="020B0604030504040204" pitchFamily="50" charset="-128"/>
                <a:cs typeface="Arial" panose="020B0604020202020204" pitchFamily="34" charset="0"/>
              </a:rPr>
              <a:t>SNS</a:t>
            </a:r>
            <a:r>
              <a:rPr lang="ja-JP" altLang="en-US" sz="1400" dirty="0">
                <a:solidFill>
                  <a:srgbClr val="606060"/>
                </a:solidFill>
                <a:latin typeface="Meiryo UI" panose="020B0604030504040204" pitchFamily="50" charset="-128"/>
                <a:ea typeface="Meiryo UI" panose="020B0604030504040204" pitchFamily="50" charset="-128"/>
                <a:cs typeface="Arial" panose="020B0604020202020204" pitchFamily="34" charset="0"/>
              </a:rPr>
              <a:t>を利用している。</a:t>
            </a:r>
            <a:endParaRPr lang="en-US" sz="1400" dirty="0">
              <a:solidFill>
                <a:srgbClr val="60606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83" name="Text Box 4"/>
          <p:cNvSpPr txBox="1">
            <a:spLocks noChangeArrowheads="1"/>
          </p:cNvSpPr>
          <p:nvPr/>
        </p:nvSpPr>
        <p:spPr bwMode="auto">
          <a:xfrm>
            <a:off x="7431797" y="1722403"/>
            <a:ext cx="978297" cy="330624"/>
          </a:xfrm>
          <a:prstGeom prst="rect">
            <a:avLst/>
          </a:prstGeom>
          <a:noFill/>
          <a:ln w="9525">
            <a:noFill/>
            <a:miter lim="800000"/>
            <a:headEnd/>
            <a:tailEnd/>
          </a:ln>
        </p:spPr>
        <p:txBody>
          <a:bodyPr lIns="48025" tIns="24013" rIns="48025" bIns="24013">
            <a:prstTxWarp prst="textNoShape">
              <a:avLst/>
            </a:prstTxWarp>
            <a:spAutoFit/>
          </a:bodyPr>
          <a:lstStyle/>
          <a:p>
            <a:pPr algn="ctr" defTabSz="480060">
              <a:lnSpc>
                <a:spcPct val="90000"/>
              </a:lnSpc>
              <a:spcBef>
                <a:spcPct val="50000"/>
              </a:spcBef>
            </a:pPr>
            <a:r>
              <a:rPr lang="en-US" sz="2000" b="1" dirty="0">
                <a:latin typeface="Meiryo UI" panose="020B0604030504040204" pitchFamily="50" charset="-128"/>
                <a:ea typeface="Meiryo UI" panose="020B0604030504040204" pitchFamily="50" charset="-128"/>
                <a:cs typeface="Arial" panose="020B0604020202020204" pitchFamily="34" charset="0"/>
              </a:rPr>
              <a:t>Social</a:t>
            </a:r>
            <a:endParaRPr lang="en-US" sz="1300" b="1" dirty="0">
              <a:latin typeface="Meiryo UI" panose="020B0604030504040204" pitchFamily="50" charset="-128"/>
              <a:ea typeface="Meiryo UI" panose="020B0604030504040204" pitchFamily="50" charset="-128"/>
              <a:cs typeface="Arial" panose="020B0604020202020204" pitchFamily="34" charset="0"/>
            </a:endParaRPr>
          </a:p>
        </p:txBody>
      </p:sp>
      <p:sp>
        <p:nvSpPr>
          <p:cNvPr id="84" name="Rectangle 8"/>
          <p:cNvSpPr>
            <a:spLocks noChangeArrowheads="1"/>
          </p:cNvSpPr>
          <p:nvPr/>
        </p:nvSpPr>
        <p:spPr bwMode="auto">
          <a:xfrm>
            <a:off x="1766185" y="5486029"/>
            <a:ext cx="1527610" cy="646331"/>
          </a:xfrm>
          <a:prstGeom prst="rect">
            <a:avLst/>
          </a:prstGeom>
          <a:noFill/>
          <a:ln>
            <a:noFill/>
          </a:ln>
        </p:spPr>
        <p:txBody>
          <a:bodyPr wrap="square" lIns="64008" tIns="32004" rIns="64008" bIns="32004">
            <a:spAutoFit/>
          </a:bodyPr>
          <a:lstStyle/>
          <a:p>
            <a:pPr eaLnBrk="1" hangingPunct="1">
              <a:lnSpc>
                <a:spcPct val="90000"/>
              </a:lnSpc>
              <a:defRPr/>
            </a:pPr>
            <a:r>
              <a:rPr lang="en-US" sz="4200" b="1" spc="-140" dirty="0">
                <a:solidFill>
                  <a:srgbClr val="E7800F"/>
                </a:solidFill>
                <a:latin typeface="Meiryo UI" panose="020B0604030504040204" pitchFamily="50" charset="-128"/>
                <a:ea typeface="Meiryo UI" panose="020B0604030504040204" pitchFamily="50" charset="-128"/>
                <a:cs typeface="Arial" panose="020B0604020202020204" pitchFamily="34" charset="0"/>
              </a:rPr>
              <a:t>62%</a:t>
            </a:r>
          </a:p>
        </p:txBody>
      </p:sp>
      <p:sp>
        <p:nvSpPr>
          <p:cNvPr id="85" name="TextBox 20"/>
          <p:cNvSpPr txBox="1">
            <a:spLocks noChangeArrowheads="1"/>
          </p:cNvSpPr>
          <p:nvPr/>
        </p:nvSpPr>
        <p:spPr bwMode="auto">
          <a:xfrm>
            <a:off x="1705249" y="6065232"/>
            <a:ext cx="2741414" cy="424732"/>
          </a:xfrm>
          <a:prstGeom prst="rect">
            <a:avLst/>
          </a:prstGeom>
          <a:noFill/>
          <a:ln w="9525">
            <a:noFill/>
            <a:miter lim="800000"/>
            <a:headEnd/>
            <a:tailEnd/>
          </a:ln>
        </p:spPr>
        <p:txBody>
          <a:bodyPr lIns="64008" tIns="32004" rIns="64008" bIns="32004">
            <a:prstTxWarp prst="textNoShape">
              <a:avLst/>
            </a:prstTxWarp>
            <a:spAutoFit/>
          </a:bodyPr>
          <a:lstStyle/>
          <a:p>
            <a:pPr eaLnBrk="1" hangingPunct="1">
              <a:lnSpc>
                <a:spcPct val="90000"/>
              </a:lnSpc>
            </a:pP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クラウドのトータルワークロードは</a:t>
            </a: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2016</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年に</a:t>
            </a: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62</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％増加した。</a:t>
            </a:r>
            <a:endParaRPr 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endParaRPr>
          </a:p>
        </p:txBody>
      </p:sp>
      <p:pic>
        <p:nvPicPr>
          <p:cNvPr id="86" name="Picture 22"/>
          <p:cNvPicPr>
            <a:picLocks noChangeAspect="1"/>
          </p:cNvPicPr>
          <p:nvPr/>
        </p:nvPicPr>
        <p:blipFill>
          <a:blip r:embed="rId6"/>
          <a:srcRect/>
          <a:stretch>
            <a:fillRect/>
          </a:stretch>
        </p:blipFill>
        <p:spPr bwMode="auto">
          <a:xfrm>
            <a:off x="2437394" y="4546772"/>
            <a:ext cx="1716046" cy="1138653"/>
          </a:xfrm>
          <a:prstGeom prst="rect">
            <a:avLst/>
          </a:prstGeom>
          <a:noFill/>
          <a:ln w="9525">
            <a:noFill/>
            <a:miter lim="800000"/>
            <a:headEnd/>
            <a:tailEnd/>
          </a:ln>
        </p:spPr>
      </p:pic>
      <p:sp>
        <p:nvSpPr>
          <p:cNvPr id="87" name="Text Box 5"/>
          <p:cNvSpPr txBox="1">
            <a:spLocks noChangeArrowheads="1"/>
          </p:cNvSpPr>
          <p:nvPr/>
        </p:nvSpPr>
        <p:spPr bwMode="auto">
          <a:xfrm>
            <a:off x="1800232" y="4119240"/>
            <a:ext cx="1130101" cy="330624"/>
          </a:xfrm>
          <a:prstGeom prst="rect">
            <a:avLst/>
          </a:prstGeom>
          <a:noFill/>
          <a:ln w="9525">
            <a:noFill/>
            <a:miter lim="800000"/>
            <a:headEnd/>
            <a:tailEnd/>
          </a:ln>
        </p:spPr>
        <p:txBody>
          <a:bodyPr lIns="48025" tIns="24013" rIns="48025" bIns="24013">
            <a:prstTxWarp prst="textNoShape">
              <a:avLst/>
            </a:prstTxWarp>
            <a:spAutoFit/>
          </a:bodyPr>
          <a:lstStyle/>
          <a:p>
            <a:pPr defTabSz="480060">
              <a:lnSpc>
                <a:spcPct val="90000"/>
              </a:lnSpc>
              <a:spcBef>
                <a:spcPct val="50000"/>
              </a:spcBef>
            </a:pPr>
            <a:r>
              <a:rPr lang="en-US" sz="2000" b="1" dirty="0">
                <a:latin typeface="Meiryo UI" panose="020B0604030504040204" pitchFamily="50" charset="-128"/>
                <a:ea typeface="Meiryo UI" panose="020B0604030504040204" pitchFamily="50" charset="-128"/>
                <a:cs typeface="Arial" panose="020B0604020202020204" pitchFamily="34" charset="0"/>
              </a:rPr>
              <a:t>Cloud</a:t>
            </a:r>
            <a:endParaRPr lang="en-US" sz="2800" b="1" dirty="0">
              <a:latin typeface="Meiryo UI" panose="020B0604030504040204" pitchFamily="50" charset="-128"/>
              <a:ea typeface="Meiryo UI" panose="020B0604030504040204" pitchFamily="50" charset="-128"/>
              <a:cs typeface="Arial" panose="020B0604020202020204" pitchFamily="34" charset="0"/>
            </a:endParaRPr>
          </a:p>
        </p:txBody>
      </p:sp>
      <p:sp>
        <p:nvSpPr>
          <p:cNvPr id="88" name="Rectangle 8"/>
          <p:cNvSpPr>
            <a:spLocks noChangeArrowheads="1"/>
          </p:cNvSpPr>
          <p:nvPr/>
        </p:nvSpPr>
        <p:spPr bwMode="auto">
          <a:xfrm>
            <a:off x="4521035" y="2676779"/>
            <a:ext cx="1876425" cy="646331"/>
          </a:xfrm>
          <a:prstGeom prst="rect">
            <a:avLst/>
          </a:prstGeom>
          <a:noFill/>
          <a:ln w="9525">
            <a:noFill/>
            <a:miter lim="800000"/>
            <a:headEnd/>
            <a:tailEnd/>
          </a:ln>
        </p:spPr>
        <p:txBody>
          <a:bodyPr wrap="square" lIns="64008" tIns="32004" rIns="64008" bIns="32004">
            <a:prstTxWarp prst="textNoShape">
              <a:avLst/>
            </a:prstTxWarp>
            <a:spAutoFit/>
          </a:bodyPr>
          <a:lstStyle/>
          <a:p>
            <a:pPr algn="ctr" eaLnBrk="1" hangingPunct="1">
              <a:lnSpc>
                <a:spcPct val="90000"/>
              </a:lnSpc>
            </a:pPr>
            <a:r>
              <a:rPr lang="en-US" sz="4200" b="1" dirty="0">
                <a:solidFill>
                  <a:srgbClr val="E7800F"/>
                </a:solidFill>
                <a:latin typeface="Meiryo UI" panose="020B0604030504040204" pitchFamily="50" charset="-128"/>
                <a:ea typeface="Meiryo UI" panose="020B0604030504040204" pitchFamily="50" charset="-128"/>
                <a:cs typeface="Arial" panose="020B0604020202020204" pitchFamily="34" charset="0"/>
              </a:rPr>
              <a:t>1</a:t>
            </a:r>
            <a:r>
              <a:rPr lang="en-US" dirty="0">
                <a:solidFill>
                  <a:srgbClr val="E7800F"/>
                </a:solidFill>
                <a:latin typeface="Meiryo UI" panose="020B0604030504040204" pitchFamily="50" charset="-128"/>
                <a:ea typeface="Meiryo UI" panose="020B0604030504040204" pitchFamily="50" charset="-128"/>
                <a:cs typeface="Arial" panose="020B0604020202020204" pitchFamily="34" charset="0"/>
              </a:rPr>
              <a:t>billion (plus)</a:t>
            </a:r>
            <a:endParaRPr lang="en-US" b="1" dirty="0">
              <a:solidFill>
                <a:srgbClr val="E7800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89" name="TextBox 20"/>
          <p:cNvSpPr txBox="1">
            <a:spLocks noChangeArrowheads="1"/>
          </p:cNvSpPr>
          <p:nvPr/>
        </p:nvSpPr>
        <p:spPr bwMode="auto">
          <a:xfrm>
            <a:off x="4532246" y="3313757"/>
            <a:ext cx="2525132" cy="424732"/>
          </a:xfrm>
          <a:prstGeom prst="rect">
            <a:avLst/>
          </a:prstGeom>
          <a:noFill/>
          <a:ln w="9525">
            <a:noFill/>
            <a:miter lim="800000"/>
            <a:headEnd/>
            <a:tailEnd/>
          </a:ln>
        </p:spPr>
        <p:txBody>
          <a:bodyPr wrap="square" lIns="64008" tIns="32004" rIns="64008" bIns="32004">
            <a:prstTxWarp prst="textNoShape">
              <a:avLst/>
            </a:prstTxWarp>
            <a:spAutoFit/>
          </a:bodyPr>
          <a:lstStyle/>
          <a:p>
            <a:pPr eaLnBrk="1" hangingPunct="1">
              <a:lnSpc>
                <a:spcPct val="90000"/>
              </a:lnSpc>
            </a:pP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スマートデバイスは、毎年</a:t>
            </a: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1B</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程度増え続ける。</a:t>
            </a:r>
            <a:endParaRPr 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90" name="Text Box 6"/>
          <p:cNvSpPr txBox="1">
            <a:spLocks noChangeArrowheads="1"/>
          </p:cNvSpPr>
          <p:nvPr/>
        </p:nvSpPr>
        <p:spPr bwMode="auto">
          <a:xfrm>
            <a:off x="4761819" y="1722403"/>
            <a:ext cx="1120179" cy="325494"/>
          </a:xfrm>
          <a:prstGeom prst="rect">
            <a:avLst/>
          </a:prstGeom>
          <a:noFill/>
          <a:ln>
            <a:noFill/>
          </a:ln>
        </p:spPr>
        <p:txBody>
          <a:bodyPr wrap="square" lIns="48025" tIns="24013" rIns="48025" bIns="24013">
            <a:spAutoFit/>
          </a:bodyPr>
          <a:lstStyle>
            <a:lvl1pPr defTabSz="685800">
              <a:defRPr sz="2200">
                <a:solidFill>
                  <a:schemeClr val="hlink"/>
                </a:solidFill>
                <a:latin typeface="Arial" panose="020B0604020202020204" pitchFamily="34" charset="0"/>
                <a:ea typeface="MS PGothic" panose="020B0600070205080204" pitchFamily="34" charset="-128"/>
              </a:defRPr>
            </a:lvl1pPr>
            <a:lvl2pPr marL="37931725" indent="-37474525" defTabSz="685800">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spcBef>
                <a:spcPct val="50000"/>
              </a:spcBef>
              <a:defRPr/>
            </a:pPr>
            <a:r>
              <a:rPr lang="en-US" sz="2000" b="1" kern="0" dirty="0">
                <a:solidFill>
                  <a:schemeClr val="tx1"/>
                </a:solidFill>
                <a:latin typeface="Meiryo UI" panose="020B0604030504040204" pitchFamily="50" charset="-128"/>
                <a:ea typeface="Meiryo UI" panose="020B0604030504040204" pitchFamily="50" charset="-128"/>
                <a:cs typeface="Arial" panose="020B0604020202020204" pitchFamily="34" charset="0"/>
              </a:rPr>
              <a:t>Mobile</a:t>
            </a:r>
          </a:p>
        </p:txBody>
      </p:sp>
      <p:grpSp>
        <p:nvGrpSpPr>
          <p:cNvPr id="91" name="Group 6"/>
          <p:cNvGrpSpPr>
            <a:grpSpLocks/>
          </p:cNvGrpSpPr>
          <p:nvPr/>
        </p:nvGrpSpPr>
        <p:grpSpPr bwMode="auto">
          <a:xfrm>
            <a:off x="5747657" y="2069006"/>
            <a:ext cx="1337479" cy="1120511"/>
            <a:chOff x="4307628" y="1543546"/>
            <a:chExt cx="1420487" cy="1169288"/>
          </a:xfrm>
        </p:grpSpPr>
        <p:pic>
          <p:nvPicPr>
            <p:cNvPr id="92" name="Picture 24"/>
            <p:cNvPicPr>
              <a:picLocks noChangeAspect="1"/>
            </p:cNvPicPr>
            <p:nvPr/>
          </p:nvPicPr>
          <p:blipFill>
            <a:blip r:embed="rId7"/>
            <a:srcRect/>
            <a:stretch>
              <a:fillRect/>
            </a:stretch>
          </p:blipFill>
          <p:spPr bwMode="auto">
            <a:xfrm>
              <a:off x="4939919" y="1543546"/>
              <a:ext cx="730635" cy="649533"/>
            </a:xfrm>
            <a:prstGeom prst="rect">
              <a:avLst/>
            </a:prstGeom>
            <a:noFill/>
            <a:ln w="9525">
              <a:noFill/>
              <a:miter lim="800000"/>
              <a:headEnd/>
              <a:tailEnd/>
            </a:ln>
          </p:spPr>
        </p:pic>
        <p:pic>
          <p:nvPicPr>
            <p:cNvPr id="93" name="Picture 26"/>
            <p:cNvPicPr>
              <a:picLocks noChangeAspect="1"/>
            </p:cNvPicPr>
            <p:nvPr/>
          </p:nvPicPr>
          <p:blipFill>
            <a:blip r:embed="rId8"/>
            <a:srcRect/>
            <a:stretch>
              <a:fillRect/>
            </a:stretch>
          </p:blipFill>
          <p:spPr bwMode="auto">
            <a:xfrm>
              <a:off x="4307628" y="1590241"/>
              <a:ext cx="790962" cy="773734"/>
            </a:xfrm>
            <a:prstGeom prst="rect">
              <a:avLst/>
            </a:prstGeom>
            <a:noFill/>
            <a:ln w="9525">
              <a:noFill/>
              <a:miter lim="800000"/>
              <a:headEnd/>
              <a:tailEnd/>
            </a:ln>
          </p:spPr>
        </p:pic>
        <p:pic>
          <p:nvPicPr>
            <p:cNvPr id="94" name="Picture 16"/>
            <p:cNvPicPr>
              <a:picLocks noChangeAspect="1"/>
            </p:cNvPicPr>
            <p:nvPr/>
          </p:nvPicPr>
          <p:blipFill>
            <a:blip r:embed="rId9"/>
            <a:srcRect/>
            <a:stretch>
              <a:fillRect/>
            </a:stretch>
          </p:blipFill>
          <p:spPr bwMode="auto">
            <a:xfrm rot="-608137">
              <a:off x="5186068" y="1928896"/>
              <a:ext cx="167077" cy="396686"/>
            </a:xfrm>
            <a:prstGeom prst="rect">
              <a:avLst/>
            </a:prstGeom>
            <a:noFill/>
            <a:ln w="9525">
              <a:noFill/>
              <a:miter lim="800000"/>
              <a:headEnd/>
              <a:tailEnd/>
            </a:ln>
          </p:spPr>
        </p:pic>
        <p:pic>
          <p:nvPicPr>
            <p:cNvPr id="95" name="Picture 18"/>
            <p:cNvPicPr>
              <a:picLocks noChangeAspect="1"/>
            </p:cNvPicPr>
            <p:nvPr/>
          </p:nvPicPr>
          <p:blipFill>
            <a:blip r:embed="rId10"/>
            <a:srcRect/>
            <a:stretch>
              <a:fillRect/>
            </a:stretch>
          </p:blipFill>
          <p:spPr bwMode="auto">
            <a:xfrm>
              <a:off x="5107412" y="2193079"/>
              <a:ext cx="620703" cy="519755"/>
            </a:xfrm>
            <a:prstGeom prst="rect">
              <a:avLst/>
            </a:prstGeom>
            <a:noFill/>
            <a:ln w="9525">
              <a:noFill/>
              <a:miter lim="800000"/>
              <a:headEnd/>
              <a:tailEnd/>
            </a:ln>
          </p:spPr>
        </p:pic>
      </p:grpSp>
      <p:sp>
        <p:nvSpPr>
          <p:cNvPr id="96" name="Rectangle 8"/>
          <p:cNvSpPr>
            <a:spLocks noChangeArrowheads="1"/>
          </p:cNvSpPr>
          <p:nvPr/>
        </p:nvSpPr>
        <p:spPr bwMode="auto">
          <a:xfrm>
            <a:off x="1964303" y="2696199"/>
            <a:ext cx="2032910" cy="646331"/>
          </a:xfrm>
          <a:prstGeom prst="rect">
            <a:avLst/>
          </a:prstGeom>
          <a:noFill/>
          <a:ln>
            <a:noFill/>
          </a:ln>
        </p:spPr>
        <p:txBody>
          <a:bodyPr wrap="square" lIns="64008" tIns="32004" rIns="64008" bIns="32004">
            <a:spAutoFit/>
          </a:bodyPr>
          <a:lstStyle/>
          <a:p>
            <a:pPr algn="ctr" eaLnBrk="1" hangingPunct="1">
              <a:lnSpc>
                <a:spcPct val="90000"/>
              </a:lnSpc>
              <a:defRPr/>
            </a:pPr>
            <a:r>
              <a:rPr lang="en-US" altLang="ja-JP" sz="4200" b="1" spc="-140" dirty="0">
                <a:solidFill>
                  <a:srgbClr val="E7800F"/>
                </a:solidFill>
                <a:latin typeface="Meiryo UI" panose="020B0604030504040204" pitchFamily="50" charset="-128"/>
                <a:ea typeface="Meiryo UI" panose="020B0604030504040204" pitchFamily="50" charset="-128"/>
                <a:cs typeface="Arial" panose="020B0604020202020204" pitchFamily="34" charset="0"/>
              </a:rPr>
              <a:t>40</a:t>
            </a:r>
            <a:r>
              <a:rPr lang="en-US" altLang="ja-JP" b="1" spc="-140" dirty="0">
                <a:solidFill>
                  <a:srgbClr val="E7800F"/>
                </a:solidFill>
                <a:latin typeface="Meiryo UI" panose="020B0604030504040204" pitchFamily="50" charset="-128"/>
                <a:ea typeface="Meiryo UI" panose="020B0604030504040204" pitchFamily="50" charset="-128"/>
                <a:cs typeface="Arial" panose="020B0604020202020204" pitchFamily="34" charset="0"/>
              </a:rPr>
              <a:t>Zetabyte</a:t>
            </a:r>
            <a:endParaRPr lang="en-US" b="1" spc="-140" dirty="0">
              <a:solidFill>
                <a:srgbClr val="E7800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97" name="TextBox 20"/>
          <p:cNvSpPr txBox="1">
            <a:spLocks noChangeArrowheads="1"/>
          </p:cNvSpPr>
          <p:nvPr/>
        </p:nvSpPr>
        <p:spPr bwMode="auto">
          <a:xfrm>
            <a:off x="1809705" y="3374654"/>
            <a:ext cx="2627283" cy="244682"/>
          </a:xfrm>
          <a:prstGeom prst="rect">
            <a:avLst/>
          </a:prstGeom>
          <a:noFill/>
          <a:ln w="9525">
            <a:noFill/>
            <a:miter lim="800000"/>
            <a:headEnd/>
            <a:tailEnd/>
          </a:ln>
        </p:spPr>
        <p:txBody>
          <a:bodyPr wrap="square" lIns="64008" tIns="32004" rIns="64008" bIns="32004">
            <a:prstTxWarp prst="textNoShape">
              <a:avLst/>
            </a:prstTxWarp>
            <a:spAutoFit/>
          </a:bodyPr>
          <a:lstStyle/>
          <a:p>
            <a:pPr eaLnBrk="1" hangingPunct="1">
              <a:lnSpc>
                <a:spcPct val="90000"/>
              </a:lnSpc>
            </a:pP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2020</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年には、</a:t>
            </a: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40</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ゼタバイトに達する。</a:t>
            </a:r>
            <a:endParaRPr 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endParaRPr>
          </a:p>
        </p:txBody>
      </p:sp>
      <p:pic>
        <p:nvPicPr>
          <p:cNvPr id="99" name="Picture 92"/>
          <p:cNvPicPr>
            <a:picLocks noChangeAspect="1"/>
          </p:cNvPicPr>
          <p:nvPr/>
        </p:nvPicPr>
        <p:blipFill>
          <a:blip r:embed="rId11" cstate="email"/>
          <a:stretch>
            <a:fillRect/>
          </a:stretch>
        </p:blipFill>
        <p:spPr bwMode="auto">
          <a:xfrm>
            <a:off x="2471057" y="1521167"/>
            <a:ext cx="2322736" cy="1573182"/>
          </a:xfrm>
          <a:prstGeom prst="rect">
            <a:avLst/>
          </a:prstGeom>
          <a:ln>
            <a:noFill/>
          </a:ln>
          <a:effectLst>
            <a:softEdge rad="635000"/>
          </a:effectLst>
        </p:spPr>
      </p:pic>
      <p:sp>
        <p:nvSpPr>
          <p:cNvPr id="101" name="Text Box 6"/>
          <p:cNvSpPr txBox="1">
            <a:spLocks noChangeArrowheads="1"/>
          </p:cNvSpPr>
          <p:nvPr/>
        </p:nvSpPr>
        <p:spPr bwMode="auto">
          <a:xfrm>
            <a:off x="1943015" y="1722403"/>
            <a:ext cx="1147961" cy="602493"/>
          </a:xfrm>
          <a:prstGeom prst="rect">
            <a:avLst/>
          </a:prstGeom>
          <a:noFill/>
          <a:ln>
            <a:noFill/>
          </a:ln>
        </p:spPr>
        <p:txBody>
          <a:bodyPr lIns="48025" tIns="24013" rIns="48025" bIns="24013">
            <a:spAutoFit/>
          </a:bodyPr>
          <a:lstStyle>
            <a:lvl1pPr defTabSz="685800">
              <a:defRPr sz="2200">
                <a:solidFill>
                  <a:schemeClr val="hlink"/>
                </a:solidFill>
                <a:latin typeface="Arial" panose="020B0604020202020204" pitchFamily="34" charset="0"/>
                <a:ea typeface="MS PGothic" panose="020B0600070205080204" pitchFamily="34" charset="-128"/>
              </a:defRPr>
            </a:lvl1pPr>
            <a:lvl2pPr marL="37931725" indent="-37474525" defTabSz="685800">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nSpc>
                <a:spcPct val="90000"/>
              </a:lnSpc>
              <a:spcBef>
                <a:spcPct val="50000"/>
              </a:spcBef>
              <a:defRPr/>
            </a:pPr>
            <a:r>
              <a:rPr lang="en-US" sz="2000" b="1" kern="0" dirty="0">
                <a:solidFill>
                  <a:schemeClr val="tx1"/>
                </a:solidFill>
                <a:latin typeface="Meiryo UI" panose="020B0604030504040204" pitchFamily="50" charset="-128"/>
                <a:ea typeface="Meiryo UI" panose="020B0604030504040204" pitchFamily="50" charset="-128"/>
                <a:cs typeface="Arial" panose="020B0604020202020204" pitchFamily="34" charset="0"/>
              </a:rPr>
              <a:t>Big Data</a:t>
            </a:r>
          </a:p>
        </p:txBody>
      </p:sp>
      <p:cxnSp>
        <p:nvCxnSpPr>
          <p:cNvPr id="102" name="Straight Connector 94"/>
          <p:cNvCxnSpPr>
            <a:cxnSpLocks noChangeShapeType="1"/>
          </p:cNvCxnSpPr>
          <p:nvPr/>
        </p:nvCxnSpPr>
        <p:spPr bwMode="auto">
          <a:xfrm>
            <a:off x="7221453" y="1387096"/>
            <a:ext cx="0" cy="2369343"/>
          </a:xfrm>
          <a:prstGeom prst="line">
            <a:avLst/>
          </a:prstGeom>
          <a:noFill/>
          <a:ln w="6350">
            <a:solidFill>
              <a:srgbClr val="A6A6A6"/>
            </a:solidFill>
            <a:round/>
            <a:headEnd/>
            <a:tailEnd/>
          </a:ln>
        </p:spPr>
      </p:cxnSp>
      <p:sp>
        <p:nvSpPr>
          <p:cNvPr id="103" name="TextBox 4"/>
          <p:cNvSpPr txBox="1">
            <a:spLocks noChangeArrowheads="1"/>
          </p:cNvSpPr>
          <p:nvPr/>
        </p:nvSpPr>
        <p:spPr bwMode="auto">
          <a:xfrm>
            <a:off x="4446663" y="4119240"/>
            <a:ext cx="2610715" cy="341632"/>
          </a:xfrm>
          <a:prstGeom prst="rect">
            <a:avLst/>
          </a:prstGeom>
          <a:noFill/>
          <a:ln>
            <a:noFill/>
          </a:ln>
        </p:spPr>
        <p:txBody>
          <a:bodyPr wrap="none" lIns="64008" tIns="32004" rIns="64008" bIns="32004">
            <a:spAutoFit/>
          </a:bodyPr>
          <a:lstStyle>
            <a:lvl1pPr defTabSz="685800">
              <a:defRPr sz="2200">
                <a:solidFill>
                  <a:schemeClr val="hlink"/>
                </a:solidFill>
                <a:latin typeface="Arial" panose="020B0604020202020204" pitchFamily="34" charset="0"/>
                <a:ea typeface="MS PGothic" panose="020B0600070205080204" pitchFamily="34" charset="-128"/>
              </a:defRPr>
            </a:lvl1pPr>
            <a:lvl2pPr marL="37931725" indent="-37474525" defTabSz="685800">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spcBef>
                <a:spcPct val="50000"/>
              </a:spcBef>
              <a:defRPr/>
            </a:pPr>
            <a:r>
              <a:rPr lang="en-US" sz="2000" b="1" kern="0" dirty="0">
                <a:solidFill>
                  <a:schemeClr val="tx1"/>
                </a:solidFill>
                <a:latin typeface="Meiryo UI" panose="020B0604030504040204" pitchFamily="50" charset="-128"/>
                <a:ea typeface="Meiryo UI" panose="020B0604030504040204" pitchFamily="50" charset="-128"/>
                <a:cs typeface="Arial" panose="020B0604020202020204" pitchFamily="34" charset="0"/>
              </a:rPr>
              <a:t>Internet of Things</a:t>
            </a:r>
          </a:p>
        </p:txBody>
      </p:sp>
      <p:sp>
        <p:nvSpPr>
          <p:cNvPr id="104" name="TextBox 20"/>
          <p:cNvSpPr txBox="1">
            <a:spLocks noChangeArrowheads="1"/>
          </p:cNvSpPr>
          <p:nvPr/>
        </p:nvSpPr>
        <p:spPr bwMode="auto">
          <a:xfrm>
            <a:off x="4391695" y="6110049"/>
            <a:ext cx="3040102" cy="244682"/>
          </a:xfrm>
          <a:prstGeom prst="rect">
            <a:avLst/>
          </a:prstGeom>
          <a:noFill/>
          <a:ln w="9525">
            <a:noFill/>
            <a:miter lim="800000"/>
            <a:headEnd/>
            <a:tailEnd/>
          </a:ln>
        </p:spPr>
        <p:txBody>
          <a:bodyPr wrap="square" lIns="64008" tIns="32004" rIns="64008" bIns="32004">
            <a:prstTxWarp prst="textNoShape">
              <a:avLst/>
            </a:prstTxWarp>
            <a:spAutoFit/>
          </a:bodyPr>
          <a:lstStyle/>
          <a:p>
            <a:pPr eaLnBrk="1" hangingPunct="1">
              <a:lnSpc>
                <a:spcPct val="90000"/>
              </a:lnSpc>
            </a:pP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2020</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年に</a:t>
            </a: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IoT</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関連ビジネスは</a:t>
            </a: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50B</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に成長。</a:t>
            </a:r>
            <a:endParaRPr 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05" name="Rectangle 8"/>
          <p:cNvSpPr>
            <a:spLocks noChangeArrowheads="1"/>
          </p:cNvSpPr>
          <p:nvPr/>
        </p:nvSpPr>
        <p:spPr bwMode="auto">
          <a:xfrm>
            <a:off x="4746802" y="5486029"/>
            <a:ext cx="1745596" cy="646331"/>
          </a:xfrm>
          <a:prstGeom prst="rect">
            <a:avLst/>
          </a:prstGeom>
          <a:noFill/>
          <a:ln w="9525">
            <a:noFill/>
            <a:miter lim="800000"/>
            <a:headEnd/>
            <a:tailEnd/>
          </a:ln>
        </p:spPr>
        <p:txBody>
          <a:bodyPr wrap="square" lIns="64008" tIns="32004" rIns="64008" bIns="32004">
            <a:prstTxWarp prst="textNoShape">
              <a:avLst/>
            </a:prstTxWarp>
            <a:spAutoFit/>
          </a:bodyPr>
          <a:lstStyle/>
          <a:p>
            <a:pPr eaLnBrk="1" hangingPunct="1">
              <a:lnSpc>
                <a:spcPct val="90000"/>
              </a:lnSpc>
            </a:pPr>
            <a:r>
              <a:rPr lang="en-US" sz="4200" b="1" dirty="0">
                <a:solidFill>
                  <a:srgbClr val="E7800F"/>
                </a:solidFill>
                <a:latin typeface="Meiryo UI" panose="020B0604030504040204" pitchFamily="50" charset="-128"/>
                <a:ea typeface="Meiryo UI" panose="020B0604030504040204" pitchFamily="50" charset="-128"/>
                <a:cs typeface="Arial" panose="020B0604020202020204" pitchFamily="34" charset="0"/>
              </a:rPr>
              <a:t>50</a:t>
            </a:r>
            <a:r>
              <a:rPr lang="en-US" dirty="0">
                <a:solidFill>
                  <a:srgbClr val="E7800F"/>
                </a:solidFill>
                <a:latin typeface="Meiryo UI" panose="020B0604030504040204" pitchFamily="50" charset="-128"/>
                <a:ea typeface="Meiryo UI" panose="020B0604030504040204" pitchFamily="50" charset="-128"/>
                <a:cs typeface="Arial" panose="020B0604020202020204" pitchFamily="34" charset="0"/>
              </a:rPr>
              <a:t>billion</a:t>
            </a:r>
            <a:r>
              <a:rPr lang="en-US" sz="1100" dirty="0">
                <a:solidFill>
                  <a:srgbClr val="E7800F"/>
                </a:solidFill>
                <a:latin typeface="Meiryo UI" panose="020B0604030504040204" pitchFamily="50" charset="-128"/>
                <a:ea typeface="Meiryo UI" panose="020B0604030504040204" pitchFamily="50" charset="-128"/>
                <a:cs typeface="Arial" panose="020B0604020202020204" pitchFamily="34" charset="0"/>
              </a:rPr>
              <a:t> </a:t>
            </a:r>
            <a:endParaRPr lang="en-US" sz="1100" b="1" dirty="0">
              <a:solidFill>
                <a:srgbClr val="E7800F"/>
              </a:solidFill>
              <a:latin typeface="Meiryo UI" panose="020B0604030504040204" pitchFamily="50" charset="-128"/>
              <a:ea typeface="Meiryo UI" panose="020B0604030504040204" pitchFamily="50" charset="-128"/>
              <a:cs typeface="Arial" panose="020B0604020202020204" pitchFamily="34" charset="0"/>
            </a:endParaRPr>
          </a:p>
        </p:txBody>
      </p:sp>
      <p:grpSp>
        <p:nvGrpSpPr>
          <p:cNvPr id="106" name="Group 2"/>
          <p:cNvGrpSpPr>
            <a:grpSpLocks/>
          </p:cNvGrpSpPr>
          <p:nvPr/>
        </p:nvGrpSpPr>
        <p:grpSpPr bwMode="auto">
          <a:xfrm>
            <a:off x="5259374" y="4659389"/>
            <a:ext cx="1677918" cy="712081"/>
            <a:chOff x="8294964" y="5671711"/>
            <a:chExt cx="2636528" cy="1085385"/>
          </a:xfrm>
        </p:grpSpPr>
        <p:pic>
          <p:nvPicPr>
            <p:cNvPr id="107" name="Picture 7"/>
            <p:cNvPicPr>
              <a:picLocks noChangeAspect="1"/>
            </p:cNvPicPr>
            <p:nvPr/>
          </p:nvPicPr>
          <p:blipFill>
            <a:blip r:embed="rId12"/>
            <a:srcRect/>
            <a:stretch>
              <a:fillRect/>
            </a:stretch>
          </p:blipFill>
          <p:spPr bwMode="auto">
            <a:xfrm>
              <a:off x="8294964" y="6320447"/>
              <a:ext cx="1068750" cy="436649"/>
            </a:xfrm>
            <a:prstGeom prst="rect">
              <a:avLst/>
            </a:prstGeom>
            <a:noFill/>
            <a:ln w="9525">
              <a:noFill/>
              <a:miter lim="800000"/>
              <a:headEnd/>
              <a:tailEnd/>
            </a:ln>
          </p:spPr>
        </p:pic>
        <p:pic>
          <p:nvPicPr>
            <p:cNvPr id="108" name="Picture 8"/>
            <p:cNvPicPr>
              <a:picLocks noChangeAspect="1"/>
            </p:cNvPicPr>
            <p:nvPr/>
          </p:nvPicPr>
          <p:blipFill>
            <a:blip r:embed="rId13"/>
            <a:srcRect/>
            <a:stretch>
              <a:fillRect/>
            </a:stretch>
          </p:blipFill>
          <p:spPr bwMode="auto">
            <a:xfrm>
              <a:off x="10419989" y="6237276"/>
              <a:ext cx="511503" cy="513583"/>
            </a:xfrm>
            <a:prstGeom prst="rect">
              <a:avLst/>
            </a:prstGeom>
            <a:noFill/>
            <a:ln w="9525">
              <a:noFill/>
              <a:miter lim="800000"/>
              <a:headEnd/>
              <a:tailEnd/>
            </a:ln>
          </p:spPr>
        </p:pic>
        <p:pic>
          <p:nvPicPr>
            <p:cNvPr id="109" name="Picture 9"/>
            <p:cNvPicPr>
              <a:picLocks noChangeAspect="1"/>
            </p:cNvPicPr>
            <p:nvPr/>
          </p:nvPicPr>
          <p:blipFill>
            <a:blip r:embed="rId14"/>
            <a:srcRect/>
            <a:stretch>
              <a:fillRect/>
            </a:stretch>
          </p:blipFill>
          <p:spPr bwMode="auto">
            <a:xfrm>
              <a:off x="10158000" y="5671711"/>
              <a:ext cx="773492" cy="392985"/>
            </a:xfrm>
            <a:prstGeom prst="rect">
              <a:avLst/>
            </a:prstGeom>
            <a:noFill/>
            <a:ln w="9525">
              <a:noFill/>
              <a:miter lim="800000"/>
              <a:headEnd/>
              <a:tailEnd/>
            </a:ln>
          </p:spPr>
        </p:pic>
        <p:pic>
          <p:nvPicPr>
            <p:cNvPr id="110" name="Picture 11"/>
            <p:cNvPicPr>
              <a:picLocks noChangeAspect="1"/>
            </p:cNvPicPr>
            <p:nvPr/>
          </p:nvPicPr>
          <p:blipFill>
            <a:blip r:embed="rId15"/>
            <a:srcRect/>
            <a:stretch>
              <a:fillRect/>
            </a:stretch>
          </p:blipFill>
          <p:spPr bwMode="auto">
            <a:xfrm>
              <a:off x="8623490" y="5698742"/>
              <a:ext cx="499027" cy="499027"/>
            </a:xfrm>
            <a:prstGeom prst="rect">
              <a:avLst/>
            </a:prstGeom>
            <a:noFill/>
            <a:ln w="9525">
              <a:noFill/>
              <a:miter lim="800000"/>
              <a:headEnd/>
              <a:tailEnd/>
            </a:ln>
          </p:spPr>
        </p:pic>
        <p:pic>
          <p:nvPicPr>
            <p:cNvPr id="111" name="Picture 15"/>
            <p:cNvPicPr>
              <a:picLocks noChangeAspect="1"/>
            </p:cNvPicPr>
            <p:nvPr/>
          </p:nvPicPr>
          <p:blipFill>
            <a:blip r:embed="rId16"/>
            <a:srcRect/>
            <a:stretch>
              <a:fillRect/>
            </a:stretch>
          </p:blipFill>
          <p:spPr bwMode="auto">
            <a:xfrm>
              <a:off x="9517581" y="6386984"/>
              <a:ext cx="765175" cy="326448"/>
            </a:xfrm>
            <a:prstGeom prst="rect">
              <a:avLst/>
            </a:prstGeom>
            <a:noFill/>
            <a:ln w="9525">
              <a:noFill/>
              <a:miter lim="800000"/>
              <a:headEnd/>
              <a:tailEnd/>
            </a:ln>
          </p:spPr>
        </p:pic>
        <p:pic>
          <p:nvPicPr>
            <p:cNvPr id="112" name="Picture 21"/>
            <p:cNvPicPr>
              <a:picLocks noChangeAspect="1"/>
            </p:cNvPicPr>
            <p:nvPr/>
          </p:nvPicPr>
          <p:blipFill>
            <a:blip r:embed="rId17"/>
            <a:srcRect/>
            <a:stretch>
              <a:fillRect/>
            </a:stretch>
          </p:blipFill>
          <p:spPr bwMode="auto">
            <a:xfrm>
              <a:off x="9409458" y="5698742"/>
              <a:ext cx="490710" cy="478235"/>
            </a:xfrm>
            <a:prstGeom prst="rect">
              <a:avLst/>
            </a:prstGeom>
            <a:noFill/>
            <a:ln w="9525">
              <a:noFill/>
              <a:miter lim="800000"/>
              <a:headEnd/>
              <a:tailEnd/>
            </a:ln>
          </p:spPr>
        </p:pic>
      </p:grpSp>
      <p:cxnSp>
        <p:nvCxnSpPr>
          <p:cNvPr id="114" name="Straight Connector 73"/>
          <p:cNvCxnSpPr>
            <a:cxnSpLocks noChangeShapeType="1"/>
          </p:cNvCxnSpPr>
          <p:nvPr/>
        </p:nvCxnSpPr>
        <p:spPr bwMode="auto">
          <a:xfrm>
            <a:off x="7221453" y="4058973"/>
            <a:ext cx="0" cy="2431521"/>
          </a:xfrm>
          <a:prstGeom prst="line">
            <a:avLst/>
          </a:prstGeom>
          <a:noFill/>
          <a:ln w="6350">
            <a:solidFill>
              <a:srgbClr val="A6A6A6"/>
            </a:solidFill>
            <a:round/>
            <a:headEnd/>
            <a:tailEnd/>
          </a:ln>
        </p:spPr>
      </p:cxnSp>
      <p:sp>
        <p:nvSpPr>
          <p:cNvPr id="115" name="TextBox 4"/>
          <p:cNvSpPr txBox="1">
            <a:spLocks noChangeArrowheads="1"/>
          </p:cNvSpPr>
          <p:nvPr/>
        </p:nvSpPr>
        <p:spPr bwMode="auto">
          <a:xfrm>
            <a:off x="7350044" y="4119240"/>
            <a:ext cx="1947071" cy="341632"/>
          </a:xfrm>
          <a:prstGeom prst="rect">
            <a:avLst/>
          </a:prstGeom>
          <a:noFill/>
          <a:ln>
            <a:noFill/>
          </a:ln>
        </p:spPr>
        <p:txBody>
          <a:bodyPr wrap="none" lIns="64008" tIns="32004" rIns="64008" bIns="32004">
            <a:spAutoFit/>
          </a:bodyPr>
          <a:lstStyle>
            <a:lvl1pPr defTabSz="685800">
              <a:defRPr sz="2200">
                <a:solidFill>
                  <a:schemeClr val="hlink"/>
                </a:solidFill>
                <a:latin typeface="Arial" panose="020B0604020202020204" pitchFamily="34" charset="0"/>
                <a:ea typeface="MS PGothic" panose="020B0600070205080204" pitchFamily="34" charset="-128"/>
              </a:defRPr>
            </a:lvl1pPr>
            <a:lvl2pPr marL="37931725" indent="-37474525" defTabSz="685800">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90000"/>
              </a:lnSpc>
              <a:spcBef>
                <a:spcPct val="50000"/>
              </a:spcBef>
              <a:defRPr/>
            </a:pPr>
            <a:r>
              <a:rPr lang="en-US" sz="2000" b="1" u="sng" kern="0"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Arial" panose="020B0604020202020204" pitchFamily="34" charset="0"/>
              </a:rPr>
              <a:t>API Economy</a:t>
            </a:r>
          </a:p>
        </p:txBody>
      </p:sp>
      <p:sp>
        <p:nvSpPr>
          <p:cNvPr id="116" name="TextBox 20"/>
          <p:cNvSpPr txBox="1">
            <a:spLocks noChangeArrowheads="1"/>
          </p:cNvSpPr>
          <p:nvPr/>
        </p:nvSpPr>
        <p:spPr bwMode="auto">
          <a:xfrm>
            <a:off x="7423884" y="6088230"/>
            <a:ext cx="2975584" cy="424732"/>
          </a:xfrm>
          <a:prstGeom prst="rect">
            <a:avLst/>
          </a:prstGeom>
          <a:noFill/>
          <a:ln w="9525">
            <a:noFill/>
            <a:miter lim="800000"/>
            <a:headEnd/>
            <a:tailEnd/>
          </a:ln>
        </p:spPr>
        <p:txBody>
          <a:bodyPr wrap="square" lIns="64008" tIns="32004" rIns="64008" bIns="32004">
            <a:prstTxWarp prst="textNoShape">
              <a:avLst/>
            </a:prstTxWarp>
            <a:spAutoFit/>
          </a:bodyPr>
          <a:lstStyle/>
          <a:p>
            <a:pPr eaLnBrk="1" hangingPunct="1">
              <a:lnSpc>
                <a:spcPct val="90000"/>
              </a:lnSpc>
            </a:pPr>
            <a:r>
              <a:rPr 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2013</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年には</a:t>
            </a: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85B</a:t>
            </a:r>
            <a:r>
              <a:rPr lang="ja-JP" altLang="en-US" sz="1300" dirty="0" err="1">
                <a:solidFill>
                  <a:srgbClr val="606060"/>
                </a:solidFill>
                <a:latin typeface="Meiryo UI" panose="020B0604030504040204" pitchFamily="50" charset="-128"/>
                <a:ea typeface="Meiryo UI" panose="020B0604030504040204" pitchFamily="50" charset="-128"/>
                <a:cs typeface="Arial" panose="020B0604020202020204" pitchFamily="34" charset="0"/>
              </a:rPr>
              <a:t>だった</a:t>
            </a: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API</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エコノミーは、</a:t>
            </a: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2017</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年には、</a:t>
            </a:r>
            <a:r>
              <a:rPr 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1</a:t>
            </a:r>
            <a:r>
              <a:rPr lang="en-US" altLang="ja-JP"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T</a:t>
            </a:r>
            <a:r>
              <a:rPr 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rillion</a:t>
            </a:r>
            <a:r>
              <a:rPr lang="ja-JP" alt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rPr>
              <a:t>に達する。</a:t>
            </a:r>
            <a:endParaRPr lang="en-US" sz="1300" dirty="0">
              <a:solidFill>
                <a:srgbClr val="60606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17" name="Rectangle 8"/>
          <p:cNvSpPr>
            <a:spLocks noChangeArrowheads="1"/>
          </p:cNvSpPr>
          <p:nvPr/>
        </p:nvSpPr>
        <p:spPr bwMode="auto">
          <a:xfrm>
            <a:off x="7394553" y="5482410"/>
            <a:ext cx="1777651" cy="646331"/>
          </a:xfrm>
          <a:prstGeom prst="rect">
            <a:avLst/>
          </a:prstGeom>
          <a:noFill/>
          <a:ln w="9525">
            <a:noFill/>
            <a:miter lim="800000"/>
            <a:headEnd/>
            <a:tailEnd/>
          </a:ln>
        </p:spPr>
        <p:txBody>
          <a:bodyPr wrap="square" lIns="64008" tIns="32004" rIns="64008" bIns="32004">
            <a:prstTxWarp prst="textNoShape">
              <a:avLst/>
            </a:prstTxWarp>
            <a:spAutoFit/>
          </a:bodyPr>
          <a:lstStyle/>
          <a:p>
            <a:pPr eaLnBrk="1" hangingPunct="1">
              <a:lnSpc>
                <a:spcPct val="90000"/>
              </a:lnSpc>
            </a:pPr>
            <a:r>
              <a:rPr lang="en-US" sz="4200" b="1" dirty="0">
                <a:solidFill>
                  <a:srgbClr val="E7800F"/>
                </a:solidFill>
                <a:latin typeface="Meiryo UI" panose="020B0604030504040204" pitchFamily="50" charset="-128"/>
                <a:ea typeface="Meiryo UI" panose="020B0604030504040204" pitchFamily="50" charset="-128"/>
                <a:cs typeface="Arial" panose="020B0604020202020204" pitchFamily="34" charset="0"/>
              </a:rPr>
              <a:t>85</a:t>
            </a:r>
            <a:r>
              <a:rPr lang="en-US" dirty="0">
                <a:solidFill>
                  <a:srgbClr val="E7800F"/>
                </a:solidFill>
                <a:latin typeface="Meiryo UI" panose="020B0604030504040204" pitchFamily="50" charset="-128"/>
                <a:ea typeface="Meiryo UI" panose="020B0604030504040204" pitchFamily="50" charset="-128"/>
                <a:cs typeface="Arial" panose="020B0604020202020204" pitchFamily="34" charset="0"/>
              </a:rPr>
              <a:t>billion</a:t>
            </a:r>
            <a:r>
              <a:rPr lang="en-US" sz="1100" dirty="0">
                <a:solidFill>
                  <a:srgbClr val="E7800F"/>
                </a:solidFill>
                <a:latin typeface="Meiryo UI" panose="020B0604030504040204" pitchFamily="50" charset="-128"/>
                <a:ea typeface="Meiryo UI" panose="020B0604030504040204" pitchFamily="50" charset="-128"/>
                <a:cs typeface="Arial" panose="020B0604020202020204" pitchFamily="34" charset="0"/>
              </a:rPr>
              <a:t> </a:t>
            </a:r>
            <a:endParaRPr lang="en-US" sz="1100" b="1" dirty="0">
              <a:solidFill>
                <a:srgbClr val="E7800F"/>
              </a:solidFill>
              <a:latin typeface="Meiryo UI" panose="020B0604030504040204" pitchFamily="50" charset="-128"/>
              <a:ea typeface="Meiryo UI" panose="020B0604030504040204" pitchFamily="50" charset="-128"/>
              <a:cs typeface="Arial" panose="020B0604020202020204" pitchFamily="34" charset="0"/>
            </a:endParaRPr>
          </a:p>
        </p:txBody>
      </p:sp>
      <p:pic>
        <p:nvPicPr>
          <p:cNvPr id="119" name="Picture 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82570" y="4536717"/>
            <a:ext cx="1500140" cy="1375128"/>
          </a:xfrm>
          <a:prstGeom prst="rect">
            <a:avLst/>
          </a:prstGeom>
        </p:spPr>
      </p:pic>
      <p:pic>
        <p:nvPicPr>
          <p:cNvPr id="45" name="図 1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0015973" y="3018925"/>
            <a:ext cx="79851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4964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16963" y="1073150"/>
            <a:ext cx="1555750" cy="1554163"/>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grey_circles_470x4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13" y="1241425"/>
            <a:ext cx="44767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1768475" y="4271963"/>
            <a:ext cx="1554163" cy="1554162"/>
          </a:xfrm>
          <a:prstGeom prst="rect">
            <a:avLst/>
          </a:prstGeom>
          <a:solidFill>
            <a:srgbClr val="336699"/>
          </a:solidFill>
          <a:ln>
            <a:noFill/>
          </a:ln>
          <a:scene3d>
            <a:camera prst="orthographicFront"/>
            <a:lightRig rig="threePt" dir="t"/>
          </a:scene3d>
          <a:sp3d>
            <a:bevelT w="114300" prst="artDeco"/>
          </a:sp3d>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4400" b="1" dirty="0">
                <a:solidFill>
                  <a:schemeClr val="bg1"/>
                </a:solidFill>
                <a:latin typeface="Meiryo UI" panose="020B0604030504040204" pitchFamily="50" charset="-128"/>
                <a:ea typeface="Meiryo UI" panose="020B0604030504040204" pitchFamily="50" charset="-128"/>
              </a:rPr>
              <a:t>1</a:t>
            </a:r>
            <a:endParaRPr lang="en-US" altLang="en-US" sz="4400" b="1" dirty="0">
              <a:solidFill>
                <a:schemeClr val="bg1"/>
              </a:solidFill>
              <a:latin typeface="Meiryo UI" panose="020B0604030504040204" pitchFamily="50" charset="-128"/>
              <a:ea typeface="Meiryo UI" panose="020B0604030504040204" pitchFamily="50" charset="-128"/>
            </a:endParaRPr>
          </a:p>
        </p:txBody>
      </p:sp>
      <p:sp>
        <p:nvSpPr>
          <p:cNvPr id="9" name="Rectangle 10"/>
          <p:cNvSpPr>
            <a:spLocks noChangeArrowheads="1"/>
          </p:cNvSpPr>
          <p:nvPr/>
        </p:nvSpPr>
        <p:spPr bwMode="auto">
          <a:xfrm>
            <a:off x="3316288" y="2636838"/>
            <a:ext cx="5389562" cy="1624012"/>
          </a:xfrm>
          <a:prstGeom prst="rect">
            <a:avLst/>
          </a:prstGeom>
          <a:solidFill>
            <a:schemeClr val="bg1"/>
          </a:solidFill>
          <a:ln w="38100" algn="ctr">
            <a:solidFill>
              <a:srgbClr val="336699"/>
            </a:solidFill>
            <a:round/>
            <a:headEnd type="triangle" w="med" len="med"/>
            <a:tailEnd type="triangle" w="med" len="med"/>
          </a:ln>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0000"/>
              </a:lnSpc>
              <a:spcBef>
                <a:spcPct val="50000"/>
              </a:spcBef>
              <a:buFontTx/>
              <a:buNone/>
            </a:pPr>
            <a:endParaRPr lang="en-US" altLang="en-US" sz="1400"/>
          </a:p>
        </p:txBody>
      </p:sp>
      <p:sp>
        <p:nvSpPr>
          <p:cNvPr id="10" name="Rectangle 6"/>
          <p:cNvSpPr txBox="1">
            <a:spLocks noChangeArrowheads="1"/>
          </p:cNvSpPr>
          <p:nvPr/>
        </p:nvSpPr>
        <p:spPr bwMode="auto">
          <a:xfrm>
            <a:off x="3343275" y="3121913"/>
            <a:ext cx="537368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2pPr>
            <a:lvl3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3pPr>
            <a:lvl4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4pPr>
            <a:lvl5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5pPr>
            <a:lvl6pPr marL="4572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6pPr>
            <a:lvl7pPr marL="9144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7pPr>
            <a:lvl8pPr marL="13716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8pPr>
            <a:lvl9pPr marL="18288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9pPr>
          </a:lstStyle>
          <a:p>
            <a:pPr eaLnBrk="1" hangingPunct="1">
              <a:defRPr/>
            </a:pPr>
            <a:r>
              <a:rPr lang="en-US" altLang="en-US" b="1" dirty="0">
                <a:solidFill>
                  <a:schemeClr val="accent4">
                    <a:lumMod val="50000"/>
                  </a:schemeClr>
                </a:solidFill>
              </a:rPr>
              <a:t> </a:t>
            </a:r>
            <a:r>
              <a:rPr lang="ja-JP" altLang="en-US" b="1" dirty="0">
                <a:solidFill>
                  <a:schemeClr val="accent4">
                    <a:lumMod val="50000"/>
                  </a:schemeClr>
                </a:solidFill>
              </a:rPr>
              <a:t>はじめに</a:t>
            </a:r>
            <a:endParaRPr lang="en-US" altLang="en-US" b="1" dirty="0">
              <a:solidFill>
                <a:schemeClr val="accent4">
                  <a:lumMod val="50000"/>
                </a:schemeClr>
              </a:solidFill>
            </a:endParaRPr>
          </a:p>
        </p:txBody>
      </p:sp>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3</a:t>
            </a:fld>
            <a:endParaRPr kumimoji="1" lang="ja-JP" altLang="en-US"/>
          </a:p>
        </p:txBody>
      </p:sp>
    </p:spTree>
    <p:extLst>
      <p:ext uri="{BB962C8B-B14F-4D97-AF65-F5344CB8AC3E}">
        <p14:creationId xmlns:p14="http://schemas.microsoft.com/office/powerpoint/2010/main" val="425542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10886" y="0"/>
            <a:ext cx="881743" cy="551089"/>
          </a:xfrm>
          <a:prstGeom prst="rect">
            <a:avLst/>
          </a:prstGeom>
        </p:spPr>
      </p:pic>
      <p:sp>
        <p:nvSpPr>
          <p:cNvPr id="76" name="Title 1"/>
          <p:cNvSpPr txBox="1">
            <a:spLocks/>
          </p:cNvSpPr>
          <p:nvPr/>
        </p:nvSpPr>
        <p:spPr>
          <a:xfrm>
            <a:off x="1064046" y="130727"/>
            <a:ext cx="10551007" cy="6282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1800" b="1" u="sng" dirty="0">
                <a:latin typeface="Meiryo UI" panose="020B0604030504040204" pitchFamily="50" charset="-128"/>
                <a:ea typeface="Meiryo UI" panose="020B0604030504040204" pitchFamily="50" charset="-128"/>
              </a:rPr>
              <a:t>API</a:t>
            </a:r>
            <a:r>
              <a:rPr lang="ja-JP" altLang="en-US" sz="1800" b="1" u="sng" dirty="0">
                <a:latin typeface="Meiryo UI" panose="020B0604030504040204" pitchFamily="50" charset="-128"/>
                <a:ea typeface="Meiryo UI" panose="020B0604030504040204" pitchFamily="50" charset="-128"/>
              </a:rPr>
              <a:t>の説明をしてませんでした</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トヨタは、クルマ情報ビッグデータの</a:t>
            </a:r>
            <a:r>
              <a:rPr lang="en-US" altLang="ja-JP" sz="2400" b="1" dirty="0">
                <a:latin typeface="Meiryo UI" panose="020B0604030504040204" pitchFamily="50" charset="-128"/>
                <a:ea typeface="Meiryo UI" panose="020B0604030504040204" pitchFamily="50" charset="-128"/>
              </a:rPr>
              <a:t>API</a:t>
            </a:r>
            <a:r>
              <a:rPr lang="ja-JP" altLang="en-US" sz="2400" b="1" dirty="0">
                <a:latin typeface="Meiryo UI" panose="020B0604030504040204" pitchFamily="50" charset="-128"/>
                <a:ea typeface="Meiryo UI" panose="020B0604030504040204" pitchFamily="50" charset="-128"/>
              </a:rPr>
              <a:t>を公開</a:t>
            </a:r>
            <a:endParaRPr lang="en-US" sz="2400" b="1" dirty="0">
              <a:latin typeface="Meiryo UI" panose="020B0604030504040204" pitchFamily="50" charset="-128"/>
              <a:ea typeface="Meiryo UI" panose="020B0604030504040204" pitchFamily="50" charset="-128"/>
            </a:endParaRPr>
          </a:p>
        </p:txBody>
      </p:sp>
      <p:sp>
        <p:nvSpPr>
          <p:cNvPr id="46" name="正方形/長方形 45"/>
          <p:cNvSpPr/>
          <p:nvPr/>
        </p:nvSpPr>
        <p:spPr>
          <a:xfrm>
            <a:off x="0" y="6627168"/>
            <a:ext cx="6044797"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p>
        </p:txBody>
      </p:sp>
      <p:sp>
        <p:nvSpPr>
          <p:cNvPr id="48" name="正方形/長方形 47"/>
          <p:cNvSpPr/>
          <p:nvPr/>
        </p:nvSpPr>
        <p:spPr>
          <a:xfrm>
            <a:off x="0" y="6627168"/>
            <a:ext cx="6044797"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日経コンピュータ</a:t>
            </a:r>
            <a:r>
              <a:rPr lang="en-US" altLang="ja-JP" sz="900" dirty="0">
                <a:latin typeface="Meiryo UI" panose="020B0604030504040204" pitchFamily="50" charset="-128"/>
                <a:ea typeface="Meiryo UI" panose="020B0604030504040204" pitchFamily="50" charset="-128"/>
              </a:rPr>
              <a:t>2016.5.26</a:t>
            </a:r>
            <a:r>
              <a:rPr lang="ja-JP" altLang="en-US" sz="900" dirty="0">
                <a:latin typeface="Meiryo UI" panose="020B0604030504040204" pitchFamily="50" charset="-128"/>
                <a:ea typeface="Meiryo UI" panose="020B0604030504040204" pitchFamily="50" charset="-128"/>
              </a:rPr>
              <a:t>をもとに作成</a:t>
            </a:r>
          </a:p>
        </p:txBody>
      </p:sp>
      <p:pic>
        <p:nvPicPr>
          <p:cNvPr id="4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688" y="1060450"/>
            <a:ext cx="8621712" cy="568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37"/>
          <p:cNvSpPr>
            <a:spLocks noChangeArrowheads="1"/>
          </p:cNvSpPr>
          <p:nvPr/>
        </p:nvSpPr>
        <p:spPr bwMode="auto">
          <a:xfrm>
            <a:off x="88106" y="4926104"/>
            <a:ext cx="374808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ts val="400"/>
              </a:spcBef>
              <a:defRPr/>
            </a:pPr>
            <a:r>
              <a:rPr lang="en-US" sz="1750" b="1" dirty="0">
                <a:solidFill>
                  <a:srgbClr val="00649F"/>
                </a:solidFill>
                <a:latin typeface="Arial" panose="020B0604020202020204" pitchFamily="34" charset="0"/>
                <a:ea typeface="Helvetica Light"/>
                <a:cs typeface="Arial" panose="020B0604020202020204" pitchFamily="34" charset="0"/>
              </a:rPr>
              <a:t>Application Programming Interface</a:t>
            </a:r>
          </a:p>
        </p:txBody>
      </p:sp>
      <p:pic>
        <p:nvPicPr>
          <p:cNvPr id="51" name="図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564" y="2299406"/>
            <a:ext cx="3800605" cy="3800605"/>
          </a:xfrm>
          <a:prstGeom prst="rect">
            <a:avLst/>
          </a:prstGeom>
        </p:spPr>
      </p:pic>
      <p:sp>
        <p:nvSpPr>
          <p:cNvPr id="52" name="角丸四角形 51"/>
          <p:cNvSpPr/>
          <p:nvPr/>
        </p:nvSpPr>
        <p:spPr>
          <a:xfrm>
            <a:off x="5773289" y="2602994"/>
            <a:ext cx="1828717"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自動車位置情報</a:t>
            </a:r>
          </a:p>
        </p:txBody>
      </p:sp>
      <p:sp>
        <p:nvSpPr>
          <p:cNvPr id="53" name="正方形/長方形 52"/>
          <p:cNvSpPr/>
          <p:nvPr/>
        </p:nvSpPr>
        <p:spPr>
          <a:xfrm>
            <a:off x="7173183" y="4926104"/>
            <a:ext cx="2032929" cy="230832"/>
          </a:xfrm>
          <a:prstGeom prst="rect">
            <a:avLst/>
          </a:prstGeom>
        </p:spPr>
        <p:txBody>
          <a:bodyPr wrap="none">
            <a:spAutoFit/>
          </a:bodyPr>
          <a:lstStyle/>
          <a:p>
            <a:r>
              <a:rPr lang="en-US" altLang="ja-JP" sz="900" dirty="0">
                <a:latin typeface="Meiryo UI" panose="020B0604030504040204" pitchFamily="50" charset="-128"/>
                <a:ea typeface="Meiryo UI" panose="020B0604030504040204" pitchFamily="50" charset="-128"/>
              </a:rPr>
              <a:t>https://twitter.com/kuruma_talk</a:t>
            </a:r>
            <a:endParaRPr lang="ja-JP" altLang="en-US" sz="900" dirty="0">
              <a:latin typeface="Meiryo UI" panose="020B0604030504040204" pitchFamily="50" charset="-128"/>
              <a:ea typeface="Meiryo UI" panose="020B0604030504040204" pitchFamily="50" charset="-128"/>
            </a:endParaRPr>
          </a:p>
        </p:txBody>
      </p:sp>
      <p:sp>
        <p:nvSpPr>
          <p:cNvPr id="54" name="角丸四角形 53"/>
          <p:cNvSpPr/>
          <p:nvPr/>
        </p:nvSpPr>
        <p:spPr>
          <a:xfrm>
            <a:off x="6126182" y="2094869"/>
            <a:ext cx="827776"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速度</a:t>
            </a:r>
          </a:p>
        </p:txBody>
      </p:sp>
      <p:sp>
        <p:nvSpPr>
          <p:cNvPr id="55" name="角丸四角形 54"/>
          <p:cNvSpPr/>
          <p:nvPr/>
        </p:nvSpPr>
        <p:spPr>
          <a:xfrm>
            <a:off x="4947850" y="5875755"/>
            <a:ext cx="1828717"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進行方向加速度</a:t>
            </a:r>
          </a:p>
        </p:txBody>
      </p:sp>
      <p:sp>
        <p:nvSpPr>
          <p:cNvPr id="56" name="TextBox 37"/>
          <p:cNvSpPr>
            <a:spLocks noChangeArrowheads="1"/>
          </p:cNvSpPr>
          <p:nvPr/>
        </p:nvSpPr>
        <p:spPr bwMode="auto">
          <a:xfrm>
            <a:off x="6475898" y="854868"/>
            <a:ext cx="2066271" cy="3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ts val="400"/>
              </a:spcBef>
              <a:defRPr/>
            </a:pPr>
            <a:r>
              <a:rPr lang="ja-JP" altLang="en-US" sz="1750" b="1" dirty="0">
                <a:solidFill>
                  <a:srgbClr val="7030A0"/>
                </a:solidFill>
                <a:latin typeface="Meiryo UI" panose="020B0604030504040204" pitchFamily="50" charset="-128"/>
                <a:ea typeface="Meiryo UI" panose="020B0604030504040204" pitchFamily="50" charset="-128"/>
                <a:cs typeface="Arial" panose="020B0604020202020204" pitchFamily="34" charset="0"/>
              </a:rPr>
              <a:t>クルマ情報ビッグデータ</a:t>
            </a:r>
            <a:endParaRPr lang="en-US" sz="1750" b="1" dirty="0">
              <a:solidFill>
                <a:srgbClr val="7030A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57" name="角丸四角形 56"/>
          <p:cNvSpPr/>
          <p:nvPr/>
        </p:nvSpPr>
        <p:spPr>
          <a:xfrm>
            <a:off x="6868645" y="6005023"/>
            <a:ext cx="1588211"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横方向加速度</a:t>
            </a:r>
          </a:p>
        </p:txBody>
      </p:sp>
      <p:sp>
        <p:nvSpPr>
          <p:cNvPr id="58" name="角丸四角形 57"/>
          <p:cNvSpPr/>
          <p:nvPr/>
        </p:nvSpPr>
        <p:spPr>
          <a:xfrm>
            <a:off x="6672713" y="1526920"/>
            <a:ext cx="1734427"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エンジン回転数</a:t>
            </a:r>
          </a:p>
        </p:txBody>
      </p:sp>
      <p:sp>
        <p:nvSpPr>
          <p:cNvPr id="59" name="角丸四角形 58"/>
          <p:cNvSpPr/>
          <p:nvPr/>
        </p:nvSpPr>
        <p:spPr>
          <a:xfrm>
            <a:off x="4270624" y="3970072"/>
            <a:ext cx="1309940"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latin typeface="Meiryo UI" panose="020B0604030504040204" pitchFamily="50" charset="-128"/>
                <a:ea typeface="Meiryo UI" panose="020B0604030504040204" pitchFamily="50" charset="-128"/>
              </a:rPr>
              <a:t>ヨーレート</a:t>
            </a:r>
            <a:br>
              <a:rPr lang="en-US" altLang="ja-JP" sz="1100" dirty="0">
                <a:latin typeface="Meiryo UI" panose="020B0604030504040204" pitchFamily="50" charset="-128"/>
                <a:ea typeface="Meiryo UI" panose="020B0604030504040204" pitchFamily="50" charset="-128"/>
              </a:rPr>
            </a:br>
            <a:r>
              <a:rPr lang="ja-JP" altLang="en-US" sz="1100" dirty="0">
                <a:latin typeface="Meiryo UI" panose="020B0604030504040204" pitchFamily="50" charset="-128"/>
                <a:ea typeface="Meiryo UI" panose="020B0604030504040204" pitchFamily="50" charset="-128"/>
              </a:rPr>
              <a:t>（回転角速度）</a:t>
            </a:r>
            <a:endParaRPr kumimoji="1" lang="ja-JP" altLang="en-US" sz="1100" dirty="0">
              <a:latin typeface="Meiryo UI" panose="020B0604030504040204" pitchFamily="50" charset="-128"/>
              <a:ea typeface="Meiryo UI" panose="020B0604030504040204" pitchFamily="50" charset="-128"/>
            </a:endParaRPr>
          </a:p>
        </p:txBody>
      </p:sp>
      <p:sp>
        <p:nvSpPr>
          <p:cNvPr id="60" name="角丸四角形 59"/>
          <p:cNvSpPr/>
          <p:nvPr/>
        </p:nvSpPr>
        <p:spPr>
          <a:xfrm>
            <a:off x="7039330" y="2062162"/>
            <a:ext cx="1734427"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ブレーキのオンオフ</a:t>
            </a:r>
          </a:p>
        </p:txBody>
      </p:sp>
      <p:sp>
        <p:nvSpPr>
          <p:cNvPr id="61" name="角丸四角形 60"/>
          <p:cNvSpPr/>
          <p:nvPr/>
        </p:nvSpPr>
        <p:spPr>
          <a:xfrm>
            <a:off x="8644554" y="5957937"/>
            <a:ext cx="1588211"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ステアリング舵角</a:t>
            </a:r>
          </a:p>
        </p:txBody>
      </p:sp>
      <p:sp>
        <p:nvSpPr>
          <p:cNvPr id="62" name="角丸四角形 61"/>
          <p:cNvSpPr/>
          <p:nvPr/>
        </p:nvSpPr>
        <p:spPr>
          <a:xfrm>
            <a:off x="8874676" y="5430241"/>
            <a:ext cx="1423193"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シフトポジション</a:t>
            </a:r>
          </a:p>
        </p:txBody>
      </p:sp>
      <p:sp>
        <p:nvSpPr>
          <p:cNvPr id="63" name="角丸四角形 62"/>
          <p:cNvSpPr/>
          <p:nvPr/>
        </p:nvSpPr>
        <p:spPr>
          <a:xfrm>
            <a:off x="9314972" y="4914321"/>
            <a:ext cx="1114198"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燃料残量</a:t>
            </a:r>
          </a:p>
        </p:txBody>
      </p:sp>
      <p:sp>
        <p:nvSpPr>
          <p:cNvPr id="64" name="角丸四角形 63"/>
          <p:cNvSpPr/>
          <p:nvPr/>
        </p:nvSpPr>
        <p:spPr>
          <a:xfrm>
            <a:off x="7744527" y="2548891"/>
            <a:ext cx="1275594"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総走行距離</a:t>
            </a:r>
          </a:p>
        </p:txBody>
      </p:sp>
      <p:sp>
        <p:nvSpPr>
          <p:cNvPr id="65" name="角丸四角形 64"/>
          <p:cNvSpPr/>
          <p:nvPr/>
        </p:nvSpPr>
        <p:spPr>
          <a:xfrm>
            <a:off x="8791926" y="3008363"/>
            <a:ext cx="1789969"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エンジン冷却水温度</a:t>
            </a:r>
          </a:p>
        </p:txBody>
      </p:sp>
      <p:sp>
        <p:nvSpPr>
          <p:cNvPr id="66" name="角丸四角形 65"/>
          <p:cNvSpPr/>
          <p:nvPr/>
        </p:nvSpPr>
        <p:spPr>
          <a:xfrm>
            <a:off x="10362973" y="5800486"/>
            <a:ext cx="1275594"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ワイパー動作</a:t>
            </a:r>
          </a:p>
        </p:txBody>
      </p:sp>
      <p:sp>
        <p:nvSpPr>
          <p:cNvPr id="67" name="角丸四角形 66"/>
          <p:cNvSpPr/>
          <p:nvPr/>
        </p:nvSpPr>
        <p:spPr>
          <a:xfrm>
            <a:off x="4777088" y="3500227"/>
            <a:ext cx="827776"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外気温</a:t>
            </a:r>
          </a:p>
        </p:txBody>
      </p:sp>
      <p:sp>
        <p:nvSpPr>
          <p:cNvPr id="68" name="角丸四角形 67"/>
          <p:cNvSpPr/>
          <p:nvPr/>
        </p:nvSpPr>
        <p:spPr>
          <a:xfrm>
            <a:off x="10664775" y="5300579"/>
            <a:ext cx="1209976"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ヘッドライト</a:t>
            </a:r>
          </a:p>
        </p:txBody>
      </p:sp>
      <p:sp>
        <p:nvSpPr>
          <p:cNvPr id="69" name="角丸四角形 68"/>
          <p:cNvSpPr/>
          <p:nvPr/>
        </p:nvSpPr>
        <p:spPr>
          <a:xfrm>
            <a:off x="10524369" y="4818664"/>
            <a:ext cx="1114198"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ドア開閉</a:t>
            </a:r>
          </a:p>
        </p:txBody>
      </p:sp>
      <p:sp>
        <p:nvSpPr>
          <p:cNvPr id="70" name="角丸四角形 69"/>
          <p:cNvSpPr/>
          <p:nvPr/>
        </p:nvSpPr>
        <p:spPr>
          <a:xfrm>
            <a:off x="9331552" y="4361327"/>
            <a:ext cx="1114198"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latin typeface="Meiryo UI" panose="020B0604030504040204" pitchFamily="50" charset="-128"/>
                <a:ea typeface="Meiryo UI" panose="020B0604030504040204" pitchFamily="50" charset="-128"/>
              </a:rPr>
              <a:t>アクセサリー</a:t>
            </a:r>
            <a:endParaRPr kumimoji="1" lang="en-US" altLang="ja-JP" sz="1100" dirty="0">
              <a:latin typeface="Meiryo UI" panose="020B0604030504040204" pitchFamily="50" charset="-128"/>
              <a:ea typeface="Meiryo UI" panose="020B0604030504040204" pitchFamily="50" charset="-128"/>
            </a:endParaRPr>
          </a:p>
          <a:p>
            <a:pPr algn="ctr"/>
            <a:r>
              <a:rPr kumimoji="1" lang="ja-JP" altLang="en-US" sz="1100" dirty="0">
                <a:latin typeface="Meiryo UI" panose="020B0604030504040204" pitchFamily="50" charset="-128"/>
                <a:ea typeface="Meiryo UI" panose="020B0604030504040204" pitchFamily="50" charset="-128"/>
              </a:rPr>
              <a:t>イグニッション</a:t>
            </a:r>
          </a:p>
        </p:txBody>
      </p:sp>
      <p:sp>
        <p:nvSpPr>
          <p:cNvPr id="71" name="角丸四角形 70"/>
          <p:cNvSpPr/>
          <p:nvPr/>
        </p:nvSpPr>
        <p:spPr>
          <a:xfrm>
            <a:off x="9057693" y="3479970"/>
            <a:ext cx="1492057" cy="409074"/>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latin typeface="Meiryo UI" panose="020B0604030504040204" pitchFamily="50" charset="-128"/>
                <a:ea typeface="Meiryo UI" panose="020B0604030504040204" pitchFamily="50" charset="-128"/>
              </a:rPr>
              <a:t>通常</a:t>
            </a:r>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エコモード</a:t>
            </a:r>
            <a:endParaRPr kumimoji="1" lang="en-US" altLang="ja-JP" sz="1100" dirty="0">
              <a:latin typeface="Meiryo UI" panose="020B0604030504040204" pitchFamily="50" charset="-128"/>
              <a:ea typeface="Meiryo UI" panose="020B0604030504040204" pitchFamily="50" charset="-128"/>
            </a:endParaRPr>
          </a:p>
          <a:p>
            <a:pPr algn="ctr"/>
            <a:r>
              <a:rPr kumimoji="1" lang="ja-JP" altLang="en-US" sz="1100" dirty="0">
                <a:latin typeface="Meiryo UI" panose="020B0604030504040204" pitchFamily="50" charset="-128"/>
                <a:ea typeface="Meiryo UI" panose="020B0604030504040204" pitchFamily="50" charset="-128"/>
              </a:rPr>
              <a:t>パワーモード</a:t>
            </a:r>
          </a:p>
        </p:txBody>
      </p:sp>
      <p:sp>
        <p:nvSpPr>
          <p:cNvPr id="72" name="角丸四角形 71"/>
          <p:cNvSpPr/>
          <p:nvPr/>
        </p:nvSpPr>
        <p:spPr>
          <a:xfrm>
            <a:off x="9477468" y="3943298"/>
            <a:ext cx="1287236" cy="347917"/>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latin typeface="Meiryo UI" panose="020B0604030504040204" pitchFamily="50" charset="-128"/>
                <a:ea typeface="Meiryo UI" panose="020B0604030504040204" pitchFamily="50" charset="-128"/>
              </a:rPr>
              <a:t>駐車ブレーキ</a:t>
            </a:r>
          </a:p>
        </p:txBody>
      </p:sp>
      <p:sp>
        <p:nvSpPr>
          <p:cNvPr id="79" name="角丸四角形 78"/>
          <p:cNvSpPr/>
          <p:nvPr/>
        </p:nvSpPr>
        <p:spPr>
          <a:xfrm>
            <a:off x="10514975" y="4389547"/>
            <a:ext cx="851070" cy="330705"/>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latin typeface="Meiryo UI" panose="020B0604030504040204" pitchFamily="50" charset="-128"/>
                <a:ea typeface="Meiryo UI" panose="020B0604030504040204" pitchFamily="50" charset="-128"/>
              </a:rPr>
              <a:t>ドアロック</a:t>
            </a:r>
          </a:p>
        </p:txBody>
      </p:sp>
      <p:sp>
        <p:nvSpPr>
          <p:cNvPr id="98" name="角丸四角形 97"/>
          <p:cNvSpPr/>
          <p:nvPr/>
        </p:nvSpPr>
        <p:spPr>
          <a:xfrm>
            <a:off x="4411727" y="5400415"/>
            <a:ext cx="1202069" cy="373553"/>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latin typeface="Meiryo UI" panose="020B0604030504040204" pitchFamily="50" charset="-128"/>
                <a:ea typeface="Meiryo UI" panose="020B0604030504040204" pitchFamily="50" charset="-128"/>
              </a:rPr>
              <a:t>エコランプ状態</a:t>
            </a:r>
          </a:p>
        </p:txBody>
      </p:sp>
      <p:sp>
        <p:nvSpPr>
          <p:cNvPr id="113" name="角丸四角形 112"/>
          <p:cNvSpPr/>
          <p:nvPr/>
        </p:nvSpPr>
        <p:spPr>
          <a:xfrm>
            <a:off x="7439694" y="5618850"/>
            <a:ext cx="1202069" cy="241731"/>
          </a:xfrm>
          <a:prstGeom prst="roundRect">
            <a:avLst>
              <a:gd name="adj" fmla="val 40196"/>
            </a:avLst>
          </a:prstGeom>
          <a:solidFill>
            <a:schemeClr val="accent2"/>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latin typeface="Meiryo UI" panose="020B0604030504040204" pitchFamily="50" charset="-128"/>
                <a:ea typeface="Meiryo UI" panose="020B0604030504040204" pitchFamily="50" charset="-128"/>
              </a:rPr>
              <a:t>ウィンド開閉</a:t>
            </a:r>
          </a:p>
        </p:txBody>
      </p:sp>
      <p:sp>
        <p:nvSpPr>
          <p:cNvPr id="118" name="テキスト ボックス 117"/>
          <p:cNvSpPr txBox="1"/>
          <p:nvPr/>
        </p:nvSpPr>
        <p:spPr>
          <a:xfrm>
            <a:off x="5671657" y="4270098"/>
            <a:ext cx="1784684" cy="338554"/>
          </a:xfrm>
          <a:prstGeom prst="rect">
            <a:avLst/>
          </a:prstGeom>
          <a:noFill/>
        </p:spPr>
        <p:txBody>
          <a:bodyPr wrap="square" rtlCol="0">
            <a:spAutoFit/>
          </a:bodyPr>
          <a:lstStyle/>
          <a:p>
            <a:pPr algn="ctr"/>
            <a:r>
              <a:rPr kumimoji="1" lang="ja-JP" altLang="en-US" sz="1600" dirty="0">
                <a:solidFill>
                  <a:schemeClr val="accent2">
                    <a:lumMod val="75000"/>
                  </a:schemeClr>
                </a:solidFill>
                <a:latin typeface="HGS創英角ﾎﾟｯﾌﾟ体" panose="040B0A00000000000000" pitchFamily="50" charset="-128"/>
                <a:ea typeface="HGS創英角ﾎﾟｯﾌﾟ体" panose="040B0A00000000000000" pitchFamily="50" charset="-128"/>
              </a:rPr>
              <a:t>なにわのオカン</a:t>
            </a:r>
          </a:p>
        </p:txBody>
      </p:sp>
      <p:pic>
        <p:nvPicPr>
          <p:cNvPr id="120"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0846" y="3053092"/>
            <a:ext cx="125888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テキスト ボックス 120"/>
          <p:cNvSpPr txBox="1"/>
          <p:nvPr/>
        </p:nvSpPr>
        <p:spPr>
          <a:xfrm>
            <a:off x="830783" y="2711678"/>
            <a:ext cx="1400788" cy="307777"/>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スマホアプリ</a:t>
            </a:r>
            <a:endParaRPr kumimoji="1" lang="ja-JP" altLang="en-US" sz="1400" dirty="0">
              <a:latin typeface="Meiryo UI" panose="020B0604030504040204" pitchFamily="50" charset="-128"/>
              <a:ea typeface="Meiryo UI" panose="020B0604030504040204" pitchFamily="50" charset="-128"/>
            </a:endParaRPr>
          </a:p>
        </p:txBody>
      </p:sp>
      <p:grpSp>
        <p:nvGrpSpPr>
          <p:cNvPr id="122" name="Group 4"/>
          <p:cNvGrpSpPr>
            <a:grpSpLocks/>
          </p:cNvGrpSpPr>
          <p:nvPr/>
        </p:nvGrpSpPr>
        <p:grpSpPr bwMode="auto">
          <a:xfrm>
            <a:off x="2333746" y="2746275"/>
            <a:ext cx="1611313" cy="1157287"/>
            <a:chOff x="6397626" y="1425575"/>
            <a:chExt cx="2474912" cy="1778000"/>
          </a:xfrm>
        </p:grpSpPr>
        <p:pic>
          <p:nvPicPr>
            <p:cNvPr id="123" name="Picture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97626" y="1425575"/>
              <a:ext cx="22225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31138" y="2166938"/>
              <a:ext cx="1041400"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5" name="テキスト ボックス 124"/>
          <p:cNvSpPr txBox="1"/>
          <p:nvPr/>
        </p:nvSpPr>
        <p:spPr>
          <a:xfrm>
            <a:off x="2439009" y="2899204"/>
            <a:ext cx="1400788"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車載端末アプリ</a:t>
            </a:r>
            <a:endParaRPr kumimoji="1" lang="ja-JP" altLang="en-US" sz="1400" dirty="0">
              <a:latin typeface="Meiryo UI" panose="020B0604030504040204" pitchFamily="50" charset="-128"/>
              <a:ea typeface="Meiryo UI" panose="020B0604030504040204" pitchFamily="50" charset="-128"/>
            </a:endParaRPr>
          </a:p>
        </p:txBody>
      </p:sp>
      <p:pic>
        <p:nvPicPr>
          <p:cNvPr id="126" name="Picture 5"/>
          <p:cNvPicPr>
            <a:picLocks noChangeAspect="1"/>
          </p:cNvPicPr>
          <p:nvPr/>
        </p:nvPicPr>
        <p:blipFill>
          <a:blip r:embed="rId8" cstate="print">
            <a:extLst>
              <a:ext uri="{28A0092B-C50C-407E-A947-70E740481C1C}">
                <a14:useLocalDpi xmlns:a14="http://schemas.microsoft.com/office/drawing/2010/main" val="0"/>
              </a:ext>
            </a:extLst>
          </a:blip>
          <a:srcRect l="34537"/>
          <a:stretch>
            <a:fillRect/>
          </a:stretch>
        </p:blipFill>
        <p:spPr bwMode="auto">
          <a:xfrm>
            <a:off x="187009" y="1354567"/>
            <a:ext cx="1367673" cy="4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5"/>
          <p:cNvPicPr>
            <a:picLocks noChangeAspect="1"/>
          </p:cNvPicPr>
          <p:nvPr/>
        </p:nvPicPr>
        <p:blipFill>
          <a:blip r:embed="rId9">
            <a:extLst>
              <a:ext uri="{28A0092B-C50C-407E-A947-70E740481C1C}">
                <a14:useLocalDpi xmlns:a14="http://schemas.microsoft.com/office/drawing/2010/main" val="0"/>
              </a:ext>
            </a:extLst>
          </a:blip>
          <a:srcRect l="34537"/>
          <a:stretch>
            <a:fillRect/>
          </a:stretch>
        </p:blipFill>
        <p:spPr bwMode="auto">
          <a:xfrm>
            <a:off x="1524000" y="3790950"/>
            <a:ext cx="4248150"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1524000" y="1511606"/>
            <a:ext cx="4056564" cy="400110"/>
          </a:xfrm>
          <a:prstGeom prst="rect">
            <a:avLst/>
          </a:prstGeom>
          <a:noFill/>
        </p:spPr>
        <p:txBody>
          <a:bodyPr wrap="square" rtlCol="0">
            <a:spAutoFit/>
          </a:bodyPr>
          <a:lstStyle/>
          <a:p>
            <a:r>
              <a:rPr kumimoji="1" lang="ja-JP" altLang="en-US" sz="2000" b="1" dirty="0">
                <a:solidFill>
                  <a:schemeClr val="accent5">
                    <a:lumMod val="50000"/>
                  </a:schemeClr>
                </a:solidFill>
                <a:latin typeface="Meiryo UI" panose="020B0604030504040204" pitchFamily="50" charset="-128"/>
                <a:ea typeface="Meiryo UI" panose="020B0604030504040204" pitchFamily="50" charset="-128"/>
              </a:rPr>
              <a:t>エコノミーも繋がることに価値がある</a:t>
            </a:r>
          </a:p>
        </p:txBody>
      </p:sp>
      <p:sp>
        <p:nvSpPr>
          <p:cNvPr id="3" name="角丸四角形吹き出し 2"/>
          <p:cNvSpPr/>
          <p:nvPr/>
        </p:nvSpPr>
        <p:spPr>
          <a:xfrm>
            <a:off x="10232765" y="1155589"/>
            <a:ext cx="1708766" cy="432469"/>
          </a:xfrm>
          <a:prstGeom prst="wedgeRoundRectCallout">
            <a:avLst>
              <a:gd name="adj1" fmla="val -118062"/>
              <a:gd name="adj2" fmla="val 1187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クラウドを</a:t>
            </a:r>
            <a:r>
              <a:rPr lang="ja-JP" altLang="en-US" sz="1400" dirty="0">
                <a:latin typeface="Meiryo UI" panose="020B0604030504040204" pitchFamily="50" charset="-128"/>
                <a:ea typeface="Meiryo UI" panose="020B0604030504040204" pitchFamily="50" charset="-128"/>
              </a:rPr>
              <a:t>イメージ</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雲の形・・・</a:t>
            </a:r>
            <a:endParaRPr kumimoji="1"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05563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10886" y="0"/>
            <a:ext cx="881743" cy="551089"/>
          </a:xfrm>
          <a:prstGeom prst="rect">
            <a:avLst/>
          </a:prstGeom>
        </p:spPr>
      </p:pic>
      <p:sp>
        <p:nvSpPr>
          <p:cNvPr id="74" name="テキスト ボックス 73"/>
          <p:cNvSpPr txBox="1"/>
          <p:nvPr/>
        </p:nvSpPr>
        <p:spPr>
          <a:xfrm>
            <a:off x="1771889" y="434829"/>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第三のプラットフォームを駆使して</a:t>
            </a:r>
            <a:r>
              <a:rPr kumimoji="1" lang="en-US" altLang="ja-JP" sz="2400" b="1" dirty="0">
                <a:latin typeface="Meiryo UI" panose="020B0604030504040204" pitchFamily="50" charset="-128"/>
                <a:ea typeface="Meiryo UI" panose="020B0604030504040204" pitchFamily="50" charset="-128"/>
              </a:rPr>
              <a:t>Biz</a:t>
            </a:r>
            <a:r>
              <a:rPr kumimoji="1" lang="ja-JP" altLang="en-US" sz="2400" b="1" dirty="0">
                <a:latin typeface="Meiryo UI" panose="020B0604030504040204" pitchFamily="50" charset="-128"/>
                <a:ea typeface="Meiryo UI" panose="020B0604030504040204" pitchFamily="50" charset="-128"/>
              </a:rPr>
              <a:t>している人達</a:t>
            </a:r>
          </a:p>
        </p:txBody>
      </p:sp>
      <p:sp>
        <p:nvSpPr>
          <p:cNvPr id="10" name="object 2"/>
          <p:cNvSpPr/>
          <p:nvPr/>
        </p:nvSpPr>
        <p:spPr>
          <a:xfrm>
            <a:off x="8068832" y="2071329"/>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11" name="object 4"/>
          <p:cNvSpPr/>
          <p:nvPr/>
        </p:nvSpPr>
        <p:spPr>
          <a:xfrm>
            <a:off x="1349147" y="1401608"/>
            <a:ext cx="1036955" cy="0"/>
          </a:xfrm>
          <a:custGeom>
            <a:avLst/>
            <a:gdLst/>
            <a:ahLst/>
            <a:cxnLst/>
            <a:rect l="l" t="t" r="r" b="b"/>
            <a:pathLst>
              <a:path w="1036955">
                <a:moveTo>
                  <a:pt x="0" y="0"/>
                </a:moveTo>
                <a:lnTo>
                  <a:pt x="1036802" y="0"/>
                </a:lnTo>
              </a:path>
            </a:pathLst>
          </a:custGeom>
          <a:ln w="19050">
            <a:solidFill>
              <a:srgbClr val="000000"/>
            </a:solidFill>
          </a:ln>
        </p:spPr>
        <p:txBody>
          <a:bodyPr wrap="square" lIns="0" tIns="0" rIns="0" bIns="0" rtlCol="0"/>
          <a:lstStyle/>
          <a:p>
            <a:endParaRPr/>
          </a:p>
        </p:txBody>
      </p:sp>
      <p:sp>
        <p:nvSpPr>
          <p:cNvPr id="12" name="object 5"/>
          <p:cNvSpPr txBox="1"/>
          <p:nvPr/>
        </p:nvSpPr>
        <p:spPr>
          <a:xfrm>
            <a:off x="1195642" y="2233839"/>
            <a:ext cx="1068070" cy="315595"/>
          </a:xfrm>
          <a:prstGeom prst="rect">
            <a:avLst/>
          </a:prstGeom>
        </p:spPr>
        <p:txBody>
          <a:bodyPr vert="horz" wrap="square" lIns="0" tIns="0" rIns="0" bIns="0" rtlCol="0">
            <a:spAutoFit/>
          </a:bodyPr>
          <a:lstStyle/>
          <a:p>
            <a:pPr marL="12700">
              <a:lnSpc>
                <a:spcPct val="100000"/>
              </a:lnSpc>
            </a:pPr>
            <a:r>
              <a:rPr sz="2000" spc="-10" dirty="0">
                <a:latin typeface="Wingdings"/>
                <a:cs typeface="Wingdings"/>
              </a:rPr>
              <a:t></a:t>
            </a:r>
            <a:r>
              <a:rPr sz="2000" dirty="0">
                <a:latin typeface="Meiryo UI"/>
                <a:cs typeface="Meiryo UI"/>
              </a:rPr>
              <a:t>Goo</a:t>
            </a:r>
            <a:r>
              <a:rPr sz="2000" spc="-10" dirty="0">
                <a:latin typeface="Meiryo UI"/>
                <a:cs typeface="Meiryo UI"/>
              </a:rPr>
              <a:t>g</a:t>
            </a:r>
            <a:r>
              <a:rPr sz="2000" dirty="0">
                <a:latin typeface="Meiryo UI"/>
                <a:cs typeface="Meiryo UI"/>
              </a:rPr>
              <a:t>le</a:t>
            </a:r>
            <a:endParaRPr sz="2000">
              <a:latin typeface="Meiryo UI"/>
              <a:cs typeface="Meiryo UI"/>
            </a:endParaRPr>
          </a:p>
        </p:txBody>
      </p:sp>
      <p:sp>
        <p:nvSpPr>
          <p:cNvPr id="13" name="object 6"/>
          <p:cNvSpPr txBox="1"/>
          <p:nvPr/>
        </p:nvSpPr>
        <p:spPr>
          <a:xfrm>
            <a:off x="1195642" y="2665766"/>
            <a:ext cx="1371600" cy="315595"/>
          </a:xfrm>
          <a:prstGeom prst="rect">
            <a:avLst/>
          </a:prstGeom>
        </p:spPr>
        <p:txBody>
          <a:bodyPr vert="horz" wrap="square" lIns="0" tIns="0" rIns="0" bIns="0" rtlCol="0">
            <a:spAutoFit/>
          </a:bodyPr>
          <a:lstStyle/>
          <a:p>
            <a:pPr marL="12700">
              <a:lnSpc>
                <a:spcPct val="100000"/>
              </a:lnSpc>
            </a:pPr>
            <a:r>
              <a:rPr sz="2000" spc="-10" dirty="0">
                <a:latin typeface="Wingdings"/>
                <a:cs typeface="Wingdings"/>
              </a:rPr>
              <a:t></a:t>
            </a:r>
            <a:r>
              <a:rPr sz="2000" spc="-80" dirty="0">
                <a:latin typeface="Meiryo UI"/>
                <a:cs typeface="Meiryo UI"/>
              </a:rPr>
              <a:t>F</a:t>
            </a:r>
            <a:r>
              <a:rPr sz="2000" spc="-5" dirty="0">
                <a:latin typeface="Meiryo UI"/>
                <a:cs typeface="Meiryo UI"/>
              </a:rPr>
              <a:t>ace</a:t>
            </a:r>
            <a:r>
              <a:rPr sz="2000" dirty="0">
                <a:latin typeface="Meiryo UI"/>
                <a:cs typeface="Meiryo UI"/>
              </a:rPr>
              <a:t>book</a:t>
            </a:r>
            <a:endParaRPr sz="2000">
              <a:latin typeface="Meiryo UI"/>
              <a:cs typeface="Meiryo UI"/>
            </a:endParaRPr>
          </a:p>
        </p:txBody>
      </p:sp>
      <p:sp>
        <p:nvSpPr>
          <p:cNvPr id="14" name="object 7"/>
          <p:cNvSpPr/>
          <p:nvPr/>
        </p:nvSpPr>
        <p:spPr>
          <a:xfrm>
            <a:off x="1375233" y="2518318"/>
            <a:ext cx="9540240" cy="0"/>
          </a:xfrm>
          <a:custGeom>
            <a:avLst/>
            <a:gdLst/>
            <a:ahLst/>
            <a:cxnLst/>
            <a:rect l="l" t="t" r="r" b="b"/>
            <a:pathLst>
              <a:path w="9540240">
                <a:moveTo>
                  <a:pt x="9540049" y="0"/>
                </a:moveTo>
                <a:lnTo>
                  <a:pt x="0" y="0"/>
                </a:lnTo>
              </a:path>
            </a:pathLst>
          </a:custGeom>
          <a:ln w="6350">
            <a:solidFill>
              <a:srgbClr val="BEBEBE"/>
            </a:solidFill>
          </a:ln>
        </p:spPr>
        <p:txBody>
          <a:bodyPr wrap="square" lIns="0" tIns="0" rIns="0" bIns="0" rtlCol="0"/>
          <a:lstStyle/>
          <a:p>
            <a:endParaRPr/>
          </a:p>
        </p:txBody>
      </p:sp>
      <p:sp>
        <p:nvSpPr>
          <p:cNvPr id="15" name="object 8"/>
          <p:cNvSpPr/>
          <p:nvPr/>
        </p:nvSpPr>
        <p:spPr>
          <a:xfrm>
            <a:off x="1368883" y="2969423"/>
            <a:ext cx="9540240" cy="0"/>
          </a:xfrm>
          <a:custGeom>
            <a:avLst/>
            <a:gdLst/>
            <a:ahLst/>
            <a:cxnLst/>
            <a:rect l="l" t="t" r="r" b="b"/>
            <a:pathLst>
              <a:path w="9540240">
                <a:moveTo>
                  <a:pt x="9540049" y="0"/>
                </a:moveTo>
                <a:lnTo>
                  <a:pt x="0" y="0"/>
                </a:lnTo>
              </a:path>
            </a:pathLst>
          </a:custGeom>
          <a:ln w="6350">
            <a:solidFill>
              <a:srgbClr val="BEBEBE"/>
            </a:solidFill>
          </a:ln>
        </p:spPr>
        <p:txBody>
          <a:bodyPr wrap="square" lIns="0" tIns="0" rIns="0" bIns="0" rtlCol="0"/>
          <a:lstStyle/>
          <a:p>
            <a:endParaRPr/>
          </a:p>
        </p:txBody>
      </p:sp>
      <p:sp>
        <p:nvSpPr>
          <p:cNvPr id="16" name="object 9"/>
          <p:cNvSpPr/>
          <p:nvPr/>
        </p:nvSpPr>
        <p:spPr>
          <a:xfrm>
            <a:off x="1368883" y="3439577"/>
            <a:ext cx="9540240" cy="0"/>
          </a:xfrm>
          <a:custGeom>
            <a:avLst/>
            <a:gdLst/>
            <a:ahLst/>
            <a:cxnLst/>
            <a:rect l="l" t="t" r="r" b="b"/>
            <a:pathLst>
              <a:path w="9540240">
                <a:moveTo>
                  <a:pt x="9540049" y="0"/>
                </a:moveTo>
                <a:lnTo>
                  <a:pt x="0" y="0"/>
                </a:lnTo>
              </a:path>
            </a:pathLst>
          </a:custGeom>
          <a:ln w="6350">
            <a:solidFill>
              <a:srgbClr val="BEBEBE"/>
            </a:solidFill>
          </a:ln>
        </p:spPr>
        <p:txBody>
          <a:bodyPr wrap="square" lIns="0" tIns="0" rIns="0" bIns="0" rtlCol="0"/>
          <a:lstStyle/>
          <a:p>
            <a:endParaRPr/>
          </a:p>
        </p:txBody>
      </p:sp>
      <p:sp>
        <p:nvSpPr>
          <p:cNvPr id="17" name="object 10"/>
          <p:cNvSpPr/>
          <p:nvPr/>
        </p:nvSpPr>
        <p:spPr>
          <a:xfrm>
            <a:off x="1373036" y="5377292"/>
            <a:ext cx="9540240" cy="0"/>
          </a:xfrm>
          <a:custGeom>
            <a:avLst/>
            <a:gdLst/>
            <a:ahLst/>
            <a:cxnLst/>
            <a:rect l="l" t="t" r="r" b="b"/>
            <a:pathLst>
              <a:path w="9540240">
                <a:moveTo>
                  <a:pt x="9539960" y="0"/>
                </a:moveTo>
                <a:lnTo>
                  <a:pt x="0" y="0"/>
                </a:lnTo>
              </a:path>
            </a:pathLst>
          </a:custGeom>
          <a:ln w="6350">
            <a:solidFill>
              <a:srgbClr val="BEBEBE"/>
            </a:solidFill>
          </a:ln>
        </p:spPr>
        <p:txBody>
          <a:bodyPr wrap="square" lIns="0" tIns="0" rIns="0" bIns="0" rtlCol="0"/>
          <a:lstStyle/>
          <a:p>
            <a:endParaRPr/>
          </a:p>
        </p:txBody>
      </p:sp>
      <p:sp>
        <p:nvSpPr>
          <p:cNvPr id="18" name="object 11"/>
          <p:cNvSpPr txBox="1"/>
          <p:nvPr/>
        </p:nvSpPr>
        <p:spPr>
          <a:xfrm>
            <a:off x="1195947" y="3124490"/>
            <a:ext cx="1301115" cy="224790"/>
          </a:xfrm>
          <a:prstGeom prst="rect">
            <a:avLst/>
          </a:prstGeom>
        </p:spPr>
        <p:txBody>
          <a:bodyPr vert="horz" wrap="square" lIns="0" tIns="0" rIns="0" bIns="0" rtlCol="0">
            <a:spAutoFit/>
          </a:bodyPr>
          <a:lstStyle/>
          <a:p>
            <a:pPr marL="12700">
              <a:lnSpc>
                <a:spcPct val="100000"/>
              </a:lnSpc>
            </a:pPr>
            <a:r>
              <a:rPr sz="1400" spc="-20" dirty="0">
                <a:latin typeface="Wingdings"/>
                <a:cs typeface="Wingdings"/>
              </a:rPr>
              <a:t></a:t>
            </a:r>
            <a:r>
              <a:rPr sz="1400" spc="-20" dirty="0">
                <a:latin typeface="Meiryo UI"/>
                <a:cs typeface="Meiryo UI"/>
              </a:rPr>
              <a:t>Yahoo</a:t>
            </a:r>
            <a:r>
              <a:rPr sz="1400" spc="-60" dirty="0">
                <a:latin typeface="Meiryo UI"/>
                <a:cs typeface="Meiryo UI"/>
              </a:rPr>
              <a:t> </a:t>
            </a:r>
            <a:r>
              <a:rPr sz="1400" spc="-10" dirty="0">
                <a:latin typeface="Meiryo UI"/>
                <a:cs typeface="Meiryo UI"/>
              </a:rPr>
              <a:t>JAPAN</a:t>
            </a:r>
            <a:endParaRPr sz="1400">
              <a:latin typeface="Meiryo UI"/>
              <a:cs typeface="Meiryo UI"/>
            </a:endParaRPr>
          </a:p>
        </p:txBody>
      </p:sp>
      <p:sp>
        <p:nvSpPr>
          <p:cNvPr id="19" name="object 12"/>
          <p:cNvSpPr txBox="1"/>
          <p:nvPr/>
        </p:nvSpPr>
        <p:spPr>
          <a:xfrm>
            <a:off x="1348351" y="5059360"/>
            <a:ext cx="909319" cy="315595"/>
          </a:xfrm>
          <a:prstGeom prst="rect">
            <a:avLst/>
          </a:prstGeom>
        </p:spPr>
        <p:txBody>
          <a:bodyPr vert="horz" wrap="square" lIns="0" tIns="0" rIns="0" bIns="0" rtlCol="0">
            <a:spAutoFit/>
          </a:bodyPr>
          <a:lstStyle/>
          <a:p>
            <a:pPr marL="12700">
              <a:lnSpc>
                <a:spcPct val="100000"/>
              </a:lnSpc>
            </a:pPr>
            <a:r>
              <a:rPr sz="2000" spc="-10" dirty="0">
                <a:latin typeface="Wingdings"/>
                <a:cs typeface="Wingdings"/>
              </a:rPr>
              <a:t></a:t>
            </a:r>
            <a:r>
              <a:rPr sz="2000" dirty="0">
                <a:latin typeface="Meiryo UI"/>
                <a:cs typeface="Meiryo UI"/>
              </a:rPr>
              <a:t>Apple</a:t>
            </a:r>
          </a:p>
        </p:txBody>
      </p:sp>
      <p:sp>
        <p:nvSpPr>
          <p:cNvPr id="20" name="object 13"/>
          <p:cNvSpPr txBox="1"/>
          <p:nvPr/>
        </p:nvSpPr>
        <p:spPr>
          <a:xfrm>
            <a:off x="1195947" y="5531190"/>
            <a:ext cx="1339850" cy="315595"/>
          </a:xfrm>
          <a:prstGeom prst="rect">
            <a:avLst/>
          </a:prstGeom>
        </p:spPr>
        <p:txBody>
          <a:bodyPr vert="horz" wrap="square" lIns="0" tIns="0" rIns="0" bIns="0" rtlCol="0">
            <a:spAutoFit/>
          </a:bodyPr>
          <a:lstStyle/>
          <a:p>
            <a:pPr marL="12700">
              <a:lnSpc>
                <a:spcPct val="100000"/>
              </a:lnSpc>
            </a:pPr>
            <a:r>
              <a:rPr sz="2000" dirty="0">
                <a:latin typeface="Wingdings"/>
                <a:cs typeface="Wingdings"/>
              </a:rPr>
              <a:t></a:t>
            </a:r>
            <a:r>
              <a:rPr sz="2000" dirty="0">
                <a:latin typeface="Meiryo UI"/>
                <a:cs typeface="Meiryo UI"/>
              </a:rPr>
              <a:t>Microsoft</a:t>
            </a:r>
            <a:endParaRPr sz="2000">
              <a:latin typeface="Meiryo UI"/>
              <a:cs typeface="Meiryo UI"/>
            </a:endParaRPr>
          </a:p>
        </p:txBody>
      </p:sp>
      <p:sp>
        <p:nvSpPr>
          <p:cNvPr id="21" name="object 14"/>
          <p:cNvSpPr/>
          <p:nvPr/>
        </p:nvSpPr>
        <p:spPr>
          <a:xfrm>
            <a:off x="6935064" y="5043802"/>
            <a:ext cx="549910" cy="133350"/>
          </a:xfrm>
          <a:custGeom>
            <a:avLst/>
            <a:gdLst/>
            <a:ahLst/>
            <a:cxnLst/>
            <a:rect l="l" t="t" r="r" b="b"/>
            <a:pathLst>
              <a:path w="549910" h="133350">
                <a:moveTo>
                  <a:pt x="0" y="133299"/>
                </a:moveTo>
                <a:lnTo>
                  <a:pt x="549503" y="133299"/>
                </a:lnTo>
                <a:lnTo>
                  <a:pt x="549503" y="0"/>
                </a:lnTo>
                <a:lnTo>
                  <a:pt x="0" y="0"/>
                </a:lnTo>
                <a:lnTo>
                  <a:pt x="0" y="133299"/>
                </a:lnTo>
                <a:close/>
              </a:path>
            </a:pathLst>
          </a:custGeom>
          <a:solidFill>
            <a:srgbClr val="DBEDF4"/>
          </a:solidFill>
        </p:spPr>
        <p:txBody>
          <a:bodyPr wrap="square" lIns="0" tIns="0" rIns="0" bIns="0" rtlCol="0"/>
          <a:lstStyle/>
          <a:p>
            <a:endParaRPr/>
          </a:p>
        </p:txBody>
      </p:sp>
      <p:sp>
        <p:nvSpPr>
          <p:cNvPr id="22" name="object 15"/>
          <p:cNvSpPr/>
          <p:nvPr/>
        </p:nvSpPr>
        <p:spPr>
          <a:xfrm>
            <a:off x="6466473" y="4920904"/>
            <a:ext cx="468630" cy="256540"/>
          </a:xfrm>
          <a:custGeom>
            <a:avLst/>
            <a:gdLst/>
            <a:ahLst/>
            <a:cxnLst/>
            <a:rect l="l" t="t" r="r" b="b"/>
            <a:pathLst>
              <a:path w="468629" h="256539">
                <a:moveTo>
                  <a:pt x="0" y="256197"/>
                </a:moveTo>
                <a:lnTo>
                  <a:pt x="468591" y="256197"/>
                </a:lnTo>
                <a:lnTo>
                  <a:pt x="468591" y="0"/>
                </a:lnTo>
                <a:lnTo>
                  <a:pt x="0" y="0"/>
                </a:lnTo>
                <a:lnTo>
                  <a:pt x="0" y="256197"/>
                </a:lnTo>
                <a:close/>
              </a:path>
            </a:pathLst>
          </a:custGeom>
          <a:solidFill>
            <a:srgbClr val="DBEDF4"/>
          </a:solidFill>
        </p:spPr>
        <p:txBody>
          <a:bodyPr wrap="square" lIns="0" tIns="0" rIns="0" bIns="0" rtlCol="0"/>
          <a:lstStyle/>
          <a:p>
            <a:endParaRPr/>
          </a:p>
        </p:txBody>
      </p:sp>
      <p:sp>
        <p:nvSpPr>
          <p:cNvPr id="23" name="object 16"/>
          <p:cNvSpPr/>
          <p:nvPr/>
        </p:nvSpPr>
        <p:spPr>
          <a:xfrm>
            <a:off x="7551434" y="2071456"/>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24" name="object 17"/>
          <p:cNvSpPr/>
          <p:nvPr/>
        </p:nvSpPr>
        <p:spPr>
          <a:xfrm>
            <a:off x="9050922" y="2076790"/>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25" name="object 18"/>
          <p:cNvSpPr/>
          <p:nvPr/>
        </p:nvSpPr>
        <p:spPr>
          <a:xfrm>
            <a:off x="6471425" y="2332987"/>
            <a:ext cx="1539875" cy="180340"/>
          </a:xfrm>
          <a:custGeom>
            <a:avLst/>
            <a:gdLst/>
            <a:ahLst/>
            <a:cxnLst/>
            <a:rect l="l" t="t" r="r" b="b"/>
            <a:pathLst>
              <a:path w="1539875" h="180339">
                <a:moveTo>
                  <a:pt x="0" y="179997"/>
                </a:moveTo>
                <a:lnTo>
                  <a:pt x="1539620" y="179997"/>
                </a:lnTo>
                <a:lnTo>
                  <a:pt x="1539620" y="0"/>
                </a:lnTo>
                <a:lnTo>
                  <a:pt x="0" y="0"/>
                </a:lnTo>
                <a:lnTo>
                  <a:pt x="0" y="179997"/>
                </a:lnTo>
                <a:close/>
              </a:path>
            </a:pathLst>
          </a:custGeom>
          <a:solidFill>
            <a:srgbClr val="DBEDF4"/>
          </a:solidFill>
        </p:spPr>
        <p:txBody>
          <a:bodyPr wrap="square" lIns="0" tIns="0" rIns="0" bIns="0" rtlCol="0"/>
          <a:lstStyle/>
          <a:p>
            <a:endParaRPr/>
          </a:p>
        </p:txBody>
      </p:sp>
      <p:sp>
        <p:nvSpPr>
          <p:cNvPr id="26" name="object 19"/>
          <p:cNvSpPr/>
          <p:nvPr/>
        </p:nvSpPr>
        <p:spPr>
          <a:xfrm>
            <a:off x="6471425" y="2067265"/>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27" name="object 20"/>
          <p:cNvSpPr/>
          <p:nvPr/>
        </p:nvSpPr>
        <p:spPr>
          <a:xfrm>
            <a:off x="4987558" y="2071456"/>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28" name="object 21"/>
          <p:cNvSpPr/>
          <p:nvPr/>
        </p:nvSpPr>
        <p:spPr>
          <a:xfrm>
            <a:off x="4456062" y="2071456"/>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29" name="object 22"/>
          <p:cNvSpPr/>
          <p:nvPr/>
        </p:nvSpPr>
        <p:spPr>
          <a:xfrm>
            <a:off x="4295662" y="1397416"/>
            <a:ext cx="5616575" cy="0"/>
          </a:xfrm>
          <a:custGeom>
            <a:avLst/>
            <a:gdLst/>
            <a:ahLst/>
            <a:cxnLst/>
            <a:rect l="l" t="t" r="r" b="b"/>
            <a:pathLst>
              <a:path w="5616575">
                <a:moveTo>
                  <a:pt x="0" y="0"/>
                </a:moveTo>
                <a:lnTo>
                  <a:pt x="5616067" y="0"/>
                </a:lnTo>
              </a:path>
            </a:pathLst>
          </a:custGeom>
          <a:ln w="19050">
            <a:solidFill>
              <a:srgbClr val="000000"/>
            </a:solidFill>
          </a:ln>
        </p:spPr>
        <p:txBody>
          <a:bodyPr wrap="square" lIns="0" tIns="0" rIns="0" bIns="0" rtlCol="0"/>
          <a:lstStyle/>
          <a:p>
            <a:endParaRPr/>
          </a:p>
        </p:txBody>
      </p:sp>
      <p:sp>
        <p:nvSpPr>
          <p:cNvPr id="30" name="object 23"/>
          <p:cNvSpPr/>
          <p:nvPr/>
        </p:nvSpPr>
        <p:spPr>
          <a:xfrm>
            <a:off x="4444886" y="1441689"/>
            <a:ext cx="1022985" cy="307975"/>
          </a:xfrm>
          <a:custGeom>
            <a:avLst/>
            <a:gdLst/>
            <a:ahLst/>
            <a:cxnLst/>
            <a:rect l="l" t="t" r="r" b="b"/>
            <a:pathLst>
              <a:path w="1022985" h="307975">
                <a:moveTo>
                  <a:pt x="0" y="307771"/>
                </a:moveTo>
                <a:lnTo>
                  <a:pt x="1022489" y="307771"/>
                </a:lnTo>
                <a:lnTo>
                  <a:pt x="1022489" y="0"/>
                </a:lnTo>
                <a:lnTo>
                  <a:pt x="0" y="0"/>
                </a:lnTo>
                <a:lnTo>
                  <a:pt x="0" y="307771"/>
                </a:lnTo>
                <a:close/>
              </a:path>
            </a:pathLst>
          </a:custGeom>
          <a:ln w="19049">
            <a:solidFill>
              <a:srgbClr val="000000"/>
            </a:solidFill>
          </a:ln>
        </p:spPr>
        <p:txBody>
          <a:bodyPr wrap="square" lIns="0" tIns="0" rIns="0" bIns="0" rtlCol="0"/>
          <a:lstStyle/>
          <a:p>
            <a:endParaRPr/>
          </a:p>
        </p:txBody>
      </p:sp>
      <p:sp>
        <p:nvSpPr>
          <p:cNvPr id="31" name="object 24"/>
          <p:cNvSpPr/>
          <p:nvPr/>
        </p:nvSpPr>
        <p:spPr>
          <a:xfrm>
            <a:off x="5508004" y="1441689"/>
            <a:ext cx="926465" cy="307975"/>
          </a:xfrm>
          <a:custGeom>
            <a:avLst/>
            <a:gdLst/>
            <a:ahLst/>
            <a:cxnLst/>
            <a:rect l="l" t="t" r="r" b="b"/>
            <a:pathLst>
              <a:path w="926464" h="307975">
                <a:moveTo>
                  <a:pt x="0" y="307771"/>
                </a:moveTo>
                <a:lnTo>
                  <a:pt x="925944" y="307771"/>
                </a:lnTo>
                <a:lnTo>
                  <a:pt x="925944" y="0"/>
                </a:lnTo>
                <a:lnTo>
                  <a:pt x="0" y="0"/>
                </a:lnTo>
                <a:lnTo>
                  <a:pt x="0" y="307771"/>
                </a:lnTo>
                <a:close/>
              </a:path>
            </a:pathLst>
          </a:custGeom>
          <a:ln w="19049">
            <a:solidFill>
              <a:srgbClr val="000000"/>
            </a:solidFill>
          </a:ln>
        </p:spPr>
        <p:txBody>
          <a:bodyPr wrap="square" lIns="0" tIns="0" rIns="0" bIns="0" rtlCol="0"/>
          <a:lstStyle/>
          <a:p>
            <a:endParaRPr/>
          </a:p>
        </p:txBody>
      </p:sp>
      <p:sp>
        <p:nvSpPr>
          <p:cNvPr id="32" name="object 25"/>
          <p:cNvSpPr/>
          <p:nvPr/>
        </p:nvSpPr>
        <p:spPr>
          <a:xfrm>
            <a:off x="6482474" y="1441689"/>
            <a:ext cx="1521460" cy="307975"/>
          </a:xfrm>
          <a:custGeom>
            <a:avLst/>
            <a:gdLst/>
            <a:ahLst/>
            <a:cxnLst/>
            <a:rect l="l" t="t" r="r" b="b"/>
            <a:pathLst>
              <a:path w="1521459" h="307975">
                <a:moveTo>
                  <a:pt x="0" y="307771"/>
                </a:moveTo>
                <a:lnTo>
                  <a:pt x="1521206" y="307771"/>
                </a:lnTo>
                <a:lnTo>
                  <a:pt x="1521206" y="0"/>
                </a:lnTo>
                <a:lnTo>
                  <a:pt x="0" y="0"/>
                </a:lnTo>
                <a:lnTo>
                  <a:pt x="0" y="307771"/>
                </a:lnTo>
                <a:close/>
              </a:path>
            </a:pathLst>
          </a:custGeom>
          <a:ln w="19049">
            <a:solidFill>
              <a:srgbClr val="000000"/>
            </a:solidFill>
          </a:ln>
        </p:spPr>
        <p:txBody>
          <a:bodyPr wrap="square" lIns="0" tIns="0" rIns="0" bIns="0" rtlCol="0"/>
          <a:lstStyle/>
          <a:p>
            <a:endParaRPr/>
          </a:p>
        </p:txBody>
      </p:sp>
      <p:sp>
        <p:nvSpPr>
          <p:cNvPr id="33" name="object 26"/>
          <p:cNvSpPr/>
          <p:nvPr/>
        </p:nvSpPr>
        <p:spPr>
          <a:xfrm>
            <a:off x="8054227" y="1441689"/>
            <a:ext cx="926465" cy="307975"/>
          </a:xfrm>
          <a:custGeom>
            <a:avLst/>
            <a:gdLst/>
            <a:ahLst/>
            <a:cxnLst/>
            <a:rect l="l" t="t" r="r" b="b"/>
            <a:pathLst>
              <a:path w="926465" h="307975">
                <a:moveTo>
                  <a:pt x="0" y="307771"/>
                </a:moveTo>
                <a:lnTo>
                  <a:pt x="925944" y="307771"/>
                </a:lnTo>
                <a:lnTo>
                  <a:pt x="925944" y="0"/>
                </a:lnTo>
                <a:lnTo>
                  <a:pt x="0" y="0"/>
                </a:lnTo>
                <a:lnTo>
                  <a:pt x="0" y="307771"/>
                </a:lnTo>
                <a:close/>
              </a:path>
            </a:pathLst>
          </a:custGeom>
          <a:ln w="19049">
            <a:solidFill>
              <a:srgbClr val="000000"/>
            </a:solidFill>
          </a:ln>
        </p:spPr>
        <p:txBody>
          <a:bodyPr wrap="square" lIns="0" tIns="0" rIns="0" bIns="0" rtlCol="0"/>
          <a:lstStyle/>
          <a:p>
            <a:endParaRPr/>
          </a:p>
        </p:txBody>
      </p:sp>
      <p:sp>
        <p:nvSpPr>
          <p:cNvPr id="34" name="object 27"/>
          <p:cNvSpPr/>
          <p:nvPr/>
        </p:nvSpPr>
        <p:spPr>
          <a:xfrm>
            <a:off x="9037460" y="1441689"/>
            <a:ext cx="926465" cy="307975"/>
          </a:xfrm>
          <a:custGeom>
            <a:avLst/>
            <a:gdLst/>
            <a:ahLst/>
            <a:cxnLst/>
            <a:rect l="l" t="t" r="r" b="b"/>
            <a:pathLst>
              <a:path w="926465" h="307975">
                <a:moveTo>
                  <a:pt x="0" y="307771"/>
                </a:moveTo>
                <a:lnTo>
                  <a:pt x="925944" y="307771"/>
                </a:lnTo>
                <a:lnTo>
                  <a:pt x="925944" y="0"/>
                </a:lnTo>
                <a:lnTo>
                  <a:pt x="0" y="0"/>
                </a:lnTo>
                <a:lnTo>
                  <a:pt x="0" y="307771"/>
                </a:lnTo>
                <a:close/>
              </a:path>
            </a:pathLst>
          </a:custGeom>
          <a:ln w="19049">
            <a:solidFill>
              <a:srgbClr val="000000"/>
            </a:solidFill>
          </a:ln>
        </p:spPr>
        <p:txBody>
          <a:bodyPr wrap="square" lIns="0" tIns="0" rIns="0" bIns="0" rtlCol="0"/>
          <a:lstStyle/>
          <a:p>
            <a:endParaRPr/>
          </a:p>
        </p:txBody>
      </p:sp>
      <p:sp>
        <p:nvSpPr>
          <p:cNvPr id="35" name="object 28"/>
          <p:cNvSpPr/>
          <p:nvPr/>
        </p:nvSpPr>
        <p:spPr>
          <a:xfrm>
            <a:off x="4450983" y="1775102"/>
            <a:ext cx="496570" cy="277495"/>
          </a:xfrm>
          <a:custGeom>
            <a:avLst/>
            <a:gdLst/>
            <a:ahLst/>
            <a:cxnLst/>
            <a:rect l="l" t="t" r="r" b="b"/>
            <a:pathLst>
              <a:path w="496570" h="277494">
                <a:moveTo>
                  <a:pt x="0" y="276999"/>
                </a:moveTo>
                <a:lnTo>
                  <a:pt x="496049" y="276999"/>
                </a:lnTo>
                <a:lnTo>
                  <a:pt x="496049" y="0"/>
                </a:lnTo>
                <a:lnTo>
                  <a:pt x="0" y="0"/>
                </a:lnTo>
                <a:lnTo>
                  <a:pt x="0" y="276999"/>
                </a:lnTo>
                <a:close/>
              </a:path>
            </a:pathLst>
          </a:custGeom>
          <a:ln w="19050">
            <a:solidFill>
              <a:srgbClr val="000000"/>
            </a:solidFill>
          </a:ln>
        </p:spPr>
        <p:txBody>
          <a:bodyPr wrap="square" lIns="0" tIns="0" rIns="0" bIns="0" rtlCol="0"/>
          <a:lstStyle/>
          <a:p>
            <a:endParaRPr/>
          </a:p>
        </p:txBody>
      </p:sp>
      <p:sp>
        <p:nvSpPr>
          <p:cNvPr id="36" name="object 29"/>
          <p:cNvSpPr/>
          <p:nvPr/>
        </p:nvSpPr>
        <p:spPr>
          <a:xfrm>
            <a:off x="4973460" y="1777261"/>
            <a:ext cx="496570" cy="277495"/>
          </a:xfrm>
          <a:custGeom>
            <a:avLst/>
            <a:gdLst/>
            <a:ahLst/>
            <a:cxnLst/>
            <a:rect l="l" t="t" r="r" b="b"/>
            <a:pathLst>
              <a:path w="496570" h="277494">
                <a:moveTo>
                  <a:pt x="0" y="276999"/>
                </a:moveTo>
                <a:lnTo>
                  <a:pt x="496049" y="276999"/>
                </a:lnTo>
                <a:lnTo>
                  <a:pt x="496049" y="0"/>
                </a:lnTo>
                <a:lnTo>
                  <a:pt x="0" y="0"/>
                </a:lnTo>
                <a:lnTo>
                  <a:pt x="0" y="276999"/>
                </a:lnTo>
                <a:close/>
              </a:path>
            </a:pathLst>
          </a:custGeom>
          <a:ln w="19050">
            <a:solidFill>
              <a:srgbClr val="000000"/>
            </a:solidFill>
          </a:ln>
        </p:spPr>
        <p:txBody>
          <a:bodyPr wrap="square" lIns="0" tIns="0" rIns="0" bIns="0" rtlCol="0"/>
          <a:lstStyle/>
          <a:p>
            <a:endParaRPr/>
          </a:p>
        </p:txBody>
      </p:sp>
      <p:sp>
        <p:nvSpPr>
          <p:cNvPr id="37" name="object 30"/>
          <p:cNvSpPr/>
          <p:nvPr/>
        </p:nvSpPr>
        <p:spPr>
          <a:xfrm>
            <a:off x="6477267" y="1777261"/>
            <a:ext cx="496570" cy="277495"/>
          </a:xfrm>
          <a:custGeom>
            <a:avLst/>
            <a:gdLst/>
            <a:ahLst/>
            <a:cxnLst/>
            <a:rect l="l" t="t" r="r" b="b"/>
            <a:pathLst>
              <a:path w="496570" h="277494">
                <a:moveTo>
                  <a:pt x="0" y="276999"/>
                </a:moveTo>
                <a:lnTo>
                  <a:pt x="496049" y="276999"/>
                </a:lnTo>
                <a:lnTo>
                  <a:pt x="496049" y="0"/>
                </a:lnTo>
                <a:lnTo>
                  <a:pt x="0" y="0"/>
                </a:lnTo>
                <a:lnTo>
                  <a:pt x="0" y="276999"/>
                </a:lnTo>
                <a:close/>
              </a:path>
            </a:pathLst>
          </a:custGeom>
          <a:ln w="19050">
            <a:solidFill>
              <a:srgbClr val="000000"/>
            </a:solidFill>
          </a:ln>
        </p:spPr>
        <p:txBody>
          <a:bodyPr wrap="square" lIns="0" tIns="0" rIns="0" bIns="0" rtlCol="0"/>
          <a:lstStyle/>
          <a:p>
            <a:endParaRPr/>
          </a:p>
        </p:txBody>
      </p:sp>
      <p:sp>
        <p:nvSpPr>
          <p:cNvPr id="38" name="object 31"/>
          <p:cNvSpPr/>
          <p:nvPr/>
        </p:nvSpPr>
        <p:spPr>
          <a:xfrm>
            <a:off x="6995809" y="1777261"/>
            <a:ext cx="496570" cy="277495"/>
          </a:xfrm>
          <a:custGeom>
            <a:avLst/>
            <a:gdLst/>
            <a:ahLst/>
            <a:cxnLst/>
            <a:rect l="l" t="t" r="r" b="b"/>
            <a:pathLst>
              <a:path w="496570" h="277494">
                <a:moveTo>
                  <a:pt x="0" y="276999"/>
                </a:moveTo>
                <a:lnTo>
                  <a:pt x="496049" y="276999"/>
                </a:lnTo>
                <a:lnTo>
                  <a:pt x="496049" y="0"/>
                </a:lnTo>
                <a:lnTo>
                  <a:pt x="0" y="0"/>
                </a:lnTo>
                <a:lnTo>
                  <a:pt x="0" y="276999"/>
                </a:lnTo>
                <a:close/>
              </a:path>
            </a:pathLst>
          </a:custGeom>
          <a:ln w="19050">
            <a:solidFill>
              <a:srgbClr val="000000"/>
            </a:solidFill>
          </a:ln>
        </p:spPr>
        <p:txBody>
          <a:bodyPr wrap="square" lIns="0" tIns="0" rIns="0" bIns="0" rtlCol="0"/>
          <a:lstStyle/>
          <a:p>
            <a:endParaRPr/>
          </a:p>
        </p:txBody>
      </p:sp>
      <p:sp>
        <p:nvSpPr>
          <p:cNvPr id="39" name="object 32"/>
          <p:cNvSpPr/>
          <p:nvPr/>
        </p:nvSpPr>
        <p:spPr>
          <a:xfrm>
            <a:off x="7518160" y="1777261"/>
            <a:ext cx="496570" cy="277495"/>
          </a:xfrm>
          <a:custGeom>
            <a:avLst/>
            <a:gdLst/>
            <a:ahLst/>
            <a:cxnLst/>
            <a:rect l="l" t="t" r="r" b="b"/>
            <a:pathLst>
              <a:path w="496570" h="277494">
                <a:moveTo>
                  <a:pt x="0" y="276999"/>
                </a:moveTo>
                <a:lnTo>
                  <a:pt x="496049" y="276999"/>
                </a:lnTo>
                <a:lnTo>
                  <a:pt x="496049" y="0"/>
                </a:lnTo>
                <a:lnTo>
                  <a:pt x="0" y="0"/>
                </a:lnTo>
                <a:lnTo>
                  <a:pt x="0" y="276999"/>
                </a:lnTo>
                <a:close/>
              </a:path>
            </a:pathLst>
          </a:custGeom>
          <a:ln w="19050">
            <a:solidFill>
              <a:srgbClr val="000000"/>
            </a:solidFill>
          </a:ln>
        </p:spPr>
        <p:txBody>
          <a:bodyPr wrap="square" lIns="0" tIns="0" rIns="0" bIns="0" rtlCol="0"/>
          <a:lstStyle/>
          <a:p>
            <a:endParaRPr/>
          </a:p>
        </p:txBody>
      </p:sp>
      <p:sp>
        <p:nvSpPr>
          <p:cNvPr id="40" name="object 33"/>
          <p:cNvSpPr txBox="1"/>
          <p:nvPr/>
        </p:nvSpPr>
        <p:spPr>
          <a:xfrm>
            <a:off x="4533533" y="1488348"/>
            <a:ext cx="5160645" cy="525780"/>
          </a:xfrm>
          <a:prstGeom prst="rect">
            <a:avLst/>
          </a:prstGeom>
        </p:spPr>
        <p:txBody>
          <a:bodyPr vert="horz" wrap="square" lIns="0" tIns="0" rIns="0" bIns="0" rtlCol="0">
            <a:spAutoFit/>
          </a:bodyPr>
          <a:lstStyle/>
          <a:p>
            <a:pPr marL="244475">
              <a:lnSpc>
                <a:spcPct val="100000"/>
              </a:lnSpc>
              <a:tabLst>
                <a:tab pos="1322070" algn="l"/>
                <a:tab pos="2318385" algn="l"/>
                <a:tab pos="3806190" algn="l"/>
                <a:tab pos="4788535" algn="l"/>
              </a:tabLst>
            </a:pPr>
            <a:r>
              <a:rPr sz="1400" dirty="0">
                <a:latin typeface="Meiryo UI"/>
                <a:cs typeface="Meiryo UI"/>
              </a:rPr>
              <a:t>検索	</a:t>
            </a:r>
            <a:r>
              <a:rPr sz="1400" spc="-5" dirty="0">
                <a:latin typeface="Meiryo UI"/>
                <a:cs typeface="Meiryo UI"/>
              </a:rPr>
              <a:t>E</a:t>
            </a:r>
            <a:r>
              <a:rPr sz="1400" dirty="0">
                <a:latin typeface="Meiryo UI"/>
                <a:cs typeface="Meiryo UI"/>
              </a:rPr>
              <a:t>C	コンテンツ</a:t>
            </a:r>
            <a:r>
              <a:rPr sz="1350" spc="15" baseline="24691" dirty="0">
                <a:latin typeface="Meiryo UI"/>
                <a:cs typeface="Meiryo UI"/>
              </a:rPr>
              <a:t>2</a:t>
            </a:r>
            <a:r>
              <a:rPr sz="1350" spc="22" baseline="24691" dirty="0">
                <a:latin typeface="Meiryo UI"/>
                <a:cs typeface="Meiryo UI"/>
              </a:rPr>
              <a:t>)</a:t>
            </a:r>
            <a:r>
              <a:rPr sz="1350" baseline="24691" dirty="0">
                <a:latin typeface="Meiryo UI"/>
                <a:cs typeface="Meiryo UI"/>
              </a:rPr>
              <a:t>	</a:t>
            </a:r>
            <a:r>
              <a:rPr sz="1400" dirty="0">
                <a:latin typeface="Meiryo UI"/>
                <a:cs typeface="Meiryo UI"/>
              </a:rPr>
              <a:t>決済	SNS</a:t>
            </a:r>
            <a:endParaRPr sz="1400">
              <a:latin typeface="Meiryo UI"/>
              <a:cs typeface="Meiryo UI"/>
            </a:endParaRPr>
          </a:p>
          <a:p>
            <a:pPr marL="12700">
              <a:lnSpc>
                <a:spcPct val="100000"/>
              </a:lnSpc>
              <a:spcBef>
                <a:spcPts val="955"/>
              </a:spcBef>
              <a:tabLst>
                <a:tab pos="534670" algn="l"/>
                <a:tab pos="2038985" algn="l"/>
                <a:tab pos="2557145" algn="l"/>
                <a:tab pos="3079750" algn="l"/>
              </a:tabLst>
            </a:pPr>
            <a:r>
              <a:rPr sz="1200" dirty="0">
                <a:latin typeface="Meiryo UI"/>
                <a:cs typeface="Meiryo UI"/>
              </a:rPr>
              <a:t>汎用	専用	映像	音楽	書籍</a:t>
            </a:r>
            <a:endParaRPr sz="1200">
              <a:latin typeface="Meiryo UI"/>
              <a:cs typeface="Meiryo UI"/>
            </a:endParaRPr>
          </a:p>
        </p:txBody>
      </p:sp>
      <p:sp>
        <p:nvSpPr>
          <p:cNvPr id="41" name="object 34"/>
          <p:cNvSpPr txBox="1"/>
          <p:nvPr/>
        </p:nvSpPr>
        <p:spPr>
          <a:xfrm>
            <a:off x="4984255" y="2057943"/>
            <a:ext cx="748030" cy="163830"/>
          </a:xfrm>
          <a:prstGeom prst="rect">
            <a:avLst/>
          </a:prstGeom>
        </p:spPr>
        <p:txBody>
          <a:bodyPr vert="horz" wrap="square" lIns="0" tIns="0" rIns="0" bIns="0" rtlCol="0">
            <a:spAutoFit/>
          </a:bodyPr>
          <a:lstStyle/>
          <a:p>
            <a:pPr marL="12700">
              <a:lnSpc>
                <a:spcPct val="100000"/>
              </a:lnSpc>
            </a:pPr>
            <a:r>
              <a:rPr sz="1000" spc="-5" dirty="0">
                <a:latin typeface="Arial"/>
                <a:cs typeface="Arial"/>
              </a:rPr>
              <a:t>•</a:t>
            </a:r>
            <a:r>
              <a:rPr sz="1000" spc="-5" dirty="0">
                <a:latin typeface="Meiryo UI"/>
                <a:cs typeface="Meiryo UI"/>
              </a:rPr>
              <a:t>Googleﾏｯﾌﾟ</a:t>
            </a:r>
            <a:endParaRPr sz="1000">
              <a:latin typeface="Meiryo UI"/>
              <a:cs typeface="Meiryo UI"/>
            </a:endParaRPr>
          </a:p>
        </p:txBody>
      </p:sp>
      <p:sp>
        <p:nvSpPr>
          <p:cNvPr id="42" name="object 35"/>
          <p:cNvSpPr txBox="1"/>
          <p:nvPr/>
        </p:nvSpPr>
        <p:spPr>
          <a:xfrm>
            <a:off x="4434727" y="2210343"/>
            <a:ext cx="1553845" cy="163830"/>
          </a:xfrm>
          <a:prstGeom prst="rect">
            <a:avLst/>
          </a:prstGeom>
        </p:spPr>
        <p:txBody>
          <a:bodyPr vert="horz" wrap="square" lIns="0" tIns="0" rIns="0" bIns="0" rtlCol="0">
            <a:spAutoFit/>
          </a:bodyPr>
          <a:lstStyle/>
          <a:p>
            <a:pPr marL="12700">
              <a:lnSpc>
                <a:spcPct val="100000"/>
              </a:lnSpc>
            </a:pPr>
            <a:r>
              <a:rPr sz="1500" spc="-15" baseline="27777" dirty="0">
                <a:latin typeface="Arial"/>
                <a:cs typeface="Arial"/>
              </a:rPr>
              <a:t>•</a:t>
            </a:r>
            <a:r>
              <a:rPr sz="1500" spc="-15" baseline="27777" dirty="0">
                <a:latin typeface="Meiryo UI"/>
                <a:cs typeface="Meiryo UI"/>
              </a:rPr>
              <a:t>Google</a:t>
            </a:r>
            <a:r>
              <a:rPr sz="1500" spc="450" baseline="27777" dirty="0">
                <a:latin typeface="Meiryo UI"/>
                <a:cs typeface="Meiryo UI"/>
              </a:rPr>
              <a:t> </a:t>
            </a:r>
            <a:r>
              <a:rPr sz="1000" spc="-5" dirty="0">
                <a:latin typeface="Arial"/>
                <a:cs typeface="Arial"/>
              </a:rPr>
              <a:t>•</a:t>
            </a:r>
            <a:r>
              <a:rPr sz="1000" spc="-5" dirty="0">
                <a:latin typeface="Meiryo UI"/>
                <a:cs typeface="Meiryo UI"/>
              </a:rPr>
              <a:t>Googleｼｮｯﾋﾟﾝｸﾞ</a:t>
            </a:r>
            <a:endParaRPr sz="1000">
              <a:latin typeface="Meiryo UI"/>
              <a:cs typeface="Meiryo UI"/>
            </a:endParaRPr>
          </a:p>
        </p:txBody>
      </p:sp>
      <p:sp>
        <p:nvSpPr>
          <p:cNvPr id="43" name="object 36"/>
          <p:cNvSpPr txBox="1"/>
          <p:nvPr/>
        </p:nvSpPr>
        <p:spPr>
          <a:xfrm>
            <a:off x="4984255" y="2362743"/>
            <a:ext cx="748030" cy="163830"/>
          </a:xfrm>
          <a:prstGeom prst="rect">
            <a:avLst/>
          </a:prstGeom>
        </p:spPr>
        <p:txBody>
          <a:bodyPr vert="horz" wrap="square" lIns="0" tIns="0" rIns="0" bIns="0" rtlCol="0">
            <a:spAutoFit/>
          </a:bodyPr>
          <a:lstStyle/>
          <a:p>
            <a:pPr marL="12700">
              <a:lnSpc>
                <a:spcPct val="100000"/>
              </a:lnSpc>
            </a:pPr>
            <a:r>
              <a:rPr sz="1000" spc="-5" dirty="0">
                <a:latin typeface="Arial"/>
                <a:cs typeface="Arial"/>
              </a:rPr>
              <a:t>•</a:t>
            </a:r>
            <a:r>
              <a:rPr sz="1000" spc="-5" dirty="0">
                <a:latin typeface="Meiryo UI"/>
                <a:cs typeface="Meiryo UI"/>
              </a:rPr>
              <a:t>Googleﾛｰｶﾙ</a:t>
            </a:r>
            <a:endParaRPr sz="1000">
              <a:latin typeface="Meiryo UI"/>
              <a:cs typeface="Meiryo UI"/>
            </a:endParaRPr>
          </a:p>
        </p:txBody>
      </p:sp>
      <p:sp>
        <p:nvSpPr>
          <p:cNvPr id="44" name="object 37"/>
          <p:cNvSpPr txBox="1"/>
          <p:nvPr/>
        </p:nvSpPr>
        <p:spPr>
          <a:xfrm>
            <a:off x="6894843" y="2346487"/>
            <a:ext cx="792480"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Google</a:t>
            </a:r>
            <a:r>
              <a:rPr sz="1000" spc="-40" dirty="0">
                <a:latin typeface="Meiryo UI"/>
                <a:cs typeface="Meiryo UI"/>
              </a:rPr>
              <a:t> </a:t>
            </a:r>
            <a:r>
              <a:rPr sz="1000" spc="-5" dirty="0">
                <a:latin typeface="Meiryo UI"/>
                <a:cs typeface="Meiryo UI"/>
              </a:rPr>
              <a:t>play</a:t>
            </a:r>
            <a:endParaRPr sz="1000">
              <a:latin typeface="Meiryo UI"/>
              <a:cs typeface="Meiryo UI"/>
            </a:endParaRPr>
          </a:p>
        </p:txBody>
      </p:sp>
      <p:sp>
        <p:nvSpPr>
          <p:cNvPr id="45" name="object 38"/>
          <p:cNvSpPr txBox="1"/>
          <p:nvPr/>
        </p:nvSpPr>
        <p:spPr>
          <a:xfrm>
            <a:off x="6484253" y="2160560"/>
            <a:ext cx="3169285" cy="163830"/>
          </a:xfrm>
          <a:prstGeom prst="rect">
            <a:avLst/>
          </a:prstGeom>
        </p:spPr>
        <p:txBody>
          <a:bodyPr vert="horz" wrap="square" lIns="0" tIns="0" rIns="0" bIns="0" rtlCol="0">
            <a:spAutoFit/>
          </a:bodyPr>
          <a:lstStyle/>
          <a:p>
            <a:pPr marL="12700">
              <a:lnSpc>
                <a:spcPct val="100000"/>
              </a:lnSpc>
              <a:tabLst>
                <a:tab pos="1092200" algn="l"/>
                <a:tab pos="2588260" algn="l"/>
              </a:tabLst>
            </a:pPr>
            <a:r>
              <a:rPr sz="1500" spc="-15" baseline="2777" dirty="0">
                <a:latin typeface="Arial"/>
                <a:cs typeface="Arial"/>
              </a:rPr>
              <a:t>•</a:t>
            </a:r>
            <a:r>
              <a:rPr sz="1500" spc="-15" baseline="2777" dirty="0">
                <a:latin typeface="Meiryo UI"/>
                <a:cs typeface="Meiryo UI"/>
              </a:rPr>
              <a:t>YouTube	</a:t>
            </a:r>
            <a:r>
              <a:rPr sz="1000" spc="-5" dirty="0">
                <a:latin typeface="Arial"/>
                <a:cs typeface="Arial"/>
              </a:rPr>
              <a:t>•</a:t>
            </a:r>
            <a:r>
              <a:rPr sz="1000" spc="-5" dirty="0">
                <a:latin typeface="Meiryo UI"/>
                <a:cs typeface="Meiryo UI"/>
              </a:rPr>
              <a:t>Googleﾌﾞｯｸｽ	</a:t>
            </a:r>
            <a:r>
              <a:rPr sz="1000" spc="-10" dirty="0">
                <a:latin typeface="Arial"/>
                <a:cs typeface="Arial"/>
              </a:rPr>
              <a:t>•</a:t>
            </a:r>
            <a:r>
              <a:rPr sz="1000" spc="-10" dirty="0">
                <a:latin typeface="Meiryo UI"/>
                <a:cs typeface="Meiryo UI"/>
              </a:rPr>
              <a:t>Google+</a:t>
            </a:r>
            <a:endParaRPr sz="1000">
              <a:latin typeface="Meiryo UI"/>
              <a:cs typeface="Meiryo UI"/>
            </a:endParaRPr>
          </a:p>
        </p:txBody>
      </p:sp>
      <p:sp>
        <p:nvSpPr>
          <p:cNvPr id="46" name="object 39"/>
          <p:cNvSpPr/>
          <p:nvPr/>
        </p:nvSpPr>
        <p:spPr>
          <a:xfrm>
            <a:off x="9059812" y="2537419"/>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47" name="object 40"/>
          <p:cNvSpPr txBox="1"/>
          <p:nvPr/>
        </p:nvSpPr>
        <p:spPr>
          <a:xfrm>
            <a:off x="9068957" y="2621442"/>
            <a:ext cx="64706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Facebook</a:t>
            </a:r>
            <a:endParaRPr sz="1000">
              <a:latin typeface="Meiryo UI"/>
              <a:cs typeface="Meiryo UI"/>
            </a:endParaRPr>
          </a:p>
        </p:txBody>
      </p:sp>
      <p:sp>
        <p:nvSpPr>
          <p:cNvPr id="48" name="object 41"/>
          <p:cNvSpPr/>
          <p:nvPr/>
        </p:nvSpPr>
        <p:spPr>
          <a:xfrm>
            <a:off x="7551434" y="2988523"/>
            <a:ext cx="468630" cy="252095"/>
          </a:xfrm>
          <a:custGeom>
            <a:avLst/>
            <a:gdLst/>
            <a:ahLst/>
            <a:cxnLst/>
            <a:rect l="l" t="t" r="r" b="b"/>
            <a:pathLst>
              <a:path w="468629" h="252095">
                <a:moveTo>
                  <a:pt x="0" y="252006"/>
                </a:moveTo>
                <a:lnTo>
                  <a:pt x="468591" y="252006"/>
                </a:lnTo>
                <a:lnTo>
                  <a:pt x="468591" y="0"/>
                </a:lnTo>
                <a:lnTo>
                  <a:pt x="0" y="0"/>
                </a:lnTo>
                <a:lnTo>
                  <a:pt x="0" y="252006"/>
                </a:lnTo>
                <a:close/>
              </a:path>
            </a:pathLst>
          </a:custGeom>
          <a:solidFill>
            <a:srgbClr val="DBEDF4"/>
          </a:solidFill>
        </p:spPr>
        <p:txBody>
          <a:bodyPr wrap="square" lIns="0" tIns="0" rIns="0" bIns="0" rtlCol="0"/>
          <a:lstStyle/>
          <a:p>
            <a:endParaRPr/>
          </a:p>
        </p:txBody>
      </p:sp>
      <p:sp>
        <p:nvSpPr>
          <p:cNvPr id="49" name="object 42"/>
          <p:cNvSpPr txBox="1"/>
          <p:nvPr/>
        </p:nvSpPr>
        <p:spPr>
          <a:xfrm>
            <a:off x="7564387" y="3076865"/>
            <a:ext cx="944880" cy="163830"/>
          </a:xfrm>
          <a:prstGeom prst="rect">
            <a:avLst/>
          </a:prstGeom>
        </p:spPr>
        <p:txBody>
          <a:bodyPr vert="horz" wrap="square" lIns="0" tIns="0" rIns="0" bIns="0" rtlCol="0">
            <a:spAutoFit/>
          </a:bodyPr>
          <a:lstStyle/>
          <a:p>
            <a:pPr marL="12700">
              <a:lnSpc>
                <a:spcPct val="100000"/>
              </a:lnSpc>
            </a:pPr>
            <a:r>
              <a:rPr sz="1000" spc="-5" dirty="0">
                <a:latin typeface="Arial"/>
                <a:cs typeface="Arial"/>
              </a:rPr>
              <a:t>•</a:t>
            </a:r>
            <a:r>
              <a:rPr sz="1000" spc="-5" dirty="0">
                <a:latin typeface="Meiryo UI"/>
                <a:cs typeface="Meiryo UI"/>
              </a:rPr>
              <a:t>Yahoo!ﾌﾞｯｸｽﾄｱ</a:t>
            </a:r>
            <a:endParaRPr sz="1000">
              <a:latin typeface="Meiryo UI"/>
              <a:cs typeface="Meiryo UI"/>
            </a:endParaRPr>
          </a:p>
        </p:txBody>
      </p:sp>
      <p:sp>
        <p:nvSpPr>
          <p:cNvPr id="50" name="object 43"/>
          <p:cNvSpPr/>
          <p:nvPr/>
        </p:nvSpPr>
        <p:spPr>
          <a:xfrm>
            <a:off x="6462535" y="2988523"/>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51" name="object 44"/>
          <p:cNvSpPr/>
          <p:nvPr/>
        </p:nvSpPr>
        <p:spPr>
          <a:xfrm>
            <a:off x="5520323" y="2988523"/>
            <a:ext cx="904240" cy="432434"/>
          </a:xfrm>
          <a:custGeom>
            <a:avLst/>
            <a:gdLst/>
            <a:ahLst/>
            <a:cxnLst/>
            <a:rect l="l" t="t" r="r" b="b"/>
            <a:pathLst>
              <a:path w="904239"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52" name="object 45"/>
          <p:cNvSpPr txBox="1"/>
          <p:nvPr/>
        </p:nvSpPr>
        <p:spPr>
          <a:xfrm>
            <a:off x="5528959" y="3076865"/>
            <a:ext cx="1396365" cy="163830"/>
          </a:xfrm>
          <a:prstGeom prst="rect">
            <a:avLst/>
          </a:prstGeom>
        </p:spPr>
        <p:txBody>
          <a:bodyPr vert="horz" wrap="square" lIns="0" tIns="0" rIns="0" bIns="0" rtlCol="0">
            <a:spAutoFit/>
          </a:bodyPr>
          <a:lstStyle/>
          <a:p>
            <a:pPr marL="12700">
              <a:lnSpc>
                <a:spcPct val="100000"/>
              </a:lnSpc>
            </a:pPr>
            <a:r>
              <a:rPr sz="1500" spc="-30" baseline="2777" dirty="0">
                <a:latin typeface="Arial"/>
                <a:cs typeface="Arial"/>
              </a:rPr>
              <a:t>•</a:t>
            </a:r>
            <a:r>
              <a:rPr sz="1500" spc="-30" baseline="2777" dirty="0">
                <a:latin typeface="Meiryo UI"/>
                <a:cs typeface="Meiryo UI"/>
              </a:rPr>
              <a:t>Yahoo!ｼｮｯﾋﾟﾝｸﾞ</a:t>
            </a:r>
            <a:r>
              <a:rPr sz="1000" spc="-20" dirty="0">
                <a:latin typeface="Arial"/>
                <a:cs typeface="Arial"/>
              </a:rPr>
              <a:t>•</a:t>
            </a:r>
            <a:r>
              <a:rPr sz="1000" spc="-20" dirty="0">
                <a:latin typeface="Meiryo UI"/>
                <a:cs typeface="Meiryo UI"/>
              </a:rPr>
              <a:t>GyaO!</a:t>
            </a:r>
            <a:endParaRPr sz="1000">
              <a:latin typeface="Meiryo UI"/>
              <a:cs typeface="Meiryo UI"/>
            </a:endParaRPr>
          </a:p>
        </p:txBody>
      </p:sp>
      <p:sp>
        <p:nvSpPr>
          <p:cNvPr id="53" name="object 46"/>
          <p:cNvSpPr txBox="1"/>
          <p:nvPr/>
        </p:nvSpPr>
        <p:spPr>
          <a:xfrm>
            <a:off x="5528959" y="3224946"/>
            <a:ext cx="37401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dirty="0">
                <a:latin typeface="Meiryo UI"/>
                <a:cs typeface="Meiryo UI"/>
              </a:rPr>
              <a:t>ﾔﾌｵｸ</a:t>
            </a:r>
            <a:r>
              <a:rPr sz="1000" spc="-5" dirty="0">
                <a:latin typeface="Meiryo UI"/>
                <a:cs typeface="Meiryo UI"/>
              </a:rPr>
              <a:t>!</a:t>
            </a:r>
            <a:endParaRPr sz="1000">
              <a:latin typeface="Meiryo UI"/>
              <a:cs typeface="Meiryo UI"/>
            </a:endParaRPr>
          </a:p>
        </p:txBody>
      </p:sp>
      <p:sp>
        <p:nvSpPr>
          <p:cNvPr id="54" name="object 47"/>
          <p:cNvSpPr/>
          <p:nvPr/>
        </p:nvSpPr>
        <p:spPr>
          <a:xfrm>
            <a:off x="6480316" y="3240529"/>
            <a:ext cx="1539875" cy="180340"/>
          </a:xfrm>
          <a:custGeom>
            <a:avLst/>
            <a:gdLst/>
            <a:ahLst/>
            <a:cxnLst/>
            <a:rect l="l" t="t" r="r" b="b"/>
            <a:pathLst>
              <a:path w="1539875" h="180339">
                <a:moveTo>
                  <a:pt x="0" y="179997"/>
                </a:moveTo>
                <a:lnTo>
                  <a:pt x="1539621" y="179997"/>
                </a:lnTo>
                <a:lnTo>
                  <a:pt x="1539621" y="0"/>
                </a:lnTo>
                <a:lnTo>
                  <a:pt x="0" y="0"/>
                </a:lnTo>
                <a:lnTo>
                  <a:pt x="0" y="179997"/>
                </a:lnTo>
                <a:close/>
              </a:path>
            </a:pathLst>
          </a:custGeom>
          <a:solidFill>
            <a:srgbClr val="DBEDF4"/>
          </a:solidFill>
        </p:spPr>
        <p:txBody>
          <a:bodyPr wrap="square" lIns="0" tIns="0" rIns="0" bIns="0" rtlCol="0"/>
          <a:lstStyle/>
          <a:p>
            <a:endParaRPr/>
          </a:p>
        </p:txBody>
      </p:sp>
      <p:sp>
        <p:nvSpPr>
          <p:cNvPr id="55" name="object 48"/>
          <p:cNvSpPr txBox="1"/>
          <p:nvPr/>
        </p:nvSpPr>
        <p:spPr>
          <a:xfrm>
            <a:off x="6903606" y="3254284"/>
            <a:ext cx="97472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Yahoo!Mobage</a:t>
            </a:r>
            <a:endParaRPr sz="1000">
              <a:latin typeface="Meiryo UI"/>
              <a:cs typeface="Meiryo UI"/>
            </a:endParaRPr>
          </a:p>
        </p:txBody>
      </p:sp>
      <p:sp>
        <p:nvSpPr>
          <p:cNvPr id="56" name="object 49"/>
          <p:cNvSpPr/>
          <p:nvPr/>
        </p:nvSpPr>
        <p:spPr>
          <a:xfrm>
            <a:off x="9059812" y="2993857"/>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57" name="object 50"/>
          <p:cNvSpPr txBox="1"/>
          <p:nvPr/>
        </p:nvSpPr>
        <p:spPr>
          <a:xfrm>
            <a:off x="9068957" y="3078008"/>
            <a:ext cx="816610" cy="163830"/>
          </a:xfrm>
          <a:prstGeom prst="rect">
            <a:avLst/>
          </a:prstGeom>
        </p:spPr>
        <p:txBody>
          <a:bodyPr vert="horz" wrap="square" lIns="0" tIns="0" rIns="0" bIns="0" rtlCol="0">
            <a:spAutoFit/>
          </a:bodyPr>
          <a:lstStyle/>
          <a:p>
            <a:pPr marL="12700">
              <a:lnSpc>
                <a:spcPct val="100000"/>
              </a:lnSpc>
            </a:pPr>
            <a:r>
              <a:rPr sz="1000" spc="-5" dirty="0">
                <a:latin typeface="Arial"/>
                <a:cs typeface="Arial"/>
              </a:rPr>
              <a:t>•</a:t>
            </a:r>
            <a:r>
              <a:rPr sz="1000" spc="-5" dirty="0">
                <a:latin typeface="Meiryo UI"/>
                <a:cs typeface="Meiryo UI"/>
              </a:rPr>
              <a:t>Yahoo!ﾌﾞﾛｸﾞ</a:t>
            </a:r>
            <a:endParaRPr sz="1000">
              <a:latin typeface="Meiryo UI"/>
              <a:cs typeface="Meiryo UI"/>
            </a:endParaRPr>
          </a:p>
        </p:txBody>
      </p:sp>
      <p:sp>
        <p:nvSpPr>
          <p:cNvPr id="58" name="object 51"/>
          <p:cNvSpPr/>
          <p:nvPr/>
        </p:nvSpPr>
        <p:spPr>
          <a:xfrm>
            <a:off x="4469905" y="5415392"/>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59" name="object 52"/>
          <p:cNvSpPr txBox="1"/>
          <p:nvPr/>
        </p:nvSpPr>
        <p:spPr>
          <a:xfrm>
            <a:off x="4448823" y="5494208"/>
            <a:ext cx="34226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5" dirty="0">
                <a:latin typeface="Meiryo UI"/>
                <a:cs typeface="Meiryo UI"/>
              </a:rPr>
              <a:t>Bing</a:t>
            </a:r>
            <a:endParaRPr sz="1000">
              <a:latin typeface="Meiryo UI"/>
              <a:cs typeface="Meiryo UI"/>
            </a:endParaRPr>
          </a:p>
        </p:txBody>
      </p:sp>
      <p:sp>
        <p:nvSpPr>
          <p:cNvPr id="60" name="object 53"/>
          <p:cNvSpPr/>
          <p:nvPr/>
        </p:nvSpPr>
        <p:spPr>
          <a:xfrm>
            <a:off x="5000511" y="5415392"/>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61" name="object 54"/>
          <p:cNvSpPr txBox="1"/>
          <p:nvPr/>
        </p:nvSpPr>
        <p:spPr>
          <a:xfrm>
            <a:off x="4979429" y="5494208"/>
            <a:ext cx="596900" cy="163830"/>
          </a:xfrm>
          <a:prstGeom prst="rect">
            <a:avLst/>
          </a:prstGeom>
        </p:spPr>
        <p:txBody>
          <a:bodyPr vert="horz" wrap="square" lIns="0" tIns="0" rIns="0" bIns="0" rtlCol="0">
            <a:spAutoFit/>
          </a:bodyPr>
          <a:lstStyle/>
          <a:p>
            <a:pPr marL="12700">
              <a:lnSpc>
                <a:spcPct val="100000"/>
              </a:lnSpc>
            </a:pPr>
            <a:r>
              <a:rPr sz="1000" spc="-5" dirty="0">
                <a:latin typeface="Arial"/>
                <a:cs typeface="Arial"/>
              </a:rPr>
              <a:t>•</a:t>
            </a:r>
            <a:r>
              <a:rPr sz="1000" spc="-5" dirty="0">
                <a:latin typeface="Meiryo UI"/>
                <a:cs typeface="Meiryo UI"/>
              </a:rPr>
              <a:t>Bingﾏｯﾌﾟ</a:t>
            </a:r>
            <a:endParaRPr sz="1000">
              <a:latin typeface="Meiryo UI"/>
              <a:cs typeface="Meiryo UI"/>
            </a:endParaRPr>
          </a:p>
        </p:txBody>
      </p:sp>
      <p:sp>
        <p:nvSpPr>
          <p:cNvPr id="62" name="object 55"/>
          <p:cNvSpPr/>
          <p:nvPr/>
        </p:nvSpPr>
        <p:spPr>
          <a:xfrm>
            <a:off x="7551434" y="3959311"/>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63" name="object 56"/>
          <p:cNvSpPr txBox="1"/>
          <p:nvPr/>
        </p:nvSpPr>
        <p:spPr>
          <a:xfrm>
            <a:off x="8069720" y="4915139"/>
            <a:ext cx="904240" cy="432434"/>
          </a:xfrm>
          <a:prstGeom prst="rect">
            <a:avLst/>
          </a:prstGeom>
          <a:solidFill>
            <a:srgbClr val="DBEDF4"/>
          </a:solidFill>
        </p:spPr>
        <p:txBody>
          <a:bodyPr vert="horz" wrap="square" lIns="0" tIns="84455" rIns="0" bIns="0" rtlCol="0">
            <a:spAutoFit/>
          </a:bodyPr>
          <a:lstStyle/>
          <a:p>
            <a:pPr marL="21590">
              <a:lnSpc>
                <a:spcPct val="100000"/>
              </a:lnSpc>
              <a:spcBef>
                <a:spcPts val="665"/>
              </a:spcBef>
            </a:pPr>
            <a:r>
              <a:rPr sz="1000" spc="-5" dirty="0">
                <a:latin typeface="Arial"/>
                <a:cs typeface="Arial"/>
              </a:rPr>
              <a:t>•</a:t>
            </a:r>
            <a:r>
              <a:rPr sz="1000" spc="-5" dirty="0">
                <a:latin typeface="Meiryo UI"/>
                <a:cs typeface="Meiryo UI"/>
              </a:rPr>
              <a:t>ｱｯﾌﾟﾙPay</a:t>
            </a:r>
            <a:endParaRPr sz="1000">
              <a:latin typeface="Meiryo UI"/>
              <a:cs typeface="Meiryo UI"/>
            </a:endParaRPr>
          </a:p>
        </p:txBody>
      </p:sp>
      <p:sp>
        <p:nvSpPr>
          <p:cNvPr id="64" name="object 57"/>
          <p:cNvSpPr txBox="1"/>
          <p:nvPr/>
        </p:nvSpPr>
        <p:spPr>
          <a:xfrm>
            <a:off x="6462535" y="5177101"/>
            <a:ext cx="1539875" cy="180340"/>
          </a:xfrm>
          <a:prstGeom prst="rect">
            <a:avLst/>
          </a:prstGeom>
          <a:solidFill>
            <a:srgbClr val="DBEDF4"/>
          </a:solidFill>
        </p:spPr>
        <p:txBody>
          <a:bodyPr vert="horz" wrap="square" lIns="0" tIns="13970" rIns="0" bIns="0" rtlCol="0">
            <a:spAutoFit/>
          </a:bodyPr>
          <a:lstStyle/>
          <a:p>
            <a:pPr marL="435609">
              <a:lnSpc>
                <a:spcPct val="100000"/>
              </a:lnSpc>
              <a:spcBef>
                <a:spcPts val="110"/>
              </a:spcBef>
            </a:pPr>
            <a:r>
              <a:rPr sz="1000" spc="-5" dirty="0">
                <a:latin typeface="Arial"/>
                <a:cs typeface="Arial"/>
              </a:rPr>
              <a:t>•</a:t>
            </a:r>
            <a:r>
              <a:rPr sz="1000" spc="-5" dirty="0">
                <a:latin typeface="Meiryo UI"/>
                <a:cs typeface="Meiryo UI"/>
              </a:rPr>
              <a:t>ｱｯﾌﾟﾙApp</a:t>
            </a:r>
            <a:r>
              <a:rPr sz="1000" spc="-50" dirty="0">
                <a:latin typeface="Meiryo UI"/>
                <a:cs typeface="Meiryo UI"/>
              </a:rPr>
              <a:t> </a:t>
            </a:r>
            <a:r>
              <a:rPr sz="1000" spc="-10" dirty="0">
                <a:latin typeface="Meiryo UI"/>
                <a:cs typeface="Meiryo UI"/>
              </a:rPr>
              <a:t>Store</a:t>
            </a:r>
            <a:endParaRPr sz="1000">
              <a:latin typeface="Meiryo UI"/>
              <a:cs typeface="Meiryo UI"/>
            </a:endParaRPr>
          </a:p>
        </p:txBody>
      </p:sp>
      <p:sp>
        <p:nvSpPr>
          <p:cNvPr id="65" name="object 58"/>
          <p:cNvSpPr txBox="1"/>
          <p:nvPr/>
        </p:nvSpPr>
        <p:spPr>
          <a:xfrm>
            <a:off x="6470155" y="4927635"/>
            <a:ext cx="626110"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Apple</a:t>
            </a:r>
            <a:r>
              <a:rPr sz="1000" spc="-60" dirty="0">
                <a:latin typeface="Meiryo UI"/>
                <a:cs typeface="Meiryo UI"/>
              </a:rPr>
              <a:t> </a:t>
            </a:r>
            <a:r>
              <a:rPr sz="1000" spc="-5" dirty="0">
                <a:latin typeface="Meiryo UI"/>
                <a:cs typeface="Meiryo UI"/>
              </a:rPr>
              <a:t>TV</a:t>
            </a:r>
            <a:endParaRPr sz="1000">
              <a:latin typeface="Meiryo UI"/>
              <a:cs typeface="Meiryo UI"/>
            </a:endParaRPr>
          </a:p>
        </p:txBody>
      </p:sp>
      <p:sp>
        <p:nvSpPr>
          <p:cNvPr id="66" name="object 59"/>
          <p:cNvSpPr txBox="1"/>
          <p:nvPr/>
        </p:nvSpPr>
        <p:spPr>
          <a:xfrm>
            <a:off x="6760731" y="5052604"/>
            <a:ext cx="47434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iTunes</a:t>
            </a:r>
            <a:endParaRPr sz="1000">
              <a:latin typeface="Meiryo UI"/>
              <a:cs typeface="Meiryo UI"/>
            </a:endParaRPr>
          </a:p>
        </p:txBody>
      </p:sp>
      <p:sp>
        <p:nvSpPr>
          <p:cNvPr id="67" name="object 60"/>
          <p:cNvSpPr/>
          <p:nvPr/>
        </p:nvSpPr>
        <p:spPr>
          <a:xfrm>
            <a:off x="1374217" y="5866483"/>
            <a:ext cx="9540240" cy="635"/>
          </a:xfrm>
          <a:custGeom>
            <a:avLst/>
            <a:gdLst/>
            <a:ahLst/>
            <a:cxnLst/>
            <a:rect l="l" t="t" r="r" b="b"/>
            <a:pathLst>
              <a:path w="9540240" h="635">
                <a:moveTo>
                  <a:pt x="9540049" y="0"/>
                </a:moveTo>
                <a:lnTo>
                  <a:pt x="0" y="12"/>
                </a:lnTo>
              </a:path>
            </a:pathLst>
          </a:custGeom>
          <a:ln w="6350">
            <a:solidFill>
              <a:srgbClr val="BEBEBE"/>
            </a:solidFill>
          </a:ln>
        </p:spPr>
        <p:txBody>
          <a:bodyPr wrap="square" lIns="0" tIns="0" rIns="0" bIns="0" rtlCol="0"/>
          <a:lstStyle/>
          <a:p>
            <a:endParaRPr/>
          </a:p>
        </p:txBody>
      </p:sp>
      <p:sp>
        <p:nvSpPr>
          <p:cNvPr id="68" name="object 61"/>
          <p:cNvSpPr/>
          <p:nvPr/>
        </p:nvSpPr>
        <p:spPr>
          <a:xfrm>
            <a:off x="9970021" y="1398178"/>
            <a:ext cx="950594" cy="0"/>
          </a:xfrm>
          <a:custGeom>
            <a:avLst/>
            <a:gdLst/>
            <a:ahLst/>
            <a:cxnLst/>
            <a:rect l="l" t="t" r="r" b="b"/>
            <a:pathLst>
              <a:path w="950595">
                <a:moveTo>
                  <a:pt x="0" y="0"/>
                </a:moveTo>
                <a:lnTo>
                  <a:pt x="950468" y="0"/>
                </a:lnTo>
              </a:path>
            </a:pathLst>
          </a:custGeom>
          <a:ln w="19050">
            <a:solidFill>
              <a:srgbClr val="000000"/>
            </a:solidFill>
          </a:ln>
        </p:spPr>
        <p:txBody>
          <a:bodyPr wrap="square" lIns="0" tIns="0" rIns="0" bIns="0" rtlCol="0"/>
          <a:lstStyle/>
          <a:p>
            <a:endParaRPr/>
          </a:p>
        </p:txBody>
      </p:sp>
      <p:sp>
        <p:nvSpPr>
          <p:cNvPr id="69" name="object 62"/>
          <p:cNvSpPr/>
          <p:nvPr/>
        </p:nvSpPr>
        <p:spPr>
          <a:xfrm>
            <a:off x="10067939" y="2076790"/>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70" name="object 63"/>
          <p:cNvSpPr txBox="1"/>
          <p:nvPr/>
        </p:nvSpPr>
        <p:spPr>
          <a:xfrm>
            <a:off x="10077209" y="2074961"/>
            <a:ext cx="768350" cy="3162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Nexus</a:t>
            </a:r>
            <a:endParaRPr sz="1000">
              <a:latin typeface="Meiryo UI"/>
              <a:cs typeface="Meiryo UI"/>
            </a:endParaRPr>
          </a:p>
          <a:p>
            <a:pPr marL="12700">
              <a:lnSpc>
                <a:spcPct val="100000"/>
              </a:lnSpc>
            </a:pPr>
            <a:r>
              <a:rPr sz="1000" spc="-10" dirty="0">
                <a:latin typeface="Arial"/>
                <a:cs typeface="Arial"/>
              </a:rPr>
              <a:t>•</a:t>
            </a:r>
            <a:r>
              <a:rPr sz="1000" spc="-10" dirty="0">
                <a:latin typeface="Meiryo UI"/>
                <a:cs typeface="Meiryo UI"/>
              </a:rPr>
              <a:t>Android</a:t>
            </a:r>
            <a:r>
              <a:rPr sz="1000" spc="-35" dirty="0">
                <a:latin typeface="Meiryo UI"/>
                <a:cs typeface="Meiryo UI"/>
              </a:rPr>
              <a:t> </a:t>
            </a:r>
            <a:r>
              <a:rPr sz="1000" spc="-10" dirty="0">
                <a:latin typeface="Meiryo UI"/>
                <a:cs typeface="Meiryo UI"/>
              </a:rPr>
              <a:t>OS</a:t>
            </a:r>
            <a:endParaRPr sz="1000">
              <a:latin typeface="Meiryo UI"/>
              <a:cs typeface="Meiryo UI"/>
            </a:endParaRPr>
          </a:p>
        </p:txBody>
      </p:sp>
      <p:sp>
        <p:nvSpPr>
          <p:cNvPr id="71" name="object 64"/>
          <p:cNvSpPr/>
          <p:nvPr/>
        </p:nvSpPr>
        <p:spPr>
          <a:xfrm>
            <a:off x="10067939" y="3963502"/>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72" name="object 65"/>
          <p:cNvSpPr/>
          <p:nvPr/>
        </p:nvSpPr>
        <p:spPr>
          <a:xfrm>
            <a:off x="10067939" y="4419813"/>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73" name="object 66"/>
          <p:cNvSpPr/>
          <p:nvPr/>
        </p:nvSpPr>
        <p:spPr>
          <a:xfrm>
            <a:off x="10067939" y="4920904"/>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75" name="object 67"/>
          <p:cNvSpPr txBox="1"/>
          <p:nvPr/>
        </p:nvSpPr>
        <p:spPr>
          <a:xfrm>
            <a:off x="10077209" y="4960402"/>
            <a:ext cx="747395" cy="286385"/>
          </a:xfrm>
          <a:prstGeom prst="rect">
            <a:avLst/>
          </a:prstGeom>
        </p:spPr>
        <p:txBody>
          <a:bodyPr vert="horz" wrap="square" lIns="0" tIns="0" rIns="0" bIns="0" rtlCol="0">
            <a:spAutoFit/>
          </a:bodyPr>
          <a:lstStyle/>
          <a:p>
            <a:pPr marL="12700">
              <a:lnSpc>
                <a:spcPct val="100000"/>
              </a:lnSpc>
            </a:pPr>
            <a:r>
              <a:rPr sz="900" spc="-5" dirty="0">
                <a:latin typeface="Arial"/>
                <a:cs typeface="Arial"/>
              </a:rPr>
              <a:t>•</a:t>
            </a:r>
            <a:r>
              <a:rPr sz="900" spc="-5" dirty="0">
                <a:latin typeface="Meiryo UI"/>
                <a:cs typeface="Meiryo UI"/>
              </a:rPr>
              <a:t>iPhone、iPad</a:t>
            </a:r>
            <a:endParaRPr sz="900">
              <a:latin typeface="Meiryo UI"/>
              <a:cs typeface="Meiryo UI"/>
            </a:endParaRPr>
          </a:p>
          <a:p>
            <a:pPr marL="12700">
              <a:lnSpc>
                <a:spcPct val="100000"/>
              </a:lnSpc>
            </a:pPr>
            <a:r>
              <a:rPr sz="900" dirty="0">
                <a:latin typeface="Arial"/>
                <a:cs typeface="Arial"/>
              </a:rPr>
              <a:t>•</a:t>
            </a:r>
            <a:r>
              <a:rPr sz="900" dirty="0">
                <a:latin typeface="Meiryo UI"/>
                <a:cs typeface="Meiryo UI"/>
              </a:rPr>
              <a:t>Apple</a:t>
            </a:r>
            <a:r>
              <a:rPr sz="900" spc="-110" dirty="0">
                <a:latin typeface="Meiryo UI"/>
                <a:cs typeface="Meiryo UI"/>
              </a:rPr>
              <a:t> </a:t>
            </a:r>
            <a:r>
              <a:rPr sz="900" dirty="0">
                <a:latin typeface="Meiryo UI"/>
                <a:cs typeface="Meiryo UI"/>
              </a:rPr>
              <a:t>TV</a:t>
            </a:r>
            <a:endParaRPr sz="900">
              <a:latin typeface="Meiryo UI"/>
              <a:cs typeface="Meiryo UI"/>
            </a:endParaRPr>
          </a:p>
        </p:txBody>
      </p:sp>
      <p:sp>
        <p:nvSpPr>
          <p:cNvPr id="76" name="object 68"/>
          <p:cNvSpPr/>
          <p:nvPr/>
        </p:nvSpPr>
        <p:spPr>
          <a:xfrm>
            <a:off x="10077464" y="5426708"/>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77" name="object 69"/>
          <p:cNvSpPr txBox="1"/>
          <p:nvPr/>
        </p:nvSpPr>
        <p:spPr>
          <a:xfrm>
            <a:off x="10086607" y="5465150"/>
            <a:ext cx="568325" cy="149225"/>
          </a:xfrm>
          <a:prstGeom prst="rect">
            <a:avLst/>
          </a:prstGeom>
        </p:spPr>
        <p:txBody>
          <a:bodyPr vert="horz" wrap="square" lIns="0" tIns="0" rIns="0" bIns="0" rtlCol="0">
            <a:spAutoFit/>
          </a:bodyPr>
          <a:lstStyle/>
          <a:p>
            <a:pPr marL="12700">
              <a:lnSpc>
                <a:spcPct val="100000"/>
              </a:lnSpc>
            </a:pPr>
            <a:r>
              <a:rPr sz="900" spc="-5" dirty="0">
                <a:latin typeface="Arial"/>
                <a:cs typeface="Arial"/>
              </a:rPr>
              <a:t>•</a:t>
            </a:r>
            <a:r>
              <a:rPr sz="900" spc="-5" dirty="0">
                <a:latin typeface="Meiryo UI"/>
                <a:cs typeface="Meiryo UI"/>
              </a:rPr>
              <a:t>Win</a:t>
            </a:r>
            <a:r>
              <a:rPr sz="900" dirty="0">
                <a:latin typeface="Meiryo UI"/>
                <a:cs typeface="Meiryo UI"/>
              </a:rPr>
              <a:t>do</a:t>
            </a:r>
            <a:r>
              <a:rPr sz="900" spc="-10" dirty="0">
                <a:latin typeface="Meiryo UI"/>
                <a:cs typeface="Meiryo UI"/>
              </a:rPr>
              <a:t>w</a:t>
            </a:r>
            <a:r>
              <a:rPr sz="900" dirty="0">
                <a:latin typeface="Meiryo UI"/>
                <a:cs typeface="Meiryo UI"/>
              </a:rPr>
              <a:t>s</a:t>
            </a:r>
            <a:endParaRPr sz="900">
              <a:latin typeface="Meiryo UI"/>
              <a:cs typeface="Meiryo UI"/>
            </a:endParaRPr>
          </a:p>
        </p:txBody>
      </p:sp>
      <p:sp>
        <p:nvSpPr>
          <p:cNvPr id="78" name="object 70"/>
          <p:cNvSpPr txBox="1"/>
          <p:nvPr/>
        </p:nvSpPr>
        <p:spPr>
          <a:xfrm>
            <a:off x="10086607" y="5602310"/>
            <a:ext cx="1026794" cy="149225"/>
          </a:xfrm>
          <a:prstGeom prst="rect">
            <a:avLst/>
          </a:prstGeom>
        </p:spPr>
        <p:txBody>
          <a:bodyPr vert="horz" wrap="square" lIns="0" tIns="0" rIns="0" bIns="0" rtlCol="0">
            <a:spAutoFit/>
          </a:bodyPr>
          <a:lstStyle/>
          <a:p>
            <a:pPr marL="12700">
              <a:lnSpc>
                <a:spcPct val="100000"/>
              </a:lnSpc>
            </a:pPr>
            <a:r>
              <a:rPr sz="900" spc="-5" dirty="0">
                <a:latin typeface="Arial"/>
                <a:cs typeface="Arial"/>
              </a:rPr>
              <a:t>•</a:t>
            </a:r>
            <a:r>
              <a:rPr sz="900" spc="-5" dirty="0">
                <a:latin typeface="Meiryo UI"/>
                <a:cs typeface="Meiryo UI"/>
              </a:rPr>
              <a:t>Windows</a:t>
            </a:r>
            <a:r>
              <a:rPr sz="900" spc="-60" dirty="0">
                <a:latin typeface="Meiryo UI"/>
                <a:cs typeface="Meiryo UI"/>
              </a:rPr>
              <a:t> </a:t>
            </a:r>
            <a:r>
              <a:rPr sz="900" spc="-5" dirty="0">
                <a:latin typeface="Meiryo UI"/>
                <a:cs typeface="Meiryo UI"/>
              </a:rPr>
              <a:t>Surface</a:t>
            </a:r>
            <a:endParaRPr sz="900">
              <a:latin typeface="Meiryo UI"/>
              <a:cs typeface="Meiryo UI"/>
            </a:endParaRPr>
          </a:p>
        </p:txBody>
      </p:sp>
      <p:sp>
        <p:nvSpPr>
          <p:cNvPr id="79" name="object 71"/>
          <p:cNvSpPr/>
          <p:nvPr/>
        </p:nvSpPr>
        <p:spPr>
          <a:xfrm>
            <a:off x="6462409" y="5656196"/>
            <a:ext cx="1539875" cy="180340"/>
          </a:xfrm>
          <a:custGeom>
            <a:avLst/>
            <a:gdLst/>
            <a:ahLst/>
            <a:cxnLst/>
            <a:rect l="l" t="t" r="r" b="b"/>
            <a:pathLst>
              <a:path w="1539875" h="180339">
                <a:moveTo>
                  <a:pt x="0" y="179997"/>
                </a:moveTo>
                <a:lnTo>
                  <a:pt x="1539621" y="179997"/>
                </a:lnTo>
                <a:lnTo>
                  <a:pt x="1539621" y="0"/>
                </a:lnTo>
                <a:lnTo>
                  <a:pt x="0" y="0"/>
                </a:lnTo>
                <a:lnTo>
                  <a:pt x="0" y="179997"/>
                </a:lnTo>
                <a:close/>
              </a:path>
            </a:pathLst>
          </a:custGeom>
          <a:solidFill>
            <a:srgbClr val="DBEDF4"/>
          </a:solidFill>
        </p:spPr>
        <p:txBody>
          <a:bodyPr wrap="square" lIns="0" tIns="0" rIns="0" bIns="0" rtlCol="0"/>
          <a:lstStyle/>
          <a:p>
            <a:endParaRPr/>
          </a:p>
        </p:txBody>
      </p:sp>
      <p:sp>
        <p:nvSpPr>
          <p:cNvPr id="80" name="object 72"/>
          <p:cNvSpPr txBox="1"/>
          <p:nvPr/>
        </p:nvSpPr>
        <p:spPr>
          <a:xfrm>
            <a:off x="6885699" y="5670687"/>
            <a:ext cx="1001394"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Windows</a:t>
            </a:r>
            <a:r>
              <a:rPr sz="1000" spc="-30" dirty="0">
                <a:latin typeface="Meiryo UI"/>
                <a:cs typeface="Meiryo UI"/>
              </a:rPr>
              <a:t> </a:t>
            </a:r>
            <a:r>
              <a:rPr sz="1000" spc="-5" dirty="0">
                <a:latin typeface="Meiryo UI"/>
                <a:cs typeface="Meiryo UI"/>
              </a:rPr>
              <a:t>Store</a:t>
            </a:r>
            <a:endParaRPr sz="1000">
              <a:latin typeface="Meiryo UI"/>
              <a:cs typeface="Meiryo UI"/>
            </a:endParaRPr>
          </a:p>
        </p:txBody>
      </p:sp>
      <p:sp>
        <p:nvSpPr>
          <p:cNvPr id="81" name="object 73"/>
          <p:cNvSpPr txBox="1"/>
          <p:nvPr/>
        </p:nvSpPr>
        <p:spPr>
          <a:xfrm>
            <a:off x="8077975" y="2295053"/>
            <a:ext cx="92392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Google</a:t>
            </a:r>
            <a:r>
              <a:rPr sz="1000" spc="-40" dirty="0">
                <a:latin typeface="Meiryo UI"/>
                <a:cs typeface="Meiryo UI"/>
              </a:rPr>
              <a:t> </a:t>
            </a:r>
            <a:r>
              <a:rPr sz="1000" spc="-5" dirty="0">
                <a:latin typeface="Meiryo UI"/>
                <a:cs typeface="Meiryo UI"/>
              </a:rPr>
              <a:t>Wallet</a:t>
            </a:r>
            <a:endParaRPr sz="1000">
              <a:latin typeface="Meiryo UI"/>
              <a:cs typeface="Meiryo UI"/>
            </a:endParaRPr>
          </a:p>
        </p:txBody>
      </p:sp>
      <p:sp>
        <p:nvSpPr>
          <p:cNvPr id="82" name="object 74"/>
          <p:cNvSpPr txBox="1"/>
          <p:nvPr/>
        </p:nvSpPr>
        <p:spPr>
          <a:xfrm>
            <a:off x="1316038" y="1110650"/>
            <a:ext cx="9486900" cy="220345"/>
          </a:xfrm>
          <a:prstGeom prst="rect">
            <a:avLst/>
          </a:prstGeom>
        </p:spPr>
        <p:txBody>
          <a:bodyPr vert="horz" wrap="square" lIns="0" tIns="0" rIns="0" bIns="0" rtlCol="0">
            <a:spAutoFit/>
          </a:bodyPr>
          <a:lstStyle/>
          <a:p>
            <a:pPr marL="12700">
              <a:lnSpc>
                <a:spcPct val="100000"/>
              </a:lnSpc>
              <a:tabLst>
                <a:tab pos="1613535" algn="l"/>
                <a:tab pos="5303520" algn="l"/>
                <a:tab pos="8778240" algn="l"/>
              </a:tabLst>
            </a:pPr>
            <a:r>
              <a:rPr sz="1400" dirty="0">
                <a:latin typeface="Meiryo UI"/>
                <a:cs typeface="Meiryo UI"/>
              </a:rPr>
              <a:t>プラッ</a:t>
            </a:r>
            <a:r>
              <a:rPr sz="1400" spc="5" dirty="0">
                <a:latin typeface="Meiryo UI"/>
                <a:cs typeface="Meiryo UI"/>
              </a:rPr>
              <a:t>ト</a:t>
            </a:r>
            <a:r>
              <a:rPr sz="1400" dirty="0">
                <a:latin typeface="Meiryo UI"/>
                <a:cs typeface="Meiryo UI"/>
              </a:rPr>
              <a:t>フォー</a:t>
            </a:r>
            <a:r>
              <a:rPr sz="1400" spc="-15" dirty="0">
                <a:latin typeface="Meiryo UI"/>
                <a:cs typeface="Meiryo UI"/>
              </a:rPr>
              <a:t>マ</a:t>
            </a:r>
            <a:r>
              <a:rPr sz="1400" dirty="0">
                <a:latin typeface="Meiryo UI"/>
                <a:cs typeface="Meiryo UI"/>
              </a:rPr>
              <a:t>ー	収益構造</a:t>
            </a:r>
            <a:r>
              <a:rPr sz="1350" spc="15" baseline="24691" dirty="0">
                <a:latin typeface="Meiryo UI"/>
                <a:cs typeface="Meiryo UI"/>
              </a:rPr>
              <a:t>1</a:t>
            </a:r>
            <a:r>
              <a:rPr sz="1350" spc="22" baseline="24691" dirty="0">
                <a:latin typeface="Meiryo UI"/>
                <a:cs typeface="Meiryo UI"/>
              </a:rPr>
              <a:t>)</a:t>
            </a:r>
            <a:r>
              <a:rPr sz="1350" baseline="24691" dirty="0">
                <a:latin typeface="Meiryo UI"/>
                <a:cs typeface="Meiryo UI"/>
              </a:rPr>
              <a:t>	</a:t>
            </a:r>
            <a:r>
              <a:rPr sz="2100" baseline="1984" dirty="0">
                <a:latin typeface="Meiryo UI"/>
                <a:cs typeface="Meiryo UI"/>
              </a:rPr>
              <a:t>提供</a:t>
            </a:r>
            <a:r>
              <a:rPr sz="2100" spc="7" baseline="1984" dirty="0">
                <a:latin typeface="Meiryo UI"/>
                <a:cs typeface="Meiryo UI"/>
              </a:rPr>
              <a:t>サー</a:t>
            </a:r>
            <a:r>
              <a:rPr sz="2100" spc="-15" baseline="1984" dirty="0">
                <a:latin typeface="Meiryo UI"/>
                <a:cs typeface="Meiryo UI"/>
              </a:rPr>
              <a:t>ビ</a:t>
            </a:r>
            <a:r>
              <a:rPr sz="2100" baseline="1984" dirty="0">
                <a:latin typeface="Meiryo UI"/>
                <a:cs typeface="Meiryo UI"/>
              </a:rPr>
              <a:t>ス	端末</a:t>
            </a:r>
            <a:r>
              <a:rPr sz="2100" spc="7" baseline="1984" dirty="0">
                <a:latin typeface="Meiryo UI"/>
                <a:cs typeface="Meiryo UI"/>
              </a:rPr>
              <a:t>・</a:t>
            </a:r>
            <a:r>
              <a:rPr sz="2100" spc="-7" baseline="1984" dirty="0">
                <a:latin typeface="Meiryo UI"/>
                <a:cs typeface="Meiryo UI"/>
              </a:rPr>
              <a:t>OS</a:t>
            </a:r>
            <a:endParaRPr sz="2100" baseline="1984" dirty="0">
              <a:latin typeface="Meiryo UI"/>
              <a:cs typeface="Meiryo UI"/>
            </a:endParaRPr>
          </a:p>
        </p:txBody>
      </p:sp>
      <p:sp>
        <p:nvSpPr>
          <p:cNvPr id="83" name="object 75"/>
          <p:cNvSpPr/>
          <p:nvPr/>
        </p:nvSpPr>
        <p:spPr>
          <a:xfrm>
            <a:off x="2522106" y="1401862"/>
            <a:ext cx="1670685" cy="0"/>
          </a:xfrm>
          <a:custGeom>
            <a:avLst/>
            <a:gdLst/>
            <a:ahLst/>
            <a:cxnLst/>
            <a:rect l="l" t="t" r="r" b="b"/>
            <a:pathLst>
              <a:path w="1670685">
                <a:moveTo>
                  <a:pt x="0" y="0"/>
                </a:moveTo>
                <a:lnTo>
                  <a:pt x="1670304" y="0"/>
                </a:lnTo>
              </a:path>
            </a:pathLst>
          </a:custGeom>
          <a:ln w="19050">
            <a:solidFill>
              <a:srgbClr val="000000"/>
            </a:solidFill>
          </a:ln>
        </p:spPr>
        <p:txBody>
          <a:bodyPr wrap="square" lIns="0" tIns="0" rIns="0" bIns="0" rtlCol="0"/>
          <a:lstStyle/>
          <a:p>
            <a:endParaRPr/>
          </a:p>
        </p:txBody>
      </p:sp>
      <p:sp>
        <p:nvSpPr>
          <p:cNvPr id="84" name="object 76"/>
          <p:cNvSpPr/>
          <p:nvPr/>
        </p:nvSpPr>
        <p:spPr>
          <a:xfrm>
            <a:off x="2597544" y="2105187"/>
            <a:ext cx="360045" cy="360045"/>
          </a:xfrm>
          <a:custGeom>
            <a:avLst/>
            <a:gdLst/>
            <a:ahLst/>
            <a:cxnLst/>
            <a:rect l="l" t="t" r="r" b="b"/>
            <a:pathLst>
              <a:path w="360044" h="360044">
                <a:moveTo>
                  <a:pt x="0" y="180086"/>
                </a:moveTo>
                <a:lnTo>
                  <a:pt x="6424" y="132218"/>
                </a:lnTo>
                <a:lnTo>
                  <a:pt x="24558" y="89201"/>
                </a:lnTo>
                <a:lnTo>
                  <a:pt x="52689" y="52752"/>
                </a:lnTo>
                <a:lnTo>
                  <a:pt x="89106" y="24590"/>
                </a:lnTo>
                <a:lnTo>
                  <a:pt x="132100" y="6434"/>
                </a:lnTo>
                <a:lnTo>
                  <a:pt x="179959" y="0"/>
                </a:lnTo>
                <a:lnTo>
                  <a:pt x="227826" y="6434"/>
                </a:lnTo>
                <a:lnTo>
                  <a:pt x="270843" y="24590"/>
                </a:lnTo>
                <a:lnTo>
                  <a:pt x="307292" y="52752"/>
                </a:lnTo>
                <a:lnTo>
                  <a:pt x="335454" y="89201"/>
                </a:lnTo>
                <a:lnTo>
                  <a:pt x="353610" y="132218"/>
                </a:lnTo>
                <a:lnTo>
                  <a:pt x="360044" y="180086"/>
                </a:lnTo>
                <a:lnTo>
                  <a:pt x="353610" y="227944"/>
                </a:lnTo>
                <a:lnTo>
                  <a:pt x="335454" y="270938"/>
                </a:lnTo>
                <a:lnTo>
                  <a:pt x="307292" y="307355"/>
                </a:lnTo>
                <a:lnTo>
                  <a:pt x="270843" y="335486"/>
                </a:lnTo>
                <a:lnTo>
                  <a:pt x="227826" y="353620"/>
                </a:lnTo>
                <a:lnTo>
                  <a:pt x="179959" y="360045"/>
                </a:lnTo>
                <a:lnTo>
                  <a:pt x="132100" y="353620"/>
                </a:lnTo>
                <a:lnTo>
                  <a:pt x="89106" y="335486"/>
                </a:lnTo>
                <a:lnTo>
                  <a:pt x="52689" y="307355"/>
                </a:lnTo>
                <a:lnTo>
                  <a:pt x="24558" y="270938"/>
                </a:lnTo>
                <a:lnTo>
                  <a:pt x="6424" y="227944"/>
                </a:lnTo>
                <a:lnTo>
                  <a:pt x="0" y="180086"/>
                </a:lnTo>
                <a:close/>
              </a:path>
            </a:pathLst>
          </a:custGeom>
          <a:ln w="9524">
            <a:solidFill>
              <a:srgbClr val="4F81BC"/>
            </a:solidFill>
          </a:ln>
        </p:spPr>
        <p:txBody>
          <a:bodyPr wrap="square" lIns="0" tIns="0" rIns="0" bIns="0" rtlCol="0"/>
          <a:lstStyle/>
          <a:p>
            <a:endParaRPr/>
          </a:p>
        </p:txBody>
      </p:sp>
      <p:sp>
        <p:nvSpPr>
          <p:cNvPr id="85" name="object 77"/>
          <p:cNvSpPr/>
          <p:nvPr/>
        </p:nvSpPr>
        <p:spPr>
          <a:xfrm>
            <a:off x="2597530" y="2105187"/>
            <a:ext cx="360045" cy="360680"/>
          </a:xfrm>
          <a:custGeom>
            <a:avLst/>
            <a:gdLst/>
            <a:ahLst/>
            <a:cxnLst/>
            <a:rect l="l" t="t" r="r" b="b"/>
            <a:pathLst>
              <a:path w="360044" h="360680">
                <a:moveTo>
                  <a:pt x="89295" y="24637"/>
                </a:moveTo>
                <a:lnTo>
                  <a:pt x="51212" y="54281"/>
                </a:lnTo>
                <a:lnTo>
                  <a:pt x="23226" y="91609"/>
                </a:lnTo>
                <a:lnTo>
                  <a:pt x="5951" y="134270"/>
                </a:lnTo>
                <a:lnTo>
                  <a:pt x="0" y="179916"/>
                </a:lnTo>
                <a:lnTo>
                  <a:pt x="5986" y="226197"/>
                </a:lnTo>
                <a:lnTo>
                  <a:pt x="24525" y="270763"/>
                </a:lnTo>
                <a:lnTo>
                  <a:pt x="54213" y="308846"/>
                </a:lnTo>
                <a:lnTo>
                  <a:pt x="91552" y="336832"/>
                </a:lnTo>
                <a:lnTo>
                  <a:pt x="134205" y="354107"/>
                </a:lnTo>
                <a:lnTo>
                  <a:pt x="179832" y="360059"/>
                </a:lnTo>
                <a:lnTo>
                  <a:pt x="226093" y="354072"/>
                </a:lnTo>
                <a:lnTo>
                  <a:pt x="270651" y="335534"/>
                </a:lnTo>
                <a:lnTo>
                  <a:pt x="308786" y="305845"/>
                </a:lnTo>
                <a:lnTo>
                  <a:pt x="336804" y="268501"/>
                </a:lnTo>
                <a:lnTo>
                  <a:pt x="354090" y="225837"/>
                </a:lnTo>
                <a:lnTo>
                  <a:pt x="360030" y="180189"/>
                </a:lnTo>
                <a:lnTo>
                  <a:pt x="179973" y="180086"/>
                </a:lnTo>
                <a:lnTo>
                  <a:pt x="89295" y="24637"/>
                </a:lnTo>
                <a:close/>
              </a:path>
              <a:path w="360044" h="360680">
                <a:moveTo>
                  <a:pt x="179973" y="0"/>
                </a:moveTo>
                <a:lnTo>
                  <a:pt x="179973" y="180086"/>
                </a:lnTo>
                <a:lnTo>
                  <a:pt x="360017" y="180086"/>
                </a:lnTo>
                <a:lnTo>
                  <a:pt x="354012" y="133892"/>
                </a:lnTo>
                <a:lnTo>
                  <a:pt x="335421" y="89280"/>
                </a:lnTo>
                <a:lnTo>
                  <a:pt x="306524" y="52024"/>
                </a:lnTo>
                <a:lnTo>
                  <a:pt x="269603" y="23923"/>
                </a:lnTo>
                <a:lnTo>
                  <a:pt x="226728" y="6181"/>
                </a:lnTo>
                <a:lnTo>
                  <a:pt x="179973" y="0"/>
                </a:lnTo>
                <a:close/>
              </a:path>
            </a:pathLst>
          </a:custGeom>
          <a:solidFill>
            <a:srgbClr val="244060"/>
          </a:solidFill>
        </p:spPr>
        <p:txBody>
          <a:bodyPr wrap="square" lIns="0" tIns="0" rIns="0" bIns="0" rtlCol="0"/>
          <a:lstStyle/>
          <a:p>
            <a:endParaRPr/>
          </a:p>
        </p:txBody>
      </p:sp>
      <p:sp>
        <p:nvSpPr>
          <p:cNvPr id="86" name="object 78"/>
          <p:cNvSpPr/>
          <p:nvPr/>
        </p:nvSpPr>
        <p:spPr>
          <a:xfrm>
            <a:off x="2597530" y="2105187"/>
            <a:ext cx="360045" cy="360680"/>
          </a:xfrm>
          <a:custGeom>
            <a:avLst/>
            <a:gdLst/>
            <a:ahLst/>
            <a:cxnLst/>
            <a:rect l="l" t="t" r="r" b="b"/>
            <a:pathLst>
              <a:path w="360044" h="360680">
                <a:moveTo>
                  <a:pt x="89295" y="24637"/>
                </a:moveTo>
                <a:lnTo>
                  <a:pt x="51212" y="54281"/>
                </a:lnTo>
                <a:lnTo>
                  <a:pt x="23226" y="91609"/>
                </a:lnTo>
                <a:lnTo>
                  <a:pt x="5951" y="134270"/>
                </a:lnTo>
                <a:lnTo>
                  <a:pt x="0" y="179916"/>
                </a:lnTo>
                <a:lnTo>
                  <a:pt x="5986" y="226197"/>
                </a:lnTo>
                <a:lnTo>
                  <a:pt x="24525" y="270763"/>
                </a:lnTo>
                <a:lnTo>
                  <a:pt x="54213" y="308846"/>
                </a:lnTo>
                <a:lnTo>
                  <a:pt x="91552" y="336832"/>
                </a:lnTo>
                <a:lnTo>
                  <a:pt x="134205" y="354107"/>
                </a:lnTo>
                <a:lnTo>
                  <a:pt x="179832" y="360059"/>
                </a:lnTo>
                <a:lnTo>
                  <a:pt x="226093" y="354072"/>
                </a:lnTo>
                <a:lnTo>
                  <a:pt x="270651" y="335534"/>
                </a:lnTo>
                <a:lnTo>
                  <a:pt x="308786" y="305845"/>
                </a:lnTo>
                <a:lnTo>
                  <a:pt x="336804" y="268501"/>
                </a:lnTo>
                <a:lnTo>
                  <a:pt x="354090" y="225837"/>
                </a:lnTo>
                <a:lnTo>
                  <a:pt x="360030" y="180189"/>
                </a:lnTo>
                <a:lnTo>
                  <a:pt x="354012" y="133892"/>
                </a:lnTo>
                <a:lnTo>
                  <a:pt x="335421" y="89280"/>
                </a:lnTo>
                <a:lnTo>
                  <a:pt x="306524" y="52024"/>
                </a:lnTo>
                <a:lnTo>
                  <a:pt x="269603" y="23923"/>
                </a:lnTo>
                <a:lnTo>
                  <a:pt x="226728" y="6181"/>
                </a:lnTo>
                <a:lnTo>
                  <a:pt x="179973" y="0"/>
                </a:lnTo>
                <a:lnTo>
                  <a:pt x="179973" y="180086"/>
                </a:lnTo>
                <a:lnTo>
                  <a:pt x="89295" y="24637"/>
                </a:lnTo>
                <a:close/>
              </a:path>
            </a:pathLst>
          </a:custGeom>
          <a:ln w="3175">
            <a:solidFill>
              <a:srgbClr val="244060"/>
            </a:solidFill>
          </a:ln>
        </p:spPr>
        <p:txBody>
          <a:bodyPr wrap="square" lIns="0" tIns="0" rIns="0" bIns="0" rtlCol="0"/>
          <a:lstStyle/>
          <a:p>
            <a:endParaRPr/>
          </a:p>
        </p:txBody>
      </p:sp>
      <p:sp>
        <p:nvSpPr>
          <p:cNvPr id="87" name="object 79"/>
          <p:cNvSpPr/>
          <p:nvPr/>
        </p:nvSpPr>
        <p:spPr>
          <a:xfrm>
            <a:off x="2567572" y="1463534"/>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solidFill>
            <a:srgbClr val="244060"/>
          </a:solidFill>
        </p:spPr>
        <p:txBody>
          <a:bodyPr wrap="square" lIns="0" tIns="0" rIns="0" bIns="0" rtlCol="0"/>
          <a:lstStyle/>
          <a:p>
            <a:endParaRPr/>
          </a:p>
        </p:txBody>
      </p:sp>
      <p:sp>
        <p:nvSpPr>
          <p:cNvPr id="88" name="object 80"/>
          <p:cNvSpPr/>
          <p:nvPr/>
        </p:nvSpPr>
        <p:spPr>
          <a:xfrm>
            <a:off x="2567572" y="1463534"/>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ln w="3175">
            <a:solidFill>
              <a:srgbClr val="244060"/>
            </a:solidFill>
          </a:ln>
        </p:spPr>
        <p:txBody>
          <a:bodyPr wrap="square" lIns="0" tIns="0" rIns="0" bIns="0" rtlCol="0"/>
          <a:lstStyle/>
          <a:p>
            <a:endParaRPr/>
          </a:p>
        </p:txBody>
      </p:sp>
      <p:sp>
        <p:nvSpPr>
          <p:cNvPr id="89" name="object 81"/>
          <p:cNvSpPr/>
          <p:nvPr/>
        </p:nvSpPr>
        <p:spPr>
          <a:xfrm>
            <a:off x="2567572" y="1601202"/>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solidFill>
            <a:srgbClr val="375F92"/>
          </a:solidFill>
        </p:spPr>
        <p:txBody>
          <a:bodyPr wrap="square" lIns="0" tIns="0" rIns="0" bIns="0" rtlCol="0"/>
          <a:lstStyle/>
          <a:p>
            <a:endParaRPr/>
          </a:p>
        </p:txBody>
      </p:sp>
      <p:sp>
        <p:nvSpPr>
          <p:cNvPr id="90" name="object 82"/>
          <p:cNvSpPr/>
          <p:nvPr/>
        </p:nvSpPr>
        <p:spPr>
          <a:xfrm>
            <a:off x="2567572" y="1601202"/>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ln w="3175">
            <a:solidFill>
              <a:srgbClr val="375F92"/>
            </a:solidFill>
          </a:ln>
        </p:spPr>
        <p:txBody>
          <a:bodyPr wrap="square" lIns="0" tIns="0" rIns="0" bIns="0" rtlCol="0"/>
          <a:lstStyle/>
          <a:p>
            <a:endParaRPr/>
          </a:p>
        </p:txBody>
      </p:sp>
      <p:sp>
        <p:nvSpPr>
          <p:cNvPr id="91" name="object 83"/>
          <p:cNvSpPr/>
          <p:nvPr/>
        </p:nvSpPr>
        <p:spPr>
          <a:xfrm>
            <a:off x="2567572" y="1740902"/>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solidFill>
            <a:srgbClr val="94B3D6"/>
          </a:solidFill>
        </p:spPr>
        <p:txBody>
          <a:bodyPr wrap="square" lIns="0" tIns="0" rIns="0" bIns="0" rtlCol="0"/>
          <a:lstStyle/>
          <a:p>
            <a:endParaRPr/>
          </a:p>
        </p:txBody>
      </p:sp>
      <p:sp>
        <p:nvSpPr>
          <p:cNvPr id="92" name="object 84"/>
          <p:cNvSpPr/>
          <p:nvPr/>
        </p:nvSpPr>
        <p:spPr>
          <a:xfrm>
            <a:off x="2567572" y="1740902"/>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ln w="3175">
            <a:solidFill>
              <a:srgbClr val="94B3D6"/>
            </a:solidFill>
          </a:ln>
        </p:spPr>
        <p:txBody>
          <a:bodyPr wrap="square" lIns="0" tIns="0" rIns="0" bIns="0" rtlCol="0"/>
          <a:lstStyle/>
          <a:p>
            <a:endParaRPr/>
          </a:p>
        </p:txBody>
      </p:sp>
      <p:sp>
        <p:nvSpPr>
          <p:cNvPr id="93" name="object 85"/>
          <p:cNvSpPr/>
          <p:nvPr/>
        </p:nvSpPr>
        <p:spPr>
          <a:xfrm>
            <a:off x="2595386" y="2564800"/>
            <a:ext cx="360045" cy="360045"/>
          </a:xfrm>
          <a:custGeom>
            <a:avLst/>
            <a:gdLst/>
            <a:ahLst/>
            <a:cxnLst/>
            <a:rect l="l" t="t" r="r" b="b"/>
            <a:pathLst>
              <a:path w="360044" h="360044">
                <a:moveTo>
                  <a:pt x="0" y="180086"/>
                </a:moveTo>
                <a:lnTo>
                  <a:pt x="6424" y="132218"/>
                </a:lnTo>
                <a:lnTo>
                  <a:pt x="24558" y="89201"/>
                </a:lnTo>
                <a:lnTo>
                  <a:pt x="52689" y="52752"/>
                </a:lnTo>
                <a:lnTo>
                  <a:pt x="89106" y="24590"/>
                </a:lnTo>
                <a:lnTo>
                  <a:pt x="132100" y="6434"/>
                </a:lnTo>
                <a:lnTo>
                  <a:pt x="179959" y="0"/>
                </a:lnTo>
                <a:lnTo>
                  <a:pt x="227817" y="6434"/>
                </a:lnTo>
                <a:lnTo>
                  <a:pt x="270811" y="24590"/>
                </a:lnTo>
                <a:lnTo>
                  <a:pt x="307228" y="52752"/>
                </a:lnTo>
                <a:lnTo>
                  <a:pt x="335359" y="89201"/>
                </a:lnTo>
                <a:lnTo>
                  <a:pt x="353493" y="132218"/>
                </a:lnTo>
                <a:lnTo>
                  <a:pt x="359917" y="180086"/>
                </a:lnTo>
                <a:lnTo>
                  <a:pt x="353493" y="227900"/>
                </a:lnTo>
                <a:lnTo>
                  <a:pt x="335359" y="270881"/>
                </a:lnTo>
                <a:lnTo>
                  <a:pt x="307228" y="307308"/>
                </a:lnTo>
                <a:lnTo>
                  <a:pt x="270811" y="335458"/>
                </a:lnTo>
                <a:lnTo>
                  <a:pt x="227817" y="353611"/>
                </a:lnTo>
                <a:lnTo>
                  <a:pt x="179959" y="360045"/>
                </a:lnTo>
                <a:lnTo>
                  <a:pt x="132100" y="353611"/>
                </a:lnTo>
                <a:lnTo>
                  <a:pt x="89106" y="335458"/>
                </a:lnTo>
                <a:lnTo>
                  <a:pt x="52689" y="307308"/>
                </a:lnTo>
                <a:lnTo>
                  <a:pt x="24558" y="270881"/>
                </a:lnTo>
                <a:lnTo>
                  <a:pt x="6424" y="227900"/>
                </a:lnTo>
                <a:lnTo>
                  <a:pt x="0" y="180086"/>
                </a:lnTo>
                <a:close/>
              </a:path>
            </a:pathLst>
          </a:custGeom>
          <a:ln w="9525">
            <a:solidFill>
              <a:srgbClr val="4F81BC"/>
            </a:solidFill>
          </a:ln>
        </p:spPr>
        <p:txBody>
          <a:bodyPr wrap="square" lIns="0" tIns="0" rIns="0" bIns="0" rtlCol="0"/>
          <a:lstStyle/>
          <a:p>
            <a:endParaRPr/>
          </a:p>
        </p:txBody>
      </p:sp>
      <p:sp>
        <p:nvSpPr>
          <p:cNvPr id="94" name="object 86"/>
          <p:cNvSpPr/>
          <p:nvPr/>
        </p:nvSpPr>
        <p:spPr>
          <a:xfrm>
            <a:off x="2595315" y="2564800"/>
            <a:ext cx="360680" cy="360680"/>
          </a:xfrm>
          <a:custGeom>
            <a:avLst/>
            <a:gdLst/>
            <a:ahLst/>
            <a:cxnLst/>
            <a:rect l="l" t="t" r="r" b="b"/>
            <a:pathLst>
              <a:path w="360680" h="360680">
                <a:moveTo>
                  <a:pt x="89351" y="24637"/>
                </a:moveTo>
                <a:lnTo>
                  <a:pt x="51260" y="54281"/>
                </a:lnTo>
                <a:lnTo>
                  <a:pt x="23255" y="91609"/>
                </a:lnTo>
                <a:lnTo>
                  <a:pt x="5960" y="134270"/>
                </a:lnTo>
                <a:lnTo>
                  <a:pt x="0" y="179916"/>
                </a:lnTo>
                <a:lnTo>
                  <a:pt x="5998" y="226197"/>
                </a:lnTo>
                <a:lnTo>
                  <a:pt x="24581" y="270763"/>
                </a:lnTo>
                <a:lnTo>
                  <a:pt x="54225" y="308846"/>
                </a:lnTo>
                <a:lnTo>
                  <a:pt x="91552" y="336832"/>
                </a:lnTo>
                <a:lnTo>
                  <a:pt x="134214" y="354107"/>
                </a:lnTo>
                <a:lnTo>
                  <a:pt x="179860" y="360059"/>
                </a:lnTo>
                <a:lnTo>
                  <a:pt x="226141" y="354072"/>
                </a:lnTo>
                <a:lnTo>
                  <a:pt x="270707" y="335534"/>
                </a:lnTo>
                <a:lnTo>
                  <a:pt x="308798" y="305845"/>
                </a:lnTo>
                <a:lnTo>
                  <a:pt x="336803" y="268501"/>
                </a:lnTo>
                <a:lnTo>
                  <a:pt x="354098" y="225837"/>
                </a:lnTo>
                <a:lnTo>
                  <a:pt x="360059" y="180189"/>
                </a:lnTo>
                <a:lnTo>
                  <a:pt x="180029" y="180086"/>
                </a:lnTo>
                <a:lnTo>
                  <a:pt x="89351" y="24637"/>
                </a:lnTo>
                <a:close/>
              </a:path>
              <a:path w="360680" h="360680">
                <a:moveTo>
                  <a:pt x="180029" y="0"/>
                </a:moveTo>
                <a:lnTo>
                  <a:pt x="180029" y="180086"/>
                </a:lnTo>
                <a:lnTo>
                  <a:pt x="360045" y="180086"/>
                </a:lnTo>
                <a:lnTo>
                  <a:pt x="354060" y="133892"/>
                </a:lnTo>
                <a:lnTo>
                  <a:pt x="335477" y="89280"/>
                </a:lnTo>
                <a:lnTo>
                  <a:pt x="306581" y="52024"/>
                </a:lnTo>
                <a:lnTo>
                  <a:pt x="269659" y="23923"/>
                </a:lnTo>
                <a:lnTo>
                  <a:pt x="226785" y="6181"/>
                </a:lnTo>
                <a:lnTo>
                  <a:pt x="180029" y="0"/>
                </a:lnTo>
                <a:close/>
              </a:path>
            </a:pathLst>
          </a:custGeom>
          <a:solidFill>
            <a:srgbClr val="244060"/>
          </a:solidFill>
        </p:spPr>
        <p:txBody>
          <a:bodyPr wrap="square" lIns="0" tIns="0" rIns="0" bIns="0" rtlCol="0"/>
          <a:lstStyle/>
          <a:p>
            <a:endParaRPr/>
          </a:p>
        </p:txBody>
      </p:sp>
      <p:sp>
        <p:nvSpPr>
          <p:cNvPr id="95" name="object 87"/>
          <p:cNvSpPr/>
          <p:nvPr/>
        </p:nvSpPr>
        <p:spPr>
          <a:xfrm>
            <a:off x="2595315" y="2564800"/>
            <a:ext cx="360680" cy="360680"/>
          </a:xfrm>
          <a:custGeom>
            <a:avLst/>
            <a:gdLst/>
            <a:ahLst/>
            <a:cxnLst/>
            <a:rect l="l" t="t" r="r" b="b"/>
            <a:pathLst>
              <a:path w="360680" h="360680">
                <a:moveTo>
                  <a:pt x="89351" y="24637"/>
                </a:moveTo>
                <a:lnTo>
                  <a:pt x="51260" y="54281"/>
                </a:lnTo>
                <a:lnTo>
                  <a:pt x="23255" y="91609"/>
                </a:lnTo>
                <a:lnTo>
                  <a:pt x="5960" y="134270"/>
                </a:lnTo>
                <a:lnTo>
                  <a:pt x="0" y="179916"/>
                </a:lnTo>
                <a:lnTo>
                  <a:pt x="5998" y="226197"/>
                </a:lnTo>
                <a:lnTo>
                  <a:pt x="24581" y="270763"/>
                </a:lnTo>
                <a:lnTo>
                  <a:pt x="54225" y="308846"/>
                </a:lnTo>
                <a:lnTo>
                  <a:pt x="91552" y="336832"/>
                </a:lnTo>
                <a:lnTo>
                  <a:pt x="134214" y="354107"/>
                </a:lnTo>
                <a:lnTo>
                  <a:pt x="179860" y="360059"/>
                </a:lnTo>
                <a:lnTo>
                  <a:pt x="226141" y="354072"/>
                </a:lnTo>
                <a:lnTo>
                  <a:pt x="270707" y="335534"/>
                </a:lnTo>
                <a:lnTo>
                  <a:pt x="308798" y="305845"/>
                </a:lnTo>
                <a:lnTo>
                  <a:pt x="336803" y="268501"/>
                </a:lnTo>
                <a:lnTo>
                  <a:pt x="354098" y="225837"/>
                </a:lnTo>
                <a:lnTo>
                  <a:pt x="360059" y="180189"/>
                </a:lnTo>
                <a:lnTo>
                  <a:pt x="354060" y="133892"/>
                </a:lnTo>
                <a:lnTo>
                  <a:pt x="335477" y="89280"/>
                </a:lnTo>
                <a:lnTo>
                  <a:pt x="306581" y="52024"/>
                </a:lnTo>
                <a:lnTo>
                  <a:pt x="269659" y="23923"/>
                </a:lnTo>
                <a:lnTo>
                  <a:pt x="226785" y="6181"/>
                </a:lnTo>
                <a:lnTo>
                  <a:pt x="180029" y="0"/>
                </a:lnTo>
                <a:lnTo>
                  <a:pt x="180029" y="180086"/>
                </a:lnTo>
                <a:lnTo>
                  <a:pt x="89351" y="24637"/>
                </a:lnTo>
                <a:close/>
              </a:path>
            </a:pathLst>
          </a:custGeom>
          <a:ln w="3175">
            <a:solidFill>
              <a:srgbClr val="244060"/>
            </a:solidFill>
          </a:ln>
        </p:spPr>
        <p:txBody>
          <a:bodyPr wrap="square" lIns="0" tIns="0" rIns="0" bIns="0" rtlCol="0"/>
          <a:lstStyle/>
          <a:p>
            <a:endParaRPr/>
          </a:p>
        </p:txBody>
      </p:sp>
      <p:sp>
        <p:nvSpPr>
          <p:cNvPr id="96" name="object 88"/>
          <p:cNvSpPr/>
          <p:nvPr/>
        </p:nvSpPr>
        <p:spPr>
          <a:xfrm>
            <a:off x="2595386" y="3022254"/>
            <a:ext cx="360045" cy="360045"/>
          </a:xfrm>
          <a:custGeom>
            <a:avLst/>
            <a:gdLst/>
            <a:ahLst/>
            <a:cxnLst/>
            <a:rect l="l" t="t" r="r" b="b"/>
            <a:pathLst>
              <a:path w="360044" h="360045">
                <a:moveTo>
                  <a:pt x="0" y="180086"/>
                </a:moveTo>
                <a:lnTo>
                  <a:pt x="6424" y="132218"/>
                </a:lnTo>
                <a:lnTo>
                  <a:pt x="24558" y="89201"/>
                </a:lnTo>
                <a:lnTo>
                  <a:pt x="52689" y="52752"/>
                </a:lnTo>
                <a:lnTo>
                  <a:pt x="89106" y="24590"/>
                </a:lnTo>
                <a:lnTo>
                  <a:pt x="132100" y="6434"/>
                </a:lnTo>
                <a:lnTo>
                  <a:pt x="179959" y="0"/>
                </a:lnTo>
                <a:lnTo>
                  <a:pt x="227817" y="6434"/>
                </a:lnTo>
                <a:lnTo>
                  <a:pt x="270811" y="24590"/>
                </a:lnTo>
                <a:lnTo>
                  <a:pt x="307228" y="52752"/>
                </a:lnTo>
                <a:lnTo>
                  <a:pt x="335359" y="89201"/>
                </a:lnTo>
                <a:lnTo>
                  <a:pt x="353493" y="132218"/>
                </a:lnTo>
                <a:lnTo>
                  <a:pt x="359917" y="180086"/>
                </a:lnTo>
                <a:lnTo>
                  <a:pt x="353493" y="227900"/>
                </a:lnTo>
                <a:lnTo>
                  <a:pt x="335359" y="270881"/>
                </a:lnTo>
                <a:lnTo>
                  <a:pt x="307228" y="307308"/>
                </a:lnTo>
                <a:lnTo>
                  <a:pt x="270811" y="335458"/>
                </a:lnTo>
                <a:lnTo>
                  <a:pt x="227817" y="353611"/>
                </a:lnTo>
                <a:lnTo>
                  <a:pt x="179959" y="360045"/>
                </a:lnTo>
                <a:lnTo>
                  <a:pt x="132100" y="353611"/>
                </a:lnTo>
                <a:lnTo>
                  <a:pt x="89106" y="335458"/>
                </a:lnTo>
                <a:lnTo>
                  <a:pt x="52689" y="307308"/>
                </a:lnTo>
                <a:lnTo>
                  <a:pt x="24558" y="270881"/>
                </a:lnTo>
                <a:lnTo>
                  <a:pt x="6424" y="227900"/>
                </a:lnTo>
                <a:lnTo>
                  <a:pt x="0" y="180086"/>
                </a:lnTo>
                <a:close/>
              </a:path>
            </a:pathLst>
          </a:custGeom>
          <a:ln w="9525">
            <a:solidFill>
              <a:srgbClr val="4F81BC"/>
            </a:solidFill>
          </a:ln>
        </p:spPr>
        <p:txBody>
          <a:bodyPr wrap="square" lIns="0" tIns="0" rIns="0" bIns="0" rtlCol="0"/>
          <a:lstStyle/>
          <a:p>
            <a:endParaRPr/>
          </a:p>
        </p:txBody>
      </p:sp>
      <p:sp>
        <p:nvSpPr>
          <p:cNvPr id="97" name="object 89"/>
          <p:cNvSpPr/>
          <p:nvPr/>
        </p:nvSpPr>
        <p:spPr>
          <a:xfrm>
            <a:off x="2700033" y="3022254"/>
            <a:ext cx="254635" cy="359410"/>
          </a:xfrm>
          <a:custGeom>
            <a:avLst/>
            <a:gdLst/>
            <a:ahLst/>
            <a:cxnLst/>
            <a:rect l="l" t="t" r="r" b="b"/>
            <a:pathLst>
              <a:path w="254635" h="359410">
                <a:moveTo>
                  <a:pt x="75311" y="0"/>
                </a:moveTo>
                <a:lnTo>
                  <a:pt x="75311" y="180086"/>
                </a:lnTo>
                <a:lnTo>
                  <a:pt x="0" y="343535"/>
                </a:lnTo>
                <a:lnTo>
                  <a:pt x="46155" y="357687"/>
                </a:lnTo>
                <a:lnTo>
                  <a:pt x="92804" y="359174"/>
                </a:lnTo>
                <a:lnTo>
                  <a:pt x="137667" y="348837"/>
                </a:lnTo>
                <a:lnTo>
                  <a:pt x="178467" y="327514"/>
                </a:lnTo>
                <a:lnTo>
                  <a:pt x="212924" y="296045"/>
                </a:lnTo>
                <a:lnTo>
                  <a:pt x="238760" y="255270"/>
                </a:lnTo>
                <a:lnTo>
                  <a:pt x="252965" y="209123"/>
                </a:lnTo>
                <a:lnTo>
                  <a:pt x="254489" y="162494"/>
                </a:lnTo>
                <a:lnTo>
                  <a:pt x="244173" y="117649"/>
                </a:lnTo>
                <a:lnTo>
                  <a:pt x="222861" y="76858"/>
                </a:lnTo>
                <a:lnTo>
                  <a:pt x="191396" y="42389"/>
                </a:lnTo>
                <a:lnTo>
                  <a:pt x="150622" y="16510"/>
                </a:lnTo>
                <a:lnTo>
                  <a:pt x="113871" y="4206"/>
                </a:lnTo>
                <a:lnTo>
                  <a:pt x="94740" y="1061"/>
                </a:lnTo>
                <a:lnTo>
                  <a:pt x="75311" y="0"/>
                </a:lnTo>
                <a:close/>
              </a:path>
            </a:pathLst>
          </a:custGeom>
          <a:solidFill>
            <a:srgbClr val="244060"/>
          </a:solidFill>
        </p:spPr>
        <p:txBody>
          <a:bodyPr wrap="square" lIns="0" tIns="0" rIns="0" bIns="0" rtlCol="0"/>
          <a:lstStyle/>
          <a:p>
            <a:endParaRPr/>
          </a:p>
        </p:txBody>
      </p:sp>
      <p:sp>
        <p:nvSpPr>
          <p:cNvPr id="98" name="object 90"/>
          <p:cNvSpPr/>
          <p:nvPr/>
        </p:nvSpPr>
        <p:spPr>
          <a:xfrm>
            <a:off x="2700033" y="3022254"/>
            <a:ext cx="254635" cy="359410"/>
          </a:xfrm>
          <a:custGeom>
            <a:avLst/>
            <a:gdLst/>
            <a:ahLst/>
            <a:cxnLst/>
            <a:rect l="l" t="t" r="r" b="b"/>
            <a:pathLst>
              <a:path w="254635" h="359410">
                <a:moveTo>
                  <a:pt x="0" y="343535"/>
                </a:moveTo>
                <a:lnTo>
                  <a:pt x="46155" y="357687"/>
                </a:lnTo>
                <a:lnTo>
                  <a:pt x="92804" y="359174"/>
                </a:lnTo>
                <a:lnTo>
                  <a:pt x="137667" y="348837"/>
                </a:lnTo>
                <a:lnTo>
                  <a:pt x="178467" y="327514"/>
                </a:lnTo>
                <a:lnTo>
                  <a:pt x="212924" y="296045"/>
                </a:lnTo>
                <a:lnTo>
                  <a:pt x="238760" y="255270"/>
                </a:lnTo>
                <a:lnTo>
                  <a:pt x="252965" y="209123"/>
                </a:lnTo>
                <a:lnTo>
                  <a:pt x="254489" y="162494"/>
                </a:lnTo>
                <a:lnTo>
                  <a:pt x="244173" y="117649"/>
                </a:lnTo>
                <a:lnTo>
                  <a:pt x="222861" y="76858"/>
                </a:lnTo>
                <a:lnTo>
                  <a:pt x="191396" y="42389"/>
                </a:lnTo>
                <a:lnTo>
                  <a:pt x="150622" y="16510"/>
                </a:lnTo>
                <a:lnTo>
                  <a:pt x="113871" y="4206"/>
                </a:lnTo>
                <a:lnTo>
                  <a:pt x="75311" y="0"/>
                </a:lnTo>
                <a:lnTo>
                  <a:pt x="75311" y="180086"/>
                </a:lnTo>
                <a:lnTo>
                  <a:pt x="0" y="343535"/>
                </a:lnTo>
                <a:close/>
              </a:path>
            </a:pathLst>
          </a:custGeom>
          <a:ln w="3175">
            <a:solidFill>
              <a:srgbClr val="244060"/>
            </a:solidFill>
          </a:ln>
        </p:spPr>
        <p:txBody>
          <a:bodyPr wrap="square" lIns="0" tIns="0" rIns="0" bIns="0" rtlCol="0"/>
          <a:lstStyle/>
          <a:p>
            <a:endParaRPr/>
          </a:p>
        </p:txBody>
      </p:sp>
      <p:sp>
        <p:nvSpPr>
          <p:cNvPr id="99" name="object 91"/>
          <p:cNvSpPr/>
          <p:nvPr/>
        </p:nvSpPr>
        <p:spPr>
          <a:xfrm>
            <a:off x="2600085" y="4954686"/>
            <a:ext cx="360045" cy="360045"/>
          </a:xfrm>
          <a:custGeom>
            <a:avLst/>
            <a:gdLst/>
            <a:ahLst/>
            <a:cxnLst/>
            <a:rect l="l" t="t" r="r" b="b"/>
            <a:pathLst>
              <a:path w="360044" h="360045">
                <a:moveTo>
                  <a:pt x="0" y="179958"/>
                </a:moveTo>
                <a:lnTo>
                  <a:pt x="6433" y="132100"/>
                </a:lnTo>
                <a:lnTo>
                  <a:pt x="24586" y="89106"/>
                </a:lnTo>
                <a:lnTo>
                  <a:pt x="52736" y="52689"/>
                </a:lnTo>
                <a:lnTo>
                  <a:pt x="89163" y="24558"/>
                </a:lnTo>
                <a:lnTo>
                  <a:pt x="132144" y="6424"/>
                </a:lnTo>
                <a:lnTo>
                  <a:pt x="179959" y="0"/>
                </a:lnTo>
                <a:lnTo>
                  <a:pt x="227826" y="6424"/>
                </a:lnTo>
                <a:lnTo>
                  <a:pt x="270843" y="24558"/>
                </a:lnTo>
                <a:lnTo>
                  <a:pt x="307292" y="52689"/>
                </a:lnTo>
                <a:lnTo>
                  <a:pt x="335454" y="89106"/>
                </a:lnTo>
                <a:lnTo>
                  <a:pt x="353610" y="132100"/>
                </a:lnTo>
                <a:lnTo>
                  <a:pt x="360045" y="179958"/>
                </a:lnTo>
                <a:lnTo>
                  <a:pt x="353610" y="227820"/>
                </a:lnTo>
                <a:lnTo>
                  <a:pt x="335454" y="270820"/>
                </a:lnTo>
                <a:lnTo>
                  <a:pt x="307292" y="307247"/>
                </a:lnTo>
                <a:lnTo>
                  <a:pt x="270843" y="335388"/>
                </a:lnTo>
                <a:lnTo>
                  <a:pt x="227826" y="353528"/>
                </a:lnTo>
                <a:lnTo>
                  <a:pt x="179959" y="359956"/>
                </a:lnTo>
                <a:lnTo>
                  <a:pt x="132144" y="353528"/>
                </a:lnTo>
                <a:lnTo>
                  <a:pt x="89163" y="335388"/>
                </a:lnTo>
                <a:lnTo>
                  <a:pt x="52736" y="307247"/>
                </a:lnTo>
                <a:lnTo>
                  <a:pt x="24586" y="270820"/>
                </a:lnTo>
                <a:lnTo>
                  <a:pt x="6433" y="227820"/>
                </a:lnTo>
                <a:lnTo>
                  <a:pt x="0" y="179958"/>
                </a:lnTo>
                <a:close/>
              </a:path>
            </a:pathLst>
          </a:custGeom>
          <a:ln w="3175">
            <a:solidFill>
              <a:srgbClr val="000000"/>
            </a:solidFill>
          </a:ln>
        </p:spPr>
        <p:txBody>
          <a:bodyPr wrap="square" lIns="0" tIns="0" rIns="0" bIns="0" rtlCol="0"/>
          <a:lstStyle/>
          <a:p>
            <a:endParaRPr/>
          </a:p>
        </p:txBody>
      </p:sp>
      <p:sp>
        <p:nvSpPr>
          <p:cNvPr id="101" name="object 92"/>
          <p:cNvSpPr/>
          <p:nvPr/>
        </p:nvSpPr>
        <p:spPr>
          <a:xfrm>
            <a:off x="2600466" y="4954686"/>
            <a:ext cx="359410" cy="360045"/>
          </a:xfrm>
          <a:custGeom>
            <a:avLst/>
            <a:gdLst/>
            <a:ahLst/>
            <a:cxnLst/>
            <a:rect l="l" t="t" r="r" b="b"/>
            <a:pathLst>
              <a:path w="359410" h="360045">
                <a:moveTo>
                  <a:pt x="99314" y="18922"/>
                </a:moveTo>
                <a:lnTo>
                  <a:pt x="59340" y="46013"/>
                </a:lnTo>
                <a:lnTo>
                  <a:pt x="28956" y="81430"/>
                </a:lnTo>
                <a:lnTo>
                  <a:pt x="8921" y="122872"/>
                </a:lnTo>
                <a:lnTo>
                  <a:pt x="0" y="168039"/>
                </a:lnTo>
                <a:lnTo>
                  <a:pt x="2952" y="214632"/>
                </a:lnTo>
                <a:lnTo>
                  <a:pt x="18542" y="260349"/>
                </a:lnTo>
                <a:lnTo>
                  <a:pt x="45685" y="300275"/>
                </a:lnTo>
                <a:lnTo>
                  <a:pt x="81134" y="330636"/>
                </a:lnTo>
                <a:lnTo>
                  <a:pt x="122586" y="350662"/>
                </a:lnTo>
                <a:lnTo>
                  <a:pt x="167743" y="359583"/>
                </a:lnTo>
                <a:lnTo>
                  <a:pt x="214304" y="356625"/>
                </a:lnTo>
                <a:lnTo>
                  <a:pt x="259969" y="341020"/>
                </a:lnTo>
                <a:lnTo>
                  <a:pt x="299942" y="313918"/>
                </a:lnTo>
                <a:lnTo>
                  <a:pt x="330327" y="278495"/>
                </a:lnTo>
                <a:lnTo>
                  <a:pt x="350361" y="237048"/>
                </a:lnTo>
                <a:lnTo>
                  <a:pt x="359283" y="191879"/>
                </a:lnTo>
                <a:lnTo>
                  <a:pt x="358527" y="179958"/>
                </a:lnTo>
                <a:lnTo>
                  <a:pt x="179578" y="179958"/>
                </a:lnTo>
                <a:lnTo>
                  <a:pt x="99314" y="18922"/>
                </a:lnTo>
                <a:close/>
              </a:path>
              <a:path w="359410" h="360045">
                <a:moveTo>
                  <a:pt x="179578" y="0"/>
                </a:moveTo>
                <a:lnTo>
                  <a:pt x="179578" y="179958"/>
                </a:lnTo>
                <a:lnTo>
                  <a:pt x="358527" y="179958"/>
                </a:lnTo>
                <a:lnTo>
                  <a:pt x="340741" y="99567"/>
                </a:lnTo>
                <a:lnTo>
                  <a:pt x="312308" y="58239"/>
                </a:lnTo>
                <a:lnTo>
                  <a:pt x="274351" y="26876"/>
                </a:lnTo>
                <a:lnTo>
                  <a:pt x="229298" y="6967"/>
                </a:lnTo>
                <a:lnTo>
                  <a:pt x="179578" y="0"/>
                </a:lnTo>
                <a:close/>
              </a:path>
            </a:pathLst>
          </a:custGeom>
          <a:solidFill>
            <a:srgbClr val="94B3D6"/>
          </a:solidFill>
        </p:spPr>
        <p:txBody>
          <a:bodyPr wrap="square" lIns="0" tIns="0" rIns="0" bIns="0" rtlCol="0"/>
          <a:lstStyle/>
          <a:p>
            <a:endParaRPr/>
          </a:p>
        </p:txBody>
      </p:sp>
      <p:sp>
        <p:nvSpPr>
          <p:cNvPr id="102" name="object 93"/>
          <p:cNvSpPr/>
          <p:nvPr/>
        </p:nvSpPr>
        <p:spPr>
          <a:xfrm>
            <a:off x="2600466" y="4954686"/>
            <a:ext cx="359410" cy="360045"/>
          </a:xfrm>
          <a:custGeom>
            <a:avLst/>
            <a:gdLst/>
            <a:ahLst/>
            <a:cxnLst/>
            <a:rect l="l" t="t" r="r" b="b"/>
            <a:pathLst>
              <a:path w="359410" h="360045">
                <a:moveTo>
                  <a:pt x="99314" y="18922"/>
                </a:moveTo>
                <a:lnTo>
                  <a:pt x="59340" y="46013"/>
                </a:lnTo>
                <a:lnTo>
                  <a:pt x="28956" y="81430"/>
                </a:lnTo>
                <a:lnTo>
                  <a:pt x="8921" y="122872"/>
                </a:lnTo>
                <a:lnTo>
                  <a:pt x="0" y="168039"/>
                </a:lnTo>
                <a:lnTo>
                  <a:pt x="2952" y="214632"/>
                </a:lnTo>
                <a:lnTo>
                  <a:pt x="18542" y="260349"/>
                </a:lnTo>
                <a:lnTo>
                  <a:pt x="45685" y="300275"/>
                </a:lnTo>
                <a:lnTo>
                  <a:pt x="81134" y="330636"/>
                </a:lnTo>
                <a:lnTo>
                  <a:pt x="122586" y="350662"/>
                </a:lnTo>
                <a:lnTo>
                  <a:pt x="167743" y="359583"/>
                </a:lnTo>
                <a:lnTo>
                  <a:pt x="214304" y="356625"/>
                </a:lnTo>
                <a:lnTo>
                  <a:pt x="259969" y="341020"/>
                </a:lnTo>
                <a:lnTo>
                  <a:pt x="299942" y="313918"/>
                </a:lnTo>
                <a:lnTo>
                  <a:pt x="330327" y="278495"/>
                </a:lnTo>
                <a:lnTo>
                  <a:pt x="350361" y="237048"/>
                </a:lnTo>
                <a:lnTo>
                  <a:pt x="359283" y="191879"/>
                </a:lnTo>
                <a:lnTo>
                  <a:pt x="356330" y="145285"/>
                </a:lnTo>
                <a:lnTo>
                  <a:pt x="340741" y="99567"/>
                </a:lnTo>
                <a:lnTo>
                  <a:pt x="312308" y="58239"/>
                </a:lnTo>
                <a:lnTo>
                  <a:pt x="274351" y="26876"/>
                </a:lnTo>
                <a:lnTo>
                  <a:pt x="229298" y="6967"/>
                </a:lnTo>
                <a:lnTo>
                  <a:pt x="179578" y="0"/>
                </a:lnTo>
                <a:lnTo>
                  <a:pt x="179578" y="179958"/>
                </a:lnTo>
                <a:lnTo>
                  <a:pt x="99314" y="18922"/>
                </a:lnTo>
                <a:close/>
              </a:path>
            </a:pathLst>
          </a:custGeom>
          <a:ln w="3175">
            <a:solidFill>
              <a:srgbClr val="94B3D6"/>
            </a:solidFill>
          </a:ln>
        </p:spPr>
        <p:txBody>
          <a:bodyPr wrap="square" lIns="0" tIns="0" rIns="0" bIns="0" rtlCol="0"/>
          <a:lstStyle/>
          <a:p>
            <a:endParaRPr/>
          </a:p>
        </p:txBody>
      </p:sp>
      <p:sp>
        <p:nvSpPr>
          <p:cNvPr id="103" name="object 94"/>
          <p:cNvSpPr/>
          <p:nvPr/>
        </p:nvSpPr>
        <p:spPr>
          <a:xfrm>
            <a:off x="2599196" y="3996979"/>
            <a:ext cx="360045" cy="360045"/>
          </a:xfrm>
          <a:custGeom>
            <a:avLst/>
            <a:gdLst/>
            <a:ahLst/>
            <a:cxnLst/>
            <a:rect l="l" t="t" r="r" b="b"/>
            <a:pathLst>
              <a:path w="360044" h="360045">
                <a:moveTo>
                  <a:pt x="0" y="179958"/>
                </a:moveTo>
                <a:lnTo>
                  <a:pt x="6424" y="132100"/>
                </a:lnTo>
                <a:lnTo>
                  <a:pt x="24558" y="89106"/>
                </a:lnTo>
                <a:lnTo>
                  <a:pt x="52689" y="52689"/>
                </a:lnTo>
                <a:lnTo>
                  <a:pt x="89106" y="24558"/>
                </a:lnTo>
                <a:lnTo>
                  <a:pt x="132100" y="6424"/>
                </a:lnTo>
                <a:lnTo>
                  <a:pt x="179959" y="0"/>
                </a:lnTo>
                <a:lnTo>
                  <a:pt x="227817" y="6424"/>
                </a:lnTo>
                <a:lnTo>
                  <a:pt x="270811" y="24558"/>
                </a:lnTo>
                <a:lnTo>
                  <a:pt x="307228" y="52689"/>
                </a:lnTo>
                <a:lnTo>
                  <a:pt x="335359" y="89106"/>
                </a:lnTo>
                <a:lnTo>
                  <a:pt x="353493" y="132100"/>
                </a:lnTo>
                <a:lnTo>
                  <a:pt x="359918" y="179958"/>
                </a:lnTo>
                <a:lnTo>
                  <a:pt x="353493" y="227817"/>
                </a:lnTo>
                <a:lnTo>
                  <a:pt x="335359" y="270811"/>
                </a:lnTo>
                <a:lnTo>
                  <a:pt x="307228" y="307228"/>
                </a:lnTo>
                <a:lnTo>
                  <a:pt x="270811" y="335359"/>
                </a:lnTo>
                <a:lnTo>
                  <a:pt x="227817" y="353493"/>
                </a:lnTo>
                <a:lnTo>
                  <a:pt x="179959" y="359917"/>
                </a:lnTo>
                <a:lnTo>
                  <a:pt x="132100" y="353493"/>
                </a:lnTo>
                <a:lnTo>
                  <a:pt x="89106" y="335359"/>
                </a:lnTo>
                <a:lnTo>
                  <a:pt x="52689" y="307228"/>
                </a:lnTo>
                <a:lnTo>
                  <a:pt x="24558" y="270811"/>
                </a:lnTo>
                <a:lnTo>
                  <a:pt x="6424" y="227817"/>
                </a:lnTo>
                <a:lnTo>
                  <a:pt x="0" y="179958"/>
                </a:lnTo>
                <a:close/>
              </a:path>
            </a:pathLst>
          </a:custGeom>
          <a:ln w="9525">
            <a:solidFill>
              <a:srgbClr val="4F81BC"/>
            </a:solidFill>
          </a:ln>
        </p:spPr>
        <p:txBody>
          <a:bodyPr wrap="square" lIns="0" tIns="0" rIns="0" bIns="0" rtlCol="0"/>
          <a:lstStyle/>
          <a:p>
            <a:endParaRPr/>
          </a:p>
        </p:txBody>
      </p:sp>
      <p:sp>
        <p:nvSpPr>
          <p:cNvPr id="104" name="object 95"/>
          <p:cNvSpPr/>
          <p:nvPr/>
        </p:nvSpPr>
        <p:spPr>
          <a:xfrm>
            <a:off x="2599211" y="3996979"/>
            <a:ext cx="360045" cy="360045"/>
          </a:xfrm>
          <a:custGeom>
            <a:avLst/>
            <a:gdLst/>
            <a:ahLst/>
            <a:cxnLst/>
            <a:rect l="l" t="t" r="r" b="b"/>
            <a:pathLst>
              <a:path w="360044" h="360045">
                <a:moveTo>
                  <a:pt x="125333" y="8381"/>
                </a:moveTo>
                <a:lnTo>
                  <a:pt x="81682" y="29052"/>
                </a:lnTo>
                <a:lnTo>
                  <a:pt x="46212" y="59403"/>
                </a:lnTo>
                <a:lnTo>
                  <a:pt x="20034" y="97281"/>
                </a:lnTo>
                <a:lnTo>
                  <a:pt x="4259" y="140537"/>
                </a:lnTo>
                <a:lnTo>
                  <a:pt x="0" y="187016"/>
                </a:lnTo>
                <a:lnTo>
                  <a:pt x="8366" y="234568"/>
                </a:lnTo>
                <a:lnTo>
                  <a:pt x="29036" y="278219"/>
                </a:lnTo>
                <a:lnTo>
                  <a:pt x="59387" y="313685"/>
                </a:lnTo>
                <a:lnTo>
                  <a:pt x="97266" y="339851"/>
                </a:lnTo>
                <a:lnTo>
                  <a:pt x="140521" y="355604"/>
                </a:lnTo>
                <a:lnTo>
                  <a:pt x="187001" y="359828"/>
                </a:lnTo>
                <a:lnTo>
                  <a:pt x="234553" y="351408"/>
                </a:lnTo>
                <a:lnTo>
                  <a:pt x="278203" y="330792"/>
                </a:lnTo>
                <a:lnTo>
                  <a:pt x="313669" y="300477"/>
                </a:lnTo>
                <a:lnTo>
                  <a:pt x="339836" y="262620"/>
                </a:lnTo>
                <a:lnTo>
                  <a:pt x="355588" y="219376"/>
                </a:lnTo>
                <a:lnTo>
                  <a:pt x="359171" y="179958"/>
                </a:lnTo>
                <a:lnTo>
                  <a:pt x="179943" y="179958"/>
                </a:lnTo>
                <a:lnTo>
                  <a:pt x="125333" y="8381"/>
                </a:lnTo>
                <a:close/>
              </a:path>
              <a:path w="360044" h="360045">
                <a:moveTo>
                  <a:pt x="179943" y="0"/>
                </a:moveTo>
                <a:lnTo>
                  <a:pt x="179943" y="179958"/>
                </a:lnTo>
                <a:lnTo>
                  <a:pt x="359171" y="179958"/>
                </a:lnTo>
                <a:lnTo>
                  <a:pt x="359812" y="172900"/>
                </a:lnTo>
                <a:lnTo>
                  <a:pt x="351393" y="125348"/>
                </a:lnTo>
                <a:lnTo>
                  <a:pt x="331965" y="83637"/>
                </a:lnTo>
                <a:lnTo>
                  <a:pt x="303350" y="48966"/>
                </a:lnTo>
                <a:lnTo>
                  <a:pt x="267304" y="22616"/>
                </a:lnTo>
                <a:lnTo>
                  <a:pt x="225583" y="5867"/>
                </a:lnTo>
                <a:lnTo>
                  <a:pt x="179943" y="0"/>
                </a:lnTo>
                <a:close/>
              </a:path>
            </a:pathLst>
          </a:custGeom>
          <a:solidFill>
            <a:srgbClr val="94B3D6"/>
          </a:solidFill>
        </p:spPr>
        <p:txBody>
          <a:bodyPr wrap="square" lIns="0" tIns="0" rIns="0" bIns="0" rtlCol="0"/>
          <a:lstStyle/>
          <a:p>
            <a:endParaRPr/>
          </a:p>
        </p:txBody>
      </p:sp>
      <p:sp>
        <p:nvSpPr>
          <p:cNvPr id="105" name="object 96"/>
          <p:cNvSpPr/>
          <p:nvPr/>
        </p:nvSpPr>
        <p:spPr>
          <a:xfrm>
            <a:off x="2599211" y="3996979"/>
            <a:ext cx="360045" cy="360045"/>
          </a:xfrm>
          <a:custGeom>
            <a:avLst/>
            <a:gdLst/>
            <a:ahLst/>
            <a:cxnLst/>
            <a:rect l="l" t="t" r="r" b="b"/>
            <a:pathLst>
              <a:path w="360044" h="360045">
                <a:moveTo>
                  <a:pt x="125333" y="8381"/>
                </a:moveTo>
                <a:lnTo>
                  <a:pt x="81682" y="29052"/>
                </a:lnTo>
                <a:lnTo>
                  <a:pt x="46212" y="59403"/>
                </a:lnTo>
                <a:lnTo>
                  <a:pt x="20034" y="97281"/>
                </a:lnTo>
                <a:lnTo>
                  <a:pt x="4259" y="140537"/>
                </a:lnTo>
                <a:lnTo>
                  <a:pt x="0" y="187016"/>
                </a:lnTo>
                <a:lnTo>
                  <a:pt x="8366" y="234568"/>
                </a:lnTo>
                <a:lnTo>
                  <a:pt x="29036" y="278219"/>
                </a:lnTo>
                <a:lnTo>
                  <a:pt x="59387" y="313685"/>
                </a:lnTo>
                <a:lnTo>
                  <a:pt x="97266" y="339851"/>
                </a:lnTo>
                <a:lnTo>
                  <a:pt x="140521" y="355604"/>
                </a:lnTo>
                <a:lnTo>
                  <a:pt x="187001" y="359828"/>
                </a:lnTo>
                <a:lnTo>
                  <a:pt x="234553" y="351408"/>
                </a:lnTo>
                <a:lnTo>
                  <a:pt x="278203" y="330792"/>
                </a:lnTo>
                <a:lnTo>
                  <a:pt x="313669" y="300477"/>
                </a:lnTo>
                <a:lnTo>
                  <a:pt x="339836" y="262620"/>
                </a:lnTo>
                <a:lnTo>
                  <a:pt x="355588" y="219376"/>
                </a:lnTo>
                <a:lnTo>
                  <a:pt x="359812" y="172900"/>
                </a:lnTo>
                <a:lnTo>
                  <a:pt x="351393" y="125348"/>
                </a:lnTo>
                <a:lnTo>
                  <a:pt x="331965" y="83637"/>
                </a:lnTo>
                <a:lnTo>
                  <a:pt x="303350" y="48966"/>
                </a:lnTo>
                <a:lnTo>
                  <a:pt x="267304" y="22616"/>
                </a:lnTo>
                <a:lnTo>
                  <a:pt x="225583" y="5867"/>
                </a:lnTo>
                <a:lnTo>
                  <a:pt x="179943" y="0"/>
                </a:lnTo>
                <a:lnTo>
                  <a:pt x="179943" y="179958"/>
                </a:lnTo>
                <a:lnTo>
                  <a:pt x="125333" y="8381"/>
                </a:lnTo>
                <a:close/>
              </a:path>
            </a:pathLst>
          </a:custGeom>
          <a:ln w="3175">
            <a:solidFill>
              <a:srgbClr val="94B3D6"/>
            </a:solidFill>
          </a:ln>
        </p:spPr>
        <p:txBody>
          <a:bodyPr wrap="square" lIns="0" tIns="0" rIns="0" bIns="0" rtlCol="0"/>
          <a:lstStyle/>
          <a:p>
            <a:endParaRPr/>
          </a:p>
        </p:txBody>
      </p:sp>
      <p:sp>
        <p:nvSpPr>
          <p:cNvPr id="106" name="object 97"/>
          <p:cNvSpPr/>
          <p:nvPr/>
        </p:nvSpPr>
        <p:spPr>
          <a:xfrm>
            <a:off x="2600085" y="5425387"/>
            <a:ext cx="360045" cy="360045"/>
          </a:xfrm>
          <a:custGeom>
            <a:avLst/>
            <a:gdLst/>
            <a:ahLst/>
            <a:cxnLst/>
            <a:rect l="l" t="t" r="r" b="b"/>
            <a:pathLst>
              <a:path w="360044" h="360045">
                <a:moveTo>
                  <a:pt x="0" y="180009"/>
                </a:moveTo>
                <a:lnTo>
                  <a:pt x="6433" y="132156"/>
                </a:lnTo>
                <a:lnTo>
                  <a:pt x="24586" y="89155"/>
                </a:lnTo>
                <a:lnTo>
                  <a:pt x="52736" y="52724"/>
                </a:lnTo>
                <a:lnTo>
                  <a:pt x="89163" y="24576"/>
                </a:lnTo>
                <a:lnTo>
                  <a:pt x="132144" y="6430"/>
                </a:lnTo>
                <a:lnTo>
                  <a:pt x="179959" y="0"/>
                </a:lnTo>
                <a:lnTo>
                  <a:pt x="227826" y="6430"/>
                </a:lnTo>
                <a:lnTo>
                  <a:pt x="270843" y="24576"/>
                </a:lnTo>
                <a:lnTo>
                  <a:pt x="307292" y="52724"/>
                </a:lnTo>
                <a:lnTo>
                  <a:pt x="335454" y="89155"/>
                </a:lnTo>
                <a:lnTo>
                  <a:pt x="353610" y="132156"/>
                </a:lnTo>
                <a:lnTo>
                  <a:pt x="360045" y="180009"/>
                </a:lnTo>
                <a:lnTo>
                  <a:pt x="353610" y="227857"/>
                </a:lnTo>
                <a:lnTo>
                  <a:pt x="335454" y="270854"/>
                </a:lnTo>
                <a:lnTo>
                  <a:pt x="307292" y="307284"/>
                </a:lnTo>
                <a:lnTo>
                  <a:pt x="270843" y="335430"/>
                </a:lnTo>
                <a:lnTo>
                  <a:pt x="227826" y="353576"/>
                </a:lnTo>
                <a:lnTo>
                  <a:pt x="179959" y="360006"/>
                </a:lnTo>
                <a:lnTo>
                  <a:pt x="132144" y="353576"/>
                </a:lnTo>
                <a:lnTo>
                  <a:pt x="89163" y="335430"/>
                </a:lnTo>
                <a:lnTo>
                  <a:pt x="52736" y="307284"/>
                </a:lnTo>
                <a:lnTo>
                  <a:pt x="24586" y="270854"/>
                </a:lnTo>
                <a:lnTo>
                  <a:pt x="6433" y="227857"/>
                </a:lnTo>
                <a:lnTo>
                  <a:pt x="0" y="180009"/>
                </a:lnTo>
                <a:close/>
              </a:path>
            </a:pathLst>
          </a:custGeom>
          <a:ln w="3175">
            <a:solidFill>
              <a:srgbClr val="000000"/>
            </a:solidFill>
          </a:ln>
        </p:spPr>
        <p:txBody>
          <a:bodyPr wrap="square" lIns="0" tIns="0" rIns="0" bIns="0" rtlCol="0"/>
          <a:lstStyle/>
          <a:p>
            <a:endParaRPr/>
          </a:p>
        </p:txBody>
      </p:sp>
      <p:sp>
        <p:nvSpPr>
          <p:cNvPr id="107" name="object 98"/>
          <p:cNvSpPr/>
          <p:nvPr/>
        </p:nvSpPr>
        <p:spPr>
          <a:xfrm>
            <a:off x="2600767" y="5425387"/>
            <a:ext cx="358775" cy="359410"/>
          </a:xfrm>
          <a:custGeom>
            <a:avLst/>
            <a:gdLst/>
            <a:ahLst/>
            <a:cxnLst/>
            <a:rect l="l" t="t" r="r" b="b"/>
            <a:pathLst>
              <a:path w="358775" h="359410">
                <a:moveTo>
                  <a:pt x="63706" y="42024"/>
                </a:moveTo>
                <a:lnTo>
                  <a:pt x="31156" y="77684"/>
                </a:lnTo>
                <a:lnTo>
                  <a:pt x="9848" y="119208"/>
                </a:lnTo>
                <a:lnTo>
                  <a:pt x="0" y="164180"/>
                </a:lnTo>
                <a:lnTo>
                  <a:pt x="1824" y="210182"/>
                </a:lnTo>
                <a:lnTo>
                  <a:pt x="15537" y="254796"/>
                </a:lnTo>
                <a:lnTo>
                  <a:pt x="41354" y="295605"/>
                </a:lnTo>
                <a:lnTo>
                  <a:pt x="77030" y="328154"/>
                </a:lnTo>
                <a:lnTo>
                  <a:pt x="118565" y="349460"/>
                </a:lnTo>
                <a:lnTo>
                  <a:pt x="163544" y="359309"/>
                </a:lnTo>
                <a:lnTo>
                  <a:pt x="209549" y="357489"/>
                </a:lnTo>
                <a:lnTo>
                  <a:pt x="254164" y="343784"/>
                </a:lnTo>
                <a:lnTo>
                  <a:pt x="294973" y="317982"/>
                </a:lnTo>
                <a:lnTo>
                  <a:pt x="327523" y="282323"/>
                </a:lnTo>
                <a:lnTo>
                  <a:pt x="348830" y="240801"/>
                </a:lnTo>
                <a:lnTo>
                  <a:pt x="358679" y="195832"/>
                </a:lnTo>
                <a:lnTo>
                  <a:pt x="358052" y="180009"/>
                </a:lnTo>
                <a:lnTo>
                  <a:pt x="179276" y="180009"/>
                </a:lnTo>
                <a:lnTo>
                  <a:pt x="63706" y="42024"/>
                </a:lnTo>
                <a:close/>
              </a:path>
              <a:path w="358775" h="359410">
                <a:moveTo>
                  <a:pt x="179276" y="0"/>
                </a:moveTo>
                <a:lnTo>
                  <a:pt x="179276" y="180009"/>
                </a:lnTo>
                <a:lnTo>
                  <a:pt x="358052" y="180009"/>
                </a:lnTo>
                <a:lnTo>
                  <a:pt x="343142" y="105222"/>
                </a:lnTo>
                <a:lnTo>
                  <a:pt x="317325" y="64414"/>
                </a:lnTo>
                <a:lnTo>
                  <a:pt x="288843" y="37124"/>
                </a:lnTo>
                <a:lnTo>
                  <a:pt x="255492" y="16895"/>
                </a:lnTo>
                <a:lnTo>
                  <a:pt x="218545" y="4322"/>
                </a:lnTo>
                <a:lnTo>
                  <a:pt x="179276" y="0"/>
                </a:lnTo>
                <a:close/>
              </a:path>
            </a:pathLst>
          </a:custGeom>
          <a:solidFill>
            <a:srgbClr val="94B3D6"/>
          </a:solidFill>
        </p:spPr>
        <p:txBody>
          <a:bodyPr wrap="square" lIns="0" tIns="0" rIns="0" bIns="0" rtlCol="0"/>
          <a:lstStyle/>
          <a:p>
            <a:endParaRPr/>
          </a:p>
        </p:txBody>
      </p:sp>
      <p:sp>
        <p:nvSpPr>
          <p:cNvPr id="108" name="object 99"/>
          <p:cNvSpPr/>
          <p:nvPr/>
        </p:nvSpPr>
        <p:spPr>
          <a:xfrm>
            <a:off x="2600767" y="5425387"/>
            <a:ext cx="358775" cy="359410"/>
          </a:xfrm>
          <a:custGeom>
            <a:avLst/>
            <a:gdLst/>
            <a:ahLst/>
            <a:cxnLst/>
            <a:rect l="l" t="t" r="r" b="b"/>
            <a:pathLst>
              <a:path w="358775" h="359410">
                <a:moveTo>
                  <a:pt x="63706" y="42024"/>
                </a:moveTo>
                <a:lnTo>
                  <a:pt x="31156" y="77684"/>
                </a:lnTo>
                <a:lnTo>
                  <a:pt x="9848" y="119208"/>
                </a:lnTo>
                <a:lnTo>
                  <a:pt x="0" y="164180"/>
                </a:lnTo>
                <a:lnTo>
                  <a:pt x="1824" y="210182"/>
                </a:lnTo>
                <a:lnTo>
                  <a:pt x="15537" y="254796"/>
                </a:lnTo>
                <a:lnTo>
                  <a:pt x="41354" y="295605"/>
                </a:lnTo>
                <a:lnTo>
                  <a:pt x="77030" y="328154"/>
                </a:lnTo>
                <a:lnTo>
                  <a:pt x="118565" y="349460"/>
                </a:lnTo>
                <a:lnTo>
                  <a:pt x="163544" y="359309"/>
                </a:lnTo>
                <a:lnTo>
                  <a:pt x="209549" y="357489"/>
                </a:lnTo>
                <a:lnTo>
                  <a:pt x="254164" y="343784"/>
                </a:lnTo>
                <a:lnTo>
                  <a:pt x="294973" y="317982"/>
                </a:lnTo>
                <a:lnTo>
                  <a:pt x="327523" y="282323"/>
                </a:lnTo>
                <a:lnTo>
                  <a:pt x="348830" y="240801"/>
                </a:lnTo>
                <a:lnTo>
                  <a:pt x="358679" y="195832"/>
                </a:lnTo>
                <a:lnTo>
                  <a:pt x="356855" y="149833"/>
                </a:lnTo>
                <a:lnTo>
                  <a:pt x="343142" y="105222"/>
                </a:lnTo>
                <a:lnTo>
                  <a:pt x="317325" y="64414"/>
                </a:lnTo>
                <a:lnTo>
                  <a:pt x="288843" y="37124"/>
                </a:lnTo>
                <a:lnTo>
                  <a:pt x="255492" y="16895"/>
                </a:lnTo>
                <a:lnTo>
                  <a:pt x="218545" y="4322"/>
                </a:lnTo>
                <a:lnTo>
                  <a:pt x="179276" y="0"/>
                </a:lnTo>
                <a:lnTo>
                  <a:pt x="179276" y="180009"/>
                </a:lnTo>
                <a:lnTo>
                  <a:pt x="63706" y="42024"/>
                </a:lnTo>
                <a:close/>
              </a:path>
            </a:pathLst>
          </a:custGeom>
          <a:ln w="3175">
            <a:solidFill>
              <a:srgbClr val="94B3D6"/>
            </a:solidFill>
          </a:ln>
        </p:spPr>
        <p:txBody>
          <a:bodyPr wrap="square" lIns="0" tIns="0" rIns="0" bIns="0" rtlCol="0"/>
          <a:lstStyle/>
          <a:p>
            <a:endParaRPr/>
          </a:p>
        </p:txBody>
      </p:sp>
      <p:sp>
        <p:nvSpPr>
          <p:cNvPr id="109" name="object 100"/>
          <p:cNvSpPr/>
          <p:nvPr/>
        </p:nvSpPr>
        <p:spPr>
          <a:xfrm>
            <a:off x="2780044" y="3994948"/>
            <a:ext cx="180340" cy="184785"/>
          </a:xfrm>
          <a:custGeom>
            <a:avLst/>
            <a:gdLst/>
            <a:ahLst/>
            <a:cxnLst/>
            <a:rect l="l" t="t" r="r" b="b"/>
            <a:pathLst>
              <a:path w="180339" h="184785">
                <a:moveTo>
                  <a:pt x="4317" y="0"/>
                </a:moveTo>
                <a:lnTo>
                  <a:pt x="0" y="0"/>
                </a:lnTo>
                <a:lnTo>
                  <a:pt x="0" y="179959"/>
                </a:lnTo>
                <a:lnTo>
                  <a:pt x="179958" y="184277"/>
                </a:lnTo>
                <a:lnTo>
                  <a:pt x="174692" y="136266"/>
                </a:lnTo>
                <a:lnTo>
                  <a:pt x="157592" y="92841"/>
                </a:lnTo>
                <a:lnTo>
                  <a:pt x="130333" y="55753"/>
                </a:lnTo>
                <a:lnTo>
                  <a:pt x="94586" y="26749"/>
                </a:lnTo>
                <a:lnTo>
                  <a:pt x="52024" y="7582"/>
                </a:lnTo>
                <a:lnTo>
                  <a:pt x="4317" y="0"/>
                </a:lnTo>
                <a:close/>
              </a:path>
            </a:pathLst>
          </a:custGeom>
          <a:solidFill>
            <a:srgbClr val="375F92"/>
          </a:solidFill>
        </p:spPr>
        <p:txBody>
          <a:bodyPr wrap="square" lIns="0" tIns="0" rIns="0" bIns="0" rtlCol="0"/>
          <a:lstStyle/>
          <a:p>
            <a:endParaRPr/>
          </a:p>
        </p:txBody>
      </p:sp>
      <p:sp>
        <p:nvSpPr>
          <p:cNvPr id="110" name="object 101"/>
          <p:cNvSpPr/>
          <p:nvPr/>
        </p:nvSpPr>
        <p:spPr>
          <a:xfrm>
            <a:off x="2780044" y="3994948"/>
            <a:ext cx="180340" cy="184785"/>
          </a:xfrm>
          <a:custGeom>
            <a:avLst/>
            <a:gdLst/>
            <a:ahLst/>
            <a:cxnLst/>
            <a:rect l="l" t="t" r="r" b="b"/>
            <a:pathLst>
              <a:path w="180339" h="184785">
                <a:moveTo>
                  <a:pt x="179958" y="184277"/>
                </a:moveTo>
                <a:lnTo>
                  <a:pt x="174692" y="136266"/>
                </a:lnTo>
                <a:lnTo>
                  <a:pt x="157592" y="92841"/>
                </a:lnTo>
                <a:lnTo>
                  <a:pt x="130333" y="55753"/>
                </a:lnTo>
                <a:lnTo>
                  <a:pt x="94586" y="26749"/>
                </a:lnTo>
                <a:lnTo>
                  <a:pt x="52024" y="7582"/>
                </a:lnTo>
                <a:lnTo>
                  <a:pt x="4317" y="0"/>
                </a:lnTo>
                <a:lnTo>
                  <a:pt x="2920" y="0"/>
                </a:lnTo>
                <a:lnTo>
                  <a:pt x="1523" y="0"/>
                </a:lnTo>
                <a:lnTo>
                  <a:pt x="0" y="0"/>
                </a:lnTo>
                <a:lnTo>
                  <a:pt x="0" y="179959"/>
                </a:lnTo>
                <a:lnTo>
                  <a:pt x="179958" y="184277"/>
                </a:lnTo>
                <a:close/>
              </a:path>
            </a:pathLst>
          </a:custGeom>
          <a:ln w="3175">
            <a:solidFill>
              <a:srgbClr val="375F92"/>
            </a:solidFill>
          </a:ln>
        </p:spPr>
        <p:txBody>
          <a:bodyPr wrap="square" lIns="0" tIns="0" rIns="0" bIns="0" rtlCol="0"/>
          <a:lstStyle/>
          <a:p>
            <a:endParaRPr/>
          </a:p>
        </p:txBody>
      </p:sp>
      <p:sp>
        <p:nvSpPr>
          <p:cNvPr id="111" name="object 102"/>
          <p:cNvSpPr/>
          <p:nvPr/>
        </p:nvSpPr>
        <p:spPr>
          <a:xfrm>
            <a:off x="2569224" y="1878951"/>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ln w="9524">
            <a:solidFill>
              <a:srgbClr val="4F81BC"/>
            </a:solidFill>
          </a:ln>
        </p:spPr>
        <p:txBody>
          <a:bodyPr wrap="square" lIns="0" tIns="0" rIns="0" bIns="0" rtlCol="0"/>
          <a:lstStyle/>
          <a:p>
            <a:endParaRPr/>
          </a:p>
        </p:txBody>
      </p:sp>
      <p:sp>
        <p:nvSpPr>
          <p:cNvPr id="112" name="object 103"/>
          <p:cNvSpPr/>
          <p:nvPr/>
        </p:nvSpPr>
        <p:spPr>
          <a:xfrm>
            <a:off x="2600085" y="4453672"/>
            <a:ext cx="360045" cy="360045"/>
          </a:xfrm>
          <a:custGeom>
            <a:avLst/>
            <a:gdLst/>
            <a:ahLst/>
            <a:cxnLst/>
            <a:rect l="l" t="t" r="r" b="b"/>
            <a:pathLst>
              <a:path w="360044" h="360045">
                <a:moveTo>
                  <a:pt x="0" y="179959"/>
                </a:moveTo>
                <a:lnTo>
                  <a:pt x="6433" y="132144"/>
                </a:lnTo>
                <a:lnTo>
                  <a:pt x="24586" y="89163"/>
                </a:lnTo>
                <a:lnTo>
                  <a:pt x="52736" y="52736"/>
                </a:lnTo>
                <a:lnTo>
                  <a:pt x="89163" y="24586"/>
                </a:lnTo>
                <a:lnTo>
                  <a:pt x="132144" y="6433"/>
                </a:lnTo>
                <a:lnTo>
                  <a:pt x="179959" y="0"/>
                </a:lnTo>
                <a:lnTo>
                  <a:pt x="227826" y="6433"/>
                </a:lnTo>
                <a:lnTo>
                  <a:pt x="270843" y="24586"/>
                </a:lnTo>
                <a:lnTo>
                  <a:pt x="307292" y="52736"/>
                </a:lnTo>
                <a:lnTo>
                  <a:pt x="335454" y="89163"/>
                </a:lnTo>
                <a:lnTo>
                  <a:pt x="353610" y="132144"/>
                </a:lnTo>
                <a:lnTo>
                  <a:pt x="360045" y="179959"/>
                </a:lnTo>
                <a:lnTo>
                  <a:pt x="353610" y="227826"/>
                </a:lnTo>
                <a:lnTo>
                  <a:pt x="335454" y="270843"/>
                </a:lnTo>
                <a:lnTo>
                  <a:pt x="307292" y="307292"/>
                </a:lnTo>
                <a:lnTo>
                  <a:pt x="270843" y="335454"/>
                </a:lnTo>
                <a:lnTo>
                  <a:pt x="227826" y="353610"/>
                </a:lnTo>
                <a:lnTo>
                  <a:pt x="179959" y="360045"/>
                </a:lnTo>
                <a:lnTo>
                  <a:pt x="132144" y="353610"/>
                </a:lnTo>
                <a:lnTo>
                  <a:pt x="89163" y="335454"/>
                </a:lnTo>
                <a:lnTo>
                  <a:pt x="52736" y="307292"/>
                </a:lnTo>
                <a:lnTo>
                  <a:pt x="24586" y="270843"/>
                </a:lnTo>
                <a:lnTo>
                  <a:pt x="6433" y="227826"/>
                </a:lnTo>
                <a:lnTo>
                  <a:pt x="0" y="179959"/>
                </a:lnTo>
                <a:close/>
              </a:path>
            </a:pathLst>
          </a:custGeom>
          <a:ln w="3175">
            <a:solidFill>
              <a:srgbClr val="000000"/>
            </a:solidFill>
          </a:ln>
        </p:spPr>
        <p:txBody>
          <a:bodyPr wrap="square" lIns="0" tIns="0" rIns="0" bIns="0" rtlCol="0"/>
          <a:lstStyle/>
          <a:p>
            <a:endParaRPr/>
          </a:p>
        </p:txBody>
      </p:sp>
      <p:sp>
        <p:nvSpPr>
          <p:cNvPr id="113" name="object 104"/>
          <p:cNvSpPr/>
          <p:nvPr/>
        </p:nvSpPr>
        <p:spPr>
          <a:xfrm>
            <a:off x="2600183" y="4453672"/>
            <a:ext cx="360045" cy="360045"/>
          </a:xfrm>
          <a:custGeom>
            <a:avLst/>
            <a:gdLst/>
            <a:ahLst/>
            <a:cxnLst/>
            <a:rect l="l" t="t" r="r" b="b"/>
            <a:pathLst>
              <a:path w="360044" h="360045">
                <a:moveTo>
                  <a:pt x="125250" y="8509"/>
                </a:moveTo>
                <a:lnTo>
                  <a:pt x="81644" y="29135"/>
                </a:lnTo>
                <a:lnTo>
                  <a:pt x="46190" y="59473"/>
                </a:lnTo>
                <a:lnTo>
                  <a:pt x="20015" y="97361"/>
                </a:lnTo>
                <a:lnTo>
                  <a:pt x="4243" y="140636"/>
                </a:lnTo>
                <a:lnTo>
                  <a:pt x="0" y="187135"/>
                </a:lnTo>
                <a:lnTo>
                  <a:pt x="8410" y="234696"/>
                </a:lnTo>
                <a:lnTo>
                  <a:pt x="29081" y="278293"/>
                </a:lnTo>
                <a:lnTo>
                  <a:pt x="59431" y="313727"/>
                </a:lnTo>
                <a:lnTo>
                  <a:pt x="97310" y="339883"/>
                </a:lnTo>
                <a:lnTo>
                  <a:pt x="140566" y="355647"/>
                </a:lnTo>
                <a:lnTo>
                  <a:pt x="187045" y="359902"/>
                </a:lnTo>
                <a:lnTo>
                  <a:pt x="234597" y="351536"/>
                </a:lnTo>
                <a:lnTo>
                  <a:pt x="278195" y="330865"/>
                </a:lnTo>
                <a:lnTo>
                  <a:pt x="313629" y="300514"/>
                </a:lnTo>
                <a:lnTo>
                  <a:pt x="339785" y="262636"/>
                </a:lnTo>
                <a:lnTo>
                  <a:pt x="355548" y="219380"/>
                </a:lnTo>
                <a:lnTo>
                  <a:pt x="359158" y="179959"/>
                </a:lnTo>
                <a:lnTo>
                  <a:pt x="179860" y="179959"/>
                </a:lnTo>
                <a:lnTo>
                  <a:pt x="125250" y="8509"/>
                </a:lnTo>
                <a:close/>
              </a:path>
              <a:path w="360044" h="360045">
                <a:moveTo>
                  <a:pt x="179860" y="0"/>
                </a:moveTo>
                <a:lnTo>
                  <a:pt x="179860" y="179959"/>
                </a:lnTo>
                <a:lnTo>
                  <a:pt x="359158" y="179959"/>
                </a:lnTo>
                <a:lnTo>
                  <a:pt x="359804" y="172901"/>
                </a:lnTo>
                <a:lnTo>
                  <a:pt x="351437" y="125349"/>
                </a:lnTo>
                <a:lnTo>
                  <a:pt x="332008" y="83637"/>
                </a:lnTo>
                <a:lnTo>
                  <a:pt x="303387" y="48966"/>
                </a:lnTo>
                <a:lnTo>
                  <a:pt x="267322" y="22616"/>
                </a:lnTo>
                <a:lnTo>
                  <a:pt x="225563" y="5867"/>
                </a:lnTo>
                <a:lnTo>
                  <a:pt x="179860" y="0"/>
                </a:lnTo>
                <a:close/>
              </a:path>
            </a:pathLst>
          </a:custGeom>
          <a:solidFill>
            <a:srgbClr val="375F92"/>
          </a:solidFill>
        </p:spPr>
        <p:txBody>
          <a:bodyPr wrap="square" lIns="0" tIns="0" rIns="0" bIns="0" rtlCol="0"/>
          <a:lstStyle/>
          <a:p>
            <a:endParaRPr/>
          </a:p>
        </p:txBody>
      </p:sp>
      <p:sp>
        <p:nvSpPr>
          <p:cNvPr id="114" name="object 105"/>
          <p:cNvSpPr/>
          <p:nvPr/>
        </p:nvSpPr>
        <p:spPr>
          <a:xfrm>
            <a:off x="2600183" y="4453672"/>
            <a:ext cx="360045" cy="360045"/>
          </a:xfrm>
          <a:custGeom>
            <a:avLst/>
            <a:gdLst/>
            <a:ahLst/>
            <a:cxnLst/>
            <a:rect l="l" t="t" r="r" b="b"/>
            <a:pathLst>
              <a:path w="360044" h="360045">
                <a:moveTo>
                  <a:pt x="125250" y="8509"/>
                </a:moveTo>
                <a:lnTo>
                  <a:pt x="81644" y="29135"/>
                </a:lnTo>
                <a:lnTo>
                  <a:pt x="46190" y="59473"/>
                </a:lnTo>
                <a:lnTo>
                  <a:pt x="20015" y="97361"/>
                </a:lnTo>
                <a:lnTo>
                  <a:pt x="4243" y="140636"/>
                </a:lnTo>
                <a:lnTo>
                  <a:pt x="0" y="187135"/>
                </a:lnTo>
                <a:lnTo>
                  <a:pt x="8410" y="234696"/>
                </a:lnTo>
                <a:lnTo>
                  <a:pt x="29081" y="278293"/>
                </a:lnTo>
                <a:lnTo>
                  <a:pt x="59431" y="313727"/>
                </a:lnTo>
                <a:lnTo>
                  <a:pt x="97310" y="339883"/>
                </a:lnTo>
                <a:lnTo>
                  <a:pt x="140566" y="355647"/>
                </a:lnTo>
                <a:lnTo>
                  <a:pt x="187045" y="359902"/>
                </a:lnTo>
                <a:lnTo>
                  <a:pt x="234597" y="351536"/>
                </a:lnTo>
                <a:lnTo>
                  <a:pt x="278195" y="330865"/>
                </a:lnTo>
                <a:lnTo>
                  <a:pt x="313629" y="300514"/>
                </a:lnTo>
                <a:lnTo>
                  <a:pt x="339785" y="262636"/>
                </a:lnTo>
                <a:lnTo>
                  <a:pt x="355548" y="219380"/>
                </a:lnTo>
                <a:lnTo>
                  <a:pt x="359804" y="172901"/>
                </a:lnTo>
                <a:lnTo>
                  <a:pt x="351437" y="125349"/>
                </a:lnTo>
                <a:lnTo>
                  <a:pt x="332008" y="83637"/>
                </a:lnTo>
                <a:lnTo>
                  <a:pt x="303387" y="48966"/>
                </a:lnTo>
                <a:lnTo>
                  <a:pt x="267322" y="22616"/>
                </a:lnTo>
                <a:lnTo>
                  <a:pt x="225563" y="5867"/>
                </a:lnTo>
                <a:lnTo>
                  <a:pt x="179860" y="0"/>
                </a:lnTo>
                <a:lnTo>
                  <a:pt x="179860" y="179959"/>
                </a:lnTo>
                <a:lnTo>
                  <a:pt x="125250" y="8509"/>
                </a:lnTo>
                <a:close/>
              </a:path>
            </a:pathLst>
          </a:custGeom>
          <a:ln w="3175">
            <a:solidFill>
              <a:srgbClr val="375F92"/>
            </a:solidFill>
          </a:ln>
        </p:spPr>
        <p:txBody>
          <a:bodyPr wrap="square" lIns="0" tIns="0" rIns="0" bIns="0" rtlCol="0"/>
          <a:lstStyle/>
          <a:p>
            <a:endParaRPr/>
          </a:p>
        </p:txBody>
      </p:sp>
      <p:sp>
        <p:nvSpPr>
          <p:cNvPr id="115" name="object 106"/>
          <p:cNvSpPr/>
          <p:nvPr/>
        </p:nvSpPr>
        <p:spPr>
          <a:xfrm>
            <a:off x="2780044" y="4626265"/>
            <a:ext cx="0" cy="187960"/>
          </a:xfrm>
          <a:custGeom>
            <a:avLst/>
            <a:gdLst/>
            <a:ahLst/>
            <a:cxnLst/>
            <a:rect l="l" t="t" r="r" b="b"/>
            <a:pathLst>
              <a:path h="187960">
                <a:moveTo>
                  <a:pt x="0" y="0"/>
                </a:moveTo>
                <a:lnTo>
                  <a:pt x="0" y="187451"/>
                </a:lnTo>
              </a:path>
            </a:pathLst>
          </a:custGeom>
          <a:ln w="6350">
            <a:solidFill>
              <a:srgbClr val="FFFFFF"/>
            </a:solidFill>
            <a:prstDash val="dash"/>
          </a:ln>
        </p:spPr>
        <p:txBody>
          <a:bodyPr wrap="square" lIns="0" tIns="0" rIns="0" bIns="0" rtlCol="0"/>
          <a:lstStyle/>
          <a:p>
            <a:endParaRPr/>
          </a:p>
        </p:txBody>
      </p:sp>
      <p:sp>
        <p:nvSpPr>
          <p:cNvPr id="116" name="object 107"/>
          <p:cNvSpPr txBox="1"/>
          <p:nvPr/>
        </p:nvSpPr>
        <p:spPr>
          <a:xfrm>
            <a:off x="1698960" y="6275130"/>
            <a:ext cx="4768850" cy="466090"/>
          </a:xfrm>
          <a:prstGeom prst="rect">
            <a:avLst/>
          </a:prstGeom>
        </p:spPr>
        <p:txBody>
          <a:bodyPr vert="horz" wrap="square" lIns="0" tIns="0" rIns="0" bIns="0" rtlCol="0">
            <a:spAutoFit/>
          </a:bodyPr>
          <a:lstStyle/>
          <a:p>
            <a:pPr marL="349250" marR="5080" indent="-337185">
              <a:lnSpc>
                <a:spcPct val="100000"/>
              </a:lnSpc>
            </a:pPr>
            <a:r>
              <a:rPr sz="1000" spc="-5" dirty="0">
                <a:latin typeface="Meiryo UI"/>
                <a:cs typeface="Meiryo UI"/>
              </a:rPr>
              <a:t>注） 1.各社最新の財務諸表より作成。事業年度が異なるため、期間は必ずしも一致しない。  2.ここでは映画、アニメ、ゲームを「映像」と一括りにしている。</a:t>
            </a:r>
            <a:endParaRPr sz="1000" dirty="0">
              <a:latin typeface="Meiryo UI"/>
              <a:cs typeface="Meiryo UI"/>
            </a:endParaRPr>
          </a:p>
          <a:p>
            <a:pPr marL="349250">
              <a:lnSpc>
                <a:spcPct val="100000"/>
              </a:lnSpc>
            </a:pPr>
            <a:r>
              <a:rPr sz="1000" spc="-5" dirty="0">
                <a:latin typeface="Meiryo UI"/>
                <a:cs typeface="Meiryo UI"/>
              </a:rPr>
              <a:t>3.2015年7月にeBayとPayPalは分社化している。</a:t>
            </a:r>
            <a:endParaRPr sz="1000" dirty="0">
              <a:latin typeface="Meiryo UI"/>
              <a:cs typeface="Meiryo UI"/>
            </a:endParaRPr>
          </a:p>
        </p:txBody>
      </p:sp>
      <p:sp>
        <p:nvSpPr>
          <p:cNvPr id="117" name="object 108"/>
          <p:cNvSpPr/>
          <p:nvPr/>
        </p:nvSpPr>
        <p:spPr>
          <a:xfrm>
            <a:off x="1366572" y="3916080"/>
            <a:ext cx="9540240" cy="0"/>
          </a:xfrm>
          <a:custGeom>
            <a:avLst/>
            <a:gdLst/>
            <a:ahLst/>
            <a:cxnLst/>
            <a:rect l="l" t="t" r="r" b="b"/>
            <a:pathLst>
              <a:path w="9540240">
                <a:moveTo>
                  <a:pt x="9539947" y="0"/>
                </a:moveTo>
                <a:lnTo>
                  <a:pt x="0" y="0"/>
                </a:lnTo>
              </a:path>
            </a:pathLst>
          </a:custGeom>
          <a:ln w="6350">
            <a:solidFill>
              <a:srgbClr val="BEBEBE"/>
            </a:solidFill>
          </a:ln>
        </p:spPr>
        <p:txBody>
          <a:bodyPr wrap="square" lIns="0" tIns="0" rIns="0" bIns="0" rtlCol="0"/>
          <a:lstStyle/>
          <a:p>
            <a:endParaRPr/>
          </a:p>
        </p:txBody>
      </p:sp>
      <p:sp>
        <p:nvSpPr>
          <p:cNvPr id="118" name="object 109"/>
          <p:cNvSpPr txBox="1"/>
          <p:nvPr/>
        </p:nvSpPr>
        <p:spPr>
          <a:xfrm>
            <a:off x="1335027" y="3550321"/>
            <a:ext cx="723900" cy="315595"/>
          </a:xfrm>
          <a:prstGeom prst="rect">
            <a:avLst/>
          </a:prstGeom>
        </p:spPr>
        <p:txBody>
          <a:bodyPr vert="horz" wrap="square" lIns="0" tIns="0" rIns="0" bIns="0" rtlCol="0">
            <a:spAutoFit/>
          </a:bodyPr>
          <a:lstStyle/>
          <a:p>
            <a:pPr marL="12700">
              <a:lnSpc>
                <a:spcPct val="100000"/>
              </a:lnSpc>
            </a:pPr>
            <a:r>
              <a:rPr sz="2000" spc="-10" dirty="0">
                <a:latin typeface="Wingdings"/>
                <a:cs typeface="Wingdings"/>
              </a:rPr>
              <a:t></a:t>
            </a:r>
            <a:r>
              <a:rPr sz="2000" dirty="0">
                <a:latin typeface="Meiryo UI"/>
                <a:cs typeface="Meiryo UI"/>
              </a:rPr>
              <a:t>楽天</a:t>
            </a:r>
          </a:p>
        </p:txBody>
      </p:sp>
      <p:sp>
        <p:nvSpPr>
          <p:cNvPr id="119" name="object 110"/>
          <p:cNvSpPr/>
          <p:nvPr/>
        </p:nvSpPr>
        <p:spPr>
          <a:xfrm>
            <a:off x="2592972" y="3498759"/>
            <a:ext cx="360045" cy="360045"/>
          </a:xfrm>
          <a:custGeom>
            <a:avLst/>
            <a:gdLst/>
            <a:ahLst/>
            <a:cxnLst/>
            <a:rect l="l" t="t" r="r" b="b"/>
            <a:pathLst>
              <a:path w="360044" h="360045">
                <a:moveTo>
                  <a:pt x="0" y="179958"/>
                </a:moveTo>
                <a:lnTo>
                  <a:pt x="6434" y="132144"/>
                </a:lnTo>
                <a:lnTo>
                  <a:pt x="24590" y="89163"/>
                </a:lnTo>
                <a:lnTo>
                  <a:pt x="52752" y="52736"/>
                </a:lnTo>
                <a:lnTo>
                  <a:pt x="89201" y="24586"/>
                </a:lnTo>
                <a:lnTo>
                  <a:pt x="132218" y="6433"/>
                </a:lnTo>
                <a:lnTo>
                  <a:pt x="180085" y="0"/>
                </a:lnTo>
                <a:lnTo>
                  <a:pt x="227900" y="6433"/>
                </a:lnTo>
                <a:lnTo>
                  <a:pt x="270881" y="24586"/>
                </a:lnTo>
                <a:lnTo>
                  <a:pt x="307308" y="52736"/>
                </a:lnTo>
                <a:lnTo>
                  <a:pt x="335458" y="89163"/>
                </a:lnTo>
                <a:lnTo>
                  <a:pt x="353611" y="132144"/>
                </a:lnTo>
                <a:lnTo>
                  <a:pt x="360045" y="179958"/>
                </a:lnTo>
                <a:lnTo>
                  <a:pt x="353611" y="227826"/>
                </a:lnTo>
                <a:lnTo>
                  <a:pt x="335458" y="270843"/>
                </a:lnTo>
                <a:lnTo>
                  <a:pt x="307308" y="307292"/>
                </a:lnTo>
                <a:lnTo>
                  <a:pt x="270881" y="335454"/>
                </a:lnTo>
                <a:lnTo>
                  <a:pt x="227900" y="353610"/>
                </a:lnTo>
                <a:lnTo>
                  <a:pt x="180085" y="360044"/>
                </a:lnTo>
                <a:lnTo>
                  <a:pt x="132218" y="353610"/>
                </a:lnTo>
                <a:lnTo>
                  <a:pt x="89201" y="335454"/>
                </a:lnTo>
                <a:lnTo>
                  <a:pt x="52752" y="307292"/>
                </a:lnTo>
                <a:lnTo>
                  <a:pt x="24590" y="270843"/>
                </a:lnTo>
                <a:lnTo>
                  <a:pt x="6434" y="227826"/>
                </a:lnTo>
                <a:lnTo>
                  <a:pt x="0" y="179958"/>
                </a:lnTo>
                <a:close/>
              </a:path>
            </a:pathLst>
          </a:custGeom>
          <a:ln w="9525">
            <a:solidFill>
              <a:srgbClr val="4F81BC"/>
            </a:solidFill>
          </a:ln>
        </p:spPr>
        <p:txBody>
          <a:bodyPr wrap="square" lIns="0" tIns="0" rIns="0" bIns="0" rtlCol="0"/>
          <a:lstStyle/>
          <a:p>
            <a:endParaRPr/>
          </a:p>
        </p:txBody>
      </p:sp>
      <p:sp>
        <p:nvSpPr>
          <p:cNvPr id="120" name="object 111"/>
          <p:cNvSpPr/>
          <p:nvPr/>
        </p:nvSpPr>
        <p:spPr>
          <a:xfrm>
            <a:off x="2594134" y="3498759"/>
            <a:ext cx="358140" cy="359410"/>
          </a:xfrm>
          <a:custGeom>
            <a:avLst/>
            <a:gdLst/>
            <a:ahLst/>
            <a:cxnLst/>
            <a:rect l="l" t="t" r="r" b="b"/>
            <a:pathLst>
              <a:path w="358139" h="359410">
                <a:moveTo>
                  <a:pt x="106153" y="15366"/>
                </a:moveTo>
                <a:lnTo>
                  <a:pt x="64981" y="40569"/>
                </a:lnTo>
                <a:lnTo>
                  <a:pt x="32982" y="74534"/>
                </a:lnTo>
                <a:lnTo>
                  <a:pt x="11030" y="114998"/>
                </a:lnTo>
                <a:lnTo>
                  <a:pt x="0" y="159695"/>
                </a:lnTo>
                <a:lnTo>
                  <a:pt x="766" y="206360"/>
                </a:lnTo>
                <a:lnTo>
                  <a:pt x="14205" y="252729"/>
                </a:lnTo>
                <a:lnTo>
                  <a:pt x="39461" y="293901"/>
                </a:lnTo>
                <a:lnTo>
                  <a:pt x="73462" y="325900"/>
                </a:lnTo>
                <a:lnTo>
                  <a:pt x="113947" y="347852"/>
                </a:lnTo>
                <a:lnTo>
                  <a:pt x="158655" y="358883"/>
                </a:lnTo>
                <a:lnTo>
                  <a:pt x="205325" y="358116"/>
                </a:lnTo>
                <a:lnTo>
                  <a:pt x="251695" y="344677"/>
                </a:lnTo>
                <a:lnTo>
                  <a:pt x="292866" y="319422"/>
                </a:lnTo>
                <a:lnTo>
                  <a:pt x="324861" y="285420"/>
                </a:lnTo>
                <a:lnTo>
                  <a:pt x="346802" y="244935"/>
                </a:lnTo>
                <a:lnTo>
                  <a:pt x="357810" y="200227"/>
                </a:lnTo>
                <a:lnTo>
                  <a:pt x="357462" y="179958"/>
                </a:lnTo>
                <a:lnTo>
                  <a:pt x="178924" y="179958"/>
                </a:lnTo>
                <a:lnTo>
                  <a:pt x="106153" y="15366"/>
                </a:lnTo>
                <a:close/>
              </a:path>
              <a:path w="358139" h="359410">
                <a:moveTo>
                  <a:pt x="178924" y="0"/>
                </a:moveTo>
                <a:lnTo>
                  <a:pt x="178924" y="179958"/>
                </a:lnTo>
                <a:lnTo>
                  <a:pt x="357462" y="179958"/>
                </a:lnTo>
                <a:lnTo>
                  <a:pt x="343516" y="107187"/>
                </a:lnTo>
                <a:lnTo>
                  <a:pt x="315655" y="62954"/>
                </a:lnTo>
                <a:lnTo>
                  <a:pt x="277126" y="29162"/>
                </a:lnTo>
                <a:lnTo>
                  <a:pt x="230644" y="7586"/>
                </a:lnTo>
                <a:lnTo>
                  <a:pt x="178924" y="0"/>
                </a:lnTo>
                <a:close/>
              </a:path>
            </a:pathLst>
          </a:custGeom>
          <a:solidFill>
            <a:srgbClr val="375F92"/>
          </a:solidFill>
        </p:spPr>
        <p:txBody>
          <a:bodyPr wrap="square" lIns="0" tIns="0" rIns="0" bIns="0" rtlCol="0"/>
          <a:lstStyle/>
          <a:p>
            <a:endParaRPr/>
          </a:p>
        </p:txBody>
      </p:sp>
      <p:sp>
        <p:nvSpPr>
          <p:cNvPr id="121" name="object 112"/>
          <p:cNvSpPr/>
          <p:nvPr/>
        </p:nvSpPr>
        <p:spPr>
          <a:xfrm>
            <a:off x="2594134" y="3498759"/>
            <a:ext cx="358140" cy="359410"/>
          </a:xfrm>
          <a:custGeom>
            <a:avLst/>
            <a:gdLst/>
            <a:ahLst/>
            <a:cxnLst/>
            <a:rect l="l" t="t" r="r" b="b"/>
            <a:pathLst>
              <a:path w="358139" h="359410">
                <a:moveTo>
                  <a:pt x="106153" y="15366"/>
                </a:moveTo>
                <a:lnTo>
                  <a:pt x="64981" y="40569"/>
                </a:lnTo>
                <a:lnTo>
                  <a:pt x="32982" y="74534"/>
                </a:lnTo>
                <a:lnTo>
                  <a:pt x="11030" y="114998"/>
                </a:lnTo>
                <a:lnTo>
                  <a:pt x="0" y="159695"/>
                </a:lnTo>
                <a:lnTo>
                  <a:pt x="766" y="206360"/>
                </a:lnTo>
                <a:lnTo>
                  <a:pt x="14205" y="252729"/>
                </a:lnTo>
                <a:lnTo>
                  <a:pt x="39461" y="293901"/>
                </a:lnTo>
                <a:lnTo>
                  <a:pt x="73462" y="325900"/>
                </a:lnTo>
                <a:lnTo>
                  <a:pt x="113947" y="347852"/>
                </a:lnTo>
                <a:lnTo>
                  <a:pt x="158655" y="358883"/>
                </a:lnTo>
                <a:lnTo>
                  <a:pt x="205325" y="358116"/>
                </a:lnTo>
                <a:lnTo>
                  <a:pt x="251695" y="344677"/>
                </a:lnTo>
                <a:lnTo>
                  <a:pt x="292866" y="319422"/>
                </a:lnTo>
                <a:lnTo>
                  <a:pt x="324861" y="285420"/>
                </a:lnTo>
                <a:lnTo>
                  <a:pt x="346802" y="244935"/>
                </a:lnTo>
                <a:lnTo>
                  <a:pt x="357810" y="200227"/>
                </a:lnTo>
                <a:lnTo>
                  <a:pt x="357008" y="153557"/>
                </a:lnTo>
                <a:lnTo>
                  <a:pt x="343516" y="107187"/>
                </a:lnTo>
                <a:lnTo>
                  <a:pt x="315655" y="62954"/>
                </a:lnTo>
                <a:lnTo>
                  <a:pt x="277126" y="29162"/>
                </a:lnTo>
                <a:lnTo>
                  <a:pt x="230644" y="7586"/>
                </a:lnTo>
                <a:lnTo>
                  <a:pt x="178924" y="0"/>
                </a:lnTo>
                <a:lnTo>
                  <a:pt x="178924" y="179958"/>
                </a:lnTo>
                <a:lnTo>
                  <a:pt x="106153" y="15366"/>
                </a:lnTo>
                <a:close/>
              </a:path>
            </a:pathLst>
          </a:custGeom>
          <a:ln w="3175">
            <a:solidFill>
              <a:srgbClr val="375F92"/>
            </a:solidFill>
          </a:ln>
        </p:spPr>
        <p:txBody>
          <a:bodyPr wrap="square" lIns="0" tIns="0" rIns="0" bIns="0" rtlCol="0"/>
          <a:lstStyle/>
          <a:p>
            <a:endParaRPr/>
          </a:p>
        </p:txBody>
      </p:sp>
      <p:sp>
        <p:nvSpPr>
          <p:cNvPr id="122" name="object 113"/>
          <p:cNvSpPr/>
          <p:nvPr/>
        </p:nvSpPr>
        <p:spPr>
          <a:xfrm>
            <a:off x="3364497" y="1465058"/>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solidFill>
            <a:srgbClr val="943735"/>
          </a:solidFill>
        </p:spPr>
        <p:txBody>
          <a:bodyPr wrap="square" lIns="0" tIns="0" rIns="0" bIns="0" rtlCol="0"/>
          <a:lstStyle/>
          <a:p>
            <a:endParaRPr/>
          </a:p>
        </p:txBody>
      </p:sp>
      <p:sp>
        <p:nvSpPr>
          <p:cNvPr id="123" name="object 114"/>
          <p:cNvSpPr/>
          <p:nvPr/>
        </p:nvSpPr>
        <p:spPr>
          <a:xfrm>
            <a:off x="3364497" y="1465058"/>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ln w="3175">
            <a:solidFill>
              <a:srgbClr val="943735"/>
            </a:solidFill>
          </a:ln>
        </p:spPr>
        <p:txBody>
          <a:bodyPr wrap="square" lIns="0" tIns="0" rIns="0" bIns="0" rtlCol="0"/>
          <a:lstStyle/>
          <a:p>
            <a:endParaRPr/>
          </a:p>
        </p:txBody>
      </p:sp>
      <p:sp>
        <p:nvSpPr>
          <p:cNvPr id="124" name="object 115"/>
          <p:cNvSpPr/>
          <p:nvPr/>
        </p:nvSpPr>
        <p:spPr>
          <a:xfrm>
            <a:off x="3364497" y="1602726"/>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solidFill>
            <a:srgbClr val="D99593"/>
          </a:solidFill>
        </p:spPr>
        <p:txBody>
          <a:bodyPr wrap="square" lIns="0" tIns="0" rIns="0" bIns="0" rtlCol="0"/>
          <a:lstStyle/>
          <a:p>
            <a:endParaRPr/>
          </a:p>
        </p:txBody>
      </p:sp>
      <p:sp>
        <p:nvSpPr>
          <p:cNvPr id="125" name="object 116"/>
          <p:cNvSpPr/>
          <p:nvPr/>
        </p:nvSpPr>
        <p:spPr>
          <a:xfrm>
            <a:off x="3364497" y="1602726"/>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ln w="3175">
            <a:solidFill>
              <a:srgbClr val="D99593"/>
            </a:solidFill>
          </a:ln>
        </p:spPr>
        <p:txBody>
          <a:bodyPr wrap="square" lIns="0" tIns="0" rIns="0" bIns="0" rtlCol="0"/>
          <a:lstStyle/>
          <a:p>
            <a:endParaRPr/>
          </a:p>
        </p:txBody>
      </p:sp>
      <p:sp>
        <p:nvSpPr>
          <p:cNvPr id="126" name="object 117"/>
          <p:cNvSpPr/>
          <p:nvPr/>
        </p:nvSpPr>
        <p:spPr>
          <a:xfrm>
            <a:off x="3364497" y="1742426"/>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solidFill>
            <a:srgbClr val="F1DCDB"/>
          </a:solidFill>
        </p:spPr>
        <p:txBody>
          <a:bodyPr wrap="square" lIns="0" tIns="0" rIns="0" bIns="0" rtlCol="0"/>
          <a:lstStyle/>
          <a:p>
            <a:endParaRPr/>
          </a:p>
        </p:txBody>
      </p:sp>
      <p:sp>
        <p:nvSpPr>
          <p:cNvPr id="127" name="object 118"/>
          <p:cNvSpPr/>
          <p:nvPr/>
        </p:nvSpPr>
        <p:spPr>
          <a:xfrm>
            <a:off x="3364497" y="1742426"/>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ln w="3175">
            <a:solidFill>
              <a:srgbClr val="F1DCDB"/>
            </a:solidFill>
          </a:ln>
        </p:spPr>
        <p:txBody>
          <a:bodyPr wrap="square" lIns="0" tIns="0" rIns="0" bIns="0" rtlCol="0"/>
          <a:lstStyle/>
          <a:p>
            <a:endParaRPr/>
          </a:p>
        </p:txBody>
      </p:sp>
      <p:sp>
        <p:nvSpPr>
          <p:cNvPr id="128" name="object 119"/>
          <p:cNvSpPr/>
          <p:nvPr/>
        </p:nvSpPr>
        <p:spPr>
          <a:xfrm>
            <a:off x="3366021" y="1880602"/>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ln w="9525">
            <a:solidFill>
              <a:srgbClr val="C0504D"/>
            </a:solidFill>
          </a:ln>
        </p:spPr>
        <p:txBody>
          <a:bodyPr wrap="square" lIns="0" tIns="0" rIns="0" bIns="0" rtlCol="0"/>
          <a:lstStyle/>
          <a:p>
            <a:endParaRPr/>
          </a:p>
        </p:txBody>
      </p:sp>
      <p:sp>
        <p:nvSpPr>
          <p:cNvPr id="129" name="object 120"/>
          <p:cNvSpPr/>
          <p:nvPr/>
        </p:nvSpPr>
        <p:spPr>
          <a:xfrm>
            <a:off x="2596030" y="3126267"/>
            <a:ext cx="179705" cy="238760"/>
          </a:xfrm>
          <a:custGeom>
            <a:avLst/>
            <a:gdLst/>
            <a:ahLst/>
            <a:cxnLst/>
            <a:rect l="l" t="t" r="r" b="b"/>
            <a:pathLst>
              <a:path w="179705" h="238760">
                <a:moveTo>
                  <a:pt x="16119" y="0"/>
                </a:moveTo>
                <a:lnTo>
                  <a:pt x="1780" y="45863"/>
                </a:lnTo>
                <a:lnTo>
                  <a:pt x="0" y="92291"/>
                </a:lnTo>
                <a:lnTo>
                  <a:pt x="9960" y="137033"/>
                </a:lnTo>
                <a:lnTo>
                  <a:pt x="30842" y="177837"/>
                </a:lnTo>
                <a:lnTo>
                  <a:pt x="61827" y="212454"/>
                </a:lnTo>
                <a:lnTo>
                  <a:pt x="102098" y="238633"/>
                </a:lnTo>
                <a:lnTo>
                  <a:pt x="179314" y="75946"/>
                </a:lnTo>
                <a:lnTo>
                  <a:pt x="16119" y="0"/>
                </a:lnTo>
                <a:close/>
              </a:path>
            </a:pathLst>
          </a:custGeom>
          <a:solidFill>
            <a:srgbClr val="375F92"/>
          </a:solidFill>
        </p:spPr>
        <p:txBody>
          <a:bodyPr wrap="square" lIns="0" tIns="0" rIns="0" bIns="0" rtlCol="0"/>
          <a:lstStyle/>
          <a:p>
            <a:endParaRPr/>
          </a:p>
        </p:txBody>
      </p:sp>
      <p:sp>
        <p:nvSpPr>
          <p:cNvPr id="130" name="object 121"/>
          <p:cNvSpPr/>
          <p:nvPr/>
        </p:nvSpPr>
        <p:spPr>
          <a:xfrm>
            <a:off x="2596030" y="3126267"/>
            <a:ext cx="179705" cy="238760"/>
          </a:xfrm>
          <a:custGeom>
            <a:avLst/>
            <a:gdLst/>
            <a:ahLst/>
            <a:cxnLst/>
            <a:rect l="l" t="t" r="r" b="b"/>
            <a:pathLst>
              <a:path w="179705" h="238760">
                <a:moveTo>
                  <a:pt x="16119" y="0"/>
                </a:moveTo>
                <a:lnTo>
                  <a:pt x="1780" y="45863"/>
                </a:lnTo>
                <a:lnTo>
                  <a:pt x="0" y="92291"/>
                </a:lnTo>
                <a:lnTo>
                  <a:pt x="9960" y="137033"/>
                </a:lnTo>
                <a:lnTo>
                  <a:pt x="30842" y="177837"/>
                </a:lnTo>
                <a:lnTo>
                  <a:pt x="61827" y="212454"/>
                </a:lnTo>
                <a:lnTo>
                  <a:pt x="102098" y="238633"/>
                </a:lnTo>
                <a:lnTo>
                  <a:pt x="179314" y="75946"/>
                </a:lnTo>
                <a:lnTo>
                  <a:pt x="16119" y="0"/>
                </a:lnTo>
                <a:close/>
              </a:path>
            </a:pathLst>
          </a:custGeom>
          <a:ln w="3175">
            <a:solidFill>
              <a:srgbClr val="375F92"/>
            </a:solidFill>
          </a:ln>
        </p:spPr>
        <p:txBody>
          <a:bodyPr wrap="square" lIns="0" tIns="0" rIns="0" bIns="0" rtlCol="0"/>
          <a:lstStyle/>
          <a:p>
            <a:endParaRPr/>
          </a:p>
        </p:txBody>
      </p:sp>
      <p:sp>
        <p:nvSpPr>
          <p:cNvPr id="131" name="object 122"/>
          <p:cNvSpPr/>
          <p:nvPr/>
        </p:nvSpPr>
        <p:spPr>
          <a:xfrm>
            <a:off x="5527561" y="3459566"/>
            <a:ext cx="904240" cy="432434"/>
          </a:xfrm>
          <a:custGeom>
            <a:avLst/>
            <a:gdLst/>
            <a:ahLst/>
            <a:cxnLst/>
            <a:rect l="l" t="t" r="r" b="b"/>
            <a:pathLst>
              <a:path w="904239"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132" name="object 123"/>
          <p:cNvSpPr txBox="1"/>
          <p:nvPr/>
        </p:nvSpPr>
        <p:spPr>
          <a:xfrm>
            <a:off x="5536324" y="3454181"/>
            <a:ext cx="705485" cy="469265"/>
          </a:xfrm>
          <a:prstGeom prst="rect">
            <a:avLst/>
          </a:prstGeom>
        </p:spPr>
        <p:txBody>
          <a:bodyPr vert="horz" wrap="square" lIns="0" tIns="0" rIns="0" bIns="0" rtlCol="0">
            <a:spAutoFit/>
          </a:bodyPr>
          <a:lstStyle/>
          <a:p>
            <a:pPr marL="12700">
              <a:lnSpc>
                <a:spcPct val="100000"/>
              </a:lnSpc>
            </a:pPr>
            <a:r>
              <a:rPr sz="1000" spc="-50" dirty="0">
                <a:latin typeface="Arial"/>
                <a:cs typeface="Arial"/>
              </a:rPr>
              <a:t>•</a:t>
            </a:r>
            <a:r>
              <a:rPr sz="1000" spc="-50" dirty="0" err="1">
                <a:latin typeface="Meiryo UI"/>
                <a:cs typeface="Meiryo UI"/>
              </a:rPr>
              <a:t>楽天</a:t>
            </a:r>
            <a:r>
              <a:rPr lang="ja-JP" altLang="en-US" sz="1000" spc="-50" dirty="0">
                <a:latin typeface="Meiryo UI"/>
                <a:cs typeface="Meiryo UI"/>
              </a:rPr>
              <a:t>市</a:t>
            </a:r>
            <a:r>
              <a:rPr sz="1000" spc="-50" dirty="0">
                <a:latin typeface="Meiryo UI"/>
                <a:cs typeface="Meiryo UI"/>
              </a:rPr>
              <a:t>場</a:t>
            </a:r>
            <a:endParaRPr sz="1000" dirty="0">
              <a:latin typeface="Meiryo UI"/>
              <a:cs typeface="Meiryo UI"/>
            </a:endParaRPr>
          </a:p>
          <a:p>
            <a:pPr marL="12700">
              <a:lnSpc>
                <a:spcPct val="100000"/>
              </a:lnSpc>
            </a:pPr>
            <a:r>
              <a:rPr sz="1000" spc="-5" dirty="0">
                <a:latin typeface="Arial"/>
                <a:cs typeface="Arial"/>
              </a:rPr>
              <a:t>•</a:t>
            </a:r>
            <a:r>
              <a:rPr sz="1000" spc="-5" dirty="0">
                <a:latin typeface="Meiryo UI"/>
                <a:cs typeface="Meiryo UI"/>
              </a:rPr>
              <a:t>楽天ｵｰｸｼｮﾝ</a:t>
            </a:r>
            <a:endParaRPr sz="1000" dirty="0">
              <a:latin typeface="Meiryo UI"/>
              <a:cs typeface="Meiryo UI"/>
            </a:endParaRPr>
          </a:p>
          <a:p>
            <a:pPr marL="12700">
              <a:lnSpc>
                <a:spcPct val="100000"/>
              </a:lnSpc>
            </a:pPr>
            <a:r>
              <a:rPr sz="1000" spc="-5" dirty="0">
                <a:latin typeface="Arial"/>
                <a:cs typeface="Arial"/>
              </a:rPr>
              <a:t>•</a:t>
            </a:r>
            <a:r>
              <a:rPr sz="1000" spc="-5" dirty="0">
                <a:latin typeface="Meiryo UI"/>
                <a:cs typeface="Meiryo UI"/>
              </a:rPr>
              <a:t>楽天ﾌﾞｯｸｽ</a:t>
            </a:r>
            <a:endParaRPr sz="1000" dirty="0">
              <a:latin typeface="Meiryo UI"/>
              <a:cs typeface="Meiryo UI"/>
            </a:endParaRPr>
          </a:p>
        </p:txBody>
      </p:sp>
      <p:sp>
        <p:nvSpPr>
          <p:cNvPr id="133" name="object 124"/>
          <p:cNvSpPr/>
          <p:nvPr/>
        </p:nvSpPr>
        <p:spPr>
          <a:xfrm>
            <a:off x="7555117" y="3465789"/>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134" name="object 125"/>
          <p:cNvSpPr/>
          <p:nvPr/>
        </p:nvSpPr>
        <p:spPr>
          <a:xfrm>
            <a:off x="8066165" y="3462360"/>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135" name="object 126"/>
          <p:cNvSpPr txBox="1"/>
          <p:nvPr/>
        </p:nvSpPr>
        <p:spPr>
          <a:xfrm>
            <a:off x="7097790" y="3512093"/>
            <a:ext cx="132905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5" dirty="0">
                <a:latin typeface="Meiryo UI"/>
                <a:cs typeface="Meiryo UI"/>
              </a:rPr>
              <a:t>楽天Ko</a:t>
            </a:r>
            <a:r>
              <a:rPr sz="1000" spc="-15" dirty="0">
                <a:latin typeface="Meiryo UI"/>
                <a:cs typeface="Meiryo UI"/>
              </a:rPr>
              <a:t>b</a:t>
            </a:r>
            <a:r>
              <a:rPr sz="1000" spc="-10" dirty="0">
                <a:latin typeface="Meiryo UI"/>
                <a:cs typeface="Meiryo UI"/>
              </a:rPr>
              <a:t>o</a:t>
            </a:r>
            <a:r>
              <a:rPr sz="1000" spc="-5" dirty="0">
                <a:latin typeface="Meiryo UI"/>
                <a:cs typeface="Meiryo UI"/>
              </a:rPr>
              <a:t>電子書籍</a:t>
            </a:r>
            <a:r>
              <a:rPr sz="1000" dirty="0">
                <a:latin typeface="Meiryo UI"/>
                <a:cs typeface="Meiryo UI"/>
              </a:rPr>
              <a:t>ｽﾄ</a:t>
            </a:r>
            <a:r>
              <a:rPr sz="1000" spc="-5" dirty="0">
                <a:latin typeface="Meiryo UI"/>
                <a:cs typeface="Meiryo UI"/>
              </a:rPr>
              <a:t>ｱ</a:t>
            </a:r>
            <a:endParaRPr sz="1000">
              <a:latin typeface="Meiryo UI"/>
              <a:cs typeface="Meiryo UI"/>
            </a:endParaRPr>
          </a:p>
        </p:txBody>
      </p:sp>
      <p:sp>
        <p:nvSpPr>
          <p:cNvPr id="136" name="object 127"/>
          <p:cNvSpPr txBox="1"/>
          <p:nvPr/>
        </p:nvSpPr>
        <p:spPr>
          <a:xfrm>
            <a:off x="8113662" y="3682528"/>
            <a:ext cx="769620"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5" dirty="0">
                <a:latin typeface="Meiryo UI"/>
                <a:cs typeface="Meiryo UI"/>
              </a:rPr>
              <a:t>楽天</a:t>
            </a:r>
            <a:r>
              <a:rPr sz="1000" dirty="0">
                <a:latin typeface="Meiryo UI"/>
                <a:cs typeface="Meiryo UI"/>
              </a:rPr>
              <a:t>ｽﾏｰﾄﾍﾟ</a:t>
            </a:r>
            <a:r>
              <a:rPr sz="1000" spc="-5" dirty="0">
                <a:latin typeface="Meiryo UI"/>
                <a:cs typeface="Meiryo UI"/>
              </a:rPr>
              <a:t>ｲ</a:t>
            </a:r>
            <a:endParaRPr sz="1000">
              <a:latin typeface="Meiryo UI"/>
              <a:cs typeface="Meiryo UI"/>
            </a:endParaRPr>
          </a:p>
        </p:txBody>
      </p:sp>
      <p:sp>
        <p:nvSpPr>
          <p:cNvPr id="137" name="object 128"/>
          <p:cNvSpPr/>
          <p:nvPr/>
        </p:nvSpPr>
        <p:spPr>
          <a:xfrm>
            <a:off x="2720353" y="3682273"/>
            <a:ext cx="53340" cy="180340"/>
          </a:xfrm>
          <a:custGeom>
            <a:avLst/>
            <a:gdLst/>
            <a:ahLst/>
            <a:cxnLst/>
            <a:rect l="l" t="t" r="r" b="b"/>
            <a:pathLst>
              <a:path w="53340" h="180339">
                <a:moveTo>
                  <a:pt x="52959" y="0"/>
                </a:moveTo>
                <a:lnTo>
                  <a:pt x="0" y="179958"/>
                </a:lnTo>
              </a:path>
            </a:pathLst>
          </a:custGeom>
          <a:ln w="6350">
            <a:solidFill>
              <a:srgbClr val="FFFFFF"/>
            </a:solidFill>
            <a:prstDash val="dash"/>
          </a:ln>
        </p:spPr>
        <p:txBody>
          <a:bodyPr wrap="square" lIns="0" tIns="0" rIns="0" bIns="0" rtlCol="0"/>
          <a:lstStyle/>
          <a:p>
            <a:endParaRPr/>
          </a:p>
        </p:txBody>
      </p:sp>
      <p:sp>
        <p:nvSpPr>
          <p:cNvPr id="138" name="object 129"/>
          <p:cNvSpPr/>
          <p:nvPr/>
        </p:nvSpPr>
        <p:spPr>
          <a:xfrm>
            <a:off x="2782838" y="5602488"/>
            <a:ext cx="180340" cy="36195"/>
          </a:xfrm>
          <a:custGeom>
            <a:avLst/>
            <a:gdLst/>
            <a:ahLst/>
            <a:cxnLst/>
            <a:rect l="l" t="t" r="r" b="b"/>
            <a:pathLst>
              <a:path w="180339" h="36195">
                <a:moveTo>
                  <a:pt x="0" y="0"/>
                </a:moveTo>
                <a:lnTo>
                  <a:pt x="179958" y="35991"/>
                </a:lnTo>
              </a:path>
            </a:pathLst>
          </a:custGeom>
          <a:ln w="6350">
            <a:solidFill>
              <a:srgbClr val="FFFFFF"/>
            </a:solidFill>
            <a:prstDash val="dash"/>
          </a:ln>
        </p:spPr>
        <p:txBody>
          <a:bodyPr wrap="square" lIns="0" tIns="0" rIns="0" bIns="0" rtlCol="0"/>
          <a:lstStyle/>
          <a:p>
            <a:endParaRPr/>
          </a:p>
        </p:txBody>
      </p:sp>
      <p:sp>
        <p:nvSpPr>
          <p:cNvPr id="139" name="object 130"/>
          <p:cNvSpPr/>
          <p:nvPr/>
        </p:nvSpPr>
        <p:spPr>
          <a:xfrm>
            <a:off x="3459112" y="2105187"/>
            <a:ext cx="360045" cy="360045"/>
          </a:xfrm>
          <a:custGeom>
            <a:avLst/>
            <a:gdLst/>
            <a:ahLst/>
            <a:cxnLst/>
            <a:rect l="l" t="t" r="r" b="b"/>
            <a:pathLst>
              <a:path w="360044" h="360044">
                <a:moveTo>
                  <a:pt x="0" y="179959"/>
                </a:moveTo>
                <a:lnTo>
                  <a:pt x="6424" y="132144"/>
                </a:lnTo>
                <a:lnTo>
                  <a:pt x="24558" y="89163"/>
                </a:lnTo>
                <a:lnTo>
                  <a:pt x="52689" y="52736"/>
                </a:lnTo>
                <a:lnTo>
                  <a:pt x="89106" y="24586"/>
                </a:lnTo>
                <a:lnTo>
                  <a:pt x="132100" y="6433"/>
                </a:lnTo>
                <a:lnTo>
                  <a:pt x="179958" y="0"/>
                </a:lnTo>
                <a:lnTo>
                  <a:pt x="227817" y="6433"/>
                </a:lnTo>
                <a:lnTo>
                  <a:pt x="270811" y="24586"/>
                </a:lnTo>
                <a:lnTo>
                  <a:pt x="307228" y="52736"/>
                </a:lnTo>
                <a:lnTo>
                  <a:pt x="335359" y="89163"/>
                </a:lnTo>
                <a:lnTo>
                  <a:pt x="353493" y="132144"/>
                </a:lnTo>
                <a:lnTo>
                  <a:pt x="359918" y="179959"/>
                </a:lnTo>
                <a:lnTo>
                  <a:pt x="353493" y="227826"/>
                </a:lnTo>
                <a:lnTo>
                  <a:pt x="335359" y="270843"/>
                </a:lnTo>
                <a:lnTo>
                  <a:pt x="307228" y="307292"/>
                </a:lnTo>
                <a:lnTo>
                  <a:pt x="270811" y="335454"/>
                </a:lnTo>
                <a:lnTo>
                  <a:pt x="227817" y="353610"/>
                </a:lnTo>
                <a:lnTo>
                  <a:pt x="179958" y="360045"/>
                </a:lnTo>
                <a:lnTo>
                  <a:pt x="132100" y="353610"/>
                </a:lnTo>
                <a:lnTo>
                  <a:pt x="89106" y="335454"/>
                </a:lnTo>
                <a:lnTo>
                  <a:pt x="52689" y="307292"/>
                </a:lnTo>
                <a:lnTo>
                  <a:pt x="24558" y="270843"/>
                </a:lnTo>
                <a:lnTo>
                  <a:pt x="6424" y="227826"/>
                </a:lnTo>
                <a:lnTo>
                  <a:pt x="0" y="179959"/>
                </a:lnTo>
                <a:close/>
              </a:path>
            </a:pathLst>
          </a:custGeom>
          <a:ln w="9525">
            <a:solidFill>
              <a:srgbClr val="C0504D"/>
            </a:solidFill>
          </a:ln>
        </p:spPr>
        <p:txBody>
          <a:bodyPr wrap="square" lIns="0" tIns="0" rIns="0" bIns="0" rtlCol="0"/>
          <a:lstStyle/>
          <a:p>
            <a:endParaRPr/>
          </a:p>
        </p:txBody>
      </p:sp>
      <p:sp>
        <p:nvSpPr>
          <p:cNvPr id="140" name="object 131"/>
          <p:cNvSpPr/>
          <p:nvPr/>
        </p:nvSpPr>
        <p:spPr>
          <a:xfrm>
            <a:off x="3458478" y="2105187"/>
            <a:ext cx="360045" cy="360045"/>
          </a:xfrm>
          <a:custGeom>
            <a:avLst/>
            <a:gdLst/>
            <a:ahLst/>
            <a:cxnLst/>
            <a:rect l="l" t="t" r="r" b="b"/>
            <a:pathLst>
              <a:path w="360044" h="360044">
                <a:moveTo>
                  <a:pt x="179959" y="0"/>
                </a:moveTo>
                <a:lnTo>
                  <a:pt x="179959" y="179959"/>
                </a:lnTo>
                <a:lnTo>
                  <a:pt x="0" y="184150"/>
                </a:lnTo>
                <a:lnTo>
                  <a:pt x="7581" y="231856"/>
                </a:lnTo>
                <a:lnTo>
                  <a:pt x="26745" y="274423"/>
                </a:lnTo>
                <a:lnTo>
                  <a:pt x="55737" y="310181"/>
                </a:lnTo>
                <a:lnTo>
                  <a:pt x="92804" y="337462"/>
                </a:lnTo>
                <a:lnTo>
                  <a:pt x="136192" y="354597"/>
                </a:lnTo>
                <a:lnTo>
                  <a:pt x="184150" y="359917"/>
                </a:lnTo>
                <a:lnTo>
                  <a:pt x="231856" y="352389"/>
                </a:lnTo>
                <a:lnTo>
                  <a:pt x="274423" y="333262"/>
                </a:lnTo>
                <a:lnTo>
                  <a:pt x="310181" y="304291"/>
                </a:lnTo>
                <a:lnTo>
                  <a:pt x="337462" y="267236"/>
                </a:lnTo>
                <a:lnTo>
                  <a:pt x="354597" y="223851"/>
                </a:lnTo>
                <a:lnTo>
                  <a:pt x="359918" y="175895"/>
                </a:lnTo>
                <a:lnTo>
                  <a:pt x="352629" y="128910"/>
                </a:lnTo>
                <a:lnTo>
                  <a:pt x="334033" y="86830"/>
                </a:lnTo>
                <a:lnTo>
                  <a:pt x="305800" y="51276"/>
                </a:lnTo>
                <a:lnTo>
                  <a:pt x="269597" y="23871"/>
                </a:lnTo>
                <a:lnTo>
                  <a:pt x="227094" y="6238"/>
                </a:lnTo>
                <a:lnTo>
                  <a:pt x="179959" y="0"/>
                </a:lnTo>
                <a:close/>
              </a:path>
            </a:pathLst>
          </a:custGeom>
          <a:solidFill>
            <a:srgbClr val="F1DCDB"/>
          </a:solidFill>
        </p:spPr>
        <p:txBody>
          <a:bodyPr wrap="square" lIns="0" tIns="0" rIns="0" bIns="0" rtlCol="0"/>
          <a:lstStyle/>
          <a:p>
            <a:endParaRPr/>
          </a:p>
        </p:txBody>
      </p:sp>
      <p:sp>
        <p:nvSpPr>
          <p:cNvPr id="141" name="object 132"/>
          <p:cNvSpPr/>
          <p:nvPr/>
        </p:nvSpPr>
        <p:spPr>
          <a:xfrm>
            <a:off x="3458478" y="2105187"/>
            <a:ext cx="360045" cy="360045"/>
          </a:xfrm>
          <a:custGeom>
            <a:avLst/>
            <a:gdLst/>
            <a:ahLst/>
            <a:cxnLst/>
            <a:rect l="l" t="t" r="r" b="b"/>
            <a:pathLst>
              <a:path w="360044" h="360044">
                <a:moveTo>
                  <a:pt x="0" y="184150"/>
                </a:moveTo>
                <a:lnTo>
                  <a:pt x="7581" y="231856"/>
                </a:lnTo>
                <a:lnTo>
                  <a:pt x="26745" y="274423"/>
                </a:lnTo>
                <a:lnTo>
                  <a:pt x="55737" y="310181"/>
                </a:lnTo>
                <a:lnTo>
                  <a:pt x="92804" y="337462"/>
                </a:lnTo>
                <a:lnTo>
                  <a:pt x="136192" y="354597"/>
                </a:lnTo>
                <a:lnTo>
                  <a:pt x="184150" y="359917"/>
                </a:lnTo>
                <a:lnTo>
                  <a:pt x="231856" y="352389"/>
                </a:lnTo>
                <a:lnTo>
                  <a:pt x="274423" y="333262"/>
                </a:lnTo>
                <a:lnTo>
                  <a:pt x="310181" y="304291"/>
                </a:lnTo>
                <a:lnTo>
                  <a:pt x="337462" y="267236"/>
                </a:lnTo>
                <a:lnTo>
                  <a:pt x="354597" y="223851"/>
                </a:lnTo>
                <a:lnTo>
                  <a:pt x="359918" y="175895"/>
                </a:lnTo>
                <a:lnTo>
                  <a:pt x="352629" y="128910"/>
                </a:lnTo>
                <a:lnTo>
                  <a:pt x="334033" y="86830"/>
                </a:lnTo>
                <a:lnTo>
                  <a:pt x="305800" y="51276"/>
                </a:lnTo>
                <a:lnTo>
                  <a:pt x="269597" y="23871"/>
                </a:lnTo>
                <a:lnTo>
                  <a:pt x="227094" y="6238"/>
                </a:lnTo>
                <a:lnTo>
                  <a:pt x="179959" y="0"/>
                </a:lnTo>
                <a:lnTo>
                  <a:pt x="179959" y="179959"/>
                </a:lnTo>
                <a:lnTo>
                  <a:pt x="0" y="184150"/>
                </a:lnTo>
                <a:close/>
              </a:path>
            </a:pathLst>
          </a:custGeom>
          <a:ln w="3175">
            <a:solidFill>
              <a:srgbClr val="F1DCDB"/>
            </a:solidFill>
          </a:ln>
        </p:spPr>
        <p:txBody>
          <a:bodyPr wrap="square" lIns="0" tIns="0" rIns="0" bIns="0" rtlCol="0"/>
          <a:lstStyle/>
          <a:p>
            <a:endParaRPr/>
          </a:p>
        </p:txBody>
      </p:sp>
      <p:sp>
        <p:nvSpPr>
          <p:cNvPr id="142" name="object 133"/>
          <p:cNvSpPr/>
          <p:nvPr/>
        </p:nvSpPr>
        <p:spPr>
          <a:xfrm>
            <a:off x="3598178" y="2105187"/>
            <a:ext cx="220979" cy="360045"/>
          </a:xfrm>
          <a:custGeom>
            <a:avLst/>
            <a:gdLst/>
            <a:ahLst/>
            <a:cxnLst/>
            <a:rect l="l" t="t" r="r" b="b"/>
            <a:pathLst>
              <a:path w="220980" h="360044">
                <a:moveTo>
                  <a:pt x="40893" y="0"/>
                </a:moveTo>
                <a:lnTo>
                  <a:pt x="40893" y="179959"/>
                </a:lnTo>
                <a:lnTo>
                  <a:pt x="0" y="355346"/>
                </a:lnTo>
                <a:lnTo>
                  <a:pt x="48096" y="359909"/>
                </a:lnTo>
                <a:lnTo>
                  <a:pt x="94111" y="351973"/>
                </a:lnTo>
                <a:lnTo>
                  <a:pt x="135985" y="332819"/>
                </a:lnTo>
                <a:lnTo>
                  <a:pt x="171656" y="303727"/>
                </a:lnTo>
                <a:lnTo>
                  <a:pt x="199066" y="265978"/>
                </a:lnTo>
                <a:lnTo>
                  <a:pt x="216154" y="220852"/>
                </a:lnTo>
                <a:lnTo>
                  <a:pt x="220770" y="172809"/>
                </a:lnTo>
                <a:lnTo>
                  <a:pt x="212866" y="126825"/>
                </a:lnTo>
                <a:lnTo>
                  <a:pt x="193722" y="84962"/>
                </a:lnTo>
                <a:lnTo>
                  <a:pt x="164620" y="49280"/>
                </a:lnTo>
                <a:lnTo>
                  <a:pt x="126839" y="21839"/>
                </a:lnTo>
                <a:lnTo>
                  <a:pt x="81661" y="4699"/>
                </a:lnTo>
                <a:lnTo>
                  <a:pt x="51175" y="287"/>
                </a:lnTo>
                <a:lnTo>
                  <a:pt x="40893" y="0"/>
                </a:lnTo>
                <a:close/>
              </a:path>
            </a:pathLst>
          </a:custGeom>
          <a:solidFill>
            <a:srgbClr val="D99593"/>
          </a:solidFill>
        </p:spPr>
        <p:txBody>
          <a:bodyPr wrap="square" lIns="0" tIns="0" rIns="0" bIns="0" rtlCol="0"/>
          <a:lstStyle/>
          <a:p>
            <a:endParaRPr/>
          </a:p>
        </p:txBody>
      </p:sp>
      <p:sp>
        <p:nvSpPr>
          <p:cNvPr id="143" name="object 134"/>
          <p:cNvSpPr/>
          <p:nvPr/>
        </p:nvSpPr>
        <p:spPr>
          <a:xfrm>
            <a:off x="3598178" y="2105187"/>
            <a:ext cx="220979" cy="360045"/>
          </a:xfrm>
          <a:custGeom>
            <a:avLst/>
            <a:gdLst/>
            <a:ahLst/>
            <a:cxnLst/>
            <a:rect l="l" t="t" r="r" b="b"/>
            <a:pathLst>
              <a:path w="220980" h="360044">
                <a:moveTo>
                  <a:pt x="0" y="355346"/>
                </a:moveTo>
                <a:lnTo>
                  <a:pt x="48096" y="359909"/>
                </a:lnTo>
                <a:lnTo>
                  <a:pt x="94111" y="351973"/>
                </a:lnTo>
                <a:lnTo>
                  <a:pt x="135985" y="332819"/>
                </a:lnTo>
                <a:lnTo>
                  <a:pt x="171656" y="303727"/>
                </a:lnTo>
                <a:lnTo>
                  <a:pt x="199066" y="265978"/>
                </a:lnTo>
                <a:lnTo>
                  <a:pt x="216154" y="220852"/>
                </a:lnTo>
                <a:lnTo>
                  <a:pt x="220770" y="172809"/>
                </a:lnTo>
                <a:lnTo>
                  <a:pt x="212866" y="126825"/>
                </a:lnTo>
                <a:lnTo>
                  <a:pt x="193722" y="84962"/>
                </a:lnTo>
                <a:lnTo>
                  <a:pt x="164620" y="49280"/>
                </a:lnTo>
                <a:lnTo>
                  <a:pt x="126839" y="21839"/>
                </a:lnTo>
                <a:lnTo>
                  <a:pt x="81661" y="4699"/>
                </a:lnTo>
                <a:lnTo>
                  <a:pt x="40893" y="0"/>
                </a:lnTo>
                <a:lnTo>
                  <a:pt x="40893" y="179959"/>
                </a:lnTo>
                <a:lnTo>
                  <a:pt x="0" y="355346"/>
                </a:lnTo>
                <a:close/>
              </a:path>
            </a:pathLst>
          </a:custGeom>
          <a:ln w="3175">
            <a:solidFill>
              <a:srgbClr val="D99593"/>
            </a:solidFill>
          </a:ln>
        </p:spPr>
        <p:txBody>
          <a:bodyPr wrap="square" lIns="0" tIns="0" rIns="0" bIns="0" rtlCol="0"/>
          <a:lstStyle/>
          <a:p>
            <a:endParaRPr/>
          </a:p>
        </p:txBody>
      </p:sp>
      <p:sp>
        <p:nvSpPr>
          <p:cNvPr id="144" name="object 135"/>
          <p:cNvSpPr/>
          <p:nvPr/>
        </p:nvSpPr>
        <p:spPr>
          <a:xfrm>
            <a:off x="3639071" y="2105187"/>
            <a:ext cx="170180" cy="180340"/>
          </a:xfrm>
          <a:custGeom>
            <a:avLst/>
            <a:gdLst/>
            <a:ahLst/>
            <a:cxnLst/>
            <a:rect l="l" t="t" r="r" b="b"/>
            <a:pathLst>
              <a:path w="170180" h="180339">
                <a:moveTo>
                  <a:pt x="0" y="0"/>
                </a:moveTo>
                <a:lnTo>
                  <a:pt x="0" y="179959"/>
                </a:lnTo>
                <a:lnTo>
                  <a:pt x="169799" y="120141"/>
                </a:lnTo>
                <a:lnTo>
                  <a:pt x="149713" y="79995"/>
                </a:lnTo>
                <a:lnTo>
                  <a:pt x="121039" y="46744"/>
                </a:lnTo>
                <a:lnTo>
                  <a:pt x="85427" y="21551"/>
                </a:lnTo>
                <a:lnTo>
                  <a:pt x="44530" y="5581"/>
                </a:lnTo>
                <a:lnTo>
                  <a:pt x="0" y="0"/>
                </a:lnTo>
                <a:close/>
              </a:path>
            </a:pathLst>
          </a:custGeom>
          <a:solidFill>
            <a:srgbClr val="943735"/>
          </a:solidFill>
        </p:spPr>
        <p:txBody>
          <a:bodyPr wrap="square" lIns="0" tIns="0" rIns="0" bIns="0" rtlCol="0"/>
          <a:lstStyle/>
          <a:p>
            <a:endParaRPr/>
          </a:p>
        </p:txBody>
      </p:sp>
      <p:sp>
        <p:nvSpPr>
          <p:cNvPr id="145" name="object 136"/>
          <p:cNvSpPr/>
          <p:nvPr/>
        </p:nvSpPr>
        <p:spPr>
          <a:xfrm>
            <a:off x="3639071" y="2105187"/>
            <a:ext cx="170180" cy="180340"/>
          </a:xfrm>
          <a:custGeom>
            <a:avLst/>
            <a:gdLst/>
            <a:ahLst/>
            <a:cxnLst/>
            <a:rect l="l" t="t" r="r" b="b"/>
            <a:pathLst>
              <a:path w="170180" h="180339">
                <a:moveTo>
                  <a:pt x="169799" y="120141"/>
                </a:moveTo>
                <a:lnTo>
                  <a:pt x="149713" y="79995"/>
                </a:lnTo>
                <a:lnTo>
                  <a:pt x="121039" y="46744"/>
                </a:lnTo>
                <a:lnTo>
                  <a:pt x="85427" y="21551"/>
                </a:lnTo>
                <a:lnTo>
                  <a:pt x="44530" y="5581"/>
                </a:lnTo>
                <a:lnTo>
                  <a:pt x="0" y="0"/>
                </a:lnTo>
                <a:lnTo>
                  <a:pt x="0" y="179959"/>
                </a:lnTo>
                <a:lnTo>
                  <a:pt x="169799" y="120141"/>
                </a:lnTo>
                <a:close/>
              </a:path>
            </a:pathLst>
          </a:custGeom>
          <a:ln w="3175">
            <a:solidFill>
              <a:srgbClr val="943735"/>
            </a:solidFill>
          </a:ln>
        </p:spPr>
        <p:txBody>
          <a:bodyPr wrap="square" lIns="0" tIns="0" rIns="0" bIns="0" rtlCol="0"/>
          <a:lstStyle/>
          <a:p>
            <a:endParaRPr/>
          </a:p>
        </p:txBody>
      </p:sp>
      <p:sp>
        <p:nvSpPr>
          <p:cNvPr id="146" name="object 137"/>
          <p:cNvSpPr/>
          <p:nvPr/>
        </p:nvSpPr>
        <p:spPr>
          <a:xfrm>
            <a:off x="10067939" y="3458677"/>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147" name="object 138"/>
          <p:cNvSpPr txBox="1"/>
          <p:nvPr/>
        </p:nvSpPr>
        <p:spPr>
          <a:xfrm>
            <a:off x="10077209" y="3489234"/>
            <a:ext cx="365760"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5" dirty="0">
                <a:latin typeface="Meiryo UI"/>
                <a:cs typeface="Meiryo UI"/>
              </a:rPr>
              <a:t>k</a:t>
            </a:r>
            <a:r>
              <a:rPr sz="1000" spc="-10" dirty="0">
                <a:latin typeface="Meiryo UI"/>
                <a:cs typeface="Meiryo UI"/>
              </a:rPr>
              <a:t>o</a:t>
            </a:r>
            <a:r>
              <a:rPr sz="1000" spc="-15" dirty="0">
                <a:latin typeface="Meiryo UI"/>
                <a:cs typeface="Meiryo UI"/>
              </a:rPr>
              <a:t>b</a:t>
            </a:r>
            <a:r>
              <a:rPr sz="1000" spc="-5" dirty="0">
                <a:latin typeface="Meiryo UI"/>
                <a:cs typeface="Meiryo UI"/>
              </a:rPr>
              <a:t>o</a:t>
            </a:r>
            <a:endParaRPr sz="1000">
              <a:latin typeface="Meiryo UI"/>
              <a:cs typeface="Meiryo UI"/>
            </a:endParaRPr>
          </a:p>
        </p:txBody>
      </p:sp>
      <p:sp>
        <p:nvSpPr>
          <p:cNvPr id="148" name="object 139"/>
          <p:cNvSpPr/>
          <p:nvPr/>
        </p:nvSpPr>
        <p:spPr>
          <a:xfrm>
            <a:off x="3461399" y="2558705"/>
            <a:ext cx="360045" cy="360045"/>
          </a:xfrm>
          <a:custGeom>
            <a:avLst/>
            <a:gdLst/>
            <a:ahLst/>
            <a:cxnLst/>
            <a:rect l="l" t="t" r="r" b="b"/>
            <a:pathLst>
              <a:path w="360044" h="360044">
                <a:moveTo>
                  <a:pt x="0" y="179959"/>
                </a:moveTo>
                <a:lnTo>
                  <a:pt x="6434" y="132100"/>
                </a:lnTo>
                <a:lnTo>
                  <a:pt x="24590" y="89106"/>
                </a:lnTo>
                <a:lnTo>
                  <a:pt x="52752" y="52689"/>
                </a:lnTo>
                <a:lnTo>
                  <a:pt x="89201" y="24558"/>
                </a:lnTo>
                <a:lnTo>
                  <a:pt x="132218" y="6424"/>
                </a:lnTo>
                <a:lnTo>
                  <a:pt x="180085" y="0"/>
                </a:lnTo>
                <a:lnTo>
                  <a:pt x="227900" y="6424"/>
                </a:lnTo>
                <a:lnTo>
                  <a:pt x="270881" y="24558"/>
                </a:lnTo>
                <a:lnTo>
                  <a:pt x="307308" y="52689"/>
                </a:lnTo>
                <a:lnTo>
                  <a:pt x="335458" y="89106"/>
                </a:lnTo>
                <a:lnTo>
                  <a:pt x="353611" y="132100"/>
                </a:lnTo>
                <a:lnTo>
                  <a:pt x="360044" y="179959"/>
                </a:lnTo>
                <a:lnTo>
                  <a:pt x="353611" y="227817"/>
                </a:lnTo>
                <a:lnTo>
                  <a:pt x="335458" y="270811"/>
                </a:lnTo>
                <a:lnTo>
                  <a:pt x="307308" y="307228"/>
                </a:lnTo>
                <a:lnTo>
                  <a:pt x="270881" y="335359"/>
                </a:lnTo>
                <a:lnTo>
                  <a:pt x="227900" y="353493"/>
                </a:lnTo>
                <a:lnTo>
                  <a:pt x="180085" y="359918"/>
                </a:lnTo>
                <a:lnTo>
                  <a:pt x="132218" y="353493"/>
                </a:lnTo>
                <a:lnTo>
                  <a:pt x="89201" y="335359"/>
                </a:lnTo>
                <a:lnTo>
                  <a:pt x="52752" y="307228"/>
                </a:lnTo>
                <a:lnTo>
                  <a:pt x="24590" y="270811"/>
                </a:lnTo>
                <a:lnTo>
                  <a:pt x="6434" y="227817"/>
                </a:lnTo>
                <a:lnTo>
                  <a:pt x="0" y="179959"/>
                </a:lnTo>
                <a:close/>
              </a:path>
            </a:pathLst>
          </a:custGeom>
          <a:ln w="9525">
            <a:solidFill>
              <a:srgbClr val="C0504D"/>
            </a:solidFill>
          </a:ln>
        </p:spPr>
        <p:txBody>
          <a:bodyPr wrap="square" lIns="0" tIns="0" rIns="0" bIns="0" rtlCol="0"/>
          <a:lstStyle/>
          <a:p>
            <a:endParaRPr/>
          </a:p>
        </p:txBody>
      </p:sp>
      <p:sp>
        <p:nvSpPr>
          <p:cNvPr id="149" name="object 140"/>
          <p:cNvSpPr/>
          <p:nvPr/>
        </p:nvSpPr>
        <p:spPr>
          <a:xfrm>
            <a:off x="3544456" y="2558705"/>
            <a:ext cx="276860" cy="360045"/>
          </a:xfrm>
          <a:custGeom>
            <a:avLst/>
            <a:gdLst/>
            <a:ahLst/>
            <a:cxnLst/>
            <a:rect l="l" t="t" r="r" b="b"/>
            <a:pathLst>
              <a:path w="276860" h="360044">
                <a:moveTo>
                  <a:pt x="97027" y="0"/>
                </a:moveTo>
                <a:lnTo>
                  <a:pt x="97027" y="179959"/>
                </a:lnTo>
                <a:lnTo>
                  <a:pt x="0" y="331597"/>
                </a:lnTo>
                <a:lnTo>
                  <a:pt x="43757" y="351972"/>
                </a:lnTo>
                <a:lnTo>
                  <a:pt x="89751" y="359856"/>
                </a:lnTo>
                <a:lnTo>
                  <a:pt x="135604" y="355774"/>
                </a:lnTo>
                <a:lnTo>
                  <a:pt x="178938" y="340251"/>
                </a:lnTo>
                <a:lnTo>
                  <a:pt x="217375" y="313814"/>
                </a:lnTo>
                <a:lnTo>
                  <a:pt x="248538" y="276987"/>
                </a:lnTo>
                <a:lnTo>
                  <a:pt x="268924" y="233229"/>
                </a:lnTo>
                <a:lnTo>
                  <a:pt x="276831" y="187230"/>
                </a:lnTo>
                <a:lnTo>
                  <a:pt x="272780" y="141366"/>
                </a:lnTo>
                <a:lnTo>
                  <a:pt x="257287" y="98011"/>
                </a:lnTo>
                <a:lnTo>
                  <a:pt x="230873" y="59537"/>
                </a:lnTo>
                <a:lnTo>
                  <a:pt x="194056" y="28321"/>
                </a:lnTo>
                <a:lnTo>
                  <a:pt x="147542" y="7207"/>
                </a:lnTo>
                <a:lnTo>
                  <a:pt x="122582" y="1817"/>
                </a:lnTo>
                <a:lnTo>
                  <a:pt x="97027" y="0"/>
                </a:lnTo>
                <a:close/>
              </a:path>
            </a:pathLst>
          </a:custGeom>
          <a:solidFill>
            <a:srgbClr val="D99593"/>
          </a:solidFill>
        </p:spPr>
        <p:txBody>
          <a:bodyPr wrap="square" lIns="0" tIns="0" rIns="0" bIns="0" rtlCol="0"/>
          <a:lstStyle/>
          <a:p>
            <a:endParaRPr/>
          </a:p>
        </p:txBody>
      </p:sp>
      <p:sp>
        <p:nvSpPr>
          <p:cNvPr id="150" name="object 141"/>
          <p:cNvSpPr/>
          <p:nvPr/>
        </p:nvSpPr>
        <p:spPr>
          <a:xfrm>
            <a:off x="3544456" y="2558705"/>
            <a:ext cx="276860" cy="360045"/>
          </a:xfrm>
          <a:custGeom>
            <a:avLst/>
            <a:gdLst/>
            <a:ahLst/>
            <a:cxnLst/>
            <a:rect l="l" t="t" r="r" b="b"/>
            <a:pathLst>
              <a:path w="276860" h="360044">
                <a:moveTo>
                  <a:pt x="0" y="331597"/>
                </a:moveTo>
                <a:lnTo>
                  <a:pt x="43757" y="351972"/>
                </a:lnTo>
                <a:lnTo>
                  <a:pt x="89751" y="359856"/>
                </a:lnTo>
                <a:lnTo>
                  <a:pt x="135604" y="355774"/>
                </a:lnTo>
                <a:lnTo>
                  <a:pt x="178938" y="340251"/>
                </a:lnTo>
                <a:lnTo>
                  <a:pt x="217375" y="313814"/>
                </a:lnTo>
                <a:lnTo>
                  <a:pt x="248538" y="276987"/>
                </a:lnTo>
                <a:lnTo>
                  <a:pt x="268924" y="233229"/>
                </a:lnTo>
                <a:lnTo>
                  <a:pt x="276831" y="187230"/>
                </a:lnTo>
                <a:lnTo>
                  <a:pt x="272780" y="141366"/>
                </a:lnTo>
                <a:lnTo>
                  <a:pt x="257287" y="98011"/>
                </a:lnTo>
                <a:lnTo>
                  <a:pt x="230873" y="59537"/>
                </a:lnTo>
                <a:lnTo>
                  <a:pt x="194056" y="28321"/>
                </a:lnTo>
                <a:lnTo>
                  <a:pt x="147542" y="7207"/>
                </a:lnTo>
                <a:lnTo>
                  <a:pt x="97027" y="0"/>
                </a:lnTo>
                <a:lnTo>
                  <a:pt x="97027" y="179959"/>
                </a:lnTo>
                <a:lnTo>
                  <a:pt x="0" y="331597"/>
                </a:lnTo>
                <a:close/>
              </a:path>
            </a:pathLst>
          </a:custGeom>
          <a:ln w="3175">
            <a:solidFill>
              <a:srgbClr val="D99593"/>
            </a:solidFill>
          </a:ln>
        </p:spPr>
        <p:txBody>
          <a:bodyPr wrap="square" lIns="0" tIns="0" rIns="0" bIns="0" rtlCol="0"/>
          <a:lstStyle/>
          <a:p>
            <a:endParaRPr/>
          </a:p>
        </p:txBody>
      </p:sp>
      <p:sp>
        <p:nvSpPr>
          <p:cNvPr id="151" name="object 142"/>
          <p:cNvSpPr/>
          <p:nvPr/>
        </p:nvSpPr>
        <p:spPr>
          <a:xfrm>
            <a:off x="3641484" y="2558705"/>
            <a:ext cx="143510" cy="180340"/>
          </a:xfrm>
          <a:custGeom>
            <a:avLst/>
            <a:gdLst/>
            <a:ahLst/>
            <a:cxnLst/>
            <a:rect l="l" t="t" r="r" b="b"/>
            <a:pathLst>
              <a:path w="143510" h="180339">
                <a:moveTo>
                  <a:pt x="0" y="0"/>
                </a:moveTo>
                <a:lnTo>
                  <a:pt x="0" y="179959"/>
                </a:lnTo>
                <a:lnTo>
                  <a:pt x="143510" y="71500"/>
                </a:lnTo>
                <a:lnTo>
                  <a:pt x="114710" y="41308"/>
                </a:lnTo>
                <a:lnTo>
                  <a:pt x="80184" y="18843"/>
                </a:lnTo>
                <a:lnTo>
                  <a:pt x="41443" y="4831"/>
                </a:lnTo>
                <a:lnTo>
                  <a:pt x="0" y="0"/>
                </a:lnTo>
                <a:close/>
              </a:path>
            </a:pathLst>
          </a:custGeom>
          <a:solidFill>
            <a:srgbClr val="943735"/>
          </a:solidFill>
        </p:spPr>
        <p:txBody>
          <a:bodyPr wrap="square" lIns="0" tIns="0" rIns="0" bIns="0" rtlCol="0"/>
          <a:lstStyle/>
          <a:p>
            <a:endParaRPr/>
          </a:p>
        </p:txBody>
      </p:sp>
      <p:sp>
        <p:nvSpPr>
          <p:cNvPr id="152" name="object 143"/>
          <p:cNvSpPr/>
          <p:nvPr/>
        </p:nvSpPr>
        <p:spPr>
          <a:xfrm>
            <a:off x="3641484" y="2558705"/>
            <a:ext cx="143510" cy="180340"/>
          </a:xfrm>
          <a:custGeom>
            <a:avLst/>
            <a:gdLst/>
            <a:ahLst/>
            <a:cxnLst/>
            <a:rect l="l" t="t" r="r" b="b"/>
            <a:pathLst>
              <a:path w="143510" h="180339">
                <a:moveTo>
                  <a:pt x="143510" y="71500"/>
                </a:moveTo>
                <a:lnTo>
                  <a:pt x="114710" y="41308"/>
                </a:lnTo>
                <a:lnTo>
                  <a:pt x="80184" y="18843"/>
                </a:lnTo>
                <a:lnTo>
                  <a:pt x="41443" y="4831"/>
                </a:lnTo>
                <a:lnTo>
                  <a:pt x="0" y="0"/>
                </a:lnTo>
                <a:lnTo>
                  <a:pt x="0" y="179959"/>
                </a:lnTo>
                <a:lnTo>
                  <a:pt x="143510" y="71500"/>
                </a:lnTo>
                <a:close/>
              </a:path>
            </a:pathLst>
          </a:custGeom>
          <a:ln w="3175">
            <a:solidFill>
              <a:srgbClr val="943735"/>
            </a:solidFill>
          </a:ln>
        </p:spPr>
        <p:txBody>
          <a:bodyPr wrap="square" lIns="0" tIns="0" rIns="0" bIns="0" rtlCol="0"/>
          <a:lstStyle/>
          <a:p>
            <a:endParaRPr/>
          </a:p>
        </p:txBody>
      </p:sp>
      <p:sp>
        <p:nvSpPr>
          <p:cNvPr id="153" name="object 144"/>
          <p:cNvSpPr/>
          <p:nvPr/>
        </p:nvSpPr>
        <p:spPr>
          <a:xfrm>
            <a:off x="3460637" y="3034954"/>
            <a:ext cx="360045" cy="360045"/>
          </a:xfrm>
          <a:custGeom>
            <a:avLst/>
            <a:gdLst/>
            <a:ahLst/>
            <a:cxnLst/>
            <a:rect l="l" t="t" r="r" b="b"/>
            <a:pathLst>
              <a:path w="360044" h="360045">
                <a:moveTo>
                  <a:pt x="0" y="180086"/>
                </a:moveTo>
                <a:lnTo>
                  <a:pt x="6424" y="132218"/>
                </a:lnTo>
                <a:lnTo>
                  <a:pt x="24558" y="89201"/>
                </a:lnTo>
                <a:lnTo>
                  <a:pt x="52689" y="52752"/>
                </a:lnTo>
                <a:lnTo>
                  <a:pt x="89106" y="24590"/>
                </a:lnTo>
                <a:lnTo>
                  <a:pt x="132100" y="6434"/>
                </a:lnTo>
                <a:lnTo>
                  <a:pt x="179958" y="0"/>
                </a:lnTo>
                <a:lnTo>
                  <a:pt x="227817" y="6434"/>
                </a:lnTo>
                <a:lnTo>
                  <a:pt x="270811" y="24590"/>
                </a:lnTo>
                <a:lnTo>
                  <a:pt x="307228" y="52752"/>
                </a:lnTo>
                <a:lnTo>
                  <a:pt x="335359" y="89201"/>
                </a:lnTo>
                <a:lnTo>
                  <a:pt x="353493" y="132218"/>
                </a:lnTo>
                <a:lnTo>
                  <a:pt x="359918" y="180086"/>
                </a:lnTo>
                <a:lnTo>
                  <a:pt x="353493" y="227900"/>
                </a:lnTo>
                <a:lnTo>
                  <a:pt x="335359" y="270881"/>
                </a:lnTo>
                <a:lnTo>
                  <a:pt x="307228" y="307308"/>
                </a:lnTo>
                <a:lnTo>
                  <a:pt x="270811" y="335458"/>
                </a:lnTo>
                <a:lnTo>
                  <a:pt x="227817" y="353611"/>
                </a:lnTo>
                <a:lnTo>
                  <a:pt x="179958" y="360045"/>
                </a:lnTo>
                <a:lnTo>
                  <a:pt x="132100" y="353611"/>
                </a:lnTo>
                <a:lnTo>
                  <a:pt x="89106" y="335458"/>
                </a:lnTo>
                <a:lnTo>
                  <a:pt x="52689" y="307308"/>
                </a:lnTo>
                <a:lnTo>
                  <a:pt x="24558" y="270881"/>
                </a:lnTo>
                <a:lnTo>
                  <a:pt x="6424" y="227900"/>
                </a:lnTo>
                <a:lnTo>
                  <a:pt x="0" y="180086"/>
                </a:lnTo>
                <a:close/>
              </a:path>
            </a:pathLst>
          </a:custGeom>
          <a:ln w="9525">
            <a:solidFill>
              <a:srgbClr val="C0504D"/>
            </a:solidFill>
          </a:ln>
        </p:spPr>
        <p:txBody>
          <a:bodyPr wrap="square" lIns="0" tIns="0" rIns="0" bIns="0" rtlCol="0"/>
          <a:lstStyle/>
          <a:p>
            <a:endParaRPr/>
          </a:p>
        </p:txBody>
      </p:sp>
      <p:sp>
        <p:nvSpPr>
          <p:cNvPr id="154" name="object 145"/>
          <p:cNvSpPr/>
          <p:nvPr/>
        </p:nvSpPr>
        <p:spPr>
          <a:xfrm>
            <a:off x="3599828" y="3034954"/>
            <a:ext cx="220979" cy="360045"/>
          </a:xfrm>
          <a:custGeom>
            <a:avLst/>
            <a:gdLst/>
            <a:ahLst/>
            <a:cxnLst/>
            <a:rect l="l" t="t" r="r" b="b"/>
            <a:pathLst>
              <a:path w="220980" h="360045">
                <a:moveTo>
                  <a:pt x="40767" y="0"/>
                </a:moveTo>
                <a:lnTo>
                  <a:pt x="40767" y="180086"/>
                </a:lnTo>
                <a:lnTo>
                  <a:pt x="0" y="355346"/>
                </a:lnTo>
                <a:lnTo>
                  <a:pt x="48043" y="359953"/>
                </a:lnTo>
                <a:lnTo>
                  <a:pt x="94027" y="352029"/>
                </a:lnTo>
                <a:lnTo>
                  <a:pt x="135889" y="332867"/>
                </a:lnTo>
                <a:lnTo>
                  <a:pt x="171572" y="303755"/>
                </a:lnTo>
                <a:lnTo>
                  <a:pt x="199013" y="265987"/>
                </a:lnTo>
                <a:lnTo>
                  <a:pt x="216154" y="220853"/>
                </a:lnTo>
                <a:lnTo>
                  <a:pt x="220717" y="172809"/>
                </a:lnTo>
                <a:lnTo>
                  <a:pt x="212781" y="126825"/>
                </a:lnTo>
                <a:lnTo>
                  <a:pt x="193627" y="84962"/>
                </a:lnTo>
                <a:lnTo>
                  <a:pt x="164535" y="49280"/>
                </a:lnTo>
                <a:lnTo>
                  <a:pt x="126786" y="21839"/>
                </a:lnTo>
                <a:lnTo>
                  <a:pt x="81661" y="4699"/>
                </a:lnTo>
                <a:lnTo>
                  <a:pt x="51050" y="305"/>
                </a:lnTo>
                <a:lnTo>
                  <a:pt x="40767" y="0"/>
                </a:lnTo>
                <a:close/>
              </a:path>
            </a:pathLst>
          </a:custGeom>
          <a:solidFill>
            <a:srgbClr val="D99593"/>
          </a:solidFill>
        </p:spPr>
        <p:txBody>
          <a:bodyPr wrap="square" lIns="0" tIns="0" rIns="0" bIns="0" rtlCol="0"/>
          <a:lstStyle/>
          <a:p>
            <a:endParaRPr/>
          </a:p>
        </p:txBody>
      </p:sp>
      <p:sp>
        <p:nvSpPr>
          <p:cNvPr id="155" name="object 146"/>
          <p:cNvSpPr/>
          <p:nvPr/>
        </p:nvSpPr>
        <p:spPr>
          <a:xfrm>
            <a:off x="3599828" y="3034954"/>
            <a:ext cx="220979" cy="360045"/>
          </a:xfrm>
          <a:custGeom>
            <a:avLst/>
            <a:gdLst/>
            <a:ahLst/>
            <a:cxnLst/>
            <a:rect l="l" t="t" r="r" b="b"/>
            <a:pathLst>
              <a:path w="220980" h="360045">
                <a:moveTo>
                  <a:pt x="0" y="355346"/>
                </a:moveTo>
                <a:lnTo>
                  <a:pt x="48043" y="359953"/>
                </a:lnTo>
                <a:lnTo>
                  <a:pt x="94027" y="352029"/>
                </a:lnTo>
                <a:lnTo>
                  <a:pt x="135889" y="332867"/>
                </a:lnTo>
                <a:lnTo>
                  <a:pt x="171572" y="303755"/>
                </a:lnTo>
                <a:lnTo>
                  <a:pt x="199013" y="265987"/>
                </a:lnTo>
                <a:lnTo>
                  <a:pt x="216154" y="220853"/>
                </a:lnTo>
                <a:lnTo>
                  <a:pt x="220717" y="172809"/>
                </a:lnTo>
                <a:lnTo>
                  <a:pt x="212781" y="126825"/>
                </a:lnTo>
                <a:lnTo>
                  <a:pt x="193627" y="84962"/>
                </a:lnTo>
                <a:lnTo>
                  <a:pt x="164535" y="49280"/>
                </a:lnTo>
                <a:lnTo>
                  <a:pt x="126786" y="21839"/>
                </a:lnTo>
                <a:lnTo>
                  <a:pt x="81661" y="4699"/>
                </a:lnTo>
                <a:lnTo>
                  <a:pt x="40767" y="0"/>
                </a:lnTo>
                <a:lnTo>
                  <a:pt x="40767" y="180086"/>
                </a:lnTo>
                <a:lnTo>
                  <a:pt x="0" y="355346"/>
                </a:lnTo>
                <a:close/>
              </a:path>
            </a:pathLst>
          </a:custGeom>
          <a:ln w="3175">
            <a:solidFill>
              <a:srgbClr val="D99593"/>
            </a:solidFill>
          </a:ln>
        </p:spPr>
        <p:txBody>
          <a:bodyPr wrap="square" lIns="0" tIns="0" rIns="0" bIns="0" rtlCol="0"/>
          <a:lstStyle/>
          <a:p>
            <a:endParaRPr/>
          </a:p>
        </p:txBody>
      </p:sp>
      <p:sp>
        <p:nvSpPr>
          <p:cNvPr id="156" name="object 147"/>
          <p:cNvSpPr/>
          <p:nvPr/>
        </p:nvSpPr>
        <p:spPr>
          <a:xfrm>
            <a:off x="3640596" y="3034954"/>
            <a:ext cx="163830" cy="180340"/>
          </a:xfrm>
          <a:custGeom>
            <a:avLst/>
            <a:gdLst/>
            <a:ahLst/>
            <a:cxnLst/>
            <a:rect l="l" t="t" r="r" b="b"/>
            <a:pathLst>
              <a:path w="163830" h="180339">
                <a:moveTo>
                  <a:pt x="0" y="0"/>
                </a:moveTo>
                <a:lnTo>
                  <a:pt x="0" y="180086"/>
                </a:lnTo>
                <a:lnTo>
                  <a:pt x="163830" y="105537"/>
                </a:lnTo>
                <a:lnTo>
                  <a:pt x="135838" y="61936"/>
                </a:lnTo>
                <a:lnTo>
                  <a:pt x="97440" y="28670"/>
                </a:lnTo>
                <a:lnTo>
                  <a:pt x="51280" y="7453"/>
                </a:lnTo>
                <a:lnTo>
                  <a:pt x="0" y="0"/>
                </a:lnTo>
                <a:close/>
              </a:path>
            </a:pathLst>
          </a:custGeom>
          <a:solidFill>
            <a:srgbClr val="943735"/>
          </a:solidFill>
        </p:spPr>
        <p:txBody>
          <a:bodyPr wrap="square" lIns="0" tIns="0" rIns="0" bIns="0" rtlCol="0"/>
          <a:lstStyle/>
          <a:p>
            <a:endParaRPr/>
          </a:p>
        </p:txBody>
      </p:sp>
      <p:sp>
        <p:nvSpPr>
          <p:cNvPr id="157" name="object 148"/>
          <p:cNvSpPr/>
          <p:nvPr/>
        </p:nvSpPr>
        <p:spPr>
          <a:xfrm>
            <a:off x="3640596" y="3034954"/>
            <a:ext cx="163830" cy="180340"/>
          </a:xfrm>
          <a:custGeom>
            <a:avLst/>
            <a:gdLst/>
            <a:ahLst/>
            <a:cxnLst/>
            <a:rect l="l" t="t" r="r" b="b"/>
            <a:pathLst>
              <a:path w="163830" h="180339">
                <a:moveTo>
                  <a:pt x="163830" y="105537"/>
                </a:moveTo>
                <a:lnTo>
                  <a:pt x="135838" y="61936"/>
                </a:lnTo>
                <a:lnTo>
                  <a:pt x="97440" y="28670"/>
                </a:lnTo>
                <a:lnTo>
                  <a:pt x="51280" y="7453"/>
                </a:lnTo>
                <a:lnTo>
                  <a:pt x="0" y="0"/>
                </a:lnTo>
                <a:lnTo>
                  <a:pt x="0" y="180086"/>
                </a:lnTo>
                <a:lnTo>
                  <a:pt x="163830" y="105537"/>
                </a:lnTo>
                <a:close/>
              </a:path>
            </a:pathLst>
          </a:custGeom>
          <a:ln w="3175">
            <a:solidFill>
              <a:srgbClr val="943735"/>
            </a:solidFill>
          </a:ln>
        </p:spPr>
        <p:txBody>
          <a:bodyPr wrap="square" lIns="0" tIns="0" rIns="0" bIns="0" rtlCol="0"/>
          <a:lstStyle/>
          <a:p>
            <a:endParaRPr/>
          </a:p>
        </p:txBody>
      </p:sp>
      <p:sp>
        <p:nvSpPr>
          <p:cNvPr id="158" name="object 149"/>
          <p:cNvSpPr/>
          <p:nvPr/>
        </p:nvSpPr>
        <p:spPr>
          <a:xfrm>
            <a:off x="3457715" y="3507267"/>
            <a:ext cx="360045" cy="360045"/>
          </a:xfrm>
          <a:custGeom>
            <a:avLst/>
            <a:gdLst/>
            <a:ahLst/>
            <a:cxnLst/>
            <a:rect l="l" t="t" r="r" b="b"/>
            <a:pathLst>
              <a:path w="360044" h="360045">
                <a:moveTo>
                  <a:pt x="0" y="180086"/>
                </a:moveTo>
                <a:lnTo>
                  <a:pt x="6424" y="132218"/>
                </a:lnTo>
                <a:lnTo>
                  <a:pt x="24558" y="89201"/>
                </a:lnTo>
                <a:lnTo>
                  <a:pt x="52689" y="52752"/>
                </a:lnTo>
                <a:lnTo>
                  <a:pt x="89106" y="24590"/>
                </a:lnTo>
                <a:lnTo>
                  <a:pt x="132100" y="6434"/>
                </a:lnTo>
                <a:lnTo>
                  <a:pt x="179959" y="0"/>
                </a:lnTo>
                <a:lnTo>
                  <a:pt x="227817" y="6434"/>
                </a:lnTo>
                <a:lnTo>
                  <a:pt x="270811" y="24590"/>
                </a:lnTo>
                <a:lnTo>
                  <a:pt x="307228" y="52752"/>
                </a:lnTo>
                <a:lnTo>
                  <a:pt x="335359" y="89201"/>
                </a:lnTo>
                <a:lnTo>
                  <a:pt x="353493" y="132218"/>
                </a:lnTo>
                <a:lnTo>
                  <a:pt x="359918" y="180086"/>
                </a:lnTo>
                <a:lnTo>
                  <a:pt x="353493" y="227900"/>
                </a:lnTo>
                <a:lnTo>
                  <a:pt x="335359" y="270881"/>
                </a:lnTo>
                <a:lnTo>
                  <a:pt x="307228" y="307308"/>
                </a:lnTo>
                <a:lnTo>
                  <a:pt x="270811" y="335458"/>
                </a:lnTo>
                <a:lnTo>
                  <a:pt x="227817" y="353611"/>
                </a:lnTo>
                <a:lnTo>
                  <a:pt x="179959" y="360045"/>
                </a:lnTo>
                <a:lnTo>
                  <a:pt x="132100" y="353611"/>
                </a:lnTo>
                <a:lnTo>
                  <a:pt x="89106" y="335458"/>
                </a:lnTo>
                <a:lnTo>
                  <a:pt x="52689" y="307308"/>
                </a:lnTo>
                <a:lnTo>
                  <a:pt x="24558" y="270881"/>
                </a:lnTo>
                <a:lnTo>
                  <a:pt x="6424" y="227900"/>
                </a:lnTo>
                <a:lnTo>
                  <a:pt x="0" y="180086"/>
                </a:lnTo>
                <a:close/>
              </a:path>
            </a:pathLst>
          </a:custGeom>
          <a:ln w="9525">
            <a:solidFill>
              <a:srgbClr val="C0504D"/>
            </a:solidFill>
          </a:ln>
        </p:spPr>
        <p:txBody>
          <a:bodyPr wrap="square" lIns="0" tIns="0" rIns="0" bIns="0" rtlCol="0"/>
          <a:lstStyle/>
          <a:p>
            <a:endParaRPr/>
          </a:p>
        </p:txBody>
      </p:sp>
      <p:sp>
        <p:nvSpPr>
          <p:cNvPr id="159" name="object 150"/>
          <p:cNvSpPr/>
          <p:nvPr/>
        </p:nvSpPr>
        <p:spPr>
          <a:xfrm>
            <a:off x="3457217" y="3507267"/>
            <a:ext cx="360045" cy="360045"/>
          </a:xfrm>
          <a:custGeom>
            <a:avLst/>
            <a:gdLst/>
            <a:ahLst/>
            <a:cxnLst/>
            <a:rect l="l" t="t" r="r" b="b"/>
            <a:pathLst>
              <a:path w="360044" h="360045">
                <a:moveTo>
                  <a:pt x="21199" y="95123"/>
                </a:moveTo>
                <a:lnTo>
                  <a:pt x="4299" y="140339"/>
                </a:lnTo>
                <a:lnTo>
                  <a:pt x="0" y="186807"/>
                </a:lnTo>
                <a:lnTo>
                  <a:pt x="7610" y="232203"/>
                </a:lnTo>
                <a:lnTo>
                  <a:pt x="26439" y="274202"/>
                </a:lnTo>
                <a:lnTo>
                  <a:pt x="55795" y="310479"/>
                </a:lnTo>
                <a:lnTo>
                  <a:pt x="94986" y="338709"/>
                </a:lnTo>
                <a:lnTo>
                  <a:pt x="140202" y="355654"/>
                </a:lnTo>
                <a:lnTo>
                  <a:pt x="186671" y="359969"/>
                </a:lnTo>
                <a:lnTo>
                  <a:pt x="232067" y="352361"/>
                </a:lnTo>
                <a:lnTo>
                  <a:pt x="274066" y="333534"/>
                </a:lnTo>
                <a:lnTo>
                  <a:pt x="310342" y="304195"/>
                </a:lnTo>
                <a:lnTo>
                  <a:pt x="338572" y="265049"/>
                </a:lnTo>
                <a:lnTo>
                  <a:pt x="355517" y="219832"/>
                </a:lnTo>
                <a:lnTo>
                  <a:pt x="359208" y="180086"/>
                </a:lnTo>
                <a:lnTo>
                  <a:pt x="179949" y="180086"/>
                </a:lnTo>
                <a:lnTo>
                  <a:pt x="21199" y="95123"/>
                </a:lnTo>
                <a:close/>
              </a:path>
              <a:path w="360044" h="360045">
                <a:moveTo>
                  <a:pt x="179949" y="0"/>
                </a:moveTo>
                <a:lnTo>
                  <a:pt x="179949" y="180086"/>
                </a:lnTo>
                <a:lnTo>
                  <a:pt x="359208" y="180086"/>
                </a:lnTo>
                <a:lnTo>
                  <a:pt x="359833" y="173359"/>
                </a:lnTo>
                <a:lnTo>
                  <a:pt x="352225" y="127952"/>
                </a:lnTo>
                <a:lnTo>
                  <a:pt x="333398" y="85931"/>
                </a:lnTo>
                <a:lnTo>
                  <a:pt x="304059" y="49619"/>
                </a:lnTo>
                <a:lnTo>
                  <a:pt x="264912" y="21336"/>
                </a:lnTo>
                <a:lnTo>
                  <a:pt x="223716" y="5429"/>
                </a:lnTo>
                <a:lnTo>
                  <a:pt x="179949" y="0"/>
                </a:lnTo>
                <a:close/>
              </a:path>
            </a:pathLst>
          </a:custGeom>
          <a:solidFill>
            <a:srgbClr val="F1DCDB"/>
          </a:solidFill>
        </p:spPr>
        <p:txBody>
          <a:bodyPr wrap="square" lIns="0" tIns="0" rIns="0" bIns="0" rtlCol="0"/>
          <a:lstStyle/>
          <a:p>
            <a:endParaRPr/>
          </a:p>
        </p:txBody>
      </p:sp>
      <p:sp>
        <p:nvSpPr>
          <p:cNvPr id="160" name="object 151"/>
          <p:cNvSpPr/>
          <p:nvPr/>
        </p:nvSpPr>
        <p:spPr>
          <a:xfrm>
            <a:off x="3457217" y="3507267"/>
            <a:ext cx="360045" cy="360045"/>
          </a:xfrm>
          <a:custGeom>
            <a:avLst/>
            <a:gdLst/>
            <a:ahLst/>
            <a:cxnLst/>
            <a:rect l="l" t="t" r="r" b="b"/>
            <a:pathLst>
              <a:path w="360044" h="360045">
                <a:moveTo>
                  <a:pt x="21199" y="95123"/>
                </a:moveTo>
                <a:lnTo>
                  <a:pt x="4299" y="140339"/>
                </a:lnTo>
                <a:lnTo>
                  <a:pt x="0" y="186807"/>
                </a:lnTo>
                <a:lnTo>
                  <a:pt x="7610" y="232203"/>
                </a:lnTo>
                <a:lnTo>
                  <a:pt x="26439" y="274202"/>
                </a:lnTo>
                <a:lnTo>
                  <a:pt x="55795" y="310479"/>
                </a:lnTo>
                <a:lnTo>
                  <a:pt x="94986" y="338709"/>
                </a:lnTo>
                <a:lnTo>
                  <a:pt x="140202" y="355654"/>
                </a:lnTo>
                <a:lnTo>
                  <a:pt x="186671" y="359969"/>
                </a:lnTo>
                <a:lnTo>
                  <a:pt x="232067" y="352361"/>
                </a:lnTo>
                <a:lnTo>
                  <a:pt x="274066" y="333534"/>
                </a:lnTo>
                <a:lnTo>
                  <a:pt x="310342" y="304195"/>
                </a:lnTo>
                <a:lnTo>
                  <a:pt x="338572" y="265049"/>
                </a:lnTo>
                <a:lnTo>
                  <a:pt x="355517" y="219832"/>
                </a:lnTo>
                <a:lnTo>
                  <a:pt x="359833" y="173359"/>
                </a:lnTo>
                <a:lnTo>
                  <a:pt x="352225" y="127952"/>
                </a:lnTo>
                <a:lnTo>
                  <a:pt x="333398" y="85931"/>
                </a:lnTo>
                <a:lnTo>
                  <a:pt x="304059" y="49619"/>
                </a:lnTo>
                <a:lnTo>
                  <a:pt x="264912" y="21336"/>
                </a:lnTo>
                <a:lnTo>
                  <a:pt x="223716" y="5429"/>
                </a:lnTo>
                <a:lnTo>
                  <a:pt x="179949" y="0"/>
                </a:lnTo>
                <a:lnTo>
                  <a:pt x="179949" y="180086"/>
                </a:lnTo>
                <a:lnTo>
                  <a:pt x="21199" y="95123"/>
                </a:lnTo>
                <a:close/>
              </a:path>
            </a:pathLst>
          </a:custGeom>
          <a:ln w="3175">
            <a:solidFill>
              <a:srgbClr val="F1DCDB"/>
            </a:solidFill>
          </a:ln>
        </p:spPr>
        <p:txBody>
          <a:bodyPr wrap="square" lIns="0" tIns="0" rIns="0" bIns="0" rtlCol="0"/>
          <a:lstStyle/>
          <a:p>
            <a:endParaRPr/>
          </a:p>
        </p:txBody>
      </p:sp>
      <p:sp>
        <p:nvSpPr>
          <p:cNvPr id="161" name="object 152"/>
          <p:cNvSpPr/>
          <p:nvPr/>
        </p:nvSpPr>
        <p:spPr>
          <a:xfrm>
            <a:off x="3493149" y="3507267"/>
            <a:ext cx="323850" cy="359410"/>
          </a:xfrm>
          <a:custGeom>
            <a:avLst/>
            <a:gdLst/>
            <a:ahLst/>
            <a:cxnLst/>
            <a:rect l="l" t="t" r="r" b="b"/>
            <a:pathLst>
              <a:path w="323850" h="359410">
                <a:moveTo>
                  <a:pt x="144525" y="0"/>
                </a:moveTo>
                <a:lnTo>
                  <a:pt x="144525" y="180086"/>
                </a:lnTo>
                <a:lnTo>
                  <a:pt x="0" y="287274"/>
                </a:lnTo>
                <a:lnTo>
                  <a:pt x="33656" y="321886"/>
                </a:lnTo>
                <a:lnTo>
                  <a:pt x="73843" y="345609"/>
                </a:lnTo>
                <a:lnTo>
                  <a:pt x="118157" y="358092"/>
                </a:lnTo>
                <a:lnTo>
                  <a:pt x="164196" y="358986"/>
                </a:lnTo>
                <a:lnTo>
                  <a:pt x="209558" y="347942"/>
                </a:lnTo>
                <a:lnTo>
                  <a:pt x="251840" y="324612"/>
                </a:lnTo>
                <a:lnTo>
                  <a:pt x="286409" y="290911"/>
                </a:lnTo>
                <a:lnTo>
                  <a:pt x="310115" y="250712"/>
                </a:lnTo>
                <a:lnTo>
                  <a:pt x="322595" y="206406"/>
                </a:lnTo>
                <a:lnTo>
                  <a:pt x="323487" y="160386"/>
                </a:lnTo>
                <a:lnTo>
                  <a:pt x="312427" y="115044"/>
                </a:lnTo>
                <a:lnTo>
                  <a:pt x="289051" y="72771"/>
                </a:lnTo>
                <a:lnTo>
                  <a:pt x="260183" y="42112"/>
                </a:lnTo>
                <a:lnTo>
                  <a:pt x="225456" y="19240"/>
                </a:lnTo>
                <a:lnTo>
                  <a:pt x="186396" y="4941"/>
                </a:lnTo>
                <a:lnTo>
                  <a:pt x="144525" y="0"/>
                </a:lnTo>
                <a:close/>
              </a:path>
            </a:pathLst>
          </a:custGeom>
          <a:solidFill>
            <a:srgbClr val="D99593"/>
          </a:solidFill>
        </p:spPr>
        <p:txBody>
          <a:bodyPr wrap="square" lIns="0" tIns="0" rIns="0" bIns="0" rtlCol="0"/>
          <a:lstStyle/>
          <a:p>
            <a:endParaRPr/>
          </a:p>
        </p:txBody>
      </p:sp>
      <p:sp>
        <p:nvSpPr>
          <p:cNvPr id="162" name="object 153"/>
          <p:cNvSpPr/>
          <p:nvPr/>
        </p:nvSpPr>
        <p:spPr>
          <a:xfrm>
            <a:off x="3493149" y="3507267"/>
            <a:ext cx="323850" cy="359410"/>
          </a:xfrm>
          <a:custGeom>
            <a:avLst/>
            <a:gdLst/>
            <a:ahLst/>
            <a:cxnLst/>
            <a:rect l="l" t="t" r="r" b="b"/>
            <a:pathLst>
              <a:path w="323850" h="359410">
                <a:moveTo>
                  <a:pt x="0" y="287274"/>
                </a:moveTo>
                <a:lnTo>
                  <a:pt x="33656" y="321886"/>
                </a:lnTo>
                <a:lnTo>
                  <a:pt x="73843" y="345609"/>
                </a:lnTo>
                <a:lnTo>
                  <a:pt x="118157" y="358092"/>
                </a:lnTo>
                <a:lnTo>
                  <a:pt x="164196" y="358986"/>
                </a:lnTo>
                <a:lnTo>
                  <a:pt x="209558" y="347942"/>
                </a:lnTo>
                <a:lnTo>
                  <a:pt x="251840" y="324612"/>
                </a:lnTo>
                <a:lnTo>
                  <a:pt x="286409" y="290911"/>
                </a:lnTo>
                <a:lnTo>
                  <a:pt x="310115" y="250712"/>
                </a:lnTo>
                <a:lnTo>
                  <a:pt x="322595" y="206406"/>
                </a:lnTo>
                <a:lnTo>
                  <a:pt x="323487" y="160386"/>
                </a:lnTo>
                <a:lnTo>
                  <a:pt x="312427" y="115044"/>
                </a:lnTo>
                <a:lnTo>
                  <a:pt x="289051" y="72771"/>
                </a:lnTo>
                <a:lnTo>
                  <a:pt x="260183" y="42112"/>
                </a:lnTo>
                <a:lnTo>
                  <a:pt x="225456" y="19240"/>
                </a:lnTo>
                <a:lnTo>
                  <a:pt x="186396" y="4941"/>
                </a:lnTo>
                <a:lnTo>
                  <a:pt x="144525" y="0"/>
                </a:lnTo>
                <a:lnTo>
                  <a:pt x="144525" y="180086"/>
                </a:lnTo>
                <a:lnTo>
                  <a:pt x="0" y="287274"/>
                </a:lnTo>
                <a:close/>
              </a:path>
            </a:pathLst>
          </a:custGeom>
          <a:ln w="3175">
            <a:solidFill>
              <a:srgbClr val="D99593"/>
            </a:solidFill>
          </a:ln>
        </p:spPr>
        <p:txBody>
          <a:bodyPr wrap="square" lIns="0" tIns="0" rIns="0" bIns="0" rtlCol="0"/>
          <a:lstStyle/>
          <a:p>
            <a:endParaRPr/>
          </a:p>
        </p:txBody>
      </p:sp>
      <p:sp>
        <p:nvSpPr>
          <p:cNvPr id="163" name="object 154"/>
          <p:cNvSpPr/>
          <p:nvPr/>
        </p:nvSpPr>
        <p:spPr>
          <a:xfrm>
            <a:off x="3637674" y="3507267"/>
            <a:ext cx="170180" cy="180340"/>
          </a:xfrm>
          <a:custGeom>
            <a:avLst/>
            <a:gdLst/>
            <a:ahLst/>
            <a:cxnLst/>
            <a:rect l="l" t="t" r="r" b="b"/>
            <a:pathLst>
              <a:path w="170180" h="180339">
                <a:moveTo>
                  <a:pt x="0" y="0"/>
                </a:moveTo>
                <a:lnTo>
                  <a:pt x="0" y="180086"/>
                </a:lnTo>
                <a:lnTo>
                  <a:pt x="169799" y="120142"/>
                </a:lnTo>
                <a:lnTo>
                  <a:pt x="149713" y="79995"/>
                </a:lnTo>
                <a:lnTo>
                  <a:pt x="121039" y="46744"/>
                </a:lnTo>
                <a:lnTo>
                  <a:pt x="85427" y="21551"/>
                </a:lnTo>
                <a:lnTo>
                  <a:pt x="44530" y="5581"/>
                </a:lnTo>
                <a:lnTo>
                  <a:pt x="0" y="0"/>
                </a:lnTo>
                <a:close/>
              </a:path>
            </a:pathLst>
          </a:custGeom>
          <a:solidFill>
            <a:srgbClr val="943735"/>
          </a:solidFill>
        </p:spPr>
        <p:txBody>
          <a:bodyPr wrap="square" lIns="0" tIns="0" rIns="0" bIns="0" rtlCol="0"/>
          <a:lstStyle/>
          <a:p>
            <a:endParaRPr/>
          </a:p>
        </p:txBody>
      </p:sp>
      <p:sp>
        <p:nvSpPr>
          <p:cNvPr id="164" name="object 155"/>
          <p:cNvSpPr/>
          <p:nvPr/>
        </p:nvSpPr>
        <p:spPr>
          <a:xfrm>
            <a:off x="3637674" y="3507267"/>
            <a:ext cx="170180" cy="180340"/>
          </a:xfrm>
          <a:custGeom>
            <a:avLst/>
            <a:gdLst/>
            <a:ahLst/>
            <a:cxnLst/>
            <a:rect l="l" t="t" r="r" b="b"/>
            <a:pathLst>
              <a:path w="170180" h="180339">
                <a:moveTo>
                  <a:pt x="169799" y="120142"/>
                </a:moveTo>
                <a:lnTo>
                  <a:pt x="149713" y="79995"/>
                </a:lnTo>
                <a:lnTo>
                  <a:pt x="121039" y="46744"/>
                </a:lnTo>
                <a:lnTo>
                  <a:pt x="85427" y="21551"/>
                </a:lnTo>
                <a:lnTo>
                  <a:pt x="44530" y="5581"/>
                </a:lnTo>
                <a:lnTo>
                  <a:pt x="0" y="0"/>
                </a:lnTo>
                <a:lnTo>
                  <a:pt x="0" y="180086"/>
                </a:lnTo>
                <a:lnTo>
                  <a:pt x="169799" y="120142"/>
                </a:lnTo>
                <a:close/>
              </a:path>
            </a:pathLst>
          </a:custGeom>
          <a:ln w="3175">
            <a:solidFill>
              <a:srgbClr val="943735"/>
            </a:solidFill>
          </a:ln>
        </p:spPr>
        <p:txBody>
          <a:bodyPr wrap="square" lIns="0" tIns="0" rIns="0" bIns="0" rtlCol="0"/>
          <a:lstStyle/>
          <a:p>
            <a:endParaRPr/>
          </a:p>
        </p:txBody>
      </p:sp>
      <p:sp>
        <p:nvSpPr>
          <p:cNvPr id="165" name="object 156"/>
          <p:cNvSpPr/>
          <p:nvPr/>
        </p:nvSpPr>
        <p:spPr>
          <a:xfrm>
            <a:off x="3459621" y="3986947"/>
            <a:ext cx="360045" cy="360045"/>
          </a:xfrm>
          <a:custGeom>
            <a:avLst/>
            <a:gdLst/>
            <a:ahLst/>
            <a:cxnLst/>
            <a:rect l="l" t="t" r="r" b="b"/>
            <a:pathLst>
              <a:path w="360044" h="360045">
                <a:moveTo>
                  <a:pt x="0" y="180086"/>
                </a:moveTo>
                <a:lnTo>
                  <a:pt x="6424" y="132218"/>
                </a:lnTo>
                <a:lnTo>
                  <a:pt x="24558" y="89201"/>
                </a:lnTo>
                <a:lnTo>
                  <a:pt x="52689" y="52752"/>
                </a:lnTo>
                <a:lnTo>
                  <a:pt x="89106" y="24590"/>
                </a:lnTo>
                <a:lnTo>
                  <a:pt x="132100" y="6434"/>
                </a:lnTo>
                <a:lnTo>
                  <a:pt x="179959" y="0"/>
                </a:lnTo>
                <a:lnTo>
                  <a:pt x="227817" y="6434"/>
                </a:lnTo>
                <a:lnTo>
                  <a:pt x="270811" y="24590"/>
                </a:lnTo>
                <a:lnTo>
                  <a:pt x="307228" y="52752"/>
                </a:lnTo>
                <a:lnTo>
                  <a:pt x="335359" y="89201"/>
                </a:lnTo>
                <a:lnTo>
                  <a:pt x="353493" y="132218"/>
                </a:lnTo>
                <a:lnTo>
                  <a:pt x="359918" y="180086"/>
                </a:lnTo>
                <a:lnTo>
                  <a:pt x="353493" y="227900"/>
                </a:lnTo>
                <a:lnTo>
                  <a:pt x="335359" y="270881"/>
                </a:lnTo>
                <a:lnTo>
                  <a:pt x="307228" y="307308"/>
                </a:lnTo>
                <a:lnTo>
                  <a:pt x="270811" y="335458"/>
                </a:lnTo>
                <a:lnTo>
                  <a:pt x="227817" y="353611"/>
                </a:lnTo>
                <a:lnTo>
                  <a:pt x="179959" y="360045"/>
                </a:lnTo>
                <a:lnTo>
                  <a:pt x="132100" y="353611"/>
                </a:lnTo>
                <a:lnTo>
                  <a:pt x="89106" y="335458"/>
                </a:lnTo>
                <a:lnTo>
                  <a:pt x="52689" y="307308"/>
                </a:lnTo>
                <a:lnTo>
                  <a:pt x="24558" y="270881"/>
                </a:lnTo>
                <a:lnTo>
                  <a:pt x="6424" y="227900"/>
                </a:lnTo>
                <a:lnTo>
                  <a:pt x="0" y="180086"/>
                </a:lnTo>
                <a:close/>
              </a:path>
            </a:pathLst>
          </a:custGeom>
          <a:ln w="9525">
            <a:solidFill>
              <a:srgbClr val="C0504D"/>
            </a:solidFill>
          </a:ln>
        </p:spPr>
        <p:txBody>
          <a:bodyPr wrap="square" lIns="0" tIns="0" rIns="0" bIns="0" rtlCol="0"/>
          <a:lstStyle/>
          <a:p>
            <a:endParaRPr/>
          </a:p>
        </p:txBody>
      </p:sp>
      <p:sp>
        <p:nvSpPr>
          <p:cNvPr id="166" name="object 157"/>
          <p:cNvSpPr/>
          <p:nvPr/>
        </p:nvSpPr>
        <p:spPr>
          <a:xfrm>
            <a:off x="3460890" y="3986947"/>
            <a:ext cx="357505" cy="358775"/>
          </a:xfrm>
          <a:custGeom>
            <a:avLst/>
            <a:gdLst/>
            <a:ahLst/>
            <a:cxnLst/>
            <a:rect l="l" t="t" r="r" b="b"/>
            <a:pathLst>
              <a:path w="357505" h="358775">
                <a:moveTo>
                  <a:pt x="157480" y="1270"/>
                </a:moveTo>
                <a:lnTo>
                  <a:pt x="110739" y="13281"/>
                </a:lnTo>
                <a:lnTo>
                  <a:pt x="70198" y="36359"/>
                </a:lnTo>
                <a:lnTo>
                  <a:pt x="37353" y="68595"/>
                </a:lnTo>
                <a:lnTo>
                  <a:pt x="13706" y="108081"/>
                </a:lnTo>
                <a:lnTo>
                  <a:pt x="755" y="152908"/>
                </a:lnTo>
                <a:lnTo>
                  <a:pt x="0" y="201168"/>
                </a:lnTo>
                <a:lnTo>
                  <a:pt x="12011" y="247961"/>
                </a:lnTo>
                <a:lnTo>
                  <a:pt x="35089" y="288539"/>
                </a:lnTo>
                <a:lnTo>
                  <a:pt x="67325" y="321405"/>
                </a:lnTo>
                <a:lnTo>
                  <a:pt x="106811" y="345063"/>
                </a:lnTo>
                <a:lnTo>
                  <a:pt x="151638" y="358018"/>
                </a:lnTo>
                <a:lnTo>
                  <a:pt x="199898" y="358775"/>
                </a:lnTo>
                <a:lnTo>
                  <a:pt x="246647" y="346763"/>
                </a:lnTo>
                <a:lnTo>
                  <a:pt x="287212" y="323685"/>
                </a:lnTo>
                <a:lnTo>
                  <a:pt x="320087" y="291449"/>
                </a:lnTo>
                <a:lnTo>
                  <a:pt x="343765" y="251963"/>
                </a:lnTo>
                <a:lnTo>
                  <a:pt x="356740" y="207136"/>
                </a:lnTo>
                <a:lnTo>
                  <a:pt x="357168" y="180086"/>
                </a:lnTo>
                <a:lnTo>
                  <a:pt x="178689" y="180086"/>
                </a:lnTo>
                <a:lnTo>
                  <a:pt x="157480" y="1270"/>
                </a:lnTo>
                <a:close/>
              </a:path>
              <a:path w="357505" h="358775">
                <a:moveTo>
                  <a:pt x="178689" y="0"/>
                </a:moveTo>
                <a:lnTo>
                  <a:pt x="178689" y="180086"/>
                </a:lnTo>
                <a:lnTo>
                  <a:pt x="357168" y="180086"/>
                </a:lnTo>
                <a:lnTo>
                  <a:pt x="357505" y="158877"/>
                </a:lnTo>
                <a:lnTo>
                  <a:pt x="346843" y="115622"/>
                </a:lnTo>
                <a:lnTo>
                  <a:pt x="326611" y="77385"/>
                </a:lnTo>
                <a:lnTo>
                  <a:pt x="298243" y="45434"/>
                </a:lnTo>
                <a:lnTo>
                  <a:pt x="263176" y="21039"/>
                </a:lnTo>
                <a:lnTo>
                  <a:pt x="222846" y="5471"/>
                </a:lnTo>
                <a:lnTo>
                  <a:pt x="178689" y="0"/>
                </a:lnTo>
                <a:close/>
              </a:path>
            </a:pathLst>
          </a:custGeom>
          <a:solidFill>
            <a:srgbClr val="D99593"/>
          </a:solidFill>
        </p:spPr>
        <p:txBody>
          <a:bodyPr wrap="square" lIns="0" tIns="0" rIns="0" bIns="0" rtlCol="0"/>
          <a:lstStyle/>
          <a:p>
            <a:endParaRPr/>
          </a:p>
        </p:txBody>
      </p:sp>
      <p:sp>
        <p:nvSpPr>
          <p:cNvPr id="167" name="object 158"/>
          <p:cNvSpPr/>
          <p:nvPr/>
        </p:nvSpPr>
        <p:spPr>
          <a:xfrm>
            <a:off x="3460890" y="3986947"/>
            <a:ext cx="357505" cy="358775"/>
          </a:xfrm>
          <a:custGeom>
            <a:avLst/>
            <a:gdLst/>
            <a:ahLst/>
            <a:cxnLst/>
            <a:rect l="l" t="t" r="r" b="b"/>
            <a:pathLst>
              <a:path w="357505" h="358775">
                <a:moveTo>
                  <a:pt x="157480" y="1270"/>
                </a:moveTo>
                <a:lnTo>
                  <a:pt x="110739" y="13281"/>
                </a:lnTo>
                <a:lnTo>
                  <a:pt x="70198" y="36359"/>
                </a:lnTo>
                <a:lnTo>
                  <a:pt x="37353" y="68595"/>
                </a:lnTo>
                <a:lnTo>
                  <a:pt x="13706" y="108081"/>
                </a:lnTo>
                <a:lnTo>
                  <a:pt x="755" y="152908"/>
                </a:lnTo>
                <a:lnTo>
                  <a:pt x="0" y="201168"/>
                </a:lnTo>
                <a:lnTo>
                  <a:pt x="12011" y="247961"/>
                </a:lnTo>
                <a:lnTo>
                  <a:pt x="35089" y="288539"/>
                </a:lnTo>
                <a:lnTo>
                  <a:pt x="67325" y="321405"/>
                </a:lnTo>
                <a:lnTo>
                  <a:pt x="106811" y="345063"/>
                </a:lnTo>
                <a:lnTo>
                  <a:pt x="151638" y="358018"/>
                </a:lnTo>
                <a:lnTo>
                  <a:pt x="199898" y="358775"/>
                </a:lnTo>
                <a:lnTo>
                  <a:pt x="246647" y="346763"/>
                </a:lnTo>
                <a:lnTo>
                  <a:pt x="287212" y="323685"/>
                </a:lnTo>
                <a:lnTo>
                  <a:pt x="320087" y="291449"/>
                </a:lnTo>
                <a:lnTo>
                  <a:pt x="343765" y="251963"/>
                </a:lnTo>
                <a:lnTo>
                  <a:pt x="356740" y="207136"/>
                </a:lnTo>
                <a:lnTo>
                  <a:pt x="357505" y="158877"/>
                </a:lnTo>
                <a:lnTo>
                  <a:pt x="346843" y="115622"/>
                </a:lnTo>
                <a:lnTo>
                  <a:pt x="326611" y="77385"/>
                </a:lnTo>
                <a:lnTo>
                  <a:pt x="298243" y="45434"/>
                </a:lnTo>
                <a:lnTo>
                  <a:pt x="263176" y="21039"/>
                </a:lnTo>
                <a:lnTo>
                  <a:pt x="222846" y="5471"/>
                </a:lnTo>
                <a:lnTo>
                  <a:pt x="178689" y="0"/>
                </a:lnTo>
                <a:lnTo>
                  <a:pt x="178689" y="180086"/>
                </a:lnTo>
                <a:lnTo>
                  <a:pt x="157480" y="1270"/>
                </a:lnTo>
                <a:close/>
              </a:path>
            </a:pathLst>
          </a:custGeom>
          <a:ln w="3175">
            <a:solidFill>
              <a:srgbClr val="D99593"/>
            </a:solidFill>
          </a:ln>
        </p:spPr>
        <p:txBody>
          <a:bodyPr wrap="square" lIns="0" tIns="0" rIns="0" bIns="0" rtlCol="0"/>
          <a:lstStyle/>
          <a:p>
            <a:endParaRPr/>
          </a:p>
        </p:txBody>
      </p:sp>
      <p:sp>
        <p:nvSpPr>
          <p:cNvPr id="168" name="object 159"/>
          <p:cNvSpPr/>
          <p:nvPr/>
        </p:nvSpPr>
        <p:spPr>
          <a:xfrm>
            <a:off x="3460890" y="3986947"/>
            <a:ext cx="357505" cy="358775"/>
          </a:xfrm>
          <a:custGeom>
            <a:avLst/>
            <a:gdLst/>
            <a:ahLst/>
            <a:cxnLst/>
            <a:rect l="l" t="t" r="r" b="b"/>
            <a:pathLst>
              <a:path w="357505" h="358775">
                <a:moveTo>
                  <a:pt x="178689" y="0"/>
                </a:moveTo>
                <a:lnTo>
                  <a:pt x="178689" y="180086"/>
                </a:lnTo>
                <a:lnTo>
                  <a:pt x="0" y="201168"/>
                </a:lnTo>
                <a:lnTo>
                  <a:pt x="11957" y="247917"/>
                </a:lnTo>
                <a:lnTo>
                  <a:pt x="35000" y="288482"/>
                </a:lnTo>
                <a:lnTo>
                  <a:pt x="67214" y="321357"/>
                </a:lnTo>
                <a:lnTo>
                  <a:pt x="106689" y="345035"/>
                </a:lnTo>
                <a:lnTo>
                  <a:pt x="151512" y="358010"/>
                </a:lnTo>
                <a:lnTo>
                  <a:pt x="199771" y="358775"/>
                </a:lnTo>
                <a:lnTo>
                  <a:pt x="246565" y="346772"/>
                </a:lnTo>
                <a:lnTo>
                  <a:pt x="287147" y="323713"/>
                </a:lnTo>
                <a:lnTo>
                  <a:pt x="320024" y="291496"/>
                </a:lnTo>
                <a:lnTo>
                  <a:pt x="343704" y="252019"/>
                </a:lnTo>
                <a:lnTo>
                  <a:pt x="356695" y="207180"/>
                </a:lnTo>
                <a:lnTo>
                  <a:pt x="357505" y="158877"/>
                </a:lnTo>
                <a:lnTo>
                  <a:pt x="346852" y="115667"/>
                </a:lnTo>
                <a:lnTo>
                  <a:pt x="326639" y="77441"/>
                </a:lnTo>
                <a:lnTo>
                  <a:pt x="298291" y="45481"/>
                </a:lnTo>
                <a:lnTo>
                  <a:pt x="263233" y="21067"/>
                </a:lnTo>
                <a:lnTo>
                  <a:pt x="222890" y="5480"/>
                </a:lnTo>
                <a:lnTo>
                  <a:pt x="178689" y="0"/>
                </a:lnTo>
                <a:close/>
              </a:path>
            </a:pathLst>
          </a:custGeom>
          <a:solidFill>
            <a:srgbClr val="943735"/>
          </a:solidFill>
        </p:spPr>
        <p:txBody>
          <a:bodyPr wrap="square" lIns="0" tIns="0" rIns="0" bIns="0" rtlCol="0"/>
          <a:lstStyle/>
          <a:p>
            <a:endParaRPr/>
          </a:p>
        </p:txBody>
      </p:sp>
      <p:sp>
        <p:nvSpPr>
          <p:cNvPr id="169" name="object 160"/>
          <p:cNvSpPr/>
          <p:nvPr/>
        </p:nvSpPr>
        <p:spPr>
          <a:xfrm>
            <a:off x="3460890" y="3986947"/>
            <a:ext cx="357505" cy="358775"/>
          </a:xfrm>
          <a:custGeom>
            <a:avLst/>
            <a:gdLst/>
            <a:ahLst/>
            <a:cxnLst/>
            <a:rect l="l" t="t" r="r" b="b"/>
            <a:pathLst>
              <a:path w="357505" h="358775">
                <a:moveTo>
                  <a:pt x="0" y="201168"/>
                </a:moveTo>
                <a:lnTo>
                  <a:pt x="11957" y="247917"/>
                </a:lnTo>
                <a:lnTo>
                  <a:pt x="35000" y="288482"/>
                </a:lnTo>
                <a:lnTo>
                  <a:pt x="67214" y="321357"/>
                </a:lnTo>
                <a:lnTo>
                  <a:pt x="106689" y="345035"/>
                </a:lnTo>
                <a:lnTo>
                  <a:pt x="151512" y="358010"/>
                </a:lnTo>
                <a:lnTo>
                  <a:pt x="199771" y="358775"/>
                </a:lnTo>
                <a:lnTo>
                  <a:pt x="246565" y="346772"/>
                </a:lnTo>
                <a:lnTo>
                  <a:pt x="287147" y="323713"/>
                </a:lnTo>
                <a:lnTo>
                  <a:pt x="320024" y="291496"/>
                </a:lnTo>
                <a:lnTo>
                  <a:pt x="343704" y="252019"/>
                </a:lnTo>
                <a:lnTo>
                  <a:pt x="356695" y="207180"/>
                </a:lnTo>
                <a:lnTo>
                  <a:pt x="357505" y="158877"/>
                </a:lnTo>
                <a:lnTo>
                  <a:pt x="346852" y="115667"/>
                </a:lnTo>
                <a:lnTo>
                  <a:pt x="326639" y="77441"/>
                </a:lnTo>
                <a:lnTo>
                  <a:pt x="298291" y="45481"/>
                </a:lnTo>
                <a:lnTo>
                  <a:pt x="263233" y="21067"/>
                </a:lnTo>
                <a:lnTo>
                  <a:pt x="222890" y="5480"/>
                </a:lnTo>
                <a:lnTo>
                  <a:pt x="178689" y="0"/>
                </a:lnTo>
                <a:lnTo>
                  <a:pt x="178689" y="180086"/>
                </a:lnTo>
                <a:lnTo>
                  <a:pt x="0" y="201168"/>
                </a:lnTo>
                <a:close/>
              </a:path>
            </a:pathLst>
          </a:custGeom>
          <a:ln w="3175">
            <a:solidFill>
              <a:srgbClr val="943735"/>
            </a:solidFill>
          </a:ln>
        </p:spPr>
        <p:txBody>
          <a:bodyPr wrap="square" lIns="0" tIns="0" rIns="0" bIns="0" rtlCol="0"/>
          <a:lstStyle/>
          <a:p>
            <a:endParaRPr/>
          </a:p>
        </p:txBody>
      </p:sp>
      <p:sp>
        <p:nvSpPr>
          <p:cNvPr id="170" name="object 161"/>
          <p:cNvSpPr/>
          <p:nvPr/>
        </p:nvSpPr>
        <p:spPr>
          <a:xfrm>
            <a:off x="3457715" y="4462816"/>
            <a:ext cx="360045" cy="360045"/>
          </a:xfrm>
          <a:custGeom>
            <a:avLst/>
            <a:gdLst/>
            <a:ahLst/>
            <a:cxnLst/>
            <a:rect l="l" t="t" r="r" b="b"/>
            <a:pathLst>
              <a:path w="360044" h="360045">
                <a:moveTo>
                  <a:pt x="0" y="179959"/>
                </a:moveTo>
                <a:lnTo>
                  <a:pt x="6424" y="132100"/>
                </a:lnTo>
                <a:lnTo>
                  <a:pt x="24558" y="89106"/>
                </a:lnTo>
                <a:lnTo>
                  <a:pt x="52689" y="52689"/>
                </a:lnTo>
                <a:lnTo>
                  <a:pt x="89106" y="24558"/>
                </a:lnTo>
                <a:lnTo>
                  <a:pt x="132100" y="6424"/>
                </a:lnTo>
                <a:lnTo>
                  <a:pt x="179959" y="0"/>
                </a:lnTo>
                <a:lnTo>
                  <a:pt x="227817" y="6424"/>
                </a:lnTo>
                <a:lnTo>
                  <a:pt x="270811" y="24558"/>
                </a:lnTo>
                <a:lnTo>
                  <a:pt x="307228" y="52689"/>
                </a:lnTo>
                <a:lnTo>
                  <a:pt x="335359" y="89106"/>
                </a:lnTo>
                <a:lnTo>
                  <a:pt x="353493" y="132100"/>
                </a:lnTo>
                <a:lnTo>
                  <a:pt x="359918" y="179959"/>
                </a:lnTo>
                <a:lnTo>
                  <a:pt x="353493" y="227826"/>
                </a:lnTo>
                <a:lnTo>
                  <a:pt x="335359" y="270843"/>
                </a:lnTo>
                <a:lnTo>
                  <a:pt x="307228" y="307292"/>
                </a:lnTo>
                <a:lnTo>
                  <a:pt x="270811" y="335454"/>
                </a:lnTo>
                <a:lnTo>
                  <a:pt x="227817" y="353610"/>
                </a:lnTo>
                <a:lnTo>
                  <a:pt x="179959" y="360045"/>
                </a:lnTo>
                <a:lnTo>
                  <a:pt x="132100" y="353610"/>
                </a:lnTo>
                <a:lnTo>
                  <a:pt x="89106" y="335454"/>
                </a:lnTo>
                <a:lnTo>
                  <a:pt x="52689" y="307292"/>
                </a:lnTo>
                <a:lnTo>
                  <a:pt x="24558" y="270843"/>
                </a:lnTo>
                <a:lnTo>
                  <a:pt x="6424" y="227826"/>
                </a:lnTo>
                <a:lnTo>
                  <a:pt x="0" y="179959"/>
                </a:lnTo>
                <a:close/>
              </a:path>
            </a:pathLst>
          </a:custGeom>
          <a:ln w="9525">
            <a:solidFill>
              <a:srgbClr val="C0504D"/>
            </a:solidFill>
          </a:ln>
        </p:spPr>
        <p:txBody>
          <a:bodyPr wrap="square" lIns="0" tIns="0" rIns="0" bIns="0" rtlCol="0"/>
          <a:lstStyle/>
          <a:p>
            <a:endParaRPr/>
          </a:p>
        </p:txBody>
      </p:sp>
      <p:sp>
        <p:nvSpPr>
          <p:cNvPr id="171" name="object 162"/>
          <p:cNvSpPr/>
          <p:nvPr/>
        </p:nvSpPr>
        <p:spPr>
          <a:xfrm>
            <a:off x="3458039" y="4462816"/>
            <a:ext cx="358140" cy="359410"/>
          </a:xfrm>
          <a:custGeom>
            <a:avLst/>
            <a:gdLst/>
            <a:ahLst/>
            <a:cxnLst/>
            <a:rect l="l" t="t" r="r" b="b"/>
            <a:pathLst>
              <a:path w="358139" h="359410">
                <a:moveTo>
                  <a:pt x="11487" y="114300"/>
                </a:moveTo>
                <a:lnTo>
                  <a:pt x="0" y="161205"/>
                </a:lnTo>
                <a:lnTo>
                  <a:pt x="1205" y="207861"/>
                </a:lnTo>
                <a:lnTo>
                  <a:pt x="14122" y="252047"/>
                </a:lnTo>
                <a:lnTo>
                  <a:pt x="37771" y="291544"/>
                </a:lnTo>
                <a:lnTo>
                  <a:pt x="71171" y="324135"/>
                </a:lnTo>
                <a:lnTo>
                  <a:pt x="113341" y="347599"/>
                </a:lnTo>
                <a:lnTo>
                  <a:pt x="160256" y="359041"/>
                </a:lnTo>
                <a:lnTo>
                  <a:pt x="206931" y="357820"/>
                </a:lnTo>
                <a:lnTo>
                  <a:pt x="251136" y="344900"/>
                </a:lnTo>
                <a:lnTo>
                  <a:pt x="290643" y="321248"/>
                </a:lnTo>
                <a:lnTo>
                  <a:pt x="323220" y="287832"/>
                </a:lnTo>
                <a:lnTo>
                  <a:pt x="346640" y="245618"/>
                </a:lnTo>
                <a:lnTo>
                  <a:pt x="358137" y="198756"/>
                </a:lnTo>
                <a:lnTo>
                  <a:pt x="357659" y="179959"/>
                </a:lnTo>
                <a:lnTo>
                  <a:pt x="179127" y="179959"/>
                </a:lnTo>
                <a:lnTo>
                  <a:pt x="11487" y="114300"/>
                </a:lnTo>
                <a:close/>
              </a:path>
              <a:path w="358139" h="359410">
                <a:moveTo>
                  <a:pt x="179127" y="0"/>
                </a:moveTo>
                <a:lnTo>
                  <a:pt x="179127" y="179959"/>
                </a:lnTo>
                <a:lnTo>
                  <a:pt x="357659" y="179959"/>
                </a:lnTo>
                <a:lnTo>
                  <a:pt x="344052" y="107934"/>
                </a:lnTo>
                <a:lnTo>
                  <a:pt x="320412" y="68438"/>
                </a:lnTo>
                <a:lnTo>
                  <a:pt x="287000" y="35865"/>
                </a:lnTo>
                <a:lnTo>
                  <a:pt x="244786" y="12446"/>
                </a:lnTo>
                <a:lnTo>
                  <a:pt x="195923" y="783"/>
                </a:lnTo>
                <a:lnTo>
                  <a:pt x="179127" y="0"/>
                </a:lnTo>
                <a:close/>
              </a:path>
            </a:pathLst>
          </a:custGeom>
          <a:solidFill>
            <a:srgbClr val="F1DCDB"/>
          </a:solidFill>
        </p:spPr>
        <p:txBody>
          <a:bodyPr wrap="square" lIns="0" tIns="0" rIns="0" bIns="0" rtlCol="0"/>
          <a:lstStyle/>
          <a:p>
            <a:endParaRPr/>
          </a:p>
        </p:txBody>
      </p:sp>
      <p:sp>
        <p:nvSpPr>
          <p:cNvPr id="172" name="object 163"/>
          <p:cNvSpPr/>
          <p:nvPr/>
        </p:nvSpPr>
        <p:spPr>
          <a:xfrm>
            <a:off x="3458039" y="4462816"/>
            <a:ext cx="358140" cy="359410"/>
          </a:xfrm>
          <a:custGeom>
            <a:avLst/>
            <a:gdLst/>
            <a:ahLst/>
            <a:cxnLst/>
            <a:rect l="l" t="t" r="r" b="b"/>
            <a:pathLst>
              <a:path w="358139" h="359410">
                <a:moveTo>
                  <a:pt x="11487" y="114300"/>
                </a:moveTo>
                <a:lnTo>
                  <a:pt x="0" y="161205"/>
                </a:lnTo>
                <a:lnTo>
                  <a:pt x="1205" y="207861"/>
                </a:lnTo>
                <a:lnTo>
                  <a:pt x="14122" y="252047"/>
                </a:lnTo>
                <a:lnTo>
                  <a:pt x="37771" y="291544"/>
                </a:lnTo>
                <a:lnTo>
                  <a:pt x="71171" y="324135"/>
                </a:lnTo>
                <a:lnTo>
                  <a:pt x="113341" y="347599"/>
                </a:lnTo>
                <a:lnTo>
                  <a:pt x="160256" y="359041"/>
                </a:lnTo>
                <a:lnTo>
                  <a:pt x="206931" y="357820"/>
                </a:lnTo>
                <a:lnTo>
                  <a:pt x="251136" y="344900"/>
                </a:lnTo>
                <a:lnTo>
                  <a:pt x="290643" y="321248"/>
                </a:lnTo>
                <a:lnTo>
                  <a:pt x="323220" y="287832"/>
                </a:lnTo>
                <a:lnTo>
                  <a:pt x="346640" y="245618"/>
                </a:lnTo>
                <a:lnTo>
                  <a:pt x="358137" y="198756"/>
                </a:lnTo>
                <a:lnTo>
                  <a:pt x="356951" y="152117"/>
                </a:lnTo>
                <a:lnTo>
                  <a:pt x="344052" y="107934"/>
                </a:lnTo>
                <a:lnTo>
                  <a:pt x="320412" y="68438"/>
                </a:lnTo>
                <a:lnTo>
                  <a:pt x="287000" y="35865"/>
                </a:lnTo>
                <a:lnTo>
                  <a:pt x="244786" y="12446"/>
                </a:lnTo>
                <a:lnTo>
                  <a:pt x="195923" y="783"/>
                </a:lnTo>
                <a:lnTo>
                  <a:pt x="179127" y="0"/>
                </a:lnTo>
                <a:lnTo>
                  <a:pt x="179127" y="179959"/>
                </a:lnTo>
                <a:lnTo>
                  <a:pt x="11487" y="114300"/>
                </a:lnTo>
                <a:close/>
              </a:path>
            </a:pathLst>
          </a:custGeom>
          <a:ln w="3175">
            <a:solidFill>
              <a:srgbClr val="F1DCDB"/>
            </a:solidFill>
          </a:ln>
        </p:spPr>
        <p:txBody>
          <a:bodyPr wrap="square" lIns="0" tIns="0" rIns="0" bIns="0" rtlCol="0"/>
          <a:lstStyle/>
          <a:p>
            <a:endParaRPr/>
          </a:p>
        </p:txBody>
      </p:sp>
      <p:sp>
        <p:nvSpPr>
          <p:cNvPr id="173" name="object 164"/>
          <p:cNvSpPr/>
          <p:nvPr/>
        </p:nvSpPr>
        <p:spPr>
          <a:xfrm>
            <a:off x="3458986" y="4462816"/>
            <a:ext cx="357505" cy="358775"/>
          </a:xfrm>
          <a:custGeom>
            <a:avLst/>
            <a:gdLst/>
            <a:ahLst/>
            <a:cxnLst/>
            <a:rect l="l" t="t" r="r" b="b"/>
            <a:pathLst>
              <a:path w="357505" h="358775">
                <a:moveTo>
                  <a:pt x="178688" y="0"/>
                </a:moveTo>
                <a:lnTo>
                  <a:pt x="178688" y="179959"/>
                </a:lnTo>
                <a:lnTo>
                  <a:pt x="0" y="201041"/>
                </a:lnTo>
                <a:lnTo>
                  <a:pt x="11957" y="247791"/>
                </a:lnTo>
                <a:lnTo>
                  <a:pt x="35000" y="288360"/>
                </a:lnTo>
                <a:lnTo>
                  <a:pt x="67214" y="321246"/>
                </a:lnTo>
                <a:lnTo>
                  <a:pt x="106689" y="344946"/>
                </a:lnTo>
                <a:lnTo>
                  <a:pt x="151512" y="357956"/>
                </a:lnTo>
                <a:lnTo>
                  <a:pt x="199770" y="358775"/>
                </a:lnTo>
                <a:lnTo>
                  <a:pt x="246521" y="346772"/>
                </a:lnTo>
                <a:lnTo>
                  <a:pt x="287090" y="323713"/>
                </a:lnTo>
                <a:lnTo>
                  <a:pt x="319976" y="291496"/>
                </a:lnTo>
                <a:lnTo>
                  <a:pt x="343676" y="252019"/>
                </a:lnTo>
                <a:lnTo>
                  <a:pt x="356686" y="207180"/>
                </a:lnTo>
                <a:lnTo>
                  <a:pt x="357504" y="158877"/>
                </a:lnTo>
                <a:lnTo>
                  <a:pt x="346896" y="115667"/>
                </a:lnTo>
                <a:lnTo>
                  <a:pt x="326695" y="77441"/>
                </a:lnTo>
                <a:lnTo>
                  <a:pt x="298338" y="45481"/>
                </a:lnTo>
                <a:lnTo>
                  <a:pt x="263261" y="21067"/>
                </a:lnTo>
                <a:lnTo>
                  <a:pt x="222899" y="5480"/>
                </a:lnTo>
                <a:lnTo>
                  <a:pt x="178688" y="0"/>
                </a:lnTo>
                <a:close/>
              </a:path>
            </a:pathLst>
          </a:custGeom>
          <a:solidFill>
            <a:srgbClr val="D99593"/>
          </a:solidFill>
        </p:spPr>
        <p:txBody>
          <a:bodyPr wrap="square" lIns="0" tIns="0" rIns="0" bIns="0" rtlCol="0"/>
          <a:lstStyle/>
          <a:p>
            <a:endParaRPr/>
          </a:p>
        </p:txBody>
      </p:sp>
      <p:sp>
        <p:nvSpPr>
          <p:cNvPr id="174" name="object 165"/>
          <p:cNvSpPr/>
          <p:nvPr/>
        </p:nvSpPr>
        <p:spPr>
          <a:xfrm>
            <a:off x="3458986" y="4462816"/>
            <a:ext cx="357505" cy="358775"/>
          </a:xfrm>
          <a:custGeom>
            <a:avLst/>
            <a:gdLst/>
            <a:ahLst/>
            <a:cxnLst/>
            <a:rect l="l" t="t" r="r" b="b"/>
            <a:pathLst>
              <a:path w="357505" h="358775">
                <a:moveTo>
                  <a:pt x="0" y="201041"/>
                </a:moveTo>
                <a:lnTo>
                  <a:pt x="11957" y="247791"/>
                </a:lnTo>
                <a:lnTo>
                  <a:pt x="35000" y="288360"/>
                </a:lnTo>
                <a:lnTo>
                  <a:pt x="67214" y="321246"/>
                </a:lnTo>
                <a:lnTo>
                  <a:pt x="106689" y="344946"/>
                </a:lnTo>
                <a:lnTo>
                  <a:pt x="151512" y="357956"/>
                </a:lnTo>
                <a:lnTo>
                  <a:pt x="199770" y="358775"/>
                </a:lnTo>
                <a:lnTo>
                  <a:pt x="246521" y="346772"/>
                </a:lnTo>
                <a:lnTo>
                  <a:pt x="287090" y="323713"/>
                </a:lnTo>
                <a:lnTo>
                  <a:pt x="319976" y="291496"/>
                </a:lnTo>
                <a:lnTo>
                  <a:pt x="343676" y="252019"/>
                </a:lnTo>
                <a:lnTo>
                  <a:pt x="356686" y="207180"/>
                </a:lnTo>
                <a:lnTo>
                  <a:pt x="357504" y="158877"/>
                </a:lnTo>
                <a:lnTo>
                  <a:pt x="346896" y="115667"/>
                </a:lnTo>
                <a:lnTo>
                  <a:pt x="326695" y="77441"/>
                </a:lnTo>
                <a:lnTo>
                  <a:pt x="298338" y="45481"/>
                </a:lnTo>
                <a:lnTo>
                  <a:pt x="263261" y="21067"/>
                </a:lnTo>
                <a:lnTo>
                  <a:pt x="222899" y="5480"/>
                </a:lnTo>
                <a:lnTo>
                  <a:pt x="178688" y="0"/>
                </a:lnTo>
                <a:lnTo>
                  <a:pt x="178688" y="179959"/>
                </a:lnTo>
                <a:lnTo>
                  <a:pt x="0" y="201041"/>
                </a:lnTo>
                <a:close/>
              </a:path>
            </a:pathLst>
          </a:custGeom>
          <a:ln w="3175">
            <a:solidFill>
              <a:srgbClr val="D99593"/>
            </a:solidFill>
          </a:ln>
        </p:spPr>
        <p:txBody>
          <a:bodyPr wrap="square" lIns="0" tIns="0" rIns="0" bIns="0" rtlCol="0"/>
          <a:lstStyle/>
          <a:p>
            <a:endParaRPr/>
          </a:p>
        </p:txBody>
      </p:sp>
      <p:sp>
        <p:nvSpPr>
          <p:cNvPr id="175" name="object 166"/>
          <p:cNvSpPr/>
          <p:nvPr/>
        </p:nvSpPr>
        <p:spPr>
          <a:xfrm>
            <a:off x="3637674" y="4462816"/>
            <a:ext cx="179705" cy="260985"/>
          </a:xfrm>
          <a:custGeom>
            <a:avLst/>
            <a:gdLst/>
            <a:ahLst/>
            <a:cxnLst/>
            <a:rect l="l" t="t" r="r" b="b"/>
            <a:pathLst>
              <a:path w="179705" h="260985">
                <a:moveTo>
                  <a:pt x="0" y="0"/>
                </a:moveTo>
                <a:lnTo>
                  <a:pt x="0" y="179959"/>
                </a:lnTo>
                <a:lnTo>
                  <a:pt x="160908" y="260731"/>
                </a:lnTo>
                <a:lnTo>
                  <a:pt x="176615" y="215056"/>
                </a:lnTo>
                <a:lnTo>
                  <a:pt x="179672" y="168467"/>
                </a:lnTo>
                <a:lnTo>
                  <a:pt x="170846" y="123269"/>
                </a:lnTo>
                <a:lnTo>
                  <a:pt x="150908" y="81764"/>
                </a:lnTo>
                <a:lnTo>
                  <a:pt x="120627" y="46256"/>
                </a:lnTo>
                <a:lnTo>
                  <a:pt x="80771" y="19050"/>
                </a:lnTo>
                <a:lnTo>
                  <a:pt x="41481" y="4810"/>
                </a:lnTo>
                <a:lnTo>
                  <a:pt x="0" y="0"/>
                </a:lnTo>
                <a:close/>
              </a:path>
            </a:pathLst>
          </a:custGeom>
          <a:solidFill>
            <a:srgbClr val="943735"/>
          </a:solidFill>
        </p:spPr>
        <p:txBody>
          <a:bodyPr wrap="square" lIns="0" tIns="0" rIns="0" bIns="0" rtlCol="0"/>
          <a:lstStyle/>
          <a:p>
            <a:endParaRPr/>
          </a:p>
        </p:txBody>
      </p:sp>
      <p:sp>
        <p:nvSpPr>
          <p:cNvPr id="176" name="object 167"/>
          <p:cNvSpPr/>
          <p:nvPr/>
        </p:nvSpPr>
        <p:spPr>
          <a:xfrm>
            <a:off x="3637674" y="4462816"/>
            <a:ext cx="179705" cy="260985"/>
          </a:xfrm>
          <a:custGeom>
            <a:avLst/>
            <a:gdLst/>
            <a:ahLst/>
            <a:cxnLst/>
            <a:rect l="l" t="t" r="r" b="b"/>
            <a:pathLst>
              <a:path w="179705" h="260985">
                <a:moveTo>
                  <a:pt x="160908" y="260731"/>
                </a:moveTo>
                <a:lnTo>
                  <a:pt x="176615" y="215056"/>
                </a:lnTo>
                <a:lnTo>
                  <a:pt x="179672" y="168467"/>
                </a:lnTo>
                <a:lnTo>
                  <a:pt x="170846" y="123269"/>
                </a:lnTo>
                <a:lnTo>
                  <a:pt x="150908" y="81764"/>
                </a:lnTo>
                <a:lnTo>
                  <a:pt x="120627" y="46256"/>
                </a:lnTo>
                <a:lnTo>
                  <a:pt x="80771" y="19050"/>
                </a:lnTo>
                <a:lnTo>
                  <a:pt x="41481" y="4810"/>
                </a:lnTo>
                <a:lnTo>
                  <a:pt x="0" y="0"/>
                </a:lnTo>
                <a:lnTo>
                  <a:pt x="0" y="179959"/>
                </a:lnTo>
                <a:lnTo>
                  <a:pt x="160908" y="260731"/>
                </a:lnTo>
                <a:close/>
              </a:path>
            </a:pathLst>
          </a:custGeom>
          <a:ln w="3175">
            <a:solidFill>
              <a:srgbClr val="943735"/>
            </a:solidFill>
          </a:ln>
        </p:spPr>
        <p:txBody>
          <a:bodyPr wrap="square" lIns="0" tIns="0" rIns="0" bIns="0" rtlCol="0"/>
          <a:lstStyle/>
          <a:p>
            <a:endParaRPr/>
          </a:p>
        </p:txBody>
      </p:sp>
      <p:sp>
        <p:nvSpPr>
          <p:cNvPr id="177" name="object 168"/>
          <p:cNvSpPr/>
          <p:nvPr/>
        </p:nvSpPr>
        <p:spPr>
          <a:xfrm>
            <a:off x="3459112" y="4956973"/>
            <a:ext cx="360045" cy="360045"/>
          </a:xfrm>
          <a:custGeom>
            <a:avLst/>
            <a:gdLst/>
            <a:ahLst/>
            <a:cxnLst/>
            <a:rect l="l" t="t" r="r" b="b"/>
            <a:pathLst>
              <a:path w="360044" h="360045">
                <a:moveTo>
                  <a:pt x="0" y="179958"/>
                </a:moveTo>
                <a:lnTo>
                  <a:pt x="6424" y="132144"/>
                </a:lnTo>
                <a:lnTo>
                  <a:pt x="24558" y="89163"/>
                </a:lnTo>
                <a:lnTo>
                  <a:pt x="52689" y="52736"/>
                </a:lnTo>
                <a:lnTo>
                  <a:pt x="89106" y="24586"/>
                </a:lnTo>
                <a:lnTo>
                  <a:pt x="132100" y="6433"/>
                </a:lnTo>
                <a:lnTo>
                  <a:pt x="179958" y="0"/>
                </a:lnTo>
                <a:lnTo>
                  <a:pt x="227817" y="6433"/>
                </a:lnTo>
                <a:lnTo>
                  <a:pt x="270811" y="24586"/>
                </a:lnTo>
                <a:lnTo>
                  <a:pt x="307228" y="52736"/>
                </a:lnTo>
                <a:lnTo>
                  <a:pt x="335359" y="89163"/>
                </a:lnTo>
                <a:lnTo>
                  <a:pt x="353493" y="132144"/>
                </a:lnTo>
                <a:lnTo>
                  <a:pt x="359918" y="179958"/>
                </a:lnTo>
                <a:lnTo>
                  <a:pt x="353493" y="227824"/>
                </a:lnTo>
                <a:lnTo>
                  <a:pt x="335359" y="270834"/>
                </a:lnTo>
                <a:lnTo>
                  <a:pt x="307228" y="307273"/>
                </a:lnTo>
                <a:lnTo>
                  <a:pt x="270811" y="335425"/>
                </a:lnTo>
                <a:lnTo>
                  <a:pt x="227817" y="353575"/>
                </a:lnTo>
                <a:lnTo>
                  <a:pt x="179958" y="360006"/>
                </a:lnTo>
                <a:lnTo>
                  <a:pt x="132100" y="353575"/>
                </a:lnTo>
                <a:lnTo>
                  <a:pt x="89106" y="335425"/>
                </a:lnTo>
                <a:lnTo>
                  <a:pt x="52689" y="307273"/>
                </a:lnTo>
                <a:lnTo>
                  <a:pt x="24558" y="270834"/>
                </a:lnTo>
                <a:lnTo>
                  <a:pt x="6424" y="227824"/>
                </a:lnTo>
                <a:lnTo>
                  <a:pt x="0" y="179958"/>
                </a:lnTo>
                <a:close/>
              </a:path>
            </a:pathLst>
          </a:custGeom>
          <a:ln w="9525">
            <a:solidFill>
              <a:srgbClr val="C0504D"/>
            </a:solidFill>
          </a:ln>
        </p:spPr>
        <p:txBody>
          <a:bodyPr wrap="square" lIns="0" tIns="0" rIns="0" bIns="0" rtlCol="0"/>
          <a:lstStyle/>
          <a:p>
            <a:endParaRPr/>
          </a:p>
        </p:txBody>
      </p:sp>
      <p:sp>
        <p:nvSpPr>
          <p:cNvPr id="178" name="object 169"/>
          <p:cNvSpPr/>
          <p:nvPr/>
        </p:nvSpPr>
        <p:spPr>
          <a:xfrm>
            <a:off x="3463939" y="4956973"/>
            <a:ext cx="355600" cy="360045"/>
          </a:xfrm>
          <a:custGeom>
            <a:avLst/>
            <a:gdLst/>
            <a:ahLst/>
            <a:cxnLst/>
            <a:rect l="l" t="t" r="r" b="b"/>
            <a:pathLst>
              <a:path w="355600" h="360045">
                <a:moveTo>
                  <a:pt x="175132" y="0"/>
                </a:moveTo>
                <a:lnTo>
                  <a:pt x="175132" y="179958"/>
                </a:lnTo>
                <a:lnTo>
                  <a:pt x="0" y="221614"/>
                </a:lnTo>
                <a:lnTo>
                  <a:pt x="17319" y="266671"/>
                </a:lnTo>
                <a:lnTo>
                  <a:pt x="44910" y="304307"/>
                </a:lnTo>
                <a:lnTo>
                  <a:pt x="80708" y="333246"/>
                </a:lnTo>
                <a:lnTo>
                  <a:pt x="122644" y="352215"/>
                </a:lnTo>
                <a:lnTo>
                  <a:pt x="168651" y="359938"/>
                </a:lnTo>
                <a:lnTo>
                  <a:pt x="216662" y="355142"/>
                </a:lnTo>
                <a:lnTo>
                  <a:pt x="261756" y="337837"/>
                </a:lnTo>
                <a:lnTo>
                  <a:pt x="299418" y="310258"/>
                </a:lnTo>
                <a:lnTo>
                  <a:pt x="328374" y="274466"/>
                </a:lnTo>
                <a:lnTo>
                  <a:pt x="347349" y="232522"/>
                </a:lnTo>
                <a:lnTo>
                  <a:pt x="355071" y="186490"/>
                </a:lnTo>
                <a:lnTo>
                  <a:pt x="350266" y="138429"/>
                </a:lnTo>
                <a:lnTo>
                  <a:pt x="332649" y="92870"/>
                </a:lnTo>
                <a:lnTo>
                  <a:pt x="304310" y="54644"/>
                </a:lnTo>
                <a:lnTo>
                  <a:pt x="267265" y="25355"/>
                </a:lnTo>
                <a:lnTo>
                  <a:pt x="223534" y="6606"/>
                </a:lnTo>
                <a:lnTo>
                  <a:pt x="175132" y="0"/>
                </a:lnTo>
                <a:close/>
              </a:path>
            </a:pathLst>
          </a:custGeom>
          <a:solidFill>
            <a:srgbClr val="D99593"/>
          </a:solidFill>
        </p:spPr>
        <p:txBody>
          <a:bodyPr wrap="square" lIns="0" tIns="0" rIns="0" bIns="0" rtlCol="0"/>
          <a:lstStyle/>
          <a:p>
            <a:endParaRPr/>
          </a:p>
        </p:txBody>
      </p:sp>
      <p:sp>
        <p:nvSpPr>
          <p:cNvPr id="179" name="object 170"/>
          <p:cNvSpPr/>
          <p:nvPr/>
        </p:nvSpPr>
        <p:spPr>
          <a:xfrm>
            <a:off x="3463939" y="4956973"/>
            <a:ext cx="355600" cy="360045"/>
          </a:xfrm>
          <a:custGeom>
            <a:avLst/>
            <a:gdLst/>
            <a:ahLst/>
            <a:cxnLst/>
            <a:rect l="l" t="t" r="r" b="b"/>
            <a:pathLst>
              <a:path w="355600" h="360045">
                <a:moveTo>
                  <a:pt x="0" y="221614"/>
                </a:moveTo>
                <a:lnTo>
                  <a:pt x="17319" y="266671"/>
                </a:lnTo>
                <a:lnTo>
                  <a:pt x="44910" y="304307"/>
                </a:lnTo>
                <a:lnTo>
                  <a:pt x="80708" y="333246"/>
                </a:lnTo>
                <a:lnTo>
                  <a:pt x="122644" y="352215"/>
                </a:lnTo>
                <a:lnTo>
                  <a:pt x="168651" y="359938"/>
                </a:lnTo>
                <a:lnTo>
                  <a:pt x="216662" y="355142"/>
                </a:lnTo>
                <a:lnTo>
                  <a:pt x="261756" y="337837"/>
                </a:lnTo>
                <a:lnTo>
                  <a:pt x="299418" y="310258"/>
                </a:lnTo>
                <a:lnTo>
                  <a:pt x="328374" y="274466"/>
                </a:lnTo>
                <a:lnTo>
                  <a:pt x="347349" y="232522"/>
                </a:lnTo>
                <a:lnTo>
                  <a:pt x="355071" y="186490"/>
                </a:lnTo>
                <a:lnTo>
                  <a:pt x="350266" y="138429"/>
                </a:lnTo>
                <a:lnTo>
                  <a:pt x="332649" y="92870"/>
                </a:lnTo>
                <a:lnTo>
                  <a:pt x="304310" y="54644"/>
                </a:lnTo>
                <a:lnTo>
                  <a:pt x="267265" y="25355"/>
                </a:lnTo>
                <a:lnTo>
                  <a:pt x="223534" y="6606"/>
                </a:lnTo>
                <a:lnTo>
                  <a:pt x="175132" y="0"/>
                </a:lnTo>
                <a:lnTo>
                  <a:pt x="175132" y="179958"/>
                </a:lnTo>
                <a:lnTo>
                  <a:pt x="0" y="221614"/>
                </a:lnTo>
                <a:close/>
              </a:path>
            </a:pathLst>
          </a:custGeom>
          <a:ln w="3175">
            <a:solidFill>
              <a:srgbClr val="D99593"/>
            </a:solidFill>
          </a:ln>
        </p:spPr>
        <p:txBody>
          <a:bodyPr wrap="square" lIns="0" tIns="0" rIns="0" bIns="0" rtlCol="0"/>
          <a:lstStyle/>
          <a:p>
            <a:endParaRPr/>
          </a:p>
        </p:txBody>
      </p:sp>
      <p:sp>
        <p:nvSpPr>
          <p:cNvPr id="180" name="object 171"/>
          <p:cNvSpPr/>
          <p:nvPr/>
        </p:nvSpPr>
        <p:spPr>
          <a:xfrm>
            <a:off x="3538361" y="4956973"/>
            <a:ext cx="280670" cy="360045"/>
          </a:xfrm>
          <a:custGeom>
            <a:avLst/>
            <a:gdLst/>
            <a:ahLst/>
            <a:cxnLst/>
            <a:rect l="l" t="t" r="r" b="b"/>
            <a:pathLst>
              <a:path w="280669" h="360045">
                <a:moveTo>
                  <a:pt x="100710" y="0"/>
                </a:moveTo>
                <a:lnTo>
                  <a:pt x="100710" y="179958"/>
                </a:lnTo>
                <a:lnTo>
                  <a:pt x="0" y="329196"/>
                </a:lnTo>
                <a:lnTo>
                  <a:pt x="43269" y="350642"/>
                </a:lnTo>
                <a:lnTo>
                  <a:pt x="89069" y="359660"/>
                </a:lnTo>
                <a:lnTo>
                  <a:pt x="135016" y="356711"/>
                </a:lnTo>
                <a:lnTo>
                  <a:pt x="178731" y="342256"/>
                </a:lnTo>
                <a:lnTo>
                  <a:pt x="217831" y="316755"/>
                </a:lnTo>
                <a:lnTo>
                  <a:pt x="249935" y="280669"/>
                </a:lnTo>
                <a:lnTo>
                  <a:pt x="271380" y="237453"/>
                </a:lnTo>
                <a:lnTo>
                  <a:pt x="280397" y="191690"/>
                </a:lnTo>
                <a:lnTo>
                  <a:pt x="277447" y="145764"/>
                </a:lnTo>
                <a:lnTo>
                  <a:pt x="262993" y="102060"/>
                </a:lnTo>
                <a:lnTo>
                  <a:pt x="237497" y="62964"/>
                </a:lnTo>
                <a:lnTo>
                  <a:pt x="201421" y="30860"/>
                </a:lnTo>
                <a:lnTo>
                  <a:pt x="153400" y="7905"/>
                </a:lnTo>
                <a:lnTo>
                  <a:pt x="127430" y="2000"/>
                </a:lnTo>
                <a:lnTo>
                  <a:pt x="100710" y="0"/>
                </a:lnTo>
                <a:close/>
              </a:path>
            </a:pathLst>
          </a:custGeom>
          <a:solidFill>
            <a:srgbClr val="943735"/>
          </a:solidFill>
        </p:spPr>
        <p:txBody>
          <a:bodyPr wrap="square" lIns="0" tIns="0" rIns="0" bIns="0" rtlCol="0"/>
          <a:lstStyle/>
          <a:p>
            <a:endParaRPr/>
          </a:p>
        </p:txBody>
      </p:sp>
      <p:sp>
        <p:nvSpPr>
          <p:cNvPr id="181" name="object 172"/>
          <p:cNvSpPr/>
          <p:nvPr/>
        </p:nvSpPr>
        <p:spPr>
          <a:xfrm>
            <a:off x="3538361" y="4956973"/>
            <a:ext cx="280670" cy="360045"/>
          </a:xfrm>
          <a:custGeom>
            <a:avLst/>
            <a:gdLst/>
            <a:ahLst/>
            <a:cxnLst/>
            <a:rect l="l" t="t" r="r" b="b"/>
            <a:pathLst>
              <a:path w="280669" h="360045">
                <a:moveTo>
                  <a:pt x="0" y="329196"/>
                </a:moveTo>
                <a:lnTo>
                  <a:pt x="43269" y="350642"/>
                </a:lnTo>
                <a:lnTo>
                  <a:pt x="89069" y="359660"/>
                </a:lnTo>
                <a:lnTo>
                  <a:pt x="135016" y="356711"/>
                </a:lnTo>
                <a:lnTo>
                  <a:pt x="178731" y="342256"/>
                </a:lnTo>
                <a:lnTo>
                  <a:pt x="217831" y="316755"/>
                </a:lnTo>
                <a:lnTo>
                  <a:pt x="249935" y="280669"/>
                </a:lnTo>
                <a:lnTo>
                  <a:pt x="271380" y="237453"/>
                </a:lnTo>
                <a:lnTo>
                  <a:pt x="280397" y="191690"/>
                </a:lnTo>
                <a:lnTo>
                  <a:pt x="277447" y="145764"/>
                </a:lnTo>
                <a:lnTo>
                  <a:pt x="262993" y="102060"/>
                </a:lnTo>
                <a:lnTo>
                  <a:pt x="237497" y="62964"/>
                </a:lnTo>
                <a:lnTo>
                  <a:pt x="201421" y="30860"/>
                </a:lnTo>
                <a:lnTo>
                  <a:pt x="153400" y="7905"/>
                </a:lnTo>
                <a:lnTo>
                  <a:pt x="100710" y="0"/>
                </a:lnTo>
                <a:lnTo>
                  <a:pt x="100710" y="179958"/>
                </a:lnTo>
                <a:lnTo>
                  <a:pt x="0" y="329196"/>
                </a:lnTo>
                <a:close/>
              </a:path>
            </a:pathLst>
          </a:custGeom>
          <a:ln w="3175">
            <a:solidFill>
              <a:srgbClr val="943735"/>
            </a:solidFill>
          </a:ln>
        </p:spPr>
        <p:txBody>
          <a:bodyPr wrap="square" lIns="0" tIns="0" rIns="0" bIns="0" rtlCol="0"/>
          <a:lstStyle/>
          <a:p>
            <a:endParaRPr/>
          </a:p>
        </p:txBody>
      </p:sp>
      <p:sp>
        <p:nvSpPr>
          <p:cNvPr id="182" name="object 173"/>
          <p:cNvSpPr/>
          <p:nvPr/>
        </p:nvSpPr>
        <p:spPr>
          <a:xfrm>
            <a:off x="3458986" y="5436626"/>
            <a:ext cx="360045" cy="360045"/>
          </a:xfrm>
          <a:custGeom>
            <a:avLst/>
            <a:gdLst/>
            <a:ahLst/>
            <a:cxnLst/>
            <a:rect l="l" t="t" r="r" b="b"/>
            <a:pathLst>
              <a:path w="360044" h="360045">
                <a:moveTo>
                  <a:pt x="0" y="179997"/>
                </a:moveTo>
                <a:lnTo>
                  <a:pt x="6434" y="132144"/>
                </a:lnTo>
                <a:lnTo>
                  <a:pt x="24590" y="89146"/>
                </a:lnTo>
                <a:lnTo>
                  <a:pt x="52752" y="52717"/>
                </a:lnTo>
                <a:lnTo>
                  <a:pt x="89201" y="24573"/>
                </a:lnTo>
                <a:lnTo>
                  <a:pt x="132218" y="6429"/>
                </a:lnTo>
                <a:lnTo>
                  <a:pt x="180085" y="0"/>
                </a:lnTo>
                <a:lnTo>
                  <a:pt x="227900" y="6429"/>
                </a:lnTo>
                <a:lnTo>
                  <a:pt x="270881" y="24573"/>
                </a:lnTo>
                <a:lnTo>
                  <a:pt x="307308" y="52717"/>
                </a:lnTo>
                <a:lnTo>
                  <a:pt x="335458" y="89146"/>
                </a:lnTo>
                <a:lnTo>
                  <a:pt x="353611" y="132144"/>
                </a:lnTo>
                <a:lnTo>
                  <a:pt x="360044" y="179997"/>
                </a:lnTo>
                <a:lnTo>
                  <a:pt x="353611" y="227845"/>
                </a:lnTo>
                <a:lnTo>
                  <a:pt x="335458" y="270842"/>
                </a:lnTo>
                <a:lnTo>
                  <a:pt x="307308" y="307271"/>
                </a:lnTo>
                <a:lnTo>
                  <a:pt x="270881" y="335417"/>
                </a:lnTo>
                <a:lnTo>
                  <a:pt x="227900" y="353564"/>
                </a:lnTo>
                <a:lnTo>
                  <a:pt x="180085" y="359994"/>
                </a:lnTo>
                <a:lnTo>
                  <a:pt x="132218" y="353564"/>
                </a:lnTo>
                <a:lnTo>
                  <a:pt x="89201" y="335417"/>
                </a:lnTo>
                <a:lnTo>
                  <a:pt x="52752" y="307271"/>
                </a:lnTo>
                <a:lnTo>
                  <a:pt x="24590" y="270842"/>
                </a:lnTo>
                <a:lnTo>
                  <a:pt x="6434" y="227845"/>
                </a:lnTo>
                <a:lnTo>
                  <a:pt x="0" y="179997"/>
                </a:lnTo>
                <a:close/>
              </a:path>
            </a:pathLst>
          </a:custGeom>
          <a:ln w="9525">
            <a:solidFill>
              <a:srgbClr val="C0504D"/>
            </a:solidFill>
          </a:ln>
        </p:spPr>
        <p:txBody>
          <a:bodyPr wrap="square" lIns="0" tIns="0" rIns="0" bIns="0" rtlCol="0"/>
          <a:lstStyle/>
          <a:p>
            <a:endParaRPr/>
          </a:p>
        </p:txBody>
      </p:sp>
      <p:sp>
        <p:nvSpPr>
          <p:cNvPr id="183" name="object 174"/>
          <p:cNvSpPr/>
          <p:nvPr/>
        </p:nvSpPr>
        <p:spPr>
          <a:xfrm>
            <a:off x="3459427" y="5436626"/>
            <a:ext cx="358140" cy="359410"/>
          </a:xfrm>
          <a:custGeom>
            <a:avLst/>
            <a:gdLst/>
            <a:ahLst/>
            <a:cxnLst/>
            <a:rect l="l" t="t" r="r" b="b"/>
            <a:pathLst>
              <a:path w="358139" h="359410">
                <a:moveTo>
                  <a:pt x="11496" y="114312"/>
                </a:moveTo>
                <a:lnTo>
                  <a:pt x="0" y="161211"/>
                </a:lnTo>
                <a:lnTo>
                  <a:pt x="1185" y="207867"/>
                </a:lnTo>
                <a:lnTo>
                  <a:pt x="14084" y="252056"/>
                </a:lnTo>
                <a:lnTo>
                  <a:pt x="37724" y="291555"/>
                </a:lnTo>
                <a:lnTo>
                  <a:pt x="71136" y="324140"/>
                </a:lnTo>
                <a:lnTo>
                  <a:pt x="113350" y="347586"/>
                </a:lnTo>
                <a:lnTo>
                  <a:pt x="160256" y="359058"/>
                </a:lnTo>
                <a:lnTo>
                  <a:pt x="206911" y="357852"/>
                </a:lnTo>
                <a:lnTo>
                  <a:pt x="251097" y="344938"/>
                </a:lnTo>
                <a:lnTo>
                  <a:pt x="290595" y="321288"/>
                </a:lnTo>
                <a:lnTo>
                  <a:pt x="323185" y="287875"/>
                </a:lnTo>
                <a:lnTo>
                  <a:pt x="346649" y="245668"/>
                </a:lnTo>
                <a:lnTo>
                  <a:pt x="358092" y="198770"/>
                </a:lnTo>
                <a:lnTo>
                  <a:pt x="357600" y="179997"/>
                </a:lnTo>
                <a:lnTo>
                  <a:pt x="179009" y="179997"/>
                </a:lnTo>
                <a:lnTo>
                  <a:pt x="11496" y="114312"/>
                </a:lnTo>
                <a:close/>
              </a:path>
              <a:path w="358139" h="359410">
                <a:moveTo>
                  <a:pt x="179009" y="0"/>
                </a:moveTo>
                <a:lnTo>
                  <a:pt x="179009" y="179997"/>
                </a:lnTo>
                <a:lnTo>
                  <a:pt x="357600" y="179997"/>
                </a:lnTo>
                <a:lnTo>
                  <a:pt x="343950" y="107930"/>
                </a:lnTo>
                <a:lnTo>
                  <a:pt x="320299" y="68435"/>
                </a:lnTo>
                <a:lnTo>
                  <a:pt x="286883" y="35853"/>
                </a:lnTo>
                <a:lnTo>
                  <a:pt x="244668" y="12407"/>
                </a:lnTo>
                <a:lnTo>
                  <a:pt x="195823" y="785"/>
                </a:lnTo>
                <a:lnTo>
                  <a:pt x="179009" y="0"/>
                </a:lnTo>
                <a:close/>
              </a:path>
            </a:pathLst>
          </a:custGeom>
          <a:solidFill>
            <a:srgbClr val="F1DCDB"/>
          </a:solidFill>
        </p:spPr>
        <p:txBody>
          <a:bodyPr wrap="square" lIns="0" tIns="0" rIns="0" bIns="0" rtlCol="0"/>
          <a:lstStyle/>
          <a:p>
            <a:endParaRPr/>
          </a:p>
        </p:txBody>
      </p:sp>
      <p:sp>
        <p:nvSpPr>
          <p:cNvPr id="184" name="object 175"/>
          <p:cNvSpPr/>
          <p:nvPr/>
        </p:nvSpPr>
        <p:spPr>
          <a:xfrm>
            <a:off x="3459427" y="5436626"/>
            <a:ext cx="358140" cy="359410"/>
          </a:xfrm>
          <a:custGeom>
            <a:avLst/>
            <a:gdLst/>
            <a:ahLst/>
            <a:cxnLst/>
            <a:rect l="l" t="t" r="r" b="b"/>
            <a:pathLst>
              <a:path w="358139" h="359410">
                <a:moveTo>
                  <a:pt x="11496" y="114312"/>
                </a:moveTo>
                <a:lnTo>
                  <a:pt x="0" y="161211"/>
                </a:lnTo>
                <a:lnTo>
                  <a:pt x="1185" y="207867"/>
                </a:lnTo>
                <a:lnTo>
                  <a:pt x="14084" y="252056"/>
                </a:lnTo>
                <a:lnTo>
                  <a:pt x="37724" y="291555"/>
                </a:lnTo>
                <a:lnTo>
                  <a:pt x="71136" y="324140"/>
                </a:lnTo>
                <a:lnTo>
                  <a:pt x="113350" y="347586"/>
                </a:lnTo>
                <a:lnTo>
                  <a:pt x="160256" y="359058"/>
                </a:lnTo>
                <a:lnTo>
                  <a:pt x="206911" y="357852"/>
                </a:lnTo>
                <a:lnTo>
                  <a:pt x="251097" y="344938"/>
                </a:lnTo>
                <a:lnTo>
                  <a:pt x="290595" y="321288"/>
                </a:lnTo>
                <a:lnTo>
                  <a:pt x="323185" y="287875"/>
                </a:lnTo>
                <a:lnTo>
                  <a:pt x="346649" y="245668"/>
                </a:lnTo>
                <a:lnTo>
                  <a:pt x="358092" y="198770"/>
                </a:lnTo>
                <a:lnTo>
                  <a:pt x="356870" y="152117"/>
                </a:lnTo>
                <a:lnTo>
                  <a:pt x="343950" y="107930"/>
                </a:lnTo>
                <a:lnTo>
                  <a:pt x="320299" y="68435"/>
                </a:lnTo>
                <a:lnTo>
                  <a:pt x="286883" y="35853"/>
                </a:lnTo>
                <a:lnTo>
                  <a:pt x="244668" y="12407"/>
                </a:lnTo>
                <a:lnTo>
                  <a:pt x="195823" y="785"/>
                </a:lnTo>
                <a:lnTo>
                  <a:pt x="179009" y="0"/>
                </a:lnTo>
                <a:lnTo>
                  <a:pt x="179009" y="179997"/>
                </a:lnTo>
                <a:lnTo>
                  <a:pt x="11496" y="114312"/>
                </a:lnTo>
                <a:close/>
              </a:path>
            </a:pathLst>
          </a:custGeom>
          <a:ln w="3175">
            <a:solidFill>
              <a:srgbClr val="F1DCDB"/>
            </a:solidFill>
          </a:ln>
        </p:spPr>
        <p:txBody>
          <a:bodyPr wrap="square" lIns="0" tIns="0" rIns="0" bIns="0" rtlCol="0"/>
          <a:lstStyle/>
          <a:p>
            <a:endParaRPr/>
          </a:p>
        </p:txBody>
      </p:sp>
      <p:sp>
        <p:nvSpPr>
          <p:cNvPr id="185" name="object 176"/>
          <p:cNvSpPr/>
          <p:nvPr/>
        </p:nvSpPr>
        <p:spPr>
          <a:xfrm>
            <a:off x="3468637" y="5436626"/>
            <a:ext cx="350520" cy="360045"/>
          </a:xfrm>
          <a:custGeom>
            <a:avLst/>
            <a:gdLst/>
            <a:ahLst/>
            <a:cxnLst/>
            <a:rect l="l" t="t" r="r" b="b"/>
            <a:pathLst>
              <a:path w="350519" h="360045">
                <a:moveTo>
                  <a:pt x="170433" y="0"/>
                </a:moveTo>
                <a:lnTo>
                  <a:pt x="170433" y="179997"/>
                </a:lnTo>
                <a:lnTo>
                  <a:pt x="0" y="237934"/>
                </a:lnTo>
                <a:lnTo>
                  <a:pt x="21491" y="281168"/>
                </a:lnTo>
                <a:lnTo>
                  <a:pt x="52512" y="316037"/>
                </a:lnTo>
                <a:lnTo>
                  <a:pt x="90884" y="341468"/>
                </a:lnTo>
                <a:lnTo>
                  <a:pt x="134431" y="356389"/>
                </a:lnTo>
                <a:lnTo>
                  <a:pt x="180977" y="359730"/>
                </a:lnTo>
                <a:lnTo>
                  <a:pt x="228345" y="350418"/>
                </a:lnTo>
                <a:lnTo>
                  <a:pt x="271579" y="328925"/>
                </a:lnTo>
                <a:lnTo>
                  <a:pt x="306455" y="297902"/>
                </a:lnTo>
                <a:lnTo>
                  <a:pt x="331898" y="259526"/>
                </a:lnTo>
                <a:lnTo>
                  <a:pt x="346832" y="215973"/>
                </a:lnTo>
                <a:lnTo>
                  <a:pt x="350180" y="169421"/>
                </a:lnTo>
                <a:lnTo>
                  <a:pt x="340868" y="122047"/>
                </a:lnTo>
                <a:lnTo>
                  <a:pt x="320984" y="81332"/>
                </a:lnTo>
                <a:lnTo>
                  <a:pt x="292323" y="47561"/>
                </a:lnTo>
                <a:lnTo>
                  <a:pt x="256560" y="21943"/>
                </a:lnTo>
                <a:lnTo>
                  <a:pt x="215371" y="5687"/>
                </a:lnTo>
                <a:lnTo>
                  <a:pt x="170433" y="0"/>
                </a:lnTo>
                <a:close/>
              </a:path>
            </a:pathLst>
          </a:custGeom>
          <a:solidFill>
            <a:srgbClr val="D99593"/>
          </a:solidFill>
        </p:spPr>
        <p:txBody>
          <a:bodyPr wrap="square" lIns="0" tIns="0" rIns="0" bIns="0" rtlCol="0"/>
          <a:lstStyle/>
          <a:p>
            <a:endParaRPr/>
          </a:p>
        </p:txBody>
      </p:sp>
      <p:sp>
        <p:nvSpPr>
          <p:cNvPr id="186" name="object 177"/>
          <p:cNvSpPr/>
          <p:nvPr/>
        </p:nvSpPr>
        <p:spPr>
          <a:xfrm>
            <a:off x="3468637" y="5436626"/>
            <a:ext cx="350520" cy="360045"/>
          </a:xfrm>
          <a:custGeom>
            <a:avLst/>
            <a:gdLst/>
            <a:ahLst/>
            <a:cxnLst/>
            <a:rect l="l" t="t" r="r" b="b"/>
            <a:pathLst>
              <a:path w="350519" h="360045">
                <a:moveTo>
                  <a:pt x="0" y="237934"/>
                </a:moveTo>
                <a:lnTo>
                  <a:pt x="21491" y="281168"/>
                </a:lnTo>
                <a:lnTo>
                  <a:pt x="52512" y="316037"/>
                </a:lnTo>
                <a:lnTo>
                  <a:pt x="90884" y="341468"/>
                </a:lnTo>
                <a:lnTo>
                  <a:pt x="134431" y="356389"/>
                </a:lnTo>
                <a:lnTo>
                  <a:pt x="180977" y="359730"/>
                </a:lnTo>
                <a:lnTo>
                  <a:pt x="228345" y="350418"/>
                </a:lnTo>
                <a:lnTo>
                  <a:pt x="271579" y="328925"/>
                </a:lnTo>
                <a:lnTo>
                  <a:pt x="306455" y="297902"/>
                </a:lnTo>
                <a:lnTo>
                  <a:pt x="331898" y="259526"/>
                </a:lnTo>
                <a:lnTo>
                  <a:pt x="346832" y="215973"/>
                </a:lnTo>
                <a:lnTo>
                  <a:pt x="350180" y="169421"/>
                </a:lnTo>
                <a:lnTo>
                  <a:pt x="340868" y="122047"/>
                </a:lnTo>
                <a:lnTo>
                  <a:pt x="320984" y="81332"/>
                </a:lnTo>
                <a:lnTo>
                  <a:pt x="292323" y="47561"/>
                </a:lnTo>
                <a:lnTo>
                  <a:pt x="256560" y="21943"/>
                </a:lnTo>
                <a:lnTo>
                  <a:pt x="215371" y="5687"/>
                </a:lnTo>
                <a:lnTo>
                  <a:pt x="170433" y="0"/>
                </a:lnTo>
                <a:lnTo>
                  <a:pt x="170433" y="179997"/>
                </a:lnTo>
                <a:lnTo>
                  <a:pt x="0" y="237934"/>
                </a:lnTo>
                <a:close/>
              </a:path>
            </a:pathLst>
          </a:custGeom>
          <a:ln w="3175">
            <a:solidFill>
              <a:srgbClr val="D99593"/>
            </a:solidFill>
          </a:ln>
        </p:spPr>
        <p:txBody>
          <a:bodyPr wrap="square" lIns="0" tIns="0" rIns="0" bIns="0" rtlCol="0"/>
          <a:lstStyle/>
          <a:p>
            <a:endParaRPr/>
          </a:p>
        </p:txBody>
      </p:sp>
      <p:sp>
        <p:nvSpPr>
          <p:cNvPr id="187" name="object 178"/>
          <p:cNvSpPr/>
          <p:nvPr/>
        </p:nvSpPr>
        <p:spPr>
          <a:xfrm>
            <a:off x="3639071" y="5436626"/>
            <a:ext cx="179705" cy="316865"/>
          </a:xfrm>
          <a:custGeom>
            <a:avLst/>
            <a:gdLst/>
            <a:ahLst/>
            <a:cxnLst/>
            <a:rect l="l" t="t" r="r" b="b"/>
            <a:pathLst>
              <a:path w="179705" h="316864">
                <a:moveTo>
                  <a:pt x="0" y="0"/>
                </a:moveTo>
                <a:lnTo>
                  <a:pt x="0" y="179997"/>
                </a:lnTo>
                <a:lnTo>
                  <a:pt x="117475" y="316395"/>
                </a:lnTo>
                <a:lnTo>
                  <a:pt x="149524" y="280297"/>
                </a:lnTo>
                <a:lnTo>
                  <a:pt x="170245" y="238489"/>
                </a:lnTo>
                <a:lnTo>
                  <a:pt x="179466" y="193390"/>
                </a:lnTo>
                <a:lnTo>
                  <a:pt x="177014" y="147421"/>
                </a:lnTo>
                <a:lnTo>
                  <a:pt x="162715" y="103000"/>
                </a:lnTo>
                <a:lnTo>
                  <a:pt x="136398" y="62547"/>
                </a:lnTo>
                <a:lnTo>
                  <a:pt x="107977" y="36020"/>
                </a:lnTo>
                <a:lnTo>
                  <a:pt x="74961" y="16381"/>
                </a:lnTo>
                <a:lnTo>
                  <a:pt x="38564" y="4188"/>
                </a:lnTo>
                <a:lnTo>
                  <a:pt x="0" y="0"/>
                </a:lnTo>
                <a:close/>
              </a:path>
            </a:pathLst>
          </a:custGeom>
          <a:solidFill>
            <a:srgbClr val="943735"/>
          </a:solidFill>
        </p:spPr>
        <p:txBody>
          <a:bodyPr wrap="square" lIns="0" tIns="0" rIns="0" bIns="0" rtlCol="0"/>
          <a:lstStyle/>
          <a:p>
            <a:endParaRPr/>
          </a:p>
        </p:txBody>
      </p:sp>
      <p:sp>
        <p:nvSpPr>
          <p:cNvPr id="188" name="object 179"/>
          <p:cNvSpPr/>
          <p:nvPr/>
        </p:nvSpPr>
        <p:spPr>
          <a:xfrm>
            <a:off x="3639071" y="5436626"/>
            <a:ext cx="179705" cy="316865"/>
          </a:xfrm>
          <a:custGeom>
            <a:avLst/>
            <a:gdLst/>
            <a:ahLst/>
            <a:cxnLst/>
            <a:rect l="l" t="t" r="r" b="b"/>
            <a:pathLst>
              <a:path w="179705" h="316864">
                <a:moveTo>
                  <a:pt x="117475" y="316395"/>
                </a:moveTo>
                <a:lnTo>
                  <a:pt x="149524" y="280297"/>
                </a:lnTo>
                <a:lnTo>
                  <a:pt x="170245" y="238489"/>
                </a:lnTo>
                <a:lnTo>
                  <a:pt x="179466" y="193390"/>
                </a:lnTo>
                <a:lnTo>
                  <a:pt x="177014" y="147421"/>
                </a:lnTo>
                <a:lnTo>
                  <a:pt x="162715" y="103000"/>
                </a:lnTo>
                <a:lnTo>
                  <a:pt x="136398" y="62547"/>
                </a:lnTo>
                <a:lnTo>
                  <a:pt x="107977" y="36020"/>
                </a:lnTo>
                <a:lnTo>
                  <a:pt x="74961" y="16381"/>
                </a:lnTo>
                <a:lnTo>
                  <a:pt x="38564" y="4188"/>
                </a:lnTo>
                <a:lnTo>
                  <a:pt x="0" y="0"/>
                </a:lnTo>
                <a:lnTo>
                  <a:pt x="0" y="179997"/>
                </a:lnTo>
                <a:lnTo>
                  <a:pt x="117475" y="316395"/>
                </a:lnTo>
                <a:close/>
              </a:path>
            </a:pathLst>
          </a:custGeom>
          <a:ln w="3175">
            <a:solidFill>
              <a:srgbClr val="943735"/>
            </a:solidFill>
          </a:ln>
        </p:spPr>
        <p:txBody>
          <a:bodyPr wrap="square" lIns="0" tIns="0" rIns="0" bIns="0" rtlCol="0"/>
          <a:lstStyle/>
          <a:p>
            <a:endParaRPr/>
          </a:p>
        </p:txBody>
      </p:sp>
      <p:sp>
        <p:nvSpPr>
          <p:cNvPr id="189" name="object 181"/>
          <p:cNvSpPr txBox="1"/>
          <p:nvPr/>
        </p:nvSpPr>
        <p:spPr>
          <a:xfrm>
            <a:off x="2698891" y="1445372"/>
            <a:ext cx="675005" cy="713105"/>
          </a:xfrm>
          <a:prstGeom prst="rect">
            <a:avLst/>
          </a:prstGeom>
        </p:spPr>
        <p:txBody>
          <a:bodyPr vert="horz" wrap="square" lIns="0" tIns="0" rIns="0" bIns="0" rtlCol="0">
            <a:spAutoFit/>
          </a:bodyPr>
          <a:lstStyle/>
          <a:p>
            <a:pPr marL="12700" marR="91440">
              <a:lnSpc>
                <a:spcPct val="91700"/>
              </a:lnSpc>
            </a:pPr>
            <a:r>
              <a:rPr sz="1000" spc="-5" dirty="0">
                <a:latin typeface="Meiryo UI"/>
                <a:cs typeface="Meiryo UI"/>
              </a:rPr>
              <a:t>広告  </a:t>
            </a:r>
            <a:r>
              <a:rPr sz="1000" spc="-10" dirty="0">
                <a:latin typeface="Meiryo UI"/>
                <a:cs typeface="Meiryo UI"/>
              </a:rPr>
              <a:t>仲介/決済  端末/OS  </a:t>
            </a:r>
            <a:r>
              <a:rPr sz="1000" spc="-5" dirty="0">
                <a:latin typeface="Meiryo UI"/>
                <a:cs typeface="Meiryo UI"/>
              </a:rPr>
              <a:t>その他</a:t>
            </a:r>
            <a:endParaRPr sz="1000">
              <a:latin typeface="Meiryo UI"/>
              <a:cs typeface="Meiryo UI"/>
            </a:endParaRPr>
          </a:p>
          <a:p>
            <a:pPr marL="318770">
              <a:lnSpc>
                <a:spcPct val="100000"/>
              </a:lnSpc>
              <a:spcBef>
                <a:spcPts val="55"/>
              </a:spcBef>
            </a:pPr>
            <a:r>
              <a:rPr sz="900" u="sng" dirty="0">
                <a:latin typeface="Meiryo UI"/>
                <a:cs typeface="Meiryo UI"/>
              </a:rPr>
              <a:t>売上高</a:t>
            </a:r>
            <a:endParaRPr sz="900">
              <a:latin typeface="Meiryo UI"/>
              <a:cs typeface="Meiryo UI"/>
            </a:endParaRPr>
          </a:p>
        </p:txBody>
      </p:sp>
      <p:sp>
        <p:nvSpPr>
          <p:cNvPr id="190" name="object 182"/>
          <p:cNvSpPr txBox="1"/>
          <p:nvPr/>
        </p:nvSpPr>
        <p:spPr>
          <a:xfrm>
            <a:off x="3495943" y="1447277"/>
            <a:ext cx="908050" cy="711200"/>
          </a:xfrm>
          <a:prstGeom prst="rect">
            <a:avLst/>
          </a:prstGeom>
        </p:spPr>
        <p:txBody>
          <a:bodyPr vert="horz" wrap="square" lIns="0" tIns="0" rIns="0" bIns="0" rtlCol="0">
            <a:spAutoFit/>
          </a:bodyPr>
          <a:lstStyle/>
          <a:p>
            <a:pPr marL="12700" marR="190500">
              <a:lnSpc>
                <a:spcPct val="91700"/>
              </a:lnSpc>
            </a:pPr>
            <a:r>
              <a:rPr sz="1000" spc="-5" dirty="0">
                <a:latin typeface="Meiryo UI"/>
                <a:cs typeface="Meiryo UI"/>
              </a:rPr>
              <a:t>売上原価  販管</a:t>
            </a:r>
            <a:r>
              <a:rPr sz="1000" dirty="0">
                <a:latin typeface="Meiryo UI"/>
                <a:cs typeface="Meiryo UI"/>
              </a:rPr>
              <a:t>・</a:t>
            </a:r>
            <a:r>
              <a:rPr sz="1000" spc="-5" dirty="0">
                <a:latin typeface="Meiryo UI"/>
                <a:cs typeface="Meiryo UI"/>
              </a:rPr>
              <a:t>開発費  その他費用  営業利益</a:t>
            </a:r>
            <a:endParaRPr sz="1000">
              <a:latin typeface="Meiryo UI"/>
              <a:cs typeface="Meiryo UI"/>
            </a:endParaRPr>
          </a:p>
          <a:p>
            <a:pPr marL="323215">
              <a:lnSpc>
                <a:spcPct val="100000"/>
              </a:lnSpc>
              <a:spcBef>
                <a:spcPts val="45"/>
              </a:spcBef>
            </a:pPr>
            <a:r>
              <a:rPr sz="900" u="sng" dirty="0">
                <a:latin typeface="Meiryo UI"/>
                <a:cs typeface="Meiryo UI"/>
              </a:rPr>
              <a:t>営業利益率</a:t>
            </a:r>
            <a:endParaRPr sz="900">
              <a:latin typeface="Meiryo UI"/>
              <a:cs typeface="Meiryo UI"/>
            </a:endParaRPr>
          </a:p>
        </p:txBody>
      </p:sp>
      <p:sp>
        <p:nvSpPr>
          <p:cNvPr id="191" name="object 183"/>
          <p:cNvSpPr txBox="1"/>
          <p:nvPr/>
        </p:nvSpPr>
        <p:spPr>
          <a:xfrm>
            <a:off x="3006484" y="2379380"/>
            <a:ext cx="3257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8</a:t>
            </a:r>
            <a:r>
              <a:rPr sz="900" dirty="0">
                <a:latin typeface="Meiryo UI"/>
                <a:cs typeface="Meiryo UI"/>
              </a:rPr>
              <a:t>兆円</a:t>
            </a:r>
            <a:endParaRPr sz="900">
              <a:latin typeface="Meiryo UI"/>
              <a:cs typeface="Meiryo UI"/>
            </a:endParaRPr>
          </a:p>
        </p:txBody>
      </p:sp>
      <p:sp>
        <p:nvSpPr>
          <p:cNvPr id="192" name="object 184"/>
          <p:cNvSpPr txBox="1"/>
          <p:nvPr/>
        </p:nvSpPr>
        <p:spPr>
          <a:xfrm>
            <a:off x="3962668" y="2379380"/>
            <a:ext cx="2876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25%</a:t>
            </a:r>
            <a:endParaRPr sz="900">
              <a:latin typeface="Meiryo UI"/>
              <a:cs typeface="Meiryo UI"/>
            </a:endParaRPr>
          </a:p>
        </p:txBody>
      </p:sp>
      <p:sp>
        <p:nvSpPr>
          <p:cNvPr id="193" name="object 185"/>
          <p:cNvSpPr txBox="1"/>
          <p:nvPr/>
        </p:nvSpPr>
        <p:spPr>
          <a:xfrm>
            <a:off x="2950096" y="2821594"/>
            <a:ext cx="436880" cy="146050"/>
          </a:xfrm>
          <a:prstGeom prst="rect">
            <a:avLst/>
          </a:prstGeom>
        </p:spPr>
        <p:txBody>
          <a:bodyPr vert="horz" wrap="square" lIns="0" tIns="0" rIns="0" bIns="0" rtlCol="0">
            <a:spAutoFit/>
          </a:bodyPr>
          <a:lstStyle/>
          <a:p>
            <a:pPr marL="12700">
              <a:lnSpc>
                <a:spcPct val="100000"/>
              </a:lnSpc>
            </a:pPr>
            <a:r>
              <a:rPr sz="900" dirty="0">
                <a:latin typeface="Meiryo UI"/>
                <a:cs typeface="Meiryo UI"/>
              </a:rPr>
              <a:t>1</a:t>
            </a:r>
            <a:r>
              <a:rPr sz="900" spc="-5" dirty="0">
                <a:latin typeface="Meiryo UI"/>
                <a:cs typeface="Meiryo UI"/>
              </a:rPr>
              <a:t>.</a:t>
            </a:r>
            <a:r>
              <a:rPr sz="900" dirty="0">
                <a:latin typeface="Meiryo UI"/>
                <a:cs typeface="Meiryo UI"/>
              </a:rPr>
              <a:t>5兆円</a:t>
            </a:r>
            <a:endParaRPr sz="900">
              <a:latin typeface="Meiryo UI"/>
              <a:cs typeface="Meiryo UI"/>
            </a:endParaRPr>
          </a:p>
        </p:txBody>
      </p:sp>
      <p:sp>
        <p:nvSpPr>
          <p:cNvPr id="194" name="object 186"/>
          <p:cNvSpPr txBox="1"/>
          <p:nvPr/>
        </p:nvSpPr>
        <p:spPr>
          <a:xfrm>
            <a:off x="3962668" y="2821594"/>
            <a:ext cx="2876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40%</a:t>
            </a:r>
            <a:endParaRPr sz="900">
              <a:latin typeface="Meiryo UI"/>
              <a:cs typeface="Meiryo UI"/>
            </a:endParaRPr>
          </a:p>
        </p:txBody>
      </p:sp>
      <p:sp>
        <p:nvSpPr>
          <p:cNvPr id="195" name="object 187"/>
          <p:cNvSpPr txBox="1"/>
          <p:nvPr/>
        </p:nvSpPr>
        <p:spPr>
          <a:xfrm>
            <a:off x="2950096" y="3303814"/>
            <a:ext cx="436880" cy="146050"/>
          </a:xfrm>
          <a:prstGeom prst="rect">
            <a:avLst/>
          </a:prstGeom>
        </p:spPr>
        <p:txBody>
          <a:bodyPr vert="horz" wrap="square" lIns="0" tIns="0" rIns="0" bIns="0" rtlCol="0">
            <a:spAutoFit/>
          </a:bodyPr>
          <a:lstStyle/>
          <a:p>
            <a:pPr marL="12700">
              <a:lnSpc>
                <a:spcPct val="100000"/>
              </a:lnSpc>
            </a:pPr>
            <a:r>
              <a:rPr sz="900" dirty="0">
                <a:latin typeface="Meiryo UI"/>
                <a:cs typeface="Meiryo UI"/>
              </a:rPr>
              <a:t>0</a:t>
            </a:r>
            <a:r>
              <a:rPr sz="900" spc="-5" dirty="0">
                <a:latin typeface="Meiryo UI"/>
                <a:cs typeface="Meiryo UI"/>
              </a:rPr>
              <a:t>.</a:t>
            </a:r>
            <a:r>
              <a:rPr sz="900" dirty="0">
                <a:latin typeface="Meiryo UI"/>
                <a:cs typeface="Meiryo UI"/>
              </a:rPr>
              <a:t>4兆円</a:t>
            </a:r>
            <a:endParaRPr sz="900">
              <a:latin typeface="Meiryo UI"/>
              <a:cs typeface="Meiryo UI"/>
            </a:endParaRPr>
          </a:p>
        </p:txBody>
      </p:sp>
      <p:sp>
        <p:nvSpPr>
          <p:cNvPr id="196" name="object 188"/>
          <p:cNvSpPr txBox="1"/>
          <p:nvPr/>
        </p:nvSpPr>
        <p:spPr>
          <a:xfrm>
            <a:off x="3962668" y="3303814"/>
            <a:ext cx="2876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46%</a:t>
            </a:r>
            <a:endParaRPr sz="900">
              <a:latin typeface="Meiryo UI"/>
              <a:cs typeface="Meiryo UI"/>
            </a:endParaRPr>
          </a:p>
        </p:txBody>
      </p:sp>
      <p:sp>
        <p:nvSpPr>
          <p:cNvPr id="197" name="object 189"/>
          <p:cNvSpPr txBox="1"/>
          <p:nvPr/>
        </p:nvSpPr>
        <p:spPr>
          <a:xfrm>
            <a:off x="2950096" y="3767998"/>
            <a:ext cx="436880" cy="146050"/>
          </a:xfrm>
          <a:prstGeom prst="rect">
            <a:avLst/>
          </a:prstGeom>
        </p:spPr>
        <p:txBody>
          <a:bodyPr vert="horz" wrap="square" lIns="0" tIns="0" rIns="0" bIns="0" rtlCol="0">
            <a:spAutoFit/>
          </a:bodyPr>
          <a:lstStyle/>
          <a:p>
            <a:pPr marL="12700">
              <a:lnSpc>
                <a:spcPct val="100000"/>
              </a:lnSpc>
            </a:pPr>
            <a:r>
              <a:rPr sz="900" dirty="0">
                <a:latin typeface="Meiryo UI"/>
                <a:cs typeface="Meiryo UI"/>
              </a:rPr>
              <a:t>0</a:t>
            </a:r>
            <a:r>
              <a:rPr sz="900" spc="-5" dirty="0">
                <a:latin typeface="Meiryo UI"/>
                <a:cs typeface="Meiryo UI"/>
              </a:rPr>
              <a:t>.</a:t>
            </a:r>
            <a:r>
              <a:rPr sz="900" dirty="0">
                <a:latin typeface="Meiryo UI"/>
                <a:cs typeface="Meiryo UI"/>
              </a:rPr>
              <a:t>6兆円</a:t>
            </a:r>
            <a:endParaRPr sz="900">
              <a:latin typeface="Meiryo UI"/>
              <a:cs typeface="Meiryo UI"/>
            </a:endParaRPr>
          </a:p>
        </p:txBody>
      </p:sp>
      <p:sp>
        <p:nvSpPr>
          <p:cNvPr id="198" name="object 190"/>
          <p:cNvSpPr txBox="1"/>
          <p:nvPr/>
        </p:nvSpPr>
        <p:spPr>
          <a:xfrm>
            <a:off x="3962668" y="3767998"/>
            <a:ext cx="2876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18%</a:t>
            </a:r>
            <a:endParaRPr sz="900">
              <a:latin typeface="Meiryo UI"/>
              <a:cs typeface="Meiryo UI"/>
            </a:endParaRPr>
          </a:p>
        </p:txBody>
      </p:sp>
      <p:graphicFrame>
        <p:nvGraphicFramePr>
          <p:cNvPr id="199" name="object 191"/>
          <p:cNvGraphicFramePr>
            <a:graphicFrameLocks noGrp="1"/>
          </p:cNvGraphicFramePr>
          <p:nvPr>
            <p:extLst>
              <p:ext uri="{D42A27DB-BD31-4B8C-83A1-F6EECF244321}">
                <p14:modId xmlns:p14="http://schemas.microsoft.com/office/powerpoint/2010/main" val="2230843212"/>
              </p:ext>
            </p:extLst>
          </p:nvPr>
        </p:nvGraphicFramePr>
        <p:xfrm>
          <a:off x="1368883" y="3959311"/>
          <a:ext cx="9599596" cy="927354"/>
        </p:xfrm>
        <a:graphic>
          <a:graphicData uri="http://schemas.openxmlformats.org/drawingml/2006/table">
            <a:tbl>
              <a:tblPr firstRow="1" bandRow="1">
                <a:tableStyleId>{2D5ABB26-0587-4C30-8999-92F81FD0307C}</a:tableStyleId>
              </a:tblPr>
              <a:tblGrid>
                <a:gridCol w="1277902">
                  <a:extLst>
                    <a:ext uri="{9D8B030D-6E8A-4147-A177-3AD203B41FA5}">
                      <a16:colId xmlns:a16="http://schemas.microsoft.com/office/drawing/2014/main" val="20000"/>
                    </a:ext>
                  </a:extLst>
                </a:gridCol>
                <a:gridCol w="1033243">
                  <a:extLst>
                    <a:ext uri="{9D8B030D-6E8A-4147-A177-3AD203B41FA5}">
                      <a16:colId xmlns:a16="http://schemas.microsoft.com/office/drawing/2014/main" val="20001"/>
                    </a:ext>
                  </a:extLst>
                </a:gridCol>
                <a:gridCol w="1837118">
                  <a:extLst>
                    <a:ext uri="{9D8B030D-6E8A-4147-A177-3AD203B41FA5}">
                      <a16:colId xmlns:a16="http://schemas.microsoft.com/office/drawing/2014/main" val="20002"/>
                    </a:ext>
                  </a:extLst>
                </a:gridCol>
                <a:gridCol w="922966">
                  <a:extLst>
                    <a:ext uri="{9D8B030D-6E8A-4147-A177-3AD203B41FA5}">
                      <a16:colId xmlns:a16="http://schemas.microsoft.com/office/drawing/2014/main" val="20003"/>
                    </a:ext>
                  </a:extLst>
                </a:gridCol>
                <a:gridCol w="487838">
                  <a:extLst>
                    <a:ext uri="{9D8B030D-6E8A-4147-A177-3AD203B41FA5}">
                      <a16:colId xmlns:a16="http://schemas.microsoft.com/office/drawing/2014/main" val="20004"/>
                    </a:ext>
                  </a:extLst>
                </a:gridCol>
                <a:gridCol w="1138593">
                  <a:extLst>
                    <a:ext uri="{9D8B030D-6E8A-4147-A177-3AD203B41FA5}">
                      <a16:colId xmlns:a16="http://schemas.microsoft.com/office/drawing/2014/main" val="20005"/>
                    </a:ext>
                  </a:extLst>
                </a:gridCol>
                <a:gridCol w="903719">
                  <a:extLst>
                    <a:ext uri="{9D8B030D-6E8A-4147-A177-3AD203B41FA5}">
                      <a16:colId xmlns:a16="http://schemas.microsoft.com/office/drawing/2014/main" val="20006"/>
                    </a:ext>
                  </a:extLst>
                </a:gridCol>
                <a:gridCol w="1584478">
                  <a:extLst>
                    <a:ext uri="{9D8B030D-6E8A-4147-A177-3AD203B41FA5}">
                      <a16:colId xmlns:a16="http://schemas.microsoft.com/office/drawing/2014/main" val="20007"/>
                    </a:ext>
                  </a:extLst>
                </a:gridCol>
                <a:gridCol w="413739">
                  <a:extLst>
                    <a:ext uri="{9D8B030D-6E8A-4147-A177-3AD203B41FA5}">
                      <a16:colId xmlns:a16="http://schemas.microsoft.com/office/drawing/2014/main" val="20008"/>
                    </a:ext>
                  </a:extLst>
                </a:gridCol>
              </a:tblGrid>
              <a:tr h="441528">
                <a:tc>
                  <a:txBody>
                    <a:bodyPr/>
                    <a:lstStyle/>
                    <a:p>
                      <a:pPr>
                        <a:lnSpc>
                          <a:spcPct val="100000"/>
                        </a:lnSpc>
                        <a:spcBef>
                          <a:spcPts val="865"/>
                        </a:spcBef>
                      </a:pPr>
                      <a:r>
                        <a:rPr sz="2000" spc="-5" dirty="0">
                          <a:latin typeface="Wingdings"/>
                          <a:cs typeface="Wingdings"/>
                        </a:rPr>
                        <a:t></a:t>
                      </a:r>
                      <a:r>
                        <a:rPr sz="2000" spc="-5" dirty="0">
                          <a:latin typeface="Meiryo UI"/>
                          <a:cs typeface="Meiryo UI"/>
                        </a:rPr>
                        <a:t>amazon</a:t>
                      </a:r>
                      <a:endParaRPr sz="2000" dirty="0">
                        <a:latin typeface="Meiryo UI"/>
                        <a:cs typeface="Meiryo UI"/>
                      </a:endParaRPr>
                    </a:p>
                  </a:txBody>
                  <a:tcPr marL="0" marR="0" marT="0" marB="0">
                    <a:lnB w="6350">
                      <a:solidFill>
                        <a:srgbClr val="FFFFFF"/>
                      </a:solidFill>
                      <a:prstDash val="solid"/>
                    </a:lnB>
                  </a:tcPr>
                </a:tc>
                <a:tc>
                  <a:txBody>
                    <a:bodyPr/>
                    <a:lstStyle/>
                    <a:p>
                      <a:pPr>
                        <a:lnSpc>
                          <a:spcPct val="100000"/>
                        </a:lnSpc>
                      </a:pPr>
                      <a:endParaRPr sz="900">
                        <a:latin typeface="Times New Roman"/>
                        <a:cs typeface="Times New Roman"/>
                      </a:endParaRPr>
                    </a:p>
                    <a:p>
                      <a:pPr>
                        <a:lnSpc>
                          <a:spcPct val="100000"/>
                        </a:lnSpc>
                        <a:spcBef>
                          <a:spcPts val="45"/>
                        </a:spcBef>
                      </a:pPr>
                      <a:endParaRPr sz="1200">
                        <a:latin typeface="Times New Roman"/>
                        <a:cs typeface="Times New Roman"/>
                      </a:endParaRPr>
                    </a:p>
                    <a:p>
                      <a:pPr marL="5080" algn="ctr">
                        <a:lnSpc>
                          <a:spcPct val="100000"/>
                        </a:lnSpc>
                      </a:pPr>
                      <a:r>
                        <a:rPr sz="900" spc="-5" dirty="0">
                          <a:latin typeface="Meiryo UI"/>
                          <a:cs typeface="Meiryo UI"/>
                        </a:rPr>
                        <a:t>10.6兆円</a:t>
                      </a:r>
                      <a:endParaRPr sz="900">
                        <a:latin typeface="Meiryo UI"/>
                        <a:cs typeface="Meiryo UI"/>
                      </a:endParaRPr>
                    </a:p>
                  </a:txBody>
                  <a:tcPr marL="0" marR="0" marT="0" marB="0">
                    <a:lnB w="6350">
                      <a:solidFill>
                        <a:srgbClr val="FFFFFF"/>
                      </a:solidFill>
                      <a:prstDash val="solid"/>
                    </a:lnB>
                  </a:tcPr>
                </a:tc>
                <a:tc>
                  <a:txBody>
                    <a:bodyPr/>
                    <a:lstStyle/>
                    <a:p>
                      <a:pPr>
                        <a:lnSpc>
                          <a:spcPct val="100000"/>
                        </a:lnSpc>
                      </a:pPr>
                      <a:endParaRPr sz="900">
                        <a:latin typeface="Times New Roman"/>
                        <a:cs typeface="Times New Roman"/>
                      </a:endParaRPr>
                    </a:p>
                    <a:p>
                      <a:pPr>
                        <a:lnSpc>
                          <a:spcPct val="100000"/>
                        </a:lnSpc>
                        <a:spcBef>
                          <a:spcPts val="45"/>
                        </a:spcBef>
                      </a:pPr>
                      <a:endParaRPr sz="1200">
                        <a:latin typeface="Times New Roman"/>
                        <a:cs typeface="Times New Roman"/>
                      </a:endParaRPr>
                    </a:p>
                    <a:p>
                      <a:pPr marL="271780">
                        <a:lnSpc>
                          <a:spcPct val="100000"/>
                        </a:lnSpc>
                      </a:pPr>
                      <a:r>
                        <a:rPr sz="900" spc="-5" dirty="0">
                          <a:latin typeface="Meiryo UI"/>
                          <a:cs typeface="Meiryo UI"/>
                        </a:rPr>
                        <a:t>0.2%</a:t>
                      </a:r>
                      <a:endParaRPr sz="900">
                        <a:latin typeface="Meiryo UI"/>
                        <a:cs typeface="Meiryo UI"/>
                      </a:endParaRPr>
                    </a:p>
                  </a:txBody>
                  <a:tcPr marL="0" marR="0" marT="0" marB="0">
                    <a:lnB w="6350">
                      <a:solidFill>
                        <a:srgbClr val="FFFFFF"/>
                      </a:solidFill>
                      <a:prstDash val="solid"/>
                    </a:lnB>
                  </a:tcPr>
                </a:tc>
                <a:tc>
                  <a:txBody>
                    <a:bodyPr/>
                    <a:lstStyle/>
                    <a:p>
                      <a:pPr marL="20955">
                        <a:lnSpc>
                          <a:spcPct val="100000"/>
                        </a:lnSpc>
                        <a:spcBef>
                          <a:spcPts val="590"/>
                        </a:spcBef>
                      </a:pPr>
                      <a:r>
                        <a:rPr sz="1000" spc="-5" dirty="0">
                          <a:latin typeface="Arial"/>
                          <a:cs typeface="Arial"/>
                        </a:rPr>
                        <a:t>•</a:t>
                      </a:r>
                      <a:r>
                        <a:rPr sz="1000" spc="-5" dirty="0">
                          <a:latin typeface="Meiryo UI"/>
                          <a:cs typeface="Meiryo UI"/>
                        </a:rPr>
                        <a:t>amazon</a:t>
                      </a:r>
                      <a:endParaRPr sz="1000">
                        <a:latin typeface="Meiryo UI"/>
                        <a:cs typeface="Meiryo UI"/>
                      </a:endParaRPr>
                    </a:p>
                  </a:txBody>
                  <a:tcPr marL="0" marR="0" marT="0" marB="0">
                    <a:lnR w="38493">
                      <a:solidFill>
                        <a:srgbClr val="FFFFFF"/>
                      </a:solidFill>
                      <a:prstDash val="solid"/>
                    </a:lnR>
                    <a:lnB w="6350">
                      <a:solidFill>
                        <a:srgbClr val="FFFFFF"/>
                      </a:solidFill>
                      <a:prstDash val="solid"/>
                    </a:lnB>
                    <a:solidFill>
                      <a:srgbClr val="DBEDF4"/>
                    </a:solidFill>
                  </a:tcPr>
                </a:tc>
                <a:tc>
                  <a:txBody>
                    <a:bodyPr/>
                    <a:lstStyle/>
                    <a:p>
                      <a:pPr marL="15875">
                        <a:lnSpc>
                          <a:spcPct val="100000"/>
                        </a:lnSpc>
                        <a:spcBef>
                          <a:spcPts val="590"/>
                        </a:spcBef>
                      </a:pPr>
                      <a:r>
                        <a:rPr sz="1000" spc="-10" dirty="0">
                          <a:latin typeface="Arial"/>
                          <a:cs typeface="Arial"/>
                        </a:rPr>
                        <a:t>•</a:t>
                      </a:r>
                      <a:r>
                        <a:rPr sz="1000" spc="-10" dirty="0">
                          <a:latin typeface="Meiryo UI"/>
                          <a:cs typeface="Meiryo UI"/>
                        </a:rPr>
                        <a:t>Prime</a:t>
                      </a:r>
                      <a:endParaRPr sz="1000">
                        <a:latin typeface="Meiryo UI"/>
                        <a:cs typeface="Meiryo UI"/>
                      </a:endParaRPr>
                    </a:p>
                  </a:txBody>
                  <a:tcPr marL="0" marR="0" marT="0" marB="0">
                    <a:lnL w="38493">
                      <a:solidFill>
                        <a:srgbClr val="FFFFFF"/>
                      </a:solidFill>
                      <a:prstDash val="solid"/>
                    </a:lnL>
                    <a:lnB w="6350">
                      <a:solidFill>
                        <a:srgbClr val="FFFFFF"/>
                      </a:solidFill>
                      <a:prstDash val="solid"/>
                    </a:lnB>
                    <a:solidFill>
                      <a:srgbClr val="DBEDF4"/>
                    </a:solidFill>
                  </a:tcPr>
                </a:tc>
                <a:tc gridSpan="2">
                  <a:txBody>
                    <a:bodyPr/>
                    <a:lstStyle/>
                    <a:p>
                      <a:pPr>
                        <a:lnSpc>
                          <a:spcPct val="100000"/>
                        </a:lnSpc>
                        <a:spcBef>
                          <a:spcPts val="615"/>
                        </a:spcBef>
                        <a:tabLst>
                          <a:tab pos="645795" algn="l"/>
                        </a:tabLst>
                      </a:pPr>
                      <a:r>
                        <a:rPr sz="1500" spc="-15" baseline="2777" dirty="0">
                          <a:latin typeface="Meiryo UI"/>
                          <a:cs typeface="Meiryo UI"/>
                        </a:rPr>
                        <a:t>Video	</a:t>
                      </a:r>
                      <a:r>
                        <a:rPr sz="1000" spc="-5" dirty="0">
                          <a:latin typeface="Arial"/>
                          <a:cs typeface="Arial"/>
                        </a:rPr>
                        <a:t>•</a:t>
                      </a:r>
                      <a:r>
                        <a:rPr sz="1000" spc="-5" dirty="0">
                          <a:latin typeface="Meiryo UI"/>
                          <a:cs typeface="Meiryo UI"/>
                        </a:rPr>
                        <a:t>Kindle</a:t>
                      </a:r>
                      <a:r>
                        <a:rPr sz="1000" spc="-70" dirty="0">
                          <a:latin typeface="Meiryo UI"/>
                          <a:cs typeface="Meiryo UI"/>
                        </a:rPr>
                        <a:t> </a:t>
                      </a:r>
                      <a:r>
                        <a:rPr sz="1000" spc="-10" dirty="0">
                          <a:latin typeface="Meiryo UI"/>
                          <a:cs typeface="Meiryo UI"/>
                        </a:rPr>
                        <a:t>Store</a:t>
                      </a:r>
                      <a:endParaRPr sz="1000">
                        <a:latin typeface="Meiryo UI"/>
                        <a:cs typeface="Meiryo UI"/>
                      </a:endParaRPr>
                    </a:p>
                  </a:txBody>
                  <a:tcPr marL="0" marR="0" marT="0" marB="0">
                    <a:lnB w="6350">
                      <a:solidFill>
                        <a:srgbClr val="FFFFFF"/>
                      </a:solidFill>
                      <a:prstDash val="solid"/>
                    </a:lnB>
                  </a:tcPr>
                </a:tc>
                <a:tc hMerge="1">
                  <a:txBody>
                    <a:bodyPr/>
                    <a:lstStyle/>
                    <a:p>
                      <a:endParaRPr/>
                    </a:p>
                  </a:txBody>
                  <a:tcPr marL="0" marR="0" marT="0" marB="0"/>
                </a:tc>
                <a:tc gridSpan="2">
                  <a:txBody>
                    <a:bodyPr/>
                    <a:lstStyle/>
                    <a:p>
                      <a:pPr marL="1116330">
                        <a:lnSpc>
                          <a:spcPts val="1145"/>
                        </a:lnSpc>
                      </a:pPr>
                      <a:r>
                        <a:rPr sz="1000" spc="-5" dirty="0">
                          <a:latin typeface="Arial"/>
                          <a:cs typeface="Arial"/>
                        </a:rPr>
                        <a:t>•</a:t>
                      </a:r>
                      <a:r>
                        <a:rPr sz="1000" spc="-5" dirty="0">
                          <a:latin typeface="Meiryo UI"/>
                          <a:cs typeface="Meiryo UI"/>
                        </a:rPr>
                        <a:t>Kindle</a:t>
                      </a:r>
                      <a:endParaRPr sz="1000">
                        <a:latin typeface="Meiryo UI"/>
                        <a:cs typeface="Meiryo UI"/>
                      </a:endParaRPr>
                    </a:p>
                    <a:p>
                      <a:pPr marL="1116330">
                        <a:lnSpc>
                          <a:spcPct val="100000"/>
                        </a:lnSpc>
                      </a:pPr>
                      <a:r>
                        <a:rPr sz="1000" spc="-5" dirty="0">
                          <a:latin typeface="Arial"/>
                          <a:cs typeface="Arial"/>
                        </a:rPr>
                        <a:t>•</a:t>
                      </a:r>
                      <a:r>
                        <a:rPr sz="1000" spc="-5" dirty="0">
                          <a:latin typeface="Meiryo UI"/>
                          <a:cs typeface="Meiryo UI"/>
                        </a:rPr>
                        <a:t>Amazon</a:t>
                      </a:r>
                      <a:r>
                        <a:rPr sz="1000" spc="-85" dirty="0">
                          <a:latin typeface="Meiryo UI"/>
                          <a:cs typeface="Meiryo UI"/>
                        </a:rPr>
                        <a:t> </a:t>
                      </a:r>
                      <a:r>
                        <a:rPr sz="1000" spc="-10" dirty="0">
                          <a:latin typeface="Meiryo UI"/>
                          <a:cs typeface="Meiryo UI"/>
                        </a:rPr>
                        <a:t>Echo</a:t>
                      </a:r>
                      <a:endParaRPr sz="1000">
                        <a:latin typeface="Meiryo UI"/>
                        <a:cs typeface="Meiryo UI"/>
                      </a:endParaRPr>
                    </a:p>
                    <a:p>
                      <a:pPr marL="1116330">
                        <a:lnSpc>
                          <a:spcPct val="100000"/>
                        </a:lnSpc>
                      </a:pPr>
                      <a:r>
                        <a:rPr sz="1000" spc="-10" dirty="0">
                          <a:latin typeface="Arial"/>
                          <a:cs typeface="Arial"/>
                        </a:rPr>
                        <a:t>•</a:t>
                      </a:r>
                      <a:r>
                        <a:rPr sz="1000" spc="-10" dirty="0">
                          <a:latin typeface="Meiryo UI"/>
                          <a:cs typeface="Meiryo UI"/>
                        </a:rPr>
                        <a:t>Fire </a:t>
                      </a:r>
                      <a:r>
                        <a:rPr sz="1000" spc="-5" dirty="0">
                          <a:latin typeface="Meiryo UI"/>
                          <a:cs typeface="Meiryo UI"/>
                        </a:rPr>
                        <a:t>TV</a:t>
                      </a:r>
                      <a:r>
                        <a:rPr sz="1000" spc="-45" dirty="0">
                          <a:latin typeface="Meiryo UI"/>
                          <a:cs typeface="Meiryo UI"/>
                        </a:rPr>
                        <a:t> </a:t>
                      </a:r>
                      <a:r>
                        <a:rPr sz="1000" spc="-5" dirty="0">
                          <a:latin typeface="Meiryo UI"/>
                          <a:cs typeface="Meiryo UI"/>
                        </a:rPr>
                        <a:t>Stick</a:t>
                      </a:r>
                      <a:endParaRPr sz="1000">
                        <a:latin typeface="Meiryo UI"/>
                        <a:cs typeface="Meiryo UI"/>
                      </a:endParaRPr>
                    </a:p>
                  </a:txBody>
                  <a:tcPr marL="0" marR="0" marT="0" marB="0">
                    <a:lnB w="635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470154">
                <a:tc>
                  <a:txBody>
                    <a:bodyPr/>
                    <a:lstStyle/>
                    <a:p>
                      <a:pPr>
                        <a:lnSpc>
                          <a:spcPct val="100000"/>
                        </a:lnSpc>
                        <a:spcBef>
                          <a:spcPts val="1140"/>
                        </a:spcBef>
                      </a:pPr>
                      <a:r>
                        <a:rPr sz="2000" dirty="0">
                          <a:latin typeface="Wingdings"/>
                          <a:cs typeface="Wingdings"/>
                        </a:rPr>
                        <a:t></a:t>
                      </a:r>
                      <a:r>
                        <a:rPr sz="2000" dirty="0">
                          <a:latin typeface="Meiryo UI"/>
                          <a:cs typeface="Meiryo UI"/>
                        </a:rPr>
                        <a:t>eBay</a:t>
                      </a:r>
                      <a:r>
                        <a:rPr sz="1950" baseline="25641" dirty="0">
                          <a:latin typeface="Meiryo UI"/>
                          <a:cs typeface="Meiryo UI"/>
                        </a:rPr>
                        <a:t>3)</a:t>
                      </a:r>
                    </a:p>
                  </a:txBody>
                  <a:tcPr marL="0" marR="0" marT="0" marB="0">
                    <a:lnT w="6350">
                      <a:solidFill>
                        <a:srgbClr val="FFFFFF"/>
                      </a:solidFill>
                      <a:prstDash val="solid"/>
                    </a:lnT>
                    <a:lnB w="6350">
                      <a:solidFill>
                        <a:srgbClr val="BEBEBE"/>
                      </a:solidFill>
                      <a:prstDash val="solid"/>
                    </a:lnB>
                  </a:tcPr>
                </a:tc>
                <a:tc>
                  <a:txBody>
                    <a:bodyPr/>
                    <a:lstStyle/>
                    <a:p>
                      <a:pPr>
                        <a:lnSpc>
                          <a:spcPct val="100000"/>
                        </a:lnSpc>
                      </a:pPr>
                      <a:endParaRPr sz="900">
                        <a:latin typeface="Times New Roman"/>
                        <a:cs typeface="Times New Roman"/>
                      </a:endParaRPr>
                    </a:p>
                    <a:p>
                      <a:pPr>
                        <a:lnSpc>
                          <a:spcPct val="100000"/>
                        </a:lnSpc>
                        <a:spcBef>
                          <a:spcPts val="45"/>
                        </a:spcBef>
                      </a:pPr>
                      <a:endParaRPr sz="1250">
                        <a:latin typeface="Times New Roman"/>
                        <a:cs typeface="Times New Roman"/>
                      </a:endParaRPr>
                    </a:p>
                    <a:p>
                      <a:pPr marL="5080" algn="ctr">
                        <a:lnSpc>
                          <a:spcPct val="100000"/>
                        </a:lnSpc>
                      </a:pPr>
                      <a:r>
                        <a:rPr sz="900" dirty="0">
                          <a:latin typeface="Meiryo UI"/>
                          <a:cs typeface="Meiryo UI"/>
                        </a:rPr>
                        <a:t>2兆円</a:t>
                      </a:r>
                      <a:endParaRPr sz="900">
                        <a:latin typeface="Meiryo UI"/>
                        <a:cs typeface="Meiryo UI"/>
                      </a:endParaRPr>
                    </a:p>
                  </a:txBody>
                  <a:tcPr marL="0" marR="0" marT="0" marB="0">
                    <a:lnT w="6350">
                      <a:solidFill>
                        <a:srgbClr val="FFFFFF"/>
                      </a:solidFill>
                      <a:prstDash val="solid"/>
                    </a:lnT>
                    <a:lnB w="6350">
                      <a:solidFill>
                        <a:srgbClr val="BEBEBE"/>
                      </a:solidFill>
                      <a:prstDash val="solid"/>
                    </a:lnB>
                  </a:tcPr>
                </a:tc>
                <a:tc>
                  <a:txBody>
                    <a:bodyPr/>
                    <a:lstStyle/>
                    <a:p>
                      <a:pPr>
                        <a:lnSpc>
                          <a:spcPct val="100000"/>
                        </a:lnSpc>
                      </a:pPr>
                      <a:endParaRPr sz="900">
                        <a:latin typeface="Times New Roman"/>
                        <a:cs typeface="Times New Roman"/>
                      </a:endParaRPr>
                    </a:p>
                    <a:p>
                      <a:pPr>
                        <a:lnSpc>
                          <a:spcPct val="100000"/>
                        </a:lnSpc>
                        <a:spcBef>
                          <a:spcPts val="45"/>
                        </a:spcBef>
                      </a:pPr>
                      <a:endParaRPr sz="1250">
                        <a:latin typeface="Times New Roman"/>
                        <a:cs typeface="Times New Roman"/>
                      </a:endParaRPr>
                    </a:p>
                    <a:p>
                      <a:pPr marL="292100">
                        <a:lnSpc>
                          <a:spcPct val="100000"/>
                        </a:lnSpc>
                      </a:pPr>
                      <a:r>
                        <a:rPr sz="900" spc="5" dirty="0">
                          <a:latin typeface="Meiryo UI"/>
                          <a:cs typeface="Meiryo UI"/>
                        </a:rPr>
                        <a:t>20%</a:t>
                      </a:r>
                      <a:endParaRPr sz="900">
                        <a:latin typeface="Meiryo UI"/>
                        <a:cs typeface="Meiryo UI"/>
                      </a:endParaRPr>
                    </a:p>
                  </a:txBody>
                  <a:tcPr marL="0" marR="0" marT="0" marB="0">
                    <a:lnT w="6350">
                      <a:solidFill>
                        <a:srgbClr val="FFFFFF"/>
                      </a:solidFill>
                      <a:prstDash val="solid"/>
                    </a:lnT>
                    <a:lnB w="6350">
                      <a:solidFill>
                        <a:srgbClr val="BEBEBE"/>
                      </a:solidFill>
                      <a:prstDash val="solid"/>
                    </a:lnB>
                  </a:tcPr>
                </a:tc>
                <a:tc>
                  <a:txBody>
                    <a:bodyPr/>
                    <a:lstStyle/>
                    <a:p>
                      <a:pPr marL="20955">
                        <a:lnSpc>
                          <a:spcPct val="100000"/>
                        </a:lnSpc>
                        <a:spcBef>
                          <a:spcPts val="790"/>
                        </a:spcBef>
                      </a:pPr>
                      <a:r>
                        <a:rPr sz="1000" spc="-5" dirty="0">
                          <a:latin typeface="Arial"/>
                          <a:cs typeface="Arial"/>
                        </a:rPr>
                        <a:t>•</a:t>
                      </a:r>
                      <a:r>
                        <a:rPr sz="1000" spc="-5" dirty="0">
                          <a:latin typeface="Meiryo UI"/>
                          <a:cs typeface="Meiryo UI"/>
                        </a:rPr>
                        <a:t>eBay</a:t>
                      </a:r>
                      <a:endParaRPr sz="1000">
                        <a:latin typeface="Meiryo UI"/>
                        <a:cs typeface="Meiryo UI"/>
                      </a:endParaRPr>
                    </a:p>
                  </a:txBody>
                  <a:tcPr marL="0" marR="0" marT="0" marB="0">
                    <a:lnR w="38493">
                      <a:solidFill>
                        <a:srgbClr val="FFFFFF"/>
                      </a:solidFill>
                      <a:prstDash val="solid"/>
                    </a:lnR>
                    <a:lnT w="6350">
                      <a:solidFill>
                        <a:srgbClr val="FFFFFF"/>
                      </a:solidFill>
                      <a:prstDash val="solid"/>
                    </a:lnT>
                    <a:lnB w="6350">
                      <a:solidFill>
                        <a:srgbClr val="BEBEBE"/>
                      </a:solidFill>
                      <a:prstDash val="solid"/>
                    </a:lnB>
                    <a:solidFill>
                      <a:srgbClr val="DBEDF4"/>
                    </a:solidFill>
                  </a:tcPr>
                </a:tc>
                <a:tc gridSpan="2">
                  <a:txBody>
                    <a:bodyPr/>
                    <a:lstStyle/>
                    <a:p>
                      <a:endParaRPr sz="1000">
                        <a:latin typeface="Meiryo UI"/>
                        <a:cs typeface="Meiryo UI"/>
                      </a:endParaRPr>
                    </a:p>
                  </a:txBody>
                  <a:tcPr marL="0" marR="0" marT="0" marB="0">
                    <a:lnL w="38493">
                      <a:solidFill>
                        <a:srgbClr val="FFFFFF"/>
                      </a:solidFill>
                      <a:prstDash val="solid"/>
                    </a:lnL>
                    <a:lnT w="6350">
                      <a:solidFill>
                        <a:srgbClr val="FFFFFF"/>
                      </a:solidFill>
                      <a:prstDash val="solid"/>
                    </a:lnT>
                    <a:lnB w="6350">
                      <a:solidFill>
                        <a:srgbClr val="BEBEBE"/>
                      </a:solidFill>
                      <a:prstDash val="solid"/>
                    </a:lnB>
                  </a:tcPr>
                </a:tc>
                <a:tc hMerge="1">
                  <a:txBody>
                    <a:bodyPr/>
                    <a:lstStyle/>
                    <a:p>
                      <a:endParaRPr/>
                    </a:p>
                  </a:txBody>
                  <a:tcPr marL="0" marR="0" marT="0" marB="0"/>
                </a:tc>
                <a:tc>
                  <a:txBody>
                    <a:bodyPr/>
                    <a:lstStyle/>
                    <a:p>
                      <a:pPr marL="21590">
                        <a:lnSpc>
                          <a:spcPct val="100000"/>
                        </a:lnSpc>
                        <a:spcBef>
                          <a:spcPts val="790"/>
                        </a:spcBef>
                      </a:pPr>
                      <a:r>
                        <a:rPr sz="1000" spc="-10" dirty="0">
                          <a:latin typeface="Arial"/>
                          <a:cs typeface="Arial"/>
                        </a:rPr>
                        <a:t>•</a:t>
                      </a:r>
                      <a:r>
                        <a:rPr sz="1000" spc="-10" dirty="0">
                          <a:latin typeface="Meiryo UI"/>
                          <a:cs typeface="Meiryo UI"/>
                        </a:rPr>
                        <a:t>PayPal</a:t>
                      </a:r>
                      <a:endParaRPr sz="1000" dirty="0">
                        <a:latin typeface="Meiryo UI"/>
                        <a:cs typeface="Meiryo UI"/>
                      </a:endParaRPr>
                    </a:p>
                  </a:txBody>
                  <a:tcPr marL="0" marR="0" marT="0" marB="0">
                    <a:lnT w="6350">
                      <a:solidFill>
                        <a:srgbClr val="FFFFFF"/>
                      </a:solidFill>
                      <a:prstDash val="solid"/>
                    </a:lnT>
                    <a:lnB w="6350">
                      <a:solidFill>
                        <a:srgbClr val="BEBEBE"/>
                      </a:solidFill>
                      <a:prstDash val="solid"/>
                    </a:lnB>
                    <a:solidFill>
                      <a:srgbClr val="DBEDF4"/>
                    </a:solidFill>
                  </a:tcPr>
                </a:tc>
                <a:tc>
                  <a:txBody>
                    <a:bodyPr/>
                    <a:lstStyle/>
                    <a:p>
                      <a:pPr marR="14604" algn="r">
                        <a:lnSpc>
                          <a:spcPct val="100000"/>
                        </a:lnSpc>
                        <a:spcBef>
                          <a:spcPts val="815"/>
                        </a:spcBef>
                      </a:pPr>
                      <a:r>
                        <a:rPr sz="1000" spc="-5" dirty="0">
                          <a:latin typeface="Arial"/>
                          <a:cs typeface="Arial"/>
                        </a:rPr>
                        <a:t>•</a:t>
                      </a:r>
                      <a:r>
                        <a:rPr sz="1000" spc="-10" dirty="0">
                          <a:latin typeface="Meiryo UI"/>
                          <a:cs typeface="Meiryo UI"/>
                        </a:rPr>
                        <a:t>P</a:t>
                      </a:r>
                      <a:r>
                        <a:rPr sz="1000" dirty="0">
                          <a:latin typeface="Meiryo UI"/>
                          <a:cs typeface="Meiryo UI"/>
                        </a:rPr>
                        <a:t>ay</a:t>
                      </a:r>
                      <a:r>
                        <a:rPr sz="1000" spc="-10" dirty="0">
                          <a:latin typeface="Meiryo UI"/>
                          <a:cs typeface="Meiryo UI"/>
                        </a:rPr>
                        <a:t>p</a:t>
                      </a:r>
                      <a:r>
                        <a:rPr sz="1000" dirty="0">
                          <a:latin typeface="Meiryo UI"/>
                          <a:cs typeface="Meiryo UI"/>
                        </a:rPr>
                        <a:t>al</a:t>
                      </a:r>
                      <a:endParaRPr sz="1000">
                        <a:latin typeface="Meiryo UI"/>
                        <a:cs typeface="Meiryo UI"/>
                      </a:endParaRPr>
                    </a:p>
                  </a:txBody>
                  <a:tcPr marL="0" marR="0" marT="0" marB="0">
                    <a:lnT w="6350">
                      <a:solidFill>
                        <a:srgbClr val="FFFFFF"/>
                      </a:solidFill>
                      <a:prstDash val="solid"/>
                    </a:lnT>
                    <a:lnB w="6350">
                      <a:solidFill>
                        <a:srgbClr val="BEBEBE"/>
                      </a:solidFill>
                      <a:prstDash val="solid"/>
                    </a:lnB>
                  </a:tcPr>
                </a:tc>
                <a:tc>
                  <a:txBody>
                    <a:bodyPr/>
                    <a:lstStyle/>
                    <a:p>
                      <a:pPr marL="22225">
                        <a:lnSpc>
                          <a:spcPct val="100000"/>
                        </a:lnSpc>
                        <a:spcBef>
                          <a:spcPts val="815"/>
                        </a:spcBef>
                      </a:pPr>
                      <a:r>
                        <a:rPr sz="1000" spc="-10" dirty="0">
                          <a:latin typeface="Meiryo UI"/>
                          <a:cs typeface="Meiryo UI"/>
                        </a:rPr>
                        <a:t>here</a:t>
                      </a:r>
                      <a:endParaRPr sz="1000" dirty="0">
                        <a:latin typeface="Meiryo UI"/>
                        <a:cs typeface="Meiryo UI"/>
                      </a:endParaRPr>
                    </a:p>
                  </a:txBody>
                  <a:tcPr marL="0" marR="0" marT="0" marB="0">
                    <a:lnT w="6350">
                      <a:solidFill>
                        <a:srgbClr val="FFFFFF"/>
                      </a:solidFill>
                      <a:prstDash val="solid"/>
                    </a:lnT>
                    <a:lnB w="6350">
                      <a:solidFill>
                        <a:srgbClr val="BEBEBE"/>
                      </a:solidFill>
                      <a:prstDash val="solid"/>
                    </a:lnB>
                  </a:tcPr>
                </a:tc>
                <a:extLst>
                  <a:ext uri="{0D108BD9-81ED-4DB2-BD59-A6C34878D82A}">
                    <a16:rowId xmlns:a16="http://schemas.microsoft.com/office/drawing/2014/main" val="10001"/>
                  </a:ext>
                </a:extLst>
              </a:tr>
            </a:tbl>
          </a:graphicData>
        </a:graphic>
      </p:graphicFrame>
      <p:sp>
        <p:nvSpPr>
          <p:cNvPr id="200" name="object 192"/>
          <p:cNvSpPr txBox="1"/>
          <p:nvPr/>
        </p:nvSpPr>
        <p:spPr>
          <a:xfrm>
            <a:off x="2969909" y="5240208"/>
            <a:ext cx="397510"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28</a:t>
            </a:r>
            <a:r>
              <a:rPr sz="900" dirty="0">
                <a:latin typeface="Meiryo UI"/>
                <a:cs typeface="Meiryo UI"/>
              </a:rPr>
              <a:t>兆円</a:t>
            </a:r>
            <a:endParaRPr sz="900">
              <a:latin typeface="Meiryo UI"/>
              <a:cs typeface="Meiryo UI"/>
            </a:endParaRPr>
          </a:p>
        </p:txBody>
      </p:sp>
      <p:sp>
        <p:nvSpPr>
          <p:cNvPr id="201" name="object 193"/>
          <p:cNvSpPr txBox="1"/>
          <p:nvPr/>
        </p:nvSpPr>
        <p:spPr>
          <a:xfrm>
            <a:off x="3962668" y="5240208"/>
            <a:ext cx="287020"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31</a:t>
            </a:r>
            <a:r>
              <a:rPr sz="900" dirty="0">
                <a:latin typeface="Meiryo UI"/>
                <a:cs typeface="Meiryo UI"/>
              </a:rPr>
              <a:t>%</a:t>
            </a:r>
            <a:endParaRPr sz="900">
              <a:latin typeface="Meiryo UI"/>
              <a:cs typeface="Meiryo UI"/>
            </a:endParaRPr>
          </a:p>
        </p:txBody>
      </p:sp>
      <p:sp>
        <p:nvSpPr>
          <p:cNvPr id="202" name="object 194"/>
          <p:cNvSpPr txBox="1"/>
          <p:nvPr/>
        </p:nvSpPr>
        <p:spPr>
          <a:xfrm>
            <a:off x="2969909" y="5722706"/>
            <a:ext cx="397510"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11</a:t>
            </a:r>
            <a:r>
              <a:rPr sz="900" dirty="0">
                <a:latin typeface="Meiryo UI"/>
                <a:cs typeface="Meiryo UI"/>
              </a:rPr>
              <a:t>兆円</a:t>
            </a:r>
            <a:endParaRPr sz="900">
              <a:latin typeface="Meiryo UI"/>
              <a:cs typeface="Meiryo UI"/>
            </a:endParaRPr>
          </a:p>
        </p:txBody>
      </p:sp>
      <p:sp>
        <p:nvSpPr>
          <p:cNvPr id="203" name="object 195"/>
          <p:cNvSpPr txBox="1"/>
          <p:nvPr/>
        </p:nvSpPr>
        <p:spPr>
          <a:xfrm>
            <a:off x="3962668" y="5722706"/>
            <a:ext cx="2876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19%</a:t>
            </a:r>
            <a:endParaRPr sz="900">
              <a:latin typeface="Meiryo UI"/>
              <a:cs typeface="Meiryo UI"/>
            </a:endParaRPr>
          </a:p>
        </p:txBody>
      </p:sp>
    </p:spTree>
    <p:extLst>
      <p:ext uri="{BB962C8B-B14F-4D97-AF65-F5344CB8AC3E}">
        <p14:creationId xmlns:p14="http://schemas.microsoft.com/office/powerpoint/2010/main" val="2793744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889838" y="2231571"/>
            <a:ext cx="7280572" cy="4626107"/>
          </a:xfrm>
          <a:prstGeom prst="rect">
            <a:avLst/>
          </a:prstGeom>
        </p:spPr>
      </p:pic>
      <p:sp>
        <p:nvSpPr>
          <p:cNvPr id="2" name="正方形/長方形 1"/>
          <p:cNvSpPr/>
          <p:nvPr/>
        </p:nvSpPr>
        <p:spPr>
          <a:xfrm>
            <a:off x="10886" y="1370675"/>
            <a:ext cx="12181114" cy="1569660"/>
          </a:xfrm>
          <a:prstGeom prst="rect">
            <a:avLst/>
          </a:prstGeom>
        </p:spPr>
        <p:txBody>
          <a:bodyPr wrap="square">
            <a:spAutoFit/>
          </a:bodyPr>
          <a:lstStyle/>
          <a:p>
            <a:pPr marL="12700">
              <a:lnSpc>
                <a:spcPct val="100000"/>
              </a:lnSpc>
              <a:spcBef>
                <a:spcPts val="1430"/>
              </a:spcBef>
            </a:pPr>
            <a:r>
              <a:rPr lang="ja-JP" altLang="en-US" sz="3200" spc="330" dirty="0">
                <a:latin typeface="Meiryo UI" panose="020B0604030504040204" pitchFamily="50" charset="-128"/>
                <a:ea typeface="Meiryo UI" panose="020B0604030504040204" pitchFamily="50" charset="-128"/>
                <a:cs typeface="MS UI Gothic"/>
              </a:rPr>
              <a:t>企業が</a:t>
            </a:r>
            <a:r>
              <a:rPr lang="ja-JP" altLang="en-US" sz="3200" b="1" u="sng" spc="330" dirty="0">
                <a:latin typeface="Meiryo UI" panose="020B0604030504040204" pitchFamily="50" charset="-128"/>
                <a:ea typeface="Meiryo UI" panose="020B0604030504040204" pitchFamily="50" charset="-128"/>
                <a:cs typeface="MS UI Gothic"/>
              </a:rPr>
              <a:t>第</a:t>
            </a:r>
            <a:r>
              <a:rPr lang="en-US" altLang="ja-JP" sz="3200" b="1" u="sng" spc="330" dirty="0">
                <a:latin typeface="Meiryo UI" panose="020B0604030504040204" pitchFamily="50" charset="-128"/>
                <a:ea typeface="Meiryo UI" panose="020B0604030504040204" pitchFamily="50" charset="-128"/>
                <a:cs typeface="Arial"/>
              </a:rPr>
              <a:t>3</a:t>
            </a:r>
            <a:r>
              <a:rPr lang="ja-JP" altLang="en-US" sz="3200" b="1" u="sng" spc="330" dirty="0">
                <a:latin typeface="Meiryo UI" panose="020B0604030504040204" pitchFamily="50" charset="-128"/>
                <a:ea typeface="Meiryo UI" panose="020B0604030504040204" pitchFamily="50" charset="-128"/>
                <a:cs typeface="MS UI Gothic"/>
              </a:rPr>
              <a:t>のプラットフォーム</a:t>
            </a:r>
            <a:r>
              <a:rPr lang="en-US" altLang="ja-JP" sz="3200" b="1" u="sng" spc="330" dirty="0">
                <a:latin typeface="Meiryo UI" panose="020B0604030504040204" pitchFamily="50" charset="-128"/>
                <a:ea typeface="Meiryo UI" panose="020B0604030504040204" pitchFamily="50" charset="-128"/>
                <a:cs typeface="Arial"/>
              </a:rPr>
              <a:t>IT</a:t>
            </a:r>
            <a:r>
              <a:rPr lang="ja-JP" altLang="en-US" sz="3200" b="1" u="sng" spc="330" dirty="0">
                <a:latin typeface="Meiryo UI" panose="020B0604030504040204" pitchFamily="50" charset="-128"/>
                <a:ea typeface="Meiryo UI" panose="020B0604030504040204" pitchFamily="50" charset="-128"/>
                <a:cs typeface="MS UI Gothic"/>
              </a:rPr>
              <a:t>技術</a:t>
            </a:r>
            <a:r>
              <a:rPr lang="ja-JP" altLang="en-US" sz="3200" spc="330" dirty="0">
                <a:latin typeface="Meiryo UI" panose="020B0604030504040204" pitchFamily="50" charset="-128"/>
                <a:ea typeface="Meiryo UI" panose="020B0604030504040204" pitchFamily="50" charset="-128"/>
                <a:cs typeface="MS UI Gothic"/>
              </a:rPr>
              <a:t>を利用して、新しい製品やサービス、</a:t>
            </a:r>
            <a:r>
              <a:rPr lang="ja-JP" altLang="en-US" sz="3200" b="1" u="sng" spc="-500" dirty="0">
                <a:latin typeface="Meiryo UI" panose="020B0604030504040204" pitchFamily="50" charset="-128"/>
                <a:ea typeface="Meiryo UI" panose="020B0604030504040204" pitchFamily="50" charset="-128"/>
                <a:cs typeface="Times New Roman"/>
              </a:rPr>
              <a:t> </a:t>
            </a:r>
            <a:r>
              <a:rPr lang="ja-JP" altLang="en-US" sz="3200" b="1" spc="75" dirty="0">
                <a:latin typeface="Meiryo UI" panose="020B0604030504040204" pitchFamily="50" charset="-128"/>
                <a:ea typeface="Meiryo UI" panose="020B0604030504040204" pitchFamily="50" charset="-128"/>
                <a:cs typeface="Microsoft YaHei"/>
              </a:rPr>
              <a:t>新しいビジネスモデル</a:t>
            </a:r>
            <a:r>
              <a:rPr lang="ja-JP" altLang="en-US" sz="3200" spc="75" dirty="0">
                <a:latin typeface="Meiryo UI" panose="020B0604030504040204" pitchFamily="50" charset="-128"/>
                <a:ea typeface="Meiryo UI" panose="020B0604030504040204" pitchFamily="50" charset="-128"/>
                <a:cs typeface="MS UI Gothic"/>
              </a:rPr>
              <a:t>、</a:t>
            </a:r>
            <a:r>
              <a:rPr lang="ja-JP" altLang="en-US" sz="3200" b="1" spc="75" dirty="0">
                <a:latin typeface="Meiryo UI" panose="020B0604030504040204" pitchFamily="50" charset="-128"/>
                <a:ea typeface="Meiryo UI" panose="020B0604030504040204" pitchFamily="50" charset="-128"/>
                <a:cs typeface="Microsoft YaHei"/>
              </a:rPr>
              <a:t>新しい関係を通じて価値を創出</a:t>
            </a:r>
            <a:r>
              <a:rPr lang="ja-JP" altLang="en-US" sz="3200" spc="75" dirty="0">
                <a:latin typeface="Meiryo UI" panose="020B0604030504040204" pitchFamily="50" charset="-128"/>
                <a:ea typeface="Meiryo UI" panose="020B0604030504040204" pitchFamily="50" charset="-128"/>
                <a:cs typeface="MS UI Gothic"/>
              </a:rPr>
              <a:t>し、</a:t>
            </a:r>
            <a:br>
              <a:rPr lang="en-US" altLang="ja-JP" sz="3200" spc="75" dirty="0">
                <a:latin typeface="Meiryo UI" panose="020B0604030504040204" pitchFamily="50" charset="-128"/>
                <a:ea typeface="Meiryo UI" panose="020B0604030504040204" pitchFamily="50" charset="-128"/>
                <a:cs typeface="MS UI Gothic"/>
              </a:rPr>
            </a:br>
            <a:r>
              <a:rPr lang="ja-JP" altLang="en-US" sz="3200" spc="75" dirty="0">
                <a:latin typeface="Meiryo UI" panose="020B0604030504040204" pitchFamily="50" charset="-128"/>
                <a:ea typeface="Meiryo UI" panose="020B0604030504040204" pitchFamily="50" charset="-128"/>
                <a:cs typeface="MS UI Gothic"/>
              </a:rPr>
              <a:t>競争上の優位性</a:t>
            </a:r>
            <a:r>
              <a:rPr lang="ja-JP" altLang="en-US" sz="3200" spc="375" dirty="0">
                <a:latin typeface="Meiryo UI" panose="020B0604030504040204" pitchFamily="50" charset="-128"/>
                <a:ea typeface="Meiryo UI" panose="020B0604030504040204" pitchFamily="50" charset="-128"/>
                <a:cs typeface="MS UI Gothic"/>
              </a:rPr>
              <a:t>を確立すること。</a:t>
            </a:r>
            <a:endParaRPr lang="ja-JP" altLang="en-US" sz="3200" dirty="0">
              <a:latin typeface="Meiryo UI" panose="020B0604030504040204" pitchFamily="50" charset="-128"/>
              <a:ea typeface="Meiryo UI" panose="020B0604030504040204" pitchFamily="50" charset="-128"/>
              <a:cs typeface="MS UI Gothic"/>
            </a:endParaRPr>
          </a:p>
        </p:txBody>
      </p:sp>
      <p:sp>
        <p:nvSpPr>
          <p:cNvPr id="3" name="テキスト ボックス 2"/>
          <p:cNvSpPr txBox="1"/>
          <p:nvPr/>
        </p:nvSpPr>
        <p:spPr>
          <a:xfrm>
            <a:off x="549711" y="2765565"/>
            <a:ext cx="4942114" cy="769441"/>
          </a:xfrm>
          <a:prstGeom prst="rect">
            <a:avLst/>
          </a:prstGeom>
          <a:noFill/>
        </p:spPr>
        <p:txBody>
          <a:bodyPr wrap="square" rtlCol="0">
            <a:spAutoFit/>
          </a:bodyPr>
          <a:lstStyle/>
          <a:p>
            <a:r>
              <a:rPr kumimoji="1" lang="ja-JP" altLang="en-US" u="sng" dirty="0">
                <a:latin typeface="Segoe UI Black" panose="020B0A02040204020203" pitchFamily="34" charset="0"/>
                <a:cs typeface="Segoe UI Black" panose="020B0A02040204020203" pitchFamily="34" charset="0"/>
              </a:rPr>
              <a:t>米調査会社</a:t>
            </a:r>
            <a:r>
              <a:rPr kumimoji="1" lang="en-US" altLang="ja-JP" u="sng" dirty="0">
                <a:latin typeface="Segoe UI Black" panose="020B0A02040204020203" pitchFamily="34" charset="0"/>
                <a:ea typeface="Segoe UI Black" panose="020B0A02040204020203" pitchFamily="34" charset="0"/>
                <a:cs typeface="Segoe UI Black" panose="020B0A02040204020203" pitchFamily="34" charset="0"/>
              </a:rPr>
              <a:t>IDC</a:t>
            </a:r>
            <a:r>
              <a:rPr kumimoji="1" lang="ja-JP" altLang="en-US" u="sng" dirty="0">
                <a:latin typeface="Segoe UI Black" panose="020B0A02040204020203" pitchFamily="34" charset="0"/>
                <a:cs typeface="Segoe UI Black" panose="020B0A02040204020203" pitchFamily="34" charset="0"/>
              </a:rPr>
              <a:t>は、</a:t>
            </a:r>
            <a:r>
              <a:rPr kumimoji="1" lang="en-US" altLang="ja-JP" u="sng" dirty="0">
                <a:latin typeface="Segoe UI Black" panose="020B0A02040204020203" pitchFamily="34" charset="0"/>
                <a:ea typeface="Segoe UI Black" panose="020B0A02040204020203" pitchFamily="34" charset="0"/>
                <a:cs typeface="Segoe UI Black" panose="020B0A02040204020203" pitchFamily="34" charset="0"/>
              </a:rPr>
              <a:t>DT</a:t>
            </a:r>
            <a:r>
              <a:rPr kumimoji="1" lang="ja-JP" altLang="en-US" u="sng" dirty="0">
                <a:latin typeface="Segoe UI Black" panose="020B0A02040204020203" pitchFamily="34" charset="0"/>
                <a:cs typeface="Segoe UI Black" panose="020B0A02040204020203" pitchFamily="34" charset="0"/>
              </a:rPr>
              <a:t>をこう</a:t>
            </a:r>
            <a:r>
              <a:rPr kumimoji="1" lang="ja-JP" altLang="en-US" sz="4400" u="sng" dirty="0">
                <a:latin typeface="Segoe UI Black" panose="020B0A02040204020203" pitchFamily="34" charset="0"/>
                <a:cs typeface="Segoe UI Black" panose="020B0A02040204020203" pitchFamily="34" charset="0"/>
              </a:rPr>
              <a:t>↑</a:t>
            </a:r>
            <a:r>
              <a:rPr kumimoji="1" lang="ja-JP" altLang="en-US" u="sng" dirty="0">
                <a:latin typeface="Segoe UI Black" panose="020B0A02040204020203" pitchFamily="34" charset="0"/>
                <a:cs typeface="Segoe UI Black" panose="020B0A02040204020203" pitchFamily="34" charset="0"/>
              </a:rPr>
              <a:t>定義している</a:t>
            </a:r>
            <a:r>
              <a:rPr kumimoji="1" lang="en-US" altLang="ja-JP" dirty="0">
                <a:latin typeface="Segoe UI Black" panose="020B0A02040204020203" pitchFamily="34" charset="0"/>
                <a:ea typeface="Segoe UI Black" panose="020B0A02040204020203" pitchFamily="34" charset="0"/>
                <a:cs typeface="Segoe UI Black" panose="020B0A02040204020203" pitchFamily="34" charset="0"/>
              </a:rPr>
              <a:t>~</a:t>
            </a:r>
            <a:endParaRPr kumimoji="1" lang="ja-JP" altLang="en-US" dirty="0">
              <a:latin typeface="Segoe UI Black" panose="020B0A02040204020203" pitchFamily="34" charset="0"/>
              <a:cs typeface="Segoe UI Black" panose="020B0A02040204020203" pitchFamily="34" charset="0"/>
            </a:endParaRPr>
          </a:p>
        </p:txBody>
      </p:sp>
      <p:pic>
        <p:nvPicPr>
          <p:cNvPr id="100" name="図 99"/>
          <p:cNvPicPr>
            <a:picLocks noChangeAspect="1"/>
          </p:cNvPicPr>
          <p:nvPr/>
        </p:nvPicPr>
        <p:blipFill>
          <a:blip r:embed="rId3"/>
          <a:stretch>
            <a:fillRect/>
          </a:stretch>
        </p:blipFill>
        <p:spPr>
          <a:xfrm>
            <a:off x="10886" y="0"/>
            <a:ext cx="881743" cy="551089"/>
          </a:xfrm>
          <a:prstGeom prst="rect">
            <a:avLst/>
          </a:prstGeom>
        </p:spPr>
      </p:pic>
      <p:sp>
        <p:nvSpPr>
          <p:cNvPr id="74" name="テキスト ボックス 73"/>
          <p:cNvSpPr txBox="1"/>
          <p:nvPr/>
        </p:nvSpPr>
        <p:spPr>
          <a:xfrm>
            <a:off x="1771889" y="434829"/>
            <a:ext cx="8575197"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あらためて</a:t>
            </a:r>
            <a:r>
              <a:rPr lang="en-US" altLang="ja-JP" sz="2400" b="1" dirty="0">
                <a:latin typeface="Meiryo UI" panose="020B0604030504040204" pitchFamily="50" charset="-128"/>
                <a:ea typeface="Meiryo UI" panose="020B0604030504040204" pitchFamily="50" charset="-128"/>
              </a:rPr>
              <a:t>DT</a:t>
            </a:r>
            <a:r>
              <a:rPr kumimoji="1" lang="ja-JP" altLang="en-US" sz="2400" b="1" dirty="0">
                <a:latin typeface="Meiryo UI" panose="020B0604030504040204" pitchFamily="50" charset="-128"/>
                <a:ea typeface="Meiryo UI" panose="020B0604030504040204" pitchFamily="50" charset="-128"/>
              </a:rPr>
              <a:t>の定義</a:t>
            </a:r>
          </a:p>
        </p:txBody>
      </p:sp>
      <p:pic>
        <p:nvPicPr>
          <p:cNvPr id="8" name="図 7"/>
          <p:cNvPicPr>
            <a:picLocks noChangeAspect="1"/>
          </p:cNvPicPr>
          <p:nvPr/>
        </p:nvPicPr>
        <p:blipFill>
          <a:blip r:embed="rId4"/>
          <a:stretch>
            <a:fillRect/>
          </a:stretch>
        </p:blipFill>
        <p:spPr>
          <a:xfrm>
            <a:off x="549711" y="3474329"/>
            <a:ext cx="4856481" cy="3127051"/>
          </a:xfrm>
          <a:prstGeom prst="rect">
            <a:avLst/>
          </a:prstGeom>
        </p:spPr>
      </p:pic>
      <p:pic>
        <p:nvPicPr>
          <p:cNvPr id="9" name="Picture 9" descr="MCj0424466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04706" y="2453313"/>
            <a:ext cx="726168" cy="624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正方形/長方形 5"/>
          <p:cNvSpPr/>
          <p:nvPr/>
        </p:nvSpPr>
        <p:spPr>
          <a:xfrm>
            <a:off x="1556656" y="6591030"/>
            <a:ext cx="1033054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第</a:t>
            </a:r>
            <a:r>
              <a:rPr lang="en-US" altLang="ja-JP" sz="1200" dirty="0">
                <a:latin typeface="Meiryo UI" panose="020B0604030504040204" pitchFamily="50" charset="-128"/>
                <a:ea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rPr>
              <a:t>のプラットフォーム関連</a:t>
            </a:r>
            <a:r>
              <a:rPr lang="en-US" altLang="ja-JP" sz="1200" dirty="0">
                <a:latin typeface="Meiryo UI" panose="020B0604030504040204" pitchFamily="50" charset="-128"/>
                <a:ea typeface="Meiryo UI" panose="020B0604030504040204" pitchFamily="50" charset="-128"/>
              </a:rPr>
              <a:t>IT</a:t>
            </a:r>
            <a:r>
              <a:rPr lang="ja-JP" altLang="en-US" sz="1200" dirty="0">
                <a:latin typeface="Meiryo UI" panose="020B0604030504040204" pitchFamily="50" charset="-128"/>
                <a:ea typeface="Meiryo UI" panose="020B0604030504040204" pitchFamily="50" charset="-128"/>
              </a:rPr>
              <a:t>技術（</a:t>
            </a:r>
            <a:r>
              <a:rPr lang="en-US" altLang="ja-JP" sz="1200" dirty="0">
                <a:latin typeface="Meiryo UI" panose="020B0604030504040204" pitchFamily="50" charset="-128"/>
                <a:ea typeface="Meiryo UI" panose="020B0604030504040204" pitchFamily="50" charset="-128"/>
              </a:rPr>
              <a:t>Cloud, Mobility, Big </a:t>
            </a:r>
            <a:r>
              <a:rPr lang="en-US" altLang="ja-JP" sz="1200" dirty="0" err="1">
                <a:latin typeface="Meiryo UI" panose="020B0604030504040204" pitchFamily="50" charset="-128"/>
                <a:ea typeface="Meiryo UI" panose="020B0604030504040204" pitchFamily="50" charset="-128"/>
              </a:rPr>
              <a:t>Data,Social</a:t>
            </a:r>
            <a:r>
              <a:rPr lang="en-US" altLang="ja-JP" sz="1200" dirty="0">
                <a:latin typeface="Meiryo UI" panose="020B0604030504040204" pitchFamily="50" charset="-128"/>
                <a:ea typeface="Meiryo UI" panose="020B0604030504040204" pitchFamily="50" charset="-128"/>
              </a:rPr>
              <a:t>, IoT, Robotics, 3D</a:t>
            </a:r>
            <a:r>
              <a:rPr lang="ja-JP" altLang="en-US" sz="1200" dirty="0">
                <a:latin typeface="Meiryo UI" panose="020B0604030504040204" pitchFamily="50" charset="-128"/>
                <a:ea typeface="Meiryo UI" panose="020B0604030504040204" pitchFamily="50" charset="-128"/>
              </a:rPr>
              <a:t>プリンタ等）を活用して、社会の全ての側面を抜本的に変革。</a:t>
            </a:r>
          </a:p>
        </p:txBody>
      </p:sp>
    </p:spTree>
    <p:extLst>
      <p:ext uri="{BB962C8B-B14F-4D97-AF65-F5344CB8AC3E}">
        <p14:creationId xmlns:p14="http://schemas.microsoft.com/office/powerpoint/2010/main" val="1854815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5502729" y="484621"/>
            <a:ext cx="881743" cy="551089"/>
          </a:xfrm>
          <a:prstGeom prst="rect">
            <a:avLst/>
          </a:prstGeom>
        </p:spPr>
      </p:pic>
      <p:sp>
        <p:nvSpPr>
          <p:cNvPr id="74" name="テキスト ボックス 73"/>
          <p:cNvSpPr txBox="1"/>
          <p:nvPr/>
        </p:nvSpPr>
        <p:spPr>
          <a:xfrm>
            <a:off x="1771888" y="574045"/>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要するに　　　　　の本質は？</a:t>
            </a:r>
          </a:p>
        </p:txBody>
      </p:sp>
      <p:pic>
        <p:nvPicPr>
          <p:cNvPr id="10" name="Picture 5" descr="10132 normal 1397209971 ba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7" y="5585022"/>
            <a:ext cx="6085114" cy="1272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正方形/長方形 10"/>
          <p:cNvSpPr/>
          <p:nvPr/>
        </p:nvSpPr>
        <p:spPr>
          <a:xfrm>
            <a:off x="446313" y="1422416"/>
            <a:ext cx="11468101" cy="3682418"/>
          </a:xfrm>
          <a:prstGeom prst="rect">
            <a:avLst/>
          </a:prstGeom>
        </p:spPr>
        <p:txBody>
          <a:bodyPr wrap="square">
            <a:spAutoFit/>
          </a:bodyPr>
          <a:lstStyle/>
          <a:p>
            <a:pPr>
              <a:lnSpc>
                <a:spcPct val="150000"/>
              </a:lnSpc>
            </a:pPr>
            <a:r>
              <a:rPr lang="ja-JP" altLang="en-US" sz="3200" b="1" dirty="0">
                <a:solidFill>
                  <a:srgbClr val="FF0000"/>
                </a:solidFill>
                <a:latin typeface="Meiryo UI" panose="020B0604030504040204" pitchFamily="50" charset="-128"/>
                <a:ea typeface="Meiryo UI" panose="020B0604030504040204" pitchFamily="50" charset="-128"/>
                <a:cs typeface="HG丸ｺﾞｼｯｸM-PRO"/>
              </a:rPr>
              <a:t>　</a:t>
            </a:r>
            <a:r>
              <a:rPr lang="ja-JP" altLang="en-US" sz="3200" b="1" u="sng" dirty="0">
                <a:solidFill>
                  <a:srgbClr val="FF0000"/>
                </a:solidFill>
                <a:latin typeface="Meiryo UI" panose="020B0604030504040204" pitchFamily="50" charset="-128"/>
                <a:ea typeface="Meiryo UI" panose="020B0604030504040204" pitchFamily="50" charset="-128"/>
                <a:cs typeface="HG丸ｺﾞｼｯｸM-PRO"/>
              </a:rPr>
              <a:t>人間の営み、社会現象、自然現象</a:t>
            </a:r>
            <a:r>
              <a:rPr lang="ja-JP" altLang="en-US" sz="3200" b="1" u="sng" dirty="0" err="1">
                <a:solidFill>
                  <a:srgbClr val="FF0000"/>
                </a:solidFill>
                <a:latin typeface="Meiryo UI" panose="020B0604030504040204" pitchFamily="50" charset="-128"/>
                <a:ea typeface="Meiryo UI" panose="020B0604030504040204" pitchFamily="50" charset="-128"/>
                <a:cs typeface="HG丸ｺﾞｼｯｸM-PRO"/>
              </a:rPr>
              <a:t>など</a:t>
            </a:r>
            <a:r>
              <a:rPr lang="ja-JP" altLang="en-US" sz="3200" b="1" u="sng" dirty="0">
                <a:solidFill>
                  <a:srgbClr val="FF0000"/>
                </a:solidFill>
                <a:latin typeface="Meiryo UI" panose="020B0604030504040204" pitchFamily="50" charset="-128"/>
                <a:ea typeface="Meiryo UI" panose="020B0604030504040204" pitchFamily="50" charset="-128"/>
                <a:cs typeface="HG丸ｺﾞｼｯｸM-PRO"/>
              </a:rPr>
              <a:t>、「森羅万象」が、デジタルデータとなり</a:t>
            </a:r>
            <a:r>
              <a:rPr lang="ja-JP" altLang="en-US" sz="3200" b="1" dirty="0">
                <a:solidFill>
                  <a:schemeClr val="accent5">
                    <a:lumMod val="50000"/>
                  </a:schemeClr>
                </a:solidFill>
                <a:latin typeface="Meiryo UI" panose="020B0604030504040204" pitchFamily="50" charset="-128"/>
                <a:ea typeface="Meiryo UI" panose="020B0604030504040204" pitchFamily="50" charset="-128"/>
                <a:cs typeface="HG丸ｺﾞｼｯｸM-PRO"/>
              </a:rPr>
              <a:t>、コンピューティング能力の飛躍的向上と、人工知能の</a:t>
            </a:r>
            <a:r>
              <a:rPr lang="ja-JP" altLang="en-US" sz="3200" b="1" dirty="0">
                <a:solidFill>
                  <a:srgbClr val="FF0000"/>
                </a:solidFill>
                <a:latin typeface="Meiryo UI" panose="020B0604030504040204" pitchFamily="50" charset="-128"/>
                <a:ea typeface="Meiryo UI" panose="020B0604030504040204" pitchFamily="50" charset="-128"/>
                <a:cs typeface="HG丸ｺﾞｼｯｸM-PRO"/>
              </a:rPr>
              <a:t>技術革新によって解き明かされ</a:t>
            </a:r>
            <a:r>
              <a:rPr lang="ja-JP" altLang="en-US" sz="3200" b="1" dirty="0">
                <a:solidFill>
                  <a:schemeClr val="accent5">
                    <a:lumMod val="50000"/>
                  </a:schemeClr>
                </a:solidFill>
                <a:latin typeface="Meiryo UI" panose="020B0604030504040204" pitchFamily="50" charset="-128"/>
                <a:ea typeface="Meiryo UI" panose="020B0604030504040204" pitchFamily="50" charset="-128"/>
                <a:cs typeface="HG丸ｺﾞｼｯｸM-PRO"/>
              </a:rPr>
              <a:t>、</a:t>
            </a:r>
            <a:r>
              <a:rPr lang="ja-JP" altLang="en-US" sz="3200" b="1" dirty="0">
                <a:solidFill>
                  <a:srgbClr val="FF0000"/>
                </a:solidFill>
                <a:latin typeface="Meiryo UI" panose="020B0604030504040204" pitchFamily="50" charset="-128"/>
                <a:ea typeface="Meiryo UI" panose="020B0604030504040204" pitchFamily="50" charset="-128"/>
                <a:cs typeface="HG丸ｺﾞｼｯｸM-PRO"/>
              </a:rPr>
              <a:t>これまで認識し得なかった</a:t>
            </a:r>
            <a:r>
              <a:rPr lang="ja-JP" altLang="en-US" sz="3200" b="1" dirty="0">
                <a:solidFill>
                  <a:schemeClr val="accent5">
                    <a:lumMod val="50000"/>
                  </a:schemeClr>
                </a:solidFill>
                <a:latin typeface="Meiryo UI" panose="020B0604030504040204" pitchFamily="50" charset="-128"/>
                <a:ea typeface="Meiryo UI" panose="020B0604030504040204" pitchFamily="50" charset="-128"/>
                <a:cs typeface="HG丸ｺﾞｼｯｸM-PRO"/>
              </a:rPr>
              <a:t>人間社会や自然現象のパターン、関係性、無意識的なものを含めた</a:t>
            </a:r>
            <a:r>
              <a:rPr lang="ja-JP" altLang="en-US" sz="3200" b="1" dirty="0">
                <a:solidFill>
                  <a:srgbClr val="FF0000"/>
                </a:solidFill>
                <a:latin typeface="Meiryo UI" panose="020B0604030504040204" pitchFamily="50" charset="-128"/>
                <a:ea typeface="Meiryo UI" panose="020B0604030504040204" pitchFamily="50" charset="-128"/>
                <a:cs typeface="HG丸ｺﾞｼｯｸM-PRO"/>
              </a:rPr>
              <a:t>個々人の行動や嗜好などが明らかになる</a:t>
            </a:r>
            <a:r>
              <a:rPr lang="ja-JP" altLang="en-US" sz="3200" b="1" dirty="0">
                <a:solidFill>
                  <a:schemeClr val="accent5">
                    <a:lumMod val="50000"/>
                  </a:schemeClr>
                </a:solidFill>
                <a:latin typeface="Meiryo UI" panose="020B0604030504040204" pitchFamily="50" charset="-128"/>
                <a:ea typeface="Meiryo UI" panose="020B0604030504040204" pitchFamily="50" charset="-128"/>
                <a:cs typeface="HG丸ｺﾞｼｯｸM-PRO"/>
              </a:rPr>
              <a:t>ことにある。</a:t>
            </a:r>
          </a:p>
        </p:txBody>
      </p:sp>
      <p:pic>
        <p:nvPicPr>
          <p:cNvPr id="12" name="Picture 5" descr="10132 normal 1397209971 ba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487" y="5571638"/>
            <a:ext cx="6132513" cy="12828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図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488" y="1422416"/>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102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16963" y="1073150"/>
            <a:ext cx="1555750" cy="1554163"/>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grey_circles_470x4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13" y="1241425"/>
            <a:ext cx="44767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1768475" y="4271963"/>
            <a:ext cx="1554163" cy="1554162"/>
          </a:xfrm>
          <a:prstGeom prst="rect">
            <a:avLst/>
          </a:prstGeom>
          <a:solidFill>
            <a:srgbClr val="336699"/>
          </a:solidFill>
          <a:ln>
            <a:noFill/>
          </a:ln>
          <a:scene3d>
            <a:camera prst="orthographicFront"/>
            <a:lightRig rig="threePt" dir="t"/>
          </a:scene3d>
          <a:sp3d>
            <a:bevelT w="114300" prst="artDeco"/>
          </a:sp3d>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4400" b="1" dirty="0">
                <a:solidFill>
                  <a:schemeClr val="bg1"/>
                </a:solidFill>
                <a:latin typeface="Meiryo UI" panose="020B0604030504040204" pitchFamily="50" charset="-128"/>
                <a:ea typeface="Meiryo UI" panose="020B0604030504040204" pitchFamily="50" charset="-128"/>
              </a:rPr>
              <a:t>3</a:t>
            </a:r>
            <a:endParaRPr lang="en-US" altLang="en-US" sz="4400" b="1" dirty="0">
              <a:solidFill>
                <a:schemeClr val="bg1"/>
              </a:solidFill>
              <a:latin typeface="Meiryo UI" panose="020B0604030504040204" pitchFamily="50" charset="-128"/>
              <a:ea typeface="Meiryo UI" panose="020B0604030504040204" pitchFamily="50" charset="-128"/>
            </a:endParaRPr>
          </a:p>
        </p:txBody>
      </p:sp>
      <p:sp>
        <p:nvSpPr>
          <p:cNvPr id="9" name="Rectangle 10"/>
          <p:cNvSpPr>
            <a:spLocks noChangeArrowheads="1"/>
          </p:cNvSpPr>
          <p:nvPr/>
        </p:nvSpPr>
        <p:spPr bwMode="auto">
          <a:xfrm>
            <a:off x="3316288" y="2636838"/>
            <a:ext cx="5389562" cy="1624012"/>
          </a:xfrm>
          <a:prstGeom prst="rect">
            <a:avLst/>
          </a:prstGeom>
          <a:solidFill>
            <a:schemeClr val="bg1"/>
          </a:solidFill>
          <a:ln w="38100" algn="ctr">
            <a:solidFill>
              <a:srgbClr val="336699"/>
            </a:solidFill>
            <a:round/>
            <a:headEnd type="triangle" w="med" len="med"/>
            <a:tailEnd type="triangle" w="med" len="med"/>
          </a:ln>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0000"/>
              </a:lnSpc>
              <a:spcBef>
                <a:spcPct val="50000"/>
              </a:spcBef>
              <a:buFontTx/>
              <a:buNone/>
            </a:pPr>
            <a:endParaRPr lang="en-US" altLang="en-US" sz="1400"/>
          </a:p>
        </p:txBody>
      </p:sp>
      <p:sp>
        <p:nvSpPr>
          <p:cNvPr id="10" name="Rectangle 6"/>
          <p:cNvSpPr txBox="1">
            <a:spLocks noChangeArrowheads="1"/>
          </p:cNvSpPr>
          <p:nvPr/>
        </p:nvSpPr>
        <p:spPr bwMode="auto">
          <a:xfrm>
            <a:off x="3343275" y="3121913"/>
            <a:ext cx="537368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2pPr>
            <a:lvl3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3pPr>
            <a:lvl4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4pPr>
            <a:lvl5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5pPr>
            <a:lvl6pPr marL="4572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6pPr>
            <a:lvl7pPr marL="9144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7pPr>
            <a:lvl8pPr marL="13716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8pPr>
            <a:lvl9pPr marL="18288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9pPr>
          </a:lstStyle>
          <a:p>
            <a:pPr eaLnBrk="1" hangingPunct="1">
              <a:defRPr/>
            </a:pPr>
            <a:r>
              <a:rPr lang="en-US" altLang="en-US" b="1" dirty="0">
                <a:solidFill>
                  <a:schemeClr val="accent4">
                    <a:lumMod val="50000"/>
                  </a:schemeClr>
                </a:solidFill>
              </a:rPr>
              <a:t> </a:t>
            </a:r>
            <a:r>
              <a:rPr lang="en-US" altLang="ja-JP" b="1" dirty="0">
                <a:solidFill>
                  <a:schemeClr val="accent4">
                    <a:lumMod val="50000"/>
                  </a:schemeClr>
                </a:solidFill>
              </a:rPr>
              <a:t>Biz</a:t>
            </a:r>
            <a:r>
              <a:rPr lang="ja-JP" altLang="en-US" b="1" dirty="0">
                <a:solidFill>
                  <a:schemeClr val="accent4">
                    <a:lumMod val="50000"/>
                  </a:schemeClr>
                </a:solidFill>
              </a:rPr>
              <a:t>環境の変化と考慮すべきコト</a:t>
            </a:r>
            <a:endParaRPr lang="en-US" altLang="en-US" b="1" dirty="0">
              <a:solidFill>
                <a:schemeClr val="accent4">
                  <a:lumMod val="50000"/>
                </a:schemeClr>
              </a:solidFill>
            </a:endParaRPr>
          </a:p>
        </p:txBody>
      </p:sp>
      <p:sp>
        <p:nvSpPr>
          <p:cNvPr id="2" name="スライド番号プレースホルダー 1"/>
          <p:cNvSpPr>
            <a:spLocks noGrp="1"/>
          </p:cNvSpPr>
          <p:nvPr>
            <p:ph type="sldNum" sz="quarter" idx="12"/>
          </p:nvPr>
        </p:nvSpPr>
        <p:spPr/>
        <p:txBody>
          <a:bodyPr/>
          <a:lstStyle/>
          <a:p>
            <a:fld id="{E0111AC5-7BD5-411B-8205-861CC0B8AE82}" type="slidenum">
              <a:rPr kumimoji="1" lang="ja-JP" altLang="en-US" smtClean="0"/>
              <a:t>34</a:t>
            </a:fld>
            <a:endParaRPr kumimoji="1" lang="ja-JP" altLang="en-US"/>
          </a:p>
        </p:txBody>
      </p:sp>
    </p:spTree>
    <p:extLst>
      <p:ext uri="{BB962C8B-B14F-4D97-AF65-F5344CB8AC3E}">
        <p14:creationId xmlns:p14="http://schemas.microsoft.com/office/powerpoint/2010/main" val="107112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452946"/>
            <a:ext cx="1219200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お伝えしたい事</a:t>
            </a:r>
          </a:p>
        </p:txBody>
      </p:sp>
      <p:sp>
        <p:nvSpPr>
          <p:cNvPr id="19" name="テキスト ボックス 18"/>
          <p:cNvSpPr txBox="1"/>
          <p:nvPr/>
        </p:nvSpPr>
        <p:spPr>
          <a:xfrm>
            <a:off x="2072077" y="3169735"/>
            <a:ext cx="9523563" cy="584775"/>
          </a:xfrm>
          <a:prstGeom prst="rect">
            <a:avLst/>
          </a:prstGeom>
          <a:noFill/>
        </p:spPr>
        <p:txBody>
          <a:bodyPr wrap="square" rtlCol="0">
            <a:spAutoFit/>
          </a:bodyPr>
          <a:lstStyle/>
          <a:p>
            <a:r>
              <a:rPr lang="ja-JP" altLang="en-US" sz="3200" dirty="0">
                <a:latin typeface="Meiryo UI" panose="020B0604030504040204" pitchFamily="50" charset="-128"/>
                <a:ea typeface="Meiryo UI" panose="020B0604030504040204" pitchFamily="50" charset="-128"/>
              </a:rPr>
              <a:t>要件定義力ではなく、</a:t>
            </a:r>
            <a:r>
              <a:rPr lang="ja-JP" altLang="en-US" sz="3200" b="1" u="sng" dirty="0">
                <a:latin typeface="Meiryo UI" panose="020B0604030504040204" pitchFamily="50" charset="-128"/>
                <a:ea typeface="Meiryo UI" panose="020B0604030504040204" pitchFamily="50" charset="-128"/>
              </a:rPr>
              <a:t>要求定義力の能力</a:t>
            </a:r>
            <a:r>
              <a:rPr lang="ja-JP" altLang="en-US" sz="3200" dirty="0">
                <a:latin typeface="Meiryo UI" panose="020B0604030504040204" pitchFamily="50" charset="-128"/>
                <a:ea typeface="Meiryo UI" panose="020B0604030504040204" pitchFamily="50" charset="-128"/>
              </a:rPr>
              <a:t>を涵養すること</a:t>
            </a:r>
            <a:r>
              <a:rPr kumimoji="1" lang="ja-JP" altLang="en-US" sz="3200" dirty="0">
                <a:latin typeface="Meiryo UI" panose="020B0604030504040204" pitchFamily="50" charset="-128"/>
                <a:ea typeface="Meiryo UI" panose="020B0604030504040204" pitchFamily="50" charset="-128"/>
              </a:rPr>
              <a:t>。</a:t>
            </a:r>
          </a:p>
        </p:txBody>
      </p:sp>
      <p:pic>
        <p:nvPicPr>
          <p:cNvPr id="12" name="Picture 8" descr="C:\Users\D0198\Desktop\和コンテンツ\1_haru\haru_01\PNG\h_parts14\h_parts14_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6227" y="1563632"/>
            <a:ext cx="10858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C:\Users\D0198\Desktop\和コンテンツ\1_haru\haru_01\PNG\h_parts14\h_parts14_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236" y="2926711"/>
            <a:ext cx="10858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p:cNvSpPr txBox="1"/>
          <p:nvPr/>
        </p:nvSpPr>
        <p:spPr>
          <a:xfrm>
            <a:off x="2091068" y="4463518"/>
            <a:ext cx="9523563" cy="584775"/>
          </a:xfrm>
          <a:prstGeom prst="rect">
            <a:avLst/>
          </a:prstGeom>
          <a:noFill/>
        </p:spPr>
        <p:txBody>
          <a:bodyPr wrap="square" rtlCol="0">
            <a:spAutoFit/>
          </a:bodyPr>
          <a:lstStyle/>
          <a:p>
            <a:r>
              <a:rPr lang="ja-JP" altLang="en-US" sz="3200" dirty="0">
                <a:latin typeface="Meiryo UI" panose="020B0604030504040204" pitchFamily="50" charset="-128"/>
                <a:ea typeface="Meiryo UI" panose="020B0604030504040204" pitchFamily="50" charset="-128"/>
              </a:rPr>
              <a:t>サービスを売るには、既存の</a:t>
            </a:r>
            <a:r>
              <a:rPr lang="ja-JP" altLang="en-US" sz="3200" b="1" u="sng" dirty="0">
                <a:latin typeface="Meiryo UI" panose="020B0604030504040204" pitchFamily="50" charset="-128"/>
                <a:ea typeface="Meiryo UI" panose="020B0604030504040204" pitchFamily="50" charset="-128"/>
              </a:rPr>
              <a:t>モノづくりの変革</a:t>
            </a:r>
            <a:r>
              <a:rPr lang="ja-JP" altLang="en-US" sz="3200" dirty="0">
                <a:latin typeface="Meiryo UI" panose="020B0604030504040204" pitchFamily="50" charset="-128"/>
                <a:ea typeface="Meiryo UI" panose="020B0604030504040204" pitchFamily="50" charset="-128"/>
              </a:rPr>
              <a:t>も欠かせない。</a:t>
            </a:r>
            <a:endParaRPr kumimoji="1" lang="en-US" altLang="ja-JP" sz="3200" dirty="0">
              <a:latin typeface="Meiryo UI" panose="020B0604030504040204" pitchFamily="50" charset="-128"/>
              <a:ea typeface="Meiryo UI" panose="020B0604030504040204" pitchFamily="50" charset="-128"/>
            </a:endParaRPr>
          </a:p>
        </p:txBody>
      </p:sp>
      <p:pic>
        <p:nvPicPr>
          <p:cNvPr id="15" name="Picture 8" descr="C:\Users\D0198\Desktop\和コンテンツ\1_haru\haru_01\PNG\h_parts14\h_parts14_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6227" y="4220494"/>
            <a:ext cx="10858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p:cNvSpPr txBox="1"/>
          <p:nvPr/>
        </p:nvSpPr>
        <p:spPr>
          <a:xfrm>
            <a:off x="2053086" y="1910934"/>
            <a:ext cx="9523563" cy="584775"/>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rPr>
              <a:t>DT</a:t>
            </a:r>
            <a:r>
              <a:rPr kumimoji="1" lang="ja-JP" altLang="en-US" sz="3200" dirty="0">
                <a:latin typeface="Meiryo UI" panose="020B0604030504040204" pitchFamily="50" charset="-128"/>
                <a:ea typeface="Meiryo UI" panose="020B0604030504040204" pitchFamily="50" charset="-128"/>
              </a:rPr>
              <a:t>は、データも大切だが、</a:t>
            </a:r>
            <a:r>
              <a:rPr kumimoji="1" lang="ja-JP" altLang="en-US" sz="3200" b="1" u="sng" dirty="0">
                <a:latin typeface="Meiryo UI" panose="020B0604030504040204" pitchFamily="50" charset="-128"/>
                <a:ea typeface="Meiryo UI" panose="020B0604030504040204" pitchFamily="50" charset="-128"/>
              </a:rPr>
              <a:t>ソフトウェアも死活的に重要</a:t>
            </a:r>
            <a:r>
              <a:rPr kumimoji="1" lang="ja-JP" altLang="en-US" sz="32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2488293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p:cNvPicPr>
            <a:picLocks noChangeAspect="1"/>
          </p:cNvPicPr>
          <p:nvPr/>
        </p:nvPicPr>
        <p:blipFill>
          <a:blip r:embed="rId2"/>
          <a:stretch>
            <a:fillRect/>
          </a:stretch>
        </p:blipFill>
        <p:spPr>
          <a:xfrm>
            <a:off x="10886" y="0"/>
            <a:ext cx="881743" cy="551089"/>
          </a:xfrm>
          <a:prstGeom prst="rect">
            <a:avLst/>
          </a:prstGeom>
        </p:spPr>
      </p:pic>
      <p:sp>
        <p:nvSpPr>
          <p:cNvPr id="11" name="object 4"/>
          <p:cNvSpPr/>
          <p:nvPr/>
        </p:nvSpPr>
        <p:spPr>
          <a:xfrm>
            <a:off x="3029607" y="2780867"/>
            <a:ext cx="525780" cy="1959864"/>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 name="object 5"/>
          <p:cNvSpPr/>
          <p:nvPr/>
        </p:nvSpPr>
        <p:spPr>
          <a:xfrm>
            <a:off x="3055388" y="2807030"/>
            <a:ext cx="420370" cy="1854200"/>
          </a:xfrm>
          <a:custGeom>
            <a:avLst/>
            <a:gdLst/>
            <a:ahLst/>
            <a:cxnLst/>
            <a:rect l="l" t="t" r="r" b="b"/>
            <a:pathLst>
              <a:path w="420369" h="1854200">
                <a:moveTo>
                  <a:pt x="0" y="0"/>
                </a:moveTo>
                <a:lnTo>
                  <a:pt x="0" y="1853945"/>
                </a:lnTo>
                <a:lnTo>
                  <a:pt x="420116" y="926972"/>
                </a:lnTo>
                <a:lnTo>
                  <a:pt x="0" y="0"/>
                </a:lnTo>
                <a:close/>
              </a:path>
            </a:pathLst>
          </a:custGeom>
          <a:solidFill>
            <a:srgbClr val="FF666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 name="object 6"/>
          <p:cNvSpPr/>
          <p:nvPr/>
        </p:nvSpPr>
        <p:spPr>
          <a:xfrm>
            <a:off x="719222" y="1387932"/>
            <a:ext cx="2196084" cy="5052060"/>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 name="object 7"/>
          <p:cNvSpPr/>
          <p:nvPr/>
        </p:nvSpPr>
        <p:spPr>
          <a:xfrm>
            <a:off x="745715" y="1413992"/>
            <a:ext cx="2089150" cy="4946015"/>
          </a:xfrm>
          <a:custGeom>
            <a:avLst/>
            <a:gdLst/>
            <a:ahLst/>
            <a:cxnLst/>
            <a:rect l="l" t="t" r="r" b="b"/>
            <a:pathLst>
              <a:path w="2089150" h="4946015">
                <a:moveTo>
                  <a:pt x="0" y="4945760"/>
                </a:moveTo>
                <a:lnTo>
                  <a:pt x="2089150" y="4945760"/>
                </a:lnTo>
                <a:lnTo>
                  <a:pt x="2089150" y="0"/>
                </a:lnTo>
                <a:lnTo>
                  <a:pt x="0" y="0"/>
                </a:lnTo>
                <a:lnTo>
                  <a:pt x="0" y="4945760"/>
                </a:lnTo>
                <a:close/>
              </a:path>
            </a:pathLst>
          </a:custGeom>
          <a:solidFill>
            <a:srgbClr val="DEEBF7"/>
          </a:solidFill>
          <a:scene3d>
            <a:camera prst="orthographicFront"/>
            <a:lightRig rig="threePt" dir="t"/>
          </a:scene3d>
          <a:sp3d>
            <a:bevelT/>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 name="object 8"/>
          <p:cNvSpPr txBox="1"/>
          <p:nvPr/>
        </p:nvSpPr>
        <p:spPr>
          <a:xfrm>
            <a:off x="1020771" y="1098372"/>
            <a:ext cx="1532255" cy="282129"/>
          </a:xfrm>
          <a:prstGeom prst="rect">
            <a:avLst/>
          </a:prstGeom>
        </p:spPr>
        <p:txBody>
          <a:bodyPr vert="horz" wrap="square" lIns="0" tIns="0" rIns="0" bIns="0" rtlCol="0">
            <a:spAutoFit/>
          </a:bodyPr>
          <a:lstStyle/>
          <a:p>
            <a:pPr marL="12700">
              <a:lnSpc>
                <a:spcPts val="2155"/>
              </a:lnSpc>
            </a:pPr>
            <a:r>
              <a:rPr sz="1800" spc="75" dirty="0">
                <a:latin typeface="Meiryo UI" panose="020B0604030504040204" pitchFamily="50" charset="-128"/>
                <a:ea typeface="Meiryo UI" panose="020B0604030504040204" pitchFamily="50" charset="-128"/>
                <a:cs typeface="MS UI Gothic"/>
              </a:rPr>
              <a:t>従来型</a:t>
            </a:r>
            <a:r>
              <a:rPr sz="1800" spc="40" dirty="0">
                <a:latin typeface="Meiryo UI" panose="020B0604030504040204" pitchFamily="50" charset="-128"/>
                <a:ea typeface="Meiryo UI" panose="020B0604030504040204" pitchFamily="50" charset="-128"/>
                <a:cs typeface="MS UI Gothic"/>
              </a:rPr>
              <a:t>ビ</a:t>
            </a:r>
            <a:r>
              <a:rPr sz="1800" spc="185" dirty="0">
                <a:latin typeface="Meiryo UI" panose="020B0604030504040204" pitchFamily="50" charset="-128"/>
                <a:ea typeface="Meiryo UI" panose="020B0604030504040204" pitchFamily="50" charset="-128"/>
                <a:cs typeface="MS UI Gothic"/>
              </a:rPr>
              <a:t>ジネス</a:t>
            </a:r>
            <a:endParaRPr sz="1800" dirty="0">
              <a:latin typeface="Meiryo UI" panose="020B0604030504040204" pitchFamily="50" charset="-128"/>
              <a:ea typeface="Meiryo UI" panose="020B0604030504040204" pitchFamily="50" charset="-128"/>
              <a:cs typeface="MS UI Gothic"/>
            </a:endParaRPr>
          </a:p>
        </p:txBody>
      </p:sp>
      <p:sp>
        <p:nvSpPr>
          <p:cNvPr id="16" name="object 9"/>
          <p:cNvSpPr/>
          <p:nvPr/>
        </p:nvSpPr>
        <p:spPr>
          <a:xfrm>
            <a:off x="1193544" y="1531179"/>
            <a:ext cx="1285499" cy="650504"/>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 name="object 10"/>
          <p:cNvSpPr/>
          <p:nvPr/>
        </p:nvSpPr>
        <p:spPr>
          <a:xfrm>
            <a:off x="1659530" y="3113099"/>
            <a:ext cx="944880" cy="870203"/>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 name="object 11"/>
          <p:cNvSpPr/>
          <p:nvPr/>
        </p:nvSpPr>
        <p:spPr>
          <a:xfrm>
            <a:off x="753800" y="2775279"/>
            <a:ext cx="1152894" cy="928990"/>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 name="object 12"/>
          <p:cNvSpPr/>
          <p:nvPr/>
        </p:nvSpPr>
        <p:spPr>
          <a:xfrm>
            <a:off x="869032" y="4321682"/>
            <a:ext cx="1150569" cy="1150569"/>
          </a:xfrm>
          <a:prstGeom prst="rect">
            <a:avLst/>
          </a:prstGeom>
          <a:blipFill>
            <a:blip r:embed="rId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 name="object 13"/>
          <p:cNvSpPr/>
          <p:nvPr/>
        </p:nvSpPr>
        <p:spPr>
          <a:xfrm>
            <a:off x="1649345" y="4649496"/>
            <a:ext cx="864336" cy="989463"/>
          </a:xfrm>
          <a:prstGeom prst="rect">
            <a:avLst/>
          </a:prstGeom>
          <a:blipFill>
            <a:blip r:embed="rId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 name="object 14"/>
          <p:cNvSpPr txBox="1"/>
          <p:nvPr/>
        </p:nvSpPr>
        <p:spPr>
          <a:xfrm>
            <a:off x="745715" y="1413992"/>
            <a:ext cx="2089150" cy="4946015"/>
          </a:xfrm>
          <a:prstGeom prst="rect">
            <a:avLst/>
          </a:prstGeom>
        </p:spPr>
        <p:txBody>
          <a:bodyPr vert="horz" wrap="square" lIns="0" tIns="0" rIns="0" bIns="0" rtlCol="0">
            <a:spAutoFit/>
          </a:bodyPr>
          <a:lstStyle/>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spcBef>
                <a:spcPts val="25"/>
              </a:spcBef>
            </a:pPr>
            <a:endParaRPr sz="1450" dirty="0">
              <a:latin typeface="Meiryo UI" panose="020B0604030504040204" pitchFamily="50" charset="-128"/>
              <a:ea typeface="Meiryo UI" panose="020B0604030504040204" pitchFamily="50" charset="-128"/>
              <a:cs typeface="Times New Roman"/>
            </a:endParaRPr>
          </a:p>
          <a:p>
            <a:pPr marR="99060" algn="ctr">
              <a:lnSpc>
                <a:spcPct val="100000"/>
              </a:lnSpc>
            </a:pPr>
            <a:r>
              <a:rPr sz="1200" spc="135" dirty="0">
                <a:latin typeface="Meiryo UI" panose="020B0604030504040204" pitchFamily="50" charset="-128"/>
                <a:ea typeface="Meiryo UI" panose="020B0604030504040204" pitchFamily="50" charset="-128"/>
                <a:cs typeface="MS UI Gothic"/>
              </a:rPr>
              <a:t>アナログカメラ、フィルム</a:t>
            </a:r>
            <a:endParaRPr sz="1200" dirty="0">
              <a:latin typeface="Meiryo UI" panose="020B0604030504040204" pitchFamily="50" charset="-128"/>
              <a:ea typeface="Meiryo UI" panose="020B0604030504040204" pitchFamily="50" charset="-128"/>
              <a:cs typeface="MS UI Gothic"/>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spcBef>
                <a:spcPts val="40"/>
              </a:spcBef>
            </a:pPr>
            <a:endParaRPr sz="1150" dirty="0">
              <a:latin typeface="Meiryo UI" panose="020B0604030504040204" pitchFamily="50" charset="-128"/>
              <a:ea typeface="Meiryo UI" panose="020B0604030504040204" pitchFamily="50" charset="-128"/>
              <a:cs typeface="Times New Roman"/>
            </a:endParaRPr>
          </a:p>
          <a:p>
            <a:pPr marL="222250">
              <a:lnSpc>
                <a:spcPct val="100000"/>
              </a:lnSpc>
            </a:pPr>
            <a:r>
              <a:rPr sz="1200" spc="-5" dirty="0">
                <a:latin typeface="Meiryo UI" panose="020B0604030504040204" pitchFamily="50" charset="-128"/>
                <a:ea typeface="Meiryo UI" panose="020B0604030504040204" pitchFamily="50" charset="-128"/>
                <a:cs typeface="MS UI Gothic"/>
              </a:rPr>
              <a:t>新聞・雑誌、書籍、書店</a:t>
            </a:r>
            <a:endParaRPr sz="1200" dirty="0">
              <a:latin typeface="Meiryo UI" panose="020B0604030504040204" pitchFamily="50" charset="-128"/>
              <a:ea typeface="Meiryo UI" panose="020B0604030504040204" pitchFamily="50" charset="-128"/>
              <a:cs typeface="MS UI Gothic"/>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nSpc>
                <a:spcPct val="100000"/>
              </a:lnSpc>
            </a:pPr>
            <a:endParaRPr sz="1200" dirty="0">
              <a:latin typeface="Meiryo UI" panose="020B0604030504040204" pitchFamily="50" charset="-128"/>
              <a:ea typeface="Meiryo UI" panose="020B0604030504040204" pitchFamily="50" charset="-128"/>
              <a:cs typeface="Times New Roman"/>
            </a:endParaRPr>
          </a:p>
          <a:p>
            <a:pPr algn="ctr">
              <a:lnSpc>
                <a:spcPct val="100000"/>
              </a:lnSpc>
              <a:spcBef>
                <a:spcPts val="895"/>
              </a:spcBef>
            </a:pPr>
            <a:r>
              <a:rPr sz="1200" spc="120" dirty="0">
                <a:latin typeface="Meiryo UI" panose="020B0604030504040204" pitchFamily="50" charset="-128"/>
                <a:ea typeface="Meiryo UI" panose="020B0604030504040204" pitchFamily="50" charset="-128"/>
                <a:cs typeface="MS UI Gothic"/>
              </a:rPr>
              <a:t>タクシー</a:t>
            </a:r>
            <a:endParaRPr sz="1200" dirty="0">
              <a:latin typeface="Meiryo UI" panose="020B0604030504040204" pitchFamily="50" charset="-128"/>
              <a:ea typeface="Meiryo UI" panose="020B0604030504040204" pitchFamily="50" charset="-128"/>
              <a:cs typeface="MS UI Gothic"/>
            </a:endParaRPr>
          </a:p>
        </p:txBody>
      </p:sp>
      <p:sp>
        <p:nvSpPr>
          <p:cNvPr id="22" name="object 15"/>
          <p:cNvSpPr/>
          <p:nvPr/>
        </p:nvSpPr>
        <p:spPr>
          <a:xfrm>
            <a:off x="3518810" y="3137483"/>
            <a:ext cx="2322576" cy="1524000"/>
          </a:xfrm>
          <a:prstGeom prst="rect">
            <a:avLst/>
          </a:prstGeom>
          <a:blipFill>
            <a:blip r:embed="rId1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 name="object 16"/>
          <p:cNvSpPr/>
          <p:nvPr/>
        </p:nvSpPr>
        <p:spPr>
          <a:xfrm>
            <a:off x="3545226" y="3163772"/>
            <a:ext cx="2216150" cy="1418590"/>
          </a:xfrm>
          <a:custGeom>
            <a:avLst/>
            <a:gdLst/>
            <a:ahLst/>
            <a:cxnLst/>
            <a:rect l="l" t="t" r="r" b="b"/>
            <a:pathLst>
              <a:path w="2216150" h="1418589">
                <a:moveTo>
                  <a:pt x="0" y="1418081"/>
                </a:moveTo>
                <a:lnTo>
                  <a:pt x="2215896" y="1418081"/>
                </a:lnTo>
                <a:lnTo>
                  <a:pt x="2215896" y="0"/>
                </a:lnTo>
                <a:lnTo>
                  <a:pt x="0" y="0"/>
                </a:lnTo>
                <a:lnTo>
                  <a:pt x="0" y="1418081"/>
                </a:lnTo>
                <a:close/>
              </a:path>
            </a:pathLst>
          </a:custGeom>
          <a:solidFill>
            <a:srgbClr val="FFF1CC"/>
          </a:solidFill>
          <a:scene3d>
            <a:camera prst="orthographicFront"/>
            <a:lightRig rig="threePt" dir="t"/>
          </a:scene3d>
          <a:sp3d>
            <a:bevelT/>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 name="object 17"/>
          <p:cNvSpPr/>
          <p:nvPr/>
        </p:nvSpPr>
        <p:spPr>
          <a:xfrm>
            <a:off x="3523382" y="1403171"/>
            <a:ext cx="2322575" cy="1524000"/>
          </a:xfrm>
          <a:prstGeom prst="rect">
            <a:avLst/>
          </a:prstGeom>
          <a:blipFill>
            <a:blip r:embed="rId1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 name="object 18"/>
          <p:cNvSpPr/>
          <p:nvPr/>
        </p:nvSpPr>
        <p:spPr>
          <a:xfrm>
            <a:off x="3549417" y="1429079"/>
            <a:ext cx="2216150" cy="1418590"/>
          </a:xfrm>
          <a:custGeom>
            <a:avLst/>
            <a:gdLst/>
            <a:ahLst/>
            <a:cxnLst/>
            <a:rect l="l" t="t" r="r" b="b"/>
            <a:pathLst>
              <a:path w="2216150" h="1418589">
                <a:moveTo>
                  <a:pt x="0" y="1418081"/>
                </a:moveTo>
                <a:lnTo>
                  <a:pt x="2215896" y="1418081"/>
                </a:lnTo>
                <a:lnTo>
                  <a:pt x="2215896" y="0"/>
                </a:lnTo>
                <a:lnTo>
                  <a:pt x="0" y="0"/>
                </a:lnTo>
                <a:lnTo>
                  <a:pt x="0" y="1418081"/>
                </a:lnTo>
                <a:close/>
              </a:path>
            </a:pathLst>
          </a:custGeom>
          <a:solidFill>
            <a:srgbClr val="FFF1CC"/>
          </a:solidFill>
          <a:scene3d>
            <a:camera prst="orthographicFront"/>
            <a:lightRig rig="threePt" dir="t"/>
          </a:scene3d>
          <a:sp3d>
            <a:bevelT/>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 name="object 19"/>
          <p:cNvSpPr txBox="1"/>
          <p:nvPr/>
        </p:nvSpPr>
        <p:spPr>
          <a:xfrm>
            <a:off x="3689245" y="1501597"/>
            <a:ext cx="1812289" cy="282129"/>
          </a:xfrm>
          <a:prstGeom prst="rect">
            <a:avLst/>
          </a:prstGeom>
        </p:spPr>
        <p:txBody>
          <a:bodyPr vert="horz" wrap="square" lIns="0" tIns="0" rIns="0" bIns="0" rtlCol="0">
            <a:spAutoFit/>
          </a:bodyPr>
          <a:lstStyle/>
          <a:p>
            <a:pPr marL="12700">
              <a:lnSpc>
                <a:spcPts val="2155"/>
              </a:lnSpc>
            </a:pPr>
            <a:r>
              <a:rPr sz="1800" spc="195" dirty="0">
                <a:latin typeface="Meiryo UI" panose="020B0604030504040204" pitchFamily="50" charset="-128"/>
                <a:ea typeface="Meiryo UI" panose="020B0604030504040204" pitchFamily="50" charset="-128"/>
                <a:cs typeface="MS UI Gothic"/>
              </a:rPr>
              <a:t>デジタル・デバイ</a:t>
            </a:r>
            <a:r>
              <a:rPr sz="1800" spc="245" dirty="0">
                <a:latin typeface="Meiryo UI" panose="020B0604030504040204" pitchFamily="50" charset="-128"/>
                <a:ea typeface="Meiryo UI" panose="020B0604030504040204" pitchFamily="50" charset="-128"/>
                <a:cs typeface="MS UI Gothic"/>
              </a:rPr>
              <a:t>ス</a:t>
            </a:r>
            <a:endParaRPr sz="1800">
              <a:latin typeface="Meiryo UI" panose="020B0604030504040204" pitchFamily="50" charset="-128"/>
              <a:ea typeface="Meiryo UI" panose="020B0604030504040204" pitchFamily="50" charset="-128"/>
              <a:cs typeface="MS UI Gothic"/>
            </a:endParaRPr>
          </a:p>
        </p:txBody>
      </p:sp>
      <p:sp>
        <p:nvSpPr>
          <p:cNvPr id="27" name="object 20"/>
          <p:cNvSpPr txBox="1"/>
          <p:nvPr/>
        </p:nvSpPr>
        <p:spPr>
          <a:xfrm>
            <a:off x="3850789" y="3263086"/>
            <a:ext cx="1511935" cy="282129"/>
          </a:xfrm>
          <a:prstGeom prst="rect">
            <a:avLst/>
          </a:prstGeom>
        </p:spPr>
        <p:txBody>
          <a:bodyPr vert="horz" wrap="square" lIns="0" tIns="0" rIns="0" bIns="0" rtlCol="0">
            <a:spAutoFit/>
          </a:bodyPr>
          <a:lstStyle/>
          <a:p>
            <a:pPr marL="12700">
              <a:lnSpc>
                <a:spcPts val="2155"/>
              </a:lnSpc>
            </a:pPr>
            <a:r>
              <a:rPr sz="1800" spc="-5" dirty="0">
                <a:latin typeface="Meiryo UI" panose="020B0604030504040204" pitchFamily="50" charset="-128"/>
                <a:ea typeface="Meiryo UI" panose="020B0604030504040204" pitchFamily="50" charset="-128"/>
                <a:cs typeface="MS UI Gothic"/>
              </a:rPr>
              <a:t>電子書籍・通販</a:t>
            </a:r>
            <a:endParaRPr sz="1800">
              <a:latin typeface="Meiryo UI" panose="020B0604030504040204" pitchFamily="50" charset="-128"/>
              <a:ea typeface="Meiryo UI" panose="020B0604030504040204" pitchFamily="50" charset="-128"/>
              <a:cs typeface="MS UI Gothic"/>
            </a:endParaRPr>
          </a:p>
        </p:txBody>
      </p:sp>
      <p:sp>
        <p:nvSpPr>
          <p:cNvPr id="28" name="object 21"/>
          <p:cNvSpPr/>
          <p:nvPr/>
        </p:nvSpPr>
        <p:spPr>
          <a:xfrm>
            <a:off x="3523382" y="4893132"/>
            <a:ext cx="2322575" cy="1525524"/>
          </a:xfrm>
          <a:prstGeom prst="rect">
            <a:avLst/>
          </a:prstGeom>
          <a:blipFill>
            <a:blip r:embed="rId1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 name="object 22"/>
          <p:cNvSpPr/>
          <p:nvPr/>
        </p:nvSpPr>
        <p:spPr>
          <a:xfrm>
            <a:off x="3549417" y="4920068"/>
            <a:ext cx="2216150" cy="1418590"/>
          </a:xfrm>
          <a:custGeom>
            <a:avLst/>
            <a:gdLst/>
            <a:ahLst/>
            <a:cxnLst/>
            <a:rect l="l" t="t" r="r" b="b"/>
            <a:pathLst>
              <a:path w="2216150" h="1418589">
                <a:moveTo>
                  <a:pt x="0" y="1418082"/>
                </a:moveTo>
                <a:lnTo>
                  <a:pt x="2215896" y="1418082"/>
                </a:lnTo>
                <a:lnTo>
                  <a:pt x="2215896" y="0"/>
                </a:lnTo>
                <a:lnTo>
                  <a:pt x="0" y="0"/>
                </a:lnTo>
                <a:lnTo>
                  <a:pt x="0" y="1418082"/>
                </a:lnTo>
                <a:close/>
              </a:path>
            </a:pathLst>
          </a:custGeom>
          <a:solidFill>
            <a:srgbClr val="FFF1CC"/>
          </a:solidFill>
          <a:scene3d>
            <a:camera prst="orthographicFront"/>
            <a:lightRig rig="threePt" dir="t"/>
          </a:scene3d>
          <a:sp3d>
            <a:bevelT/>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 name="object 23"/>
          <p:cNvSpPr txBox="1"/>
          <p:nvPr/>
        </p:nvSpPr>
        <p:spPr>
          <a:xfrm>
            <a:off x="3677688" y="4973141"/>
            <a:ext cx="1985010" cy="244475"/>
          </a:xfrm>
          <a:prstGeom prst="rect">
            <a:avLst/>
          </a:prstGeom>
        </p:spPr>
        <p:txBody>
          <a:bodyPr vert="horz" wrap="square" lIns="0" tIns="0" rIns="0" bIns="0" rtlCol="0">
            <a:spAutoFit/>
          </a:bodyPr>
          <a:lstStyle/>
          <a:p>
            <a:pPr marL="12700">
              <a:lnSpc>
                <a:spcPct val="100000"/>
              </a:lnSpc>
            </a:pPr>
            <a:r>
              <a:rPr sz="1600" spc="180" dirty="0">
                <a:latin typeface="Meiryo UI" panose="020B0604030504040204" pitchFamily="50" charset="-128"/>
                <a:ea typeface="Meiryo UI" panose="020B0604030504040204" pitchFamily="50" charset="-128"/>
                <a:cs typeface="MS UI Gothic"/>
              </a:rPr>
              <a:t>タクシーのオンデマンド</a:t>
            </a:r>
            <a:endParaRPr sz="1600">
              <a:latin typeface="Meiryo UI" panose="020B0604030504040204" pitchFamily="50" charset="-128"/>
              <a:ea typeface="Meiryo UI" panose="020B0604030504040204" pitchFamily="50" charset="-128"/>
              <a:cs typeface="MS UI Gothic"/>
            </a:endParaRPr>
          </a:p>
        </p:txBody>
      </p:sp>
      <p:sp>
        <p:nvSpPr>
          <p:cNvPr id="31" name="object 24"/>
          <p:cNvSpPr/>
          <p:nvPr/>
        </p:nvSpPr>
        <p:spPr>
          <a:xfrm>
            <a:off x="3779669" y="2053665"/>
            <a:ext cx="285115" cy="287655"/>
          </a:xfrm>
          <a:custGeom>
            <a:avLst/>
            <a:gdLst/>
            <a:ahLst/>
            <a:cxnLst/>
            <a:rect l="l" t="t" r="r" b="b"/>
            <a:pathLst>
              <a:path w="285114" h="287655">
                <a:moveTo>
                  <a:pt x="142112" y="0"/>
                </a:moveTo>
                <a:lnTo>
                  <a:pt x="99821" y="6603"/>
                </a:lnTo>
                <a:lnTo>
                  <a:pt x="62610" y="24383"/>
                </a:lnTo>
                <a:lnTo>
                  <a:pt x="32765" y="52450"/>
                </a:lnTo>
                <a:lnTo>
                  <a:pt x="11175" y="87629"/>
                </a:lnTo>
                <a:lnTo>
                  <a:pt x="380" y="129031"/>
                </a:lnTo>
                <a:lnTo>
                  <a:pt x="0" y="143510"/>
                </a:lnTo>
                <a:lnTo>
                  <a:pt x="380" y="157987"/>
                </a:lnTo>
                <a:lnTo>
                  <a:pt x="11175" y="199389"/>
                </a:lnTo>
                <a:lnTo>
                  <a:pt x="32765" y="235076"/>
                </a:lnTo>
                <a:lnTo>
                  <a:pt x="62610" y="262763"/>
                </a:lnTo>
                <a:lnTo>
                  <a:pt x="99821" y="280924"/>
                </a:lnTo>
                <a:lnTo>
                  <a:pt x="142112" y="287146"/>
                </a:lnTo>
                <a:lnTo>
                  <a:pt x="157098" y="286765"/>
                </a:lnTo>
                <a:lnTo>
                  <a:pt x="197611" y="275970"/>
                </a:lnTo>
                <a:lnTo>
                  <a:pt x="232917" y="254507"/>
                </a:lnTo>
                <a:lnTo>
                  <a:pt x="260222" y="223900"/>
                </a:lnTo>
                <a:lnTo>
                  <a:pt x="278510" y="186562"/>
                </a:lnTo>
                <a:lnTo>
                  <a:pt x="284733" y="143510"/>
                </a:lnTo>
                <a:lnTo>
                  <a:pt x="284352" y="129031"/>
                </a:lnTo>
                <a:lnTo>
                  <a:pt x="273557" y="87629"/>
                </a:lnTo>
                <a:lnTo>
                  <a:pt x="251967" y="52450"/>
                </a:lnTo>
                <a:lnTo>
                  <a:pt x="222122" y="24383"/>
                </a:lnTo>
                <a:lnTo>
                  <a:pt x="184784" y="6603"/>
                </a:lnTo>
                <a:lnTo>
                  <a:pt x="142112" y="0"/>
                </a:lnTo>
                <a:close/>
              </a:path>
            </a:pathLst>
          </a:custGeom>
          <a:solidFill>
            <a:srgbClr val="C5C4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2" name="object 25"/>
          <p:cNvSpPr/>
          <p:nvPr/>
        </p:nvSpPr>
        <p:spPr>
          <a:xfrm>
            <a:off x="4691021" y="1824811"/>
            <a:ext cx="235585" cy="235585"/>
          </a:xfrm>
          <a:custGeom>
            <a:avLst/>
            <a:gdLst/>
            <a:ahLst/>
            <a:cxnLst/>
            <a:rect l="l" t="t" r="r" b="b"/>
            <a:pathLst>
              <a:path w="235585" h="235585">
                <a:moveTo>
                  <a:pt x="117601" y="0"/>
                </a:moveTo>
                <a:lnTo>
                  <a:pt x="71500" y="9144"/>
                </a:lnTo>
                <a:lnTo>
                  <a:pt x="34036" y="34417"/>
                </a:lnTo>
                <a:lnTo>
                  <a:pt x="9143" y="72136"/>
                </a:lnTo>
                <a:lnTo>
                  <a:pt x="0" y="117348"/>
                </a:lnTo>
                <a:lnTo>
                  <a:pt x="507" y="129794"/>
                </a:lnTo>
                <a:lnTo>
                  <a:pt x="13715" y="173228"/>
                </a:lnTo>
                <a:lnTo>
                  <a:pt x="42417" y="208025"/>
                </a:lnTo>
                <a:lnTo>
                  <a:pt x="82676" y="229616"/>
                </a:lnTo>
                <a:lnTo>
                  <a:pt x="117601" y="235077"/>
                </a:lnTo>
                <a:lnTo>
                  <a:pt x="129539" y="234187"/>
                </a:lnTo>
                <a:lnTo>
                  <a:pt x="173227" y="220980"/>
                </a:lnTo>
                <a:lnTo>
                  <a:pt x="208533" y="191897"/>
                </a:lnTo>
                <a:lnTo>
                  <a:pt x="229615" y="152527"/>
                </a:lnTo>
                <a:lnTo>
                  <a:pt x="235076" y="117348"/>
                </a:lnTo>
                <a:lnTo>
                  <a:pt x="234695" y="105283"/>
                </a:lnTo>
                <a:lnTo>
                  <a:pt x="220979" y="61722"/>
                </a:lnTo>
                <a:lnTo>
                  <a:pt x="192658" y="26543"/>
                </a:lnTo>
                <a:lnTo>
                  <a:pt x="183133" y="20320"/>
                </a:lnTo>
                <a:lnTo>
                  <a:pt x="173227" y="13716"/>
                </a:lnTo>
                <a:lnTo>
                  <a:pt x="163575" y="9144"/>
                </a:lnTo>
                <a:lnTo>
                  <a:pt x="152400" y="4953"/>
                </a:lnTo>
                <a:lnTo>
                  <a:pt x="141224" y="2032"/>
                </a:lnTo>
                <a:lnTo>
                  <a:pt x="129539" y="381"/>
                </a:lnTo>
                <a:lnTo>
                  <a:pt x="117601" y="0"/>
                </a:lnTo>
                <a:close/>
              </a:path>
            </a:pathLst>
          </a:custGeom>
          <a:solidFill>
            <a:srgbClr val="C5C4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3" name="object 26"/>
          <p:cNvSpPr/>
          <p:nvPr/>
        </p:nvSpPr>
        <p:spPr>
          <a:xfrm>
            <a:off x="4044464" y="1799920"/>
            <a:ext cx="589915" cy="416559"/>
          </a:xfrm>
          <a:custGeom>
            <a:avLst/>
            <a:gdLst/>
            <a:ahLst/>
            <a:cxnLst/>
            <a:rect l="l" t="t" r="r" b="b"/>
            <a:pathLst>
              <a:path w="589914" h="416560">
                <a:moveTo>
                  <a:pt x="544702" y="0"/>
                </a:moveTo>
                <a:lnTo>
                  <a:pt x="44703" y="0"/>
                </a:lnTo>
                <a:lnTo>
                  <a:pt x="35178" y="888"/>
                </a:lnTo>
                <a:lnTo>
                  <a:pt x="3301" y="26542"/>
                </a:lnTo>
                <a:lnTo>
                  <a:pt x="0" y="43052"/>
                </a:lnTo>
                <a:lnTo>
                  <a:pt x="0" y="373507"/>
                </a:lnTo>
                <a:lnTo>
                  <a:pt x="19938" y="408686"/>
                </a:lnTo>
                <a:lnTo>
                  <a:pt x="44703" y="416560"/>
                </a:lnTo>
                <a:lnTo>
                  <a:pt x="544702" y="416560"/>
                </a:lnTo>
                <a:lnTo>
                  <a:pt x="581913" y="397128"/>
                </a:lnTo>
                <a:lnTo>
                  <a:pt x="589407" y="373507"/>
                </a:lnTo>
                <a:lnTo>
                  <a:pt x="589407" y="43052"/>
                </a:lnTo>
                <a:lnTo>
                  <a:pt x="569976" y="7874"/>
                </a:lnTo>
                <a:lnTo>
                  <a:pt x="544702"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4" name="object 27"/>
          <p:cNvSpPr/>
          <p:nvPr/>
        </p:nvSpPr>
        <p:spPr>
          <a:xfrm>
            <a:off x="4130315" y="1838527"/>
            <a:ext cx="452755" cy="333375"/>
          </a:xfrm>
          <a:custGeom>
            <a:avLst/>
            <a:gdLst/>
            <a:ahLst/>
            <a:cxnLst/>
            <a:rect l="l" t="t" r="r" b="b"/>
            <a:pathLst>
              <a:path w="452754" h="333375">
                <a:moveTo>
                  <a:pt x="418211" y="0"/>
                </a:moveTo>
                <a:lnTo>
                  <a:pt x="33909" y="0"/>
                </a:lnTo>
                <a:lnTo>
                  <a:pt x="27305" y="762"/>
                </a:lnTo>
                <a:lnTo>
                  <a:pt x="0" y="34289"/>
                </a:lnTo>
                <a:lnTo>
                  <a:pt x="0" y="298830"/>
                </a:lnTo>
                <a:lnTo>
                  <a:pt x="27305" y="332358"/>
                </a:lnTo>
                <a:lnTo>
                  <a:pt x="33909" y="333248"/>
                </a:lnTo>
                <a:lnTo>
                  <a:pt x="418211" y="333248"/>
                </a:lnTo>
                <a:lnTo>
                  <a:pt x="451738" y="305942"/>
                </a:lnTo>
                <a:lnTo>
                  <a:pt x="452628" y="298830"/>
                </a:lnTo>
                <a:lnTo>
                  <a:pt x="452628" y="34289"/>
                </a:lnTo>
                <a:lnTo>
                  <a:pt x="425196" y="762"/>
                </a:lnTo>
                <a:lnTo>
                  <a:pt x="418211" y="0"/>
                </a:lnTo>
                <a:close/>
              </a:path>
            </a:pathLst>
          </a:custGeom>
          <a:solidFill>
            <a:srgbClr val="71717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5" name="object 28"/>
          <p:cNvSpPr/>
          <p:nvPr/>
        </p:nvSpPr>
        <p:spPr>
          <a:xfrm>
            <a:off x="4148984" y="1860880"/>
            <a:ext cx="412750" cy="294005"/>
          </a:xfrm>
          <a:custGeom>
            <a:avLst/>
            <a:gdLst/>
            <a:ahLst/>
            <a:cxnLst/>
            <a:rect l="l" t="t" r="r" b="b"/>
            <a:pathLst>
              <a:path w="412750" h="294005">
                <a:moveTo>
                  <a:pt x="381253" y="0"/>
                </a:moveTo>
                <a:lnTo>
                  <a:pt x="31114" y="0"/>
                </a:lnTo>
                <a:lnTo>
                  <a:pt x="24891" y="888"/>
                </a:lnTo>
                <a:lnTo>
                  <a:pt x="0" y="30225"/>
                </a:lnTo>
                <a:lnTo>
                  <a:pt x="0" y="263143"/>
                </a:lnTo>
                <a:lnTo>
                  <a:pt x="24891" y="292607"/>
                </a:lnTo>
                <a:lnTo>
                  <a:pt x="31114" y="293497"/>
                </a:lnTo>
                <a:lnTo>
                  <a:pt x="381253" y="293497"/>
                </a:lnTo>
                <a:lnTo>
                  <a:pt x="411988" y="269366"/>
                </a:lnTo>
                <a:lnTo>
                  <a:pt x="412750" y="263143"/>
                </a:lnTo>
                <a:lnTo>
                  <a:pt x="412750" y="30225"/>
                </a:lnTo>
                <a:lnTo>
                  <a:pt x="387476" y="888"/>
                </a:lnTo>
                <a:lnTo>
                  <a:pt x="381253" y="0"/>
                </a:lnTo>
                <a:close/>
              </a:path>
            </a:pathLst>
          </a:custGeom>
          <a:solidFill>
            <a:srgbClr val="999999"/>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6" name="object 29"/>
          <p:cNvSpPr/>
          <p:nvPr/>
        </p:nvSpPr>
        <p:spPr>
          <a:xfrm>
            <a:off x="4438671" y="1939239"/>
            <a:ext cx="132080" cy="130810"/>
          </a:xfrm>
          <a:custGeom>
            <a:avLst/>
            <a:gdLst/>
            <a:ahLst/>
            <a:cxnLst/>
            <a:rect l="l" t="t" r="r" b="b"/>
            <a:pathLst>
              <a:path w="132079" h="130810">
                <a:moveTo>
                  <a:pt x="65404" y="0"/>
                </a:moveTo>
                <a:lnTo>
                  <a:pt x="28701" y="11175"/>
                </a:lnTo>
                <a:lnTo>
                  <a:pt x="1269" y="52450"/>
                </a:lnTo>
                <a:lnTo>
                  <a:pt x="0" y="65658"/>
                </a:lnTo>
                <a:lnTo>
                  <a:pt x="1269" y="78485"/>
                </a:lnTo>
                <a:lnTo>
                  <a:pt x="28701" y="119379"/>
                </a:lnTo>
                <a:lnTo>
                  <a:pt x="65404" y="130555"/>
                </a:lnTo>
                <a:lnTo>
                  <a:pt x="78866" y="129285"/>
                </a:lnTo>
                <a:lnTo>
                  <a:pt x="120523" y="101600"/>
                </a:lnTo>
                <a:lnTo>
                  <a:pt x="131825" y="65658"/>
                </a:lnTo>
                <a:lnTo>
                  <a:pt x="130555" y="52450"/>
                </a:lnTo>
                <a:lnTo>
                  <a:pt x="102615" y="11175"/>
                </a:lnTo>
                <a:lnTo>
                  <a:pt x="65404"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7" name="object 30"/>
          <p:cNvSpPr/>
          <p:nvPr/>
        </p:nvSpPr>
        <p:spPr>
          <a:xfrm>
            <a:off x="4469786" y="1970354"/>
            <a:ext cx="69850" cy="69850"/>
          </a:xfrm>
          <a:custGeom>
            <a:avLst/>
            <a:gdLst/>
            <a:ahLst/>
            <a:cxnLst/>
            <a:rect l="l" t="t" r="r" b="b"/>
            <a:pathLst>
              <a:path w="69850" h="69850">
                <a:moveTo>
                  <a:pt x="34798" y="0"/>
                </a:moveTo>
                <a:lnTo>
                  <a:pt x="2793" y="21589"/>
                </a:lnTo>
                <a:lnTo>
                  <a:pt x="0" y="34925"/>
                </a:lnTo>
                <a:lnTo>
                  <a:pt x="380" y="42037"/>
                </a:lnTo>
                <a:lnTo>
                  <a:pt x="27686" y="68706"/>
                </a:lnTo>
                <a:lnTo>
                  <a:pt x="34798" y="69595"/>
                </a:lnTo>
                <a:lnTo>
                  <a:pt x="41783" y="68706"/>
                </a:lnTo>
                <a:lnTo>
                  <a:pt x="69214" y="42037"/>
                </a:lnTo>
                <a:lnTo>
                  <a:pt x="69596" y="34925"/>
                </a:lnTo>
                <a:lnTo>
                  <a:pt x="69214" y="27939"/>
                </a:lnTo>
                <a:lnTo>
                  <a:pt x="41783" y="380"/>
                </a:lnTo>
                <a:lnTo>
                  <a:pt x="34798" y="0"/>
                </a:lnTo>
                <a:close/>
              </a:path>
            </a:pathLst>
          </a:custGeom>
          <a:solidFill>
            <a:srgbClr val="111111"/>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8" name="object 31"/>
          <p:cNvSpPr/>
          <p:nvPr/>
        </p:nvSpPr>
        <p:spPr>
          <a:xfrm>
            <a:off x="4476009" y="1977720"/>
            <a:ext cx="55880" cy="55244"/>
          </a:xfrm>
          <a:custGeom>
            <a:avLst/>
            <a:gdLst/>
            <a:ahLst/>
            <a:cxnLst/>
            <a:rect l="l" t="t" r="r" b="b"/>
            <a:pathLst>
              <a:path w="55879" h="55244">
                <a:moveTo>
                  <a:pt x="27939" y="0"/>
                </a:moveTo>
                <a:lnTo>
                  <a:pt x="2412" y="17272"/>
                </a:lnTo>
                <a:lnTo>
                  <a:pt x="380" y="21844"/>
                </a:lnTo>
                <a:lnTo>
                  <a:pt x="0" y="27559"/>
                </a:lnTo>
                <a:lnTo>
                  <a:pt x="380" y="32892"/>
                </a:lnTo>
                <a:lnTo>
                  <a:pt x="2412" y="37846"/>
                </a:lnTo>
                <a:lnTo>
                  <a:pt x="4572" y="42417"/>
                </a:lnTo>
                <a:lnTo>
                  <a:pt x="8254" y="46482"/>
                </a:lnTo>
                <a:lnTo>
                  <a:pt x="12064" y="50291"/>
                </a:lnTo>
                <a:lnTo>
                  <a:pt x="17525" y="52324"/>
                </a:lnTo>
                <a:lnTo>
                  <a:pt x="22098" y="54356"/>
                </a:lnTo>
                <a:lnTo>
                  <a:pt x="27939" y="54737"/>
                </a:lnTo>
                <a:lnTo>
                  <a:pt x="33781" y="54356"/>
                </a:lnTo>
                <a:lnTo>
                  <a:pt x="39242" y="52324"/>
                </a:lnTo>
                <a:lnTo>
                  <a:pt x="55879" y="27559"/>
                </a:lnTo>
                <a:lnTo>
                  <a:pt x="55499" y="21844"/>
                </a:lnTo>
                <a:lnTo>
                  <a:pt x="33781" y="508"/>
                </a:lnTo>
                <a:lnTo>
                  <a:pt x="27939"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9" name="object 32"/>
          <p:cNvSpPr/>
          <p:nvPr/>
        </p:nvSpPr>
        <p:spPr>
          <a:xfrm>
            <a:off x="4493409" y="1993976"/>
            <a:ext cx="22860" cy="21590"/>
          </a:xfrm>
          <a:custGeom>
            <a:avLst/>
            <a:gdLst/>
            <a:ahLst/>
            <a:cxnLst/>
            <a:rect l="l" t="t" r="r" b="b"/>
            <a:pathLst>
              <a:path w="22860" h="21589">
                <a:moveTo>
                  <a:pt x="10667" y="0"/>
                </a:moveTo>
                <a:lnTo>
                  <a:pt x="6603" y="761"/>
                </a:lnTo>
                <a:lnTo>
                  <a:pt x="3301" y="2793"/>
                </a:lnTo>
                <a:lnTo>
                  <a:pt x="762" y="6476"/>
                </a:lnTo>
                <a:lnTo>
                  <a:pt x="0" y="10921"/>
                </a:lnTo>
                <a:lnTo>
                  <a:pt x="762" y="14985"/>
                </a:lnTo>
                <a:lnTo>
                  <a:pt x="3301" y="18287"/>
                </a:lnTo>
                <a:lnTo>
                  <a:pt x="6603" y="20700"/>
                </a:lnTo>
                <a:lnTo>
                  <a:pt x="10667" y="21081"/>
                </a:lnTo>
                <a:lnTo>
                  <a:pt x="15239" y="20700"/>
                </a:lnTo>
                <a:lnTo>
                  <a:pt x="19050" y="18287"/>
                </a:lnTo>
                <a:lnTo>
                  <a:pt x="21081" y="14985"/>
                </a:lnTo>
                <a:lnTo>
                  <a:pt x="22351" y="10921"/>
                </a:lnTo>
                <a:lnTo>
                  <a:pt x="21081" y="6476"/>
                </a:lnTo>
                <a:lnTo>
                  <a:pt x="19050" y="2793"/>
                </a:lnTo>
                <a:lnTo>
                  <a:pt x="15239" y="761"/>
                </a:lnTo>
                <a:lnTo>
                  <a:pt x="10667" y="0"/>
                </a:lnTo>
                <a:close/>
              </a:path>
            </a:pathLst>
          </a:custGeom>
          <a:solidFill>
            <a:srgbClr val="8B8B8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0" name="object 33"/>
          <p:cNvSpPr/>
          <p:nvPr/>
        </p:nvSpPr>
        <p:spPr>
          <a:xfrm>
            <a:off x="4443625" y="2139390"/>
            <a:ext cx="100965" cy="47625"/>
          </a:xfrm>
          <a:custGeom>
            <a:avLst/>
            <a:gdLst/>
            <a:ahLst/>
            <a:cxnLst/>
            <a:rect l="l" t="t" r="r" b="b"/>
            <a:pathLst>
              <a:path w="100964" h="47625">
                <a:moveTo>
                  <a:pt x="50800" y="0"/>
                </a:moveTo>
                <a:lnTo>
                  <a:pt x="16637" y="19685"/>
                </a:lnTo>
                <a:lnTo>
                  <a:pt x="11684" y="25907"/>
                </a:lnTo>
                <a:lnTo>
                  <a:pt x="7874" y="32257"/>
                </a:lnTo>
                <a:lnTo>
                  <a:pt x="4190" y="38100"/>
                </a:lnTo>
                <a:lnTo>
                  <a:pt x="2032" y="43052"/>
                </a:lnTo>
                <a:lnTo>
                  <a:pt x="888" y="45974"/>
                </a:lnTo>
                <a:lnTo>
                  <a:pt x="0" y="47243"/>
                </a:lnTo>
                <a:lnTo>
                  <a:pt x="100711" y="45212"/>
                </a:lnTo>
                <a:lnTo>
                  <a:pt x="89535" y="28448"/>
                </a:lnTo>
                <a:lnTo>
                  <a:pt x="79501" y="15875"/>
                </a:lnTo>
                <a:lnTo>
                  <a:pt x="69469" y="7112"/>
                </a:lnTo>
                <a:lnTo>
                  <a:pt x="60325" y="2539"/>
                </a:lnTo>
                <a:lnTo>
                  <a:pt x="50800"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1" name="object 34"/>
          <p:cNvSpPr/>
          <p:nvPr/>
        </p:nvSpPr>
        <p:spPr>
          <a:xfrm>
            <a:off x="4305576" y="1977779"/>
            <a:ext cx="89535" cy="0"/>
          </a:xfrm>
          <a:custGeom>
            <a:avLst/>
            <a:gdLst/>
            <a:ahLst/>
            <a:cxnLst/>
            <a:rect l="l" t="t" r="r" b="b"/>
            <a:pathLst>
              <a:path w="89535">
                <a:moveTo>
                  <a:pt x="0" y="0"/>
                </a:moveTo>
                <a:lnTo>
                  <a:pt x="89526" y="0"/>
                </a:lnTo>
              </a:path>
            </a:pathLst>
          </a:custGeom>
          <a:ln w="17407">
            <a:solidFill>
              <a:srgbClr val="FFFFFF"/>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2" name="object 35"/>
          <p:cNvSpPr/>
          <p:nvPr/>
        </p:nvSpPr>
        <p:spPr>
          <a:xfrm>
            <a:off x="4284494" y="2020069"/>
            <a:ext cx="135890" cy="0"/>
          </a:xfrm>
          <a:custGeom>
            <a:avLst/>
            <a:gdLst/>
            <a:ahLst/>
            <a:cxnLst/>
            <a:rect l="l" t="t" r="r" b="b"/>
            <a:pathLst>
              <a:path w="135889">
                <a:moveTo>
                  <a:pt x="0" y="0"/>
                </a:moveTo>
                <a:lnTo>
                  <a:pt x="135534" y="0"/>
                </a:lnTo>
              </a:path>
            </a:pathLst>
          </a:custGeom>
          <a:ln w="17407">
            <a:solidFill>
              <a:srgbClr val="717171"/>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3" name="object 36"/>
          <p:cNvSpPr/>
          <p:nvPr/>
        </p:nvSpPr>
        <p:spPr>
          <a:xfrm>
            <a:off x="4306846" y="2046098"/>
            <a:ext cx="87630" cy="0"/>
          </a:xfrm>
          <a:custGeom>
            <a:avLst/>
            <a:gdLst/>
            <a:ahLst/>
            <a:cxnLst/>
            <a:rect l="l" t="t" r="r" b="b"/>
            <a:pathLst>
              <a:path w="87629">
                <a:moveTo>
                  <a:pt x="0" y="0"/>
                </a:moveTo>
                <a:lnTo>
                  <a:pt x="87039" y="0"/>
                </a:lnTo>
              </a:path>
            </a:pathLst>
          </a:custGeom>
          <a:ln w="4973">
            <a:solidFill>
              <a:srgbClr val="333333"/>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4" name="object 37"/>
          <p:cNvSpPr/>
          <p:nvPr/>
        </p:nvSpPr>
        <p:spPr>
          <a:xfrm>
            <a:off x="4160160" y="1852123"/>
            <a:ext cx="398145" cy="0"/>
          </a:xfrm>
          <a:custGeom>
            <a:avLst/>
            <a:gdLst/>
            <a:ahLst/>
            <a:cxnLst/>
            <a:rect l="l" t="t" r="r" b="b"/>
            <a:pathLst>
              <a:path w="398145">
                <a:moveTo>
                  <a:pt x="0" y="0"/>
                </a:moveTo>
                <a:lnTo>
                  <a:pt x="397890" y="0"/>
                </a:lnTo>
              </a:path>
            </a:pathLst>
          </a:custGeom>
          <a:ln w="12433">
            <a:solidFill>
              <a:srgbClr val="FFFFFF"/>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5" name="object 38"/>
          <p:cNvSpPr/>
          <p:nvPr/>
        </p:nvSpPr>
        <p:spPr>
          <a:xfrm>
            <a:off x="4286907" y="1850974"/>
            <a:ext cx="118110" cy="48895"/>
          </a:xfrm>
          <a:custGeom>
            <a:avLst/>
            <a:gdLst/>
            <a:ahLst/>
            <a:cxnLst/>
            <a:rect l="l" t="t" r="r" b="b"/>
            <a:pathLst>
              <a:path w="118110" h="48894">
                <a:moveTo>
                  <a:pt x="94233" y="0"/>
                </a:moveTo>
                <a:lnTo>
                  <a:pt x="23113" y="0"/>
                </a:lnTo>
                <a:lnTo>
                  <a:pt x="18668" y="762"/>
                </a:lnTo>
                <a:lnTo>
                  <a:pt x="0" y="24003"/>
                </a:lnTo>
                <a:lnTo>
                  <a:pt x="507" y="28575"/>
                </a:lnTo>
                <a:lnTo>
                  <a:pt x="18668" y="47625"/>
                </a:lnTo>
                <a:lnTo>
                  <a:pt x="23113" y="48513"/>
                </a:lnTo>
                <a:lnTo>
                  <a:pt x="94233" y="48513"/>
                </a:lnTo>
                <a:lnTo>
                  <a:pt x="99187" y="47625"/>
                </a:lnTo>
                <a:lnTo>
                  <a:pt x="103758" y="46862"/>
                </a:lnTo>
                <a:lnTo>
                  <a:pt x="118109" y="24003"/>
                </a:lnTo>
                <a:lnTo>
                  <a:pt x="117347" y="19431"/>
                </a:lnTo>
                <a:lnTo>
                  <a:pt x="99187" y="762"/>
                </a:lnTo>
                <a:lnTo>
                  <a:pt x="94233"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6" name="object 39"/>
          <p:cNvSpPr/>
          <p:nvPr/>
        </p:nvSpPr>
        <p:spPr>
          <a:xfrm>
            <a:off x="4299353" y="1855927"/>
            <a:ext cx="94615" cy="40005"/>
          </a:xfrm>
          <a:custGeom>
            <a:avLst/>
            <a:gdLst/>
            <a:ahLst/>
            <a:cxnLst/>
            <a:rect l="l" t="t" r="r" b="b"/>
            <a:pathLst>
              <a:path w="94614" h="40005">
                <a:moveTo>
                  <a:pt x="75564" y="0"/>
                </a:moveTo>
                <a:lnTo>
                  <a:pt x="18542" y="0"/>
                </a:lnTo>
                <a:lnTo>
                  <a:pt x="14477" y="380"/>
                </a:lnTo>
                <a:lnTo>
                  <a:pt x="888" y="15239"/>
                </a:lnTo>
                <a:lnTo>
                  <a:pt x="0" y="19430"/>
                </a:lnTo>
                <a:lnTo>
                  <a:pt x="888" y="23749"/>
                </a:lnTo>
                <a:lnTo>
                  <a:pt x="1270" y="27050"/>
                </a:lnTo>
                <a:lnTo>
                  <a:pt x="2921" y="30860"/>
                </a:lnTo>
                <a:lnTo>
                  <a:pt x="18542" y="39750"/>
                </a:lnTo>
                <a:lnTo>
                  <a:pt x="75564" y="39750"/>
                </a:lnTo>
                <a:lnTo>
                  <a:pt x="94487" y="19430"/>
                </a:lnTo>
                <a:lnTo>
                  <a:pt x="93725" y="15239"/>
                </a:lnTo>
                <a:lnTo>
                  <a:pt x="79248" y="380"/>
                </a:lnTo>
                <a:lnTo>
                  <a:pt x="75564" y="0"/>
                </a:lnTo>
                <a:close/>
              </a:path>
            </a:pathLst>
          </a:custGeom>
          <a:solidFill>
            <a:srgbClr val="AAAAAA"/>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8" name="object 40"/>
          <p:cNvSpPr/>
          <p:nvPr/>
        </p:nvSpPr>
        <p:spPr>
          <a:xfrm>
            <a:off x="4426226" y="1872716"/>
            <a:ext cx="41275" cy="0"/>
          </a:xfrm>
          <a:custGeom>
            <a:avLst/>
            <a:gdLst/>
            <a:ahLst/>
            <a:cxnLst/>
            <a:rect l="l" t="t" r="r" b="b"/>
            <a:pathLst>
              <a:path w="41275">
                <a:moveTo>
                  <a:pt x="0" y="0"/>
                </a:moveTo>
                <a:lnTo>
                  <a:pt x="41033" y="0"/>
                </a:lnTo>
              </a:path>
            </a:pathLst>
          </a:custGeom>
          <a:ln w="26111">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9" name="object 41"/>
          <p:cNvSpPr/>
          <p:nvPr/>
        </p:nvSpPr>
        <p:spPr>
          <a:xfrm>
            <a:off x="4119684" y="1840991"/>
            <a:ext cx="0" cy="323850"/>
          </a:xfrm>
          <a:custGeom>
            <a:avLst/>
            <a:gdLst/>
            <a:ahLst/>
            <a:cxnLst/>
            <a:rect l="l" t="t" r="r" b="b"/>
            <a:pathLst>
              <a:path h="323850">
                <a:moveTo>
                  <a:pt x="0" y="0"/>
                </a:moveTo>
                <a:lnTo>
                  <a:pt x="0" y="323291"/>
                </a:lnTo>
              </a:path>
            </a:pathLst>
          </a:custGeom>
          <a:ln w="55953">
            <a:solidFill>
              <a:srgbClr val="999999"/>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0" name="object 42"/>
          <p:cNvSpPr/>
          <p:nvPr/>
        </p:nvSpPr>
        <p:spPr>
          <a:xfrm>
            <a:off x="4112810" y="1857196"/>
            <a:ext cx="0" cy="297180"/>
          </a:xfrm>
          <a:custGeom>
            <a:avLst/>
            <a:gdLst/>
            <a:ahLst/>
            <a:cxnLst/>
            <a:rect l="l" t="t" r="r" b="b"/>
            <a:pathLst>
              <a:path h="297180">
                <a:moveTo>
                  <a:pt x="0" y="0"/>
                </a:moveTo>
                <a:lnTo>
                  <a:pt x="0" y="297179"/>
                </a:lnTo>
              </a:path>
            </a:pathLst>
          </a:custGeom>
          <a:ln w="9947">
            <a:solidFill>
              <a:srgbClr val="FFFFFF"/>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1" name="object 43"/>
          <p:cNvSpPr/>
          <p:nvPr/>
        </p:nvSpPr>
        <p:spPr>
          <a:xfrm>
            <a:off x="4126526" y="1842211"/>
            <a:ext cx="0" cy="327025"/>
          </a:xfrm>
          <a:custGeom>
            <a:avLst/>
            <a:gdLst/>
            <a:ahLst/>
            <a:cxnLst/>
            <a:rect l="l" t="t" r="r" b="b"/>
            <a:pathLst>
              <a:path h="327025">
                <a:moveTo>
                  <a:pt x="0" y="0"/>
                </a:moveTo>
                <a:lnTo>
                  <a:pt x="0" y="327025"/>
                </a:lnTo>
              </a:path>
            </a:pathLst>
          </a:custGeom>
          <a:ln w="9947">
            <a:solidFill>
              <a:srgbClr val="717171"/>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2" name="object 44"/>
          <p:cNvSpPr/>
          <p:nvPr/>
        </p:nvSpPr>
        <p:spPr>
          <a:xfrm>
            <a:off x="4136539" y="1859609"/>
            <a:ext cx="163195" cy="299720"/>
          </a:xfrm>
          <a:custGeom>
            <a:avLst/>
            <a:gdLst/>
            <a:ahLst/>
            <a:cxnLst/>
            <a:rect l="l" t="t" r="r" b="b"/>
            <a:pathLst>
              <a:path w="163195" h="299719">
                <a:moveTo>
                  <a:pt x="0" y="0"/>
                </a:moveTo>
                <a:lnTo>
                  <a:pt x="4445" y="295148"/>
                </a:lnTo>
                <a:lnTo>
                  <a:pt x="161544" y="299720"/>
                </a:lnTo>
                <a:lnTo>
                  <a:pt x="162813" y="268986"/>
                </a:lnTo>
                <a:lnTo>
                  <a:pt x="152908" y="210058"/>
                </a:lnTo>
                <a:lnTo>
                  <a:pt x="131445" y="156463"/>
                </a:lnTo>
                <a:lnTo>
                  <a:pt x="102870" y="108331"/>
                </a:lnTo>
                <a:lnTo>
                  <a:pt x="71120" y="67691"/>
                </a:lnTo>
                <a:lnTo>
                  <a:pt x="40894" y="35687"/>
                </a:lnTo>
                <a:lnTo>
                  <a:pt x="16128" y="13716"/>
                </a:lnTo>
                <a:lnTo>
                  <a:pt x="7365" y="5842"/>
                </a:lnTo>
                <a:lnTo>
                  <a:pt x="1650" y="2159"/>
                </a:lnTo>
                <a:lnTo>
                  <a:pt x="0"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3" name="object 45"/>
          <p:cNvSpPr/>
          <p:nvPr/>
        </p:nvSpPr>
        <p:spPr>
          <a:xfrm>
            <a:off x="4487185" y="1875745"/>
            <a:ext cx="12700" cy="0"/>
          </a:xfrm>
          <a:custGeom>
            <a:avLst/>
            <a:gdLst/>
            <a:ahLst/>
            <a:cxnLst/>
            <a:rect l="l" t="t" r="r" b="b"/>
            <a:pathLst>
              <a:path w="12700">
                <a:moveTo>
                  <a:pt x="0" y="0"/>
                </a:moveTo>
                <a:lnTo>
                  <a:pt x="12434" y="0"/>
                </a:lnTo>
              </a:path>
            </a:pathLst>
          </a:custGeom>
          <a:ln w="12433">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4" name="object 46"/>
          <p:cNvSpPr/>
          <p:nvPr/>
        </p:nvSpPr>
        <p:spPr>
          <a:xfrm>
            <a:off x="4437402" y="1906833"/>
            <a:ext cx="10160" cy="0"/>
          </a:xfrm>
          <a:custGeom>
            <a:avLst/>
            <a:gdLst/>
            <a:ahLst/>
            <a:cxnLst/>
            <a:rect l="l" t="t" r="r" b="b"/>
            <a:pathLst>
              <a:path w="10160">
                <a:moveTo>
                  <a:pt x="0" y="0"/>
                </a:moveTo>
                <a:lnTo>
                  <a:pt x="9947" y="0"/>
                </a:lnTo>
              </a:path>
            </a:pathLst>
          </a:custGeom>
          <a:ln w="9947">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5" name="object 47"/>
          <p:cNvSpPr/>
          <p:nvPr/>
        </p:nvSpPr>
        <p:spPr>
          <a:xfrm>
            <a:off x="4438671" y="1864562"/>
            <a:ext cx="12700" cy="12700"/>
          </a:xfrm>
          <a:custGeom>
            <a:avLst/>
            <a:gdLst/>
            <a:ahLst/>
            <a:cxnLst/>
            <a:rect l="l" t="t" r="r" b="b"/>
            <a:pathLst>
              <a:path w="12700" h="12700">
                <a:moveTo>
                  <a:pt x="6350" y="0"/>
                </a:moveTo>
                <a:lnTo>
                  <a:pt x="4317" y="889"/>
                </a:lnTo>
                <a:lnTo>
                  <a:pt x="1650" y="1651"/>
                </a:lnTo>
                <a:lnTo>
                  <a:pt x="380" y="3810"/>
                </a:lnTo>
                <a:lnTo>
                  <a:pt x="0" y="5842"/>
                </a:lnTo>
                <a:lnTo>
                  <a:pt x="380" y="8382"/>
                </a:lnTo>
                <a:lnTo>
                  <a:pt x="1650" y="10414"/>
                </a:lnTo>
                <a:lnTo>
                  <a:pt x="4317" y="11684"/>
                </a:lnTo>
                <a:lnTo>
                  <a:pt x="6350" y="12446"/>
                </a:lnTo>
                <a:lnTo>
                  <a:pt x="9016" y="11684"/>
                </a:lnTo>
                <a:lnTo>
                  <a:pt x="10667" y="10414"/>
                </a:lnTo>
                <a:lnTo>
                  <a:pt x="11937" y="8382"/>
                </a:lnTo>
                <a:lnTo>
                  <a:pt x="12445" y="5842"/>
                </a:lnTo>
                <a:lnTo>
                  <a:pt x="11937" y="3810"/>
                </a:lnTo>
                <a:lnTo>
                  <a:pt x="10667" y="1651"/>
                </a:lnTo>
                <a:lnTo>
                  <a:pt x="9016" y="889"/>
                </a:lnTo>
                <a:lnTo>
                  <a:pt x="6350" y="0"/>
                </a:lnTo>
                <a:close/>
              </a:path>
            </a:pathLst>
          </a:custGeom>
          <a:solidFill>
            <a:srgbClr val="999999"/>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6" name="object 48"/>
          <p:cNvSpPr/>
          <p:nvPr/>
        </p:nvSpPr>
        <p:spPr>
          <a:xfrm>
            <a:off x="4318021" y="1869595"/>
            <a:ext cx="53975" cy="0"/>
          </a:xfrm>
          <a:custGeom>
            <a:avLst/>
            <a:gdLst/>
            <a:ahLst/>
            <a:cxnLst/>
            <a:rect l="l" t="t" r="r" b="b"/>
            <a:pathLst>
              <a:path w="53975">
                <a:moveTo>
                  <a:pt x="0" y="0"/>
                </a:moveTo>
                <a:lnTo>
                  <a:pt x="53466" y="0"/>
                </a:lnTo>
              </a:path>
            </a:pathLst>
          </a:custGeom>
          <a:ln w="7460">
            <a:solidFill>
              <a:srgbClr val="FFFFFF"/>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7" name="object 49"/>
          <p:cNvSpPr/>
          <p:nvPr/>
        </p:nvSpPr>
        <p:spPr>
          <a:xfrm>
            <a:off x="4318021" y="1884554"/>
            <a:ext cx="53975" cy="0"/>
          </a:xfrm>
          <a:custGeom>
            <a:avLst/>
            <a:gdLst/>
            <a:ahLst/>
            <a:cxnLst/>
            <a:rect l="l" t="t" r="r" b="b"/>
            <a:pathLst>
              <a:path w="53975">
                <a:moveTo>
                  <a:pt x="0" y="0"/>
                </a:moveTo>
                <a:lnTo>
                  <a:pt x="53466" y="0"/>
                </a:lnTo>
              </a:path>
            </a:pathLst>
          </a:custGeom>
          <a:ln w="4973">
            <a:solidFill>
              <a:srgbClr val="FFFFFF"/>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8" name="object 50"/>
          <p:cNvSpPr/>
          <p:nvPr/>
        </p:nvSpPr>
        <p:spPr>
          <a:xfrm>
            <a:off x="4310528" y="1873364"/>
            <a:ext cx="7620" cy="0"/>
          </a:xfrm>
          <a:custGeom>
            <a:avLst/>
            <a:gdLst/>
            <a:ahLst/>
            <a:cxnLst/>
            <a:rect l="l" t="t" r="r" b="b"/>
            <a:pathLst>
              <a:path w="7620">
                <a:moveTo>
                  <a:pt x="0" y="0"/>
                </a:moveTo>
                <a:lnTo>
                  <a:pt x="7461" y="0"/>
                </a:lnTo>
              </a:path>
            </a:pathLst>
          </a:custGeom>
          <a:ln w="27354">
            <a:solidFill>
              <a:srgbClr val="717171"/>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9" name="object 51"/>
          <p:cNvSpPr/>
          <p:nvPr/>
        </p:nvSpPr>
        <p:spPr>
          <a:xfrm>
            <a:off x="4367805" y="1877021"/>
            <a:ext cx="7620" cy="0"/>
          </a:xfrm>
          <a:custGeom>
            <a:avLst/>
            <a:gdLst/>
            <a:ahLst/>
            <a:cxnLst/>
            <a:rect l="l" t="t" r="r" b="b"/>
            <a:pathLst>
              <a:path w="7620">
                <a:moveTo>
                  <a:pt x="0" y="0"/>
                </a:moveTo>
                <a:lnTo>
                  <a:pt x="7461" y="0"/>
                </a:lnTo>
              </a:path>
            </a:pathLst>
          </a:custGeom>
          <a:ln w="24867">
            <a:solidFill>
              <a:srgbClr val="717171"/>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0" name="object 52"/>
          <p:cNvSpPr/>
          <p:nvPr/>
        </p:nvSpPr>
        <p:spPr>
          <a:xfrm>
            <a:off x="4756934" y="1885745"/>
            <a:ext cx="97155" cy="106045"/>
          </a:xfrm>
          <a:custGeom>
            <a:avLst/>
            <a:gdLst/>
            <a:ahLst/>
            <a:cxnLst/>
            <a:rect l="l" t="t" r="r" b="b"/>
            <a:pathLst>
              <a:path w="97154" h="106044">
                <a:moveTo>
                  <a:pt x="0" y="105690"/>
                </a:moveTo>
                <a:lnTo>
                  <a:pt x="96987" y="105690"/>
                </a:lnTo>
                <a:lnTo>
                  <a:pt x="96987" y="0"/>
                </a:lnTo>
                <a:lnTo>
                  <a:pt x="0" y="0"/>
                </a:lnTo>
                <a:lnTo>
                  <a:pt x="0" y="10569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1" name="object 53"/>
          <p:cNvSpPr/>
          <p:nvPr/>
        </p:nvSpPr>
        <p:spPr>
          <a:xfrm>
            <a:off x="4765696" y="1910628"/>
            <a:ext cx="76200" cy="0"/>
          </a:xfrm>
          <a:custGeom>
            <a:avLst/>
            <a:gdLst/>
            <a:ahLst/>
            <a:cxnLst/>
            <a:rect l="l" t="t" r="r" b="b"/>
            <a:pathLst>
              <a:path w="76200">
                <a:moveTo>
                  <a:pt x="0" y="0"/>
                </a:moveTo>
                <a:lnTo>
                  <a:pt x="75849" y="0"/>
                </a:lnTo>
              </a:path>
            </a:pathLst>
          </a:custGeom>
          <a:ln w="32329">
            <a:solidFill>
              <a:srgbClr val="717171"/>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2" name="object 54"/>
          <p:cNvSpPr/>
          <p:nvPr/>
        </p:nvSpPr>
        <p:spPr>
          <a:xfrm>
            <a:off x="4812940" y="1909378"/>
            <a:ext cx="19050" cy="0"/>
          </a:xfrm>
          <a:custGeom>
            <a:avLst/>
            <a:gdLst/>
            <a:ahLst/>
            <a:cxnLst/>
            <a:rect l="l" t="t" r="r" b="b"/>
            <a:pathLst>
              <a:path w="19050">
                <a:moveTo>
                  <a:pt x="0" y="0"/>
                </a:moveTo>
                <a:lnTo>
                  <a:pt x="18652" y="0"/>
                </a:lnTo>
              </a:path>
            </a:pathLst>
          </a:custGeom>
          <a:ln w="22382">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3" name="object 55"/>
          <p:cNvSpPr/>
          <p:nvPr/>
        </p:nvSpPr>
        <p:spPr>
          <a:xfrm>
            <a:off x="3815736" y="2110815"/>
            <a:ext cx="62230" cy="207645"/>
          </a:xfrm>
          <a:custGeom>
            <a:avLst/>
            <a:gdLst/>
            <a:ahLst/>
            <a:cxnLst/>
            <a:rect l="l" t="t" r="r" b="b"/>
            <a:pathLst>
              <a:path w="62229" h="207644">
                <a:moveTo>
                  <a:pt x="62102" y="0"/>
                </a:moveTo>
                <a:lnTo>
                  <a:pt x="0" y="0"/>
                </a:lnTo>
                <a:lnTo>
                  <a:pt x="380" y="205993"/>
                </a:lnTo>
                <a:lnTo>
                  <a:pt x="62102" y="207644"/>
                </a:lnTo>
                <a:lnTo>
                  <a:pt x="62102"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4" name="object 56"/>
          <p:cNvSpPr/>
          <p:nvPr/>
        </p:nvSpPr>
        <p:spPr>
          <a:xfrm>
            <a:off x="3829326" y="2131898"/>
            <a:ext cx="34925" cy="74930"/>
          </a:xfrm>
          <a:custGeom>
            <a:avLst/>
            <a:gdLst/>
            <a:ahLst/>
            <a:cxnLst/>
            <a:rect l="l" t="t" r="r" b="b"/>
            <a:pathLst>
              <a:path w="34925" h="74930">
                <a:moveTo>
                  <a:pt x="34925" y="0"/>
                </a:moveTo>
                <a:lnTo>
                  <a:pt x="0" y="0"/>
                </a:lnTo>
                <a:lnTo>
                  <a:pt x="0" y="74675"/>
                </a:lnTo>
                <a:lnTo>
                  <a:pt x="8382" y="74675"/>
                </a:lnTo>
                <a:lnTo>
                  <a:pt x="8382" y="9017"/>
                </a:lnTo>
                <a:lnTo>
                  <a:pt x="8762" y="9017"/>
                </a:lnTo>
                <a:lnTo>
                  <a:pt x="8762" y="2159"/>
                </a:lnTo>
                <a:lnTo>
                  <a:pt x="34925" y="2159"/>
                </a:lnTo>
                <a:lnTo>
                  <a:pt x="34925" y="0"/>
                </a:lnTo>
                <a:close/>
              </a:path>
              <a:path w="34925" h="74930">
                <a:moveTo>
                  <a:pt x="34925" y="2159"/>
                </a:moveTo>
                <a:lnTo>
                  <a:pt x="15366" y="2159"/>
                </a:lnTo>
                <a:lnTo>
                  <a:pt x="15366" y="9017"/>
                </a:lnTo>
                <a:lnTo>
                  <a:pt x="26162" y="9017"/>
                </a:lnTo>
                <a:lnTo>
                  <a:pt x="26162" y="74675"/>
                </a:lnTo>
                <a:lnTo>
                  <a:pt x="34925" y="74675"/>
                </a:lnTo>
                <a:lnTo>
                  <a:pt x="34925" y="2159"/>
                </a:lnTo>
                <a:close/>
              </a:path>
            </a:pathLst>
          </a:custGeom>
          <a:solidFill>
            <a:srgbClr val="772C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5" name="object 57"/>
          <p:cNvSpPr/>
          <p:nvPr/>
        </p:nvSpPr>
        <p:spPr>
          <a:xfrm>
            <a:off x="3829326" y="2206574"/>
            <a:ext cx="34925" cy="94615"/>
          </a:xfrm>
          <a:custGeom>
            <a:avLst/>
            <a:gdLst/>
            <a:ahLst/>
            <a:cxnLst/>
            <a:rect l="l" t="t" r="r" b="b"/>
            <a:pathLst>
              <a:path w="34925" h="94614">
                <a:moveTo>
                  <a:pt x="8382" y="0"/>
                </a:moveTo>
                <a:lnTo>
                  <a:pt x="0" y="0"/>
                </a:lnTo>
                <a:lnTo>
                  <a:pt x="888" y="92456"/>
                </a:lnTo>
                <a:lnTo>
                  <a:pt x="34925" y="94487"/>
                </a:lnTo>
                <a:lnTo>
                  <a:pt x="34925" y="90297"/>
                </a:lnTo>
                <a:lnTo>
                  <a:pt x="8762" y="90297"/>
                </a:lnTo>
                <a:lnTo>
                  <a:pt x="8762" y="83693"/>
                </a:lnTo>
                <a:lnTo>
                  <a:pt x="8382" y="83693"/>
                </a:lnTo>
                <a:lnTo>
                  <a:pt x="8382" y="0"/>
                </a:lnTo>
                <a:close/>
              </a:path>
              <a:path w="34925" h="94614">
                <a:moveTo>
                  <a:pt x="34925" y="0"/>
                </a:moveTo>
                <a:lnTo>
                  <a:pt x="26162" y="0"/>
                </a:lnTo>
                <a:lnTo>
                  <a:pt x="26162" y="83693"/>
                </a:lnTo>
                <a:lnTo>
                  <a:pt x="15366" y="83693"/>
                </a:lnTo>
                <a:lnTo>
                  <a:pt x="15366" y="90297"/>
                </a:lnTo>
                <a:lnTo>
                  <a:pt x="34925" y="90297"/>
                </a:lnTo>
                <a:lnTo>
                  <a:pt x="34925" y="0"/>
                </a:lnTo>
                <a:close/>
              </a:path>
            </a:pathLst>
          </a:custGeom>
          <a:solidFill>
            <a:srgbClr val="535353"/>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6" name="object 58"/>
          <p:cNvSpPr/>
          <p:nvPr/>
        </p:nvSpPr>
        <p:spPr>
          <a:xfrm>
            <a:off x="3837441" y="2140672"/>
            <a:ext cx="0" cy="66040"/>
          </a:xfrm>
          <a:custGeom>
            <a:avLst/>
            <a:gdLst/>
            <a:ahLst/>
            <a:cxnLst/>
            <a:rect l="l" t="t" r="r" b="b"/>
            <a:pathLst>
              <a:path h="66039">
                <a:moveTo>
                  <a:pt x="0" y="0"/>
                </a:moveTo>
                <a:lnTo>
                  <a:pt x="0" y="65901"/>
                </a:lnTo>
              </a:path>
            </a:pathLst>
          </a:custGeom>
          <a:ln w="3175">
            <a:solidFill>
              <a:srgbClr val="AA5F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7" name="object 59"/>
          <p:cNvSpPr/>
          <p:nvPr/>
        </p:nvSpPr>
        <p:spPr>
          <a:xfrm>
            <a:off x="3849907" y="2140672"/>
            <a:ext cx="0" cy="66040"/>
          </a:xfrm>
          <a:custGeom>
            <a:avLst/>
            <a:gdLst/>
            <a:ahLst/>
            <a:cxnLst/>
            <a:rect l="l" t="t" r="r" b="b"/>
            <a:pathLst>
              <a:path h="66039">
                <a:moveTo>
                  <a:pt x="0" y="0"/>
                </a:moveTo>
                <a:lnTo>
                  <a:pt x="0" y="65901"/>
                </a:lnTo>
              </a:path>
            </a:pathLst>
          </a:custGeom>
          <a:ln w="11191">
            <a:solidFill>
              <a:srgbClr val="AA5F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8" name="object 60"/>
          <p:cNvSpPr/>
          <p:nvPr/>
        </p:nvSpPr>
        <p:spPr>
          <a:xfrm>
            <a:off x="3849907" y="2206603"/>
            <a:ext cx="0" cy="85090"/>
          </a:xfrm>
          <a:custGeom>
            <a:avLst/>
            <a:gdLst/>
            <a:ahLst/>
            <a:cxnLst/>
            <a:rect l="l" t="t" r="r" b="b"/>
            <a:pathLst>
              <a:path h="85089">
                <a:moveTo>
                  <a:pt x="0" y="0"/>
                </a:moveTo>
                <a:lnTo>
                  <a:pt x="0" y="84552"/>
                </a:lnTo>
              </a:path>
            </a:pathLst>
          </a:custGeom>
          <a:ln w="11191">
            <a:solidFill>
              <a:srgbClr val="92929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9" name="object 61"/>
          <p:cNvSpPr/>
          <p:nvPr/>
        </p:nvSpPr>
        <p:spPr>
          <a:xfrm>
            <a:off x="3837441" y="2206603"/>
            <a:ext cx="0" cy="85090"/>
          </a:xfrm>
          <a:custGeom>
            <a:avLst/>
            <a:gdLst/>
            <a:ahLst/>
            <a:cxnLst/>
            <a:rect l="l" t="t" r="r" b="b"/>
            <a:pathLst>
              <a:path h="85089">
                <a:moveTo>
                  <a:pt x="0" y="0"/>
                </a:moveTo>
                <a:lnTo>
                  <a:pt x="0" y="84552"/>
                </a:lnTo>
              </a:path>
            </a:pathLst>
          </a:custGeom>
          <a:ln w="3175">
            <a:solidFill>
              <a:srgbClr val="92929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0" name="object 62"/>
          <p:cNvSpPr/>
          <p:nvPr/>
        </p:nvSpPr>
        <p:spPr>
          <a:xfrm>
            <a:off x="3838089" y="2136930"/>
            <a:ext cx="6350" cy="0"/>
          </a:xfrm>
          <a:custGeom>
            <a:avLst/>
            <a:gdLst/>
            <a:ahLst/>
            <a:cxnLst/>
            <a:rect l="l" t="t" r="r" b="b"/>
            <a:pathLst>
              <a:path w="6350">
                <a:moveTo>
                  <a:pt x="0" y="0"/>
                </a:moveTo>
                <a:lnTo>
                  <a:pt x="6217" y="0"/>
                </a:lnTo>
              </a:path>
            </a:pathLst>
          </a:custGeom>
          <a:ln w="7460">
            <a:solidFill>
              <a:srgbClr val="11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1" name="object 63"/>
          <p:cNvSpPr/>
          <p:nvPr/>
        </p:nvSpPr>
        <p:spPr>
          <a:xfrm>
            <a:off x="3838089" y="2294270"/>
            <a:ext cx="6350" cy="0"/>
          </a:xfrm>
          <a:custGeom>
            <a:avLst/>
            <a:gdLst/>
            <a:ahLst/>
            <a:cxnLst/>
            <a:rect l="l" t="t" r="r" b="b"/>
            <a:pathLst>
              <a:path w="6350">
                <a:moveTo>
                  <a:pt x="0" y="0"/>
                </a:moveTo>
                <a:lnTo>
                  <a:pt x="6217" y="0"/>
                </a:lnTo>
              </a:path>
            </a:pathLst>
          </a:custGeom>
          <a:ln w="6217">
            <a:solidFill>
              <a:srgbClr val="04040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2" name="object 64"/>
          <p:cNvSpPr/>
          <p:nvPr/>
        </p:nvSpPr>
        <p:spPr>
          <a:xfrm>
            <a:off x="3841197" y="2140672"/>
            <a:ext cx="0" cy="66040"/>
          </a:xfrm>
          <a:custGeom>
            <a:avLst/>
            <a:gdLst/>
            <a:ahLst/>
            <a:cxnLst/>
            <a:rect l="l" t="t" r="r" b="b"/>
            <a:pathLst>
              <a:path h="66039">
                <a:moveTo>
                  <a:pt x="0" y="0"/>
                </a:moveTo>
                <a:lnTo>
                  <a:pt x="0" y="65901"/>
                </a:lnTo>
              </a:path>
            </a:pathLst>
          </a:custGeom>
          <a:ln w="6217">
            <a:solidFill>
              <a:srgbClr val="48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3" name="object 65"/>
          <p:cNvSpPr/>
          <p:nvPr/>
        </p:nvSpPr>
        <p:spPr>
          <a:xfrm>
            <a:off x="3841197" y="2206603"/>
            <a:ext cx="0" cy="85090"/>
          </a:xfrm>
          <a:custGeom>
            <a:avLst/>
            <a:gdLst/>
            <a:ahLst/>
            <a:cxnLst/>
            <a:rect l="l" t="t" r="r" b="b"/>
            <a:pathLst>
              <a:path h="85089">
                <a:moveTo>
                  <a:pt x="0" y="0"/>
                </a:moveTo>
                <a:lnTo>
                  <a:pt x="0" y="84552"/>
                </a:lnTo>
              </a:path>
            </a:pathLst>
          </a:custGeom>
          <a:ln w="6217">
            <a:solidFill>
              <a:srgbClr val="18181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4" name="object 66"/>
          <p:cNvSpPr/>
          <p:nvPr/>
        </p:nvSpPr>
        <p:spPr>
          <a:xfrm>
            <a:off x="3834405" y="2126349"/>
            <a:ext cx="20320" cy="0"/>
          </a:xfrm>
          <a:custGeom>
            <a:avLst/>
            <a:gdLst/>
            <a:ahLst/>
            <a:cxnLst/>
            <a:rect l="l" t="t" r="r" b="b"/>
            <a:pathLst>
              <a:path w="20320">
                <a:moveTo>
                  <a:pt x="0" y="0"/>
                </a:moveTo>
                <a:lnTo>
                  <a:pt x="19894" y="0"/>
                </a:lnTo>
              </a:path>
            </a:pathLst>
          </a:custGeom>
          <a:ln w="3729">
            <a:solidFill>
              <a:srgbClr val="92929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5" name="object 67"/>
          <p:cNvSpPr/>
          <p:nvPr/>
        </p:nvSpPr>
        <p:spPr>
          <a:xfrm>
            <a:off x="3840502" y="2121396"/>
            <a:ext cx="7620" cy="0"/>
          </a:xfrm>
          <a:custGeom>
            <a:avLst/>
            <a:gdLst/>
            <a:ahLst/>
            <a:cxnLst/>
            <a:rect l="l" t="t" r="r" b="b"/>
            <a:pathLst>
              <a:path w="7620">
                <a:moveTo>
                  <a:pt x="0" y="0"/>
                </a:moveTo>
                <a:lnTo>
                  <a:pt x="7461" y="0"/>
                </a:lnTo>
              </a:path>
            </a:pathLst>
          </a:custGeom>
          <a:ln w="3729">
            <a:solidFill>
              <a:srgbClr val="92929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6" name="object 68"/>
          <p:cNvSpPr/>
          <p:nvPr/>
        </p:nvSpPr>
        <p:spPr>
          <a:xfrm>
            <a:off x="3907684" y="2114499"/>
            <a:ext cx="63500" cy="207010"/>
          </a:xfrm>
          <a:custGeom>
            <a:avLst/>
            <a:gdLst/>
            <a:ahLst/>
            <a:cxnLst/>
            <a:rect l="l" t="t" r="r" b="b"/>
            <a:pathLst>
              <a:path w="63500" h="207010">
                <a:moveTo>
                  <a:pt x="63500" y="0"/>
                </a:moveTo>
                <a:lnTo>
                  <a:pt x="0" y="0"/>
                </a:lnTo>
                <a:lnTo>
                  <a:pt x="380" y="204850"/>
                </a:lnTo>
                <a:lnTo>
                  <a:pt x="63500" y="206502"/>
                </a:lnTo>
                <a:lnTo>
                  <a:pt x="63500"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7" name="object 69"/>
          <p:cNvSpPr/>
          <p:nvPr/>
        </p:nvSpPr>
        <p:spPr>
          <a:xfrm>
            <a:off x="3921401" y="2134437"/>
            <a:ext cx="34925" cy="76200"/>
          </a:xfrm>
          <a:custGeom>
            <a:avLst/>
            <a:gdLst/>
            <a:ahLst/>
            <a:cxnLst/>
            <a:rect l="l" t="t" r="r" b="b"/>
            <a:pathLst>
              <a:path w="34925" h="76200">
                <a:moveTo>
                  <a:pt x="34798" y="0"/>
                </a:moveTo>
                <a:lnTo>
                  <a:pt x="0" y="0"/>
                </a:lnTo>
                <a:lnTo>
                  <a:pt x="0" y="75819"/>
                </a:lnTo>
                <a:lnTo>
                  <a:pt x="8254" y="75819"/>
                </a:lnTo>
                <a:lnTo>
                  <a:pt x="8254" y="9017"/>
                </a:lnTo>
                <a:lnTo>
                  <a:pt x="8636" y="9017"/>
                </a:lnTo>
                <a:lnTo>
                  <a:pt x="8636" y="2032"/>
                </a:lnTo>
                <a:lnTo>
                  <a:pt x="34798" y="2032"/>
                </a:lnTo>
                <a:lnTo>
                  <a:pt x="34798" y="0"/>
                </a:lnTo>
                <a:close/>
              </a:path>
              <a:path w="34925" h="76200">
                <a:moveTo>
                  <a:pt x="34798" y="2032"/>
                </a:moveTo>
                <a:lnTo>
                  <a:pt x="14477" y="2032"/>
                </a:lnTo>
                <a:lnTo>
                  <a:pt x="14477" y="9017"/>
                </a:lnTo>
                <a:lnTo>
                  <a:pt x="26035" y="9017"/>
                </a:lnTo>
                <a:lnTo>
                  <a:pt x="26035" y="75819"/>
                </a:lnTo>
                <a:lnTo>
                  <a:pt x="34798" y="75819"/>
                </a:lnTo>
                <a:lnTo>
                  <a:pt x="34798" y="2032"/>
                </a:lnTo>
                <a:close/>
              </a:path>
            </a:pathLst>
          </a:custGeom>
          <a:solidFill>
            <a:srgbClr val="772C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8" name="object 70"/>
          <p:cNvSpPr/>
          <p:nvPr/>
        </p:nvSpPr>
        <p:spPr>
          <a:xfrm>
            <a:off x="3921401" y="2210257"/>
            <a:ext cx="34925" cy="94615"/>
          </a:xfrm>
          <a:custGeom>
            <a:avLst/>
            <a:gdLst/>
            <a:ahLst/>
            <a:cxnLst/>
            <a:rect l="l" t="t" r="r" b="b"/>
            <a:pathLst>
              <a:path w="34925" h="94614">
                <a:moveTo>
                  <a:pt x="8254" y="0"/>
                </a:moveTo>
                <a:lnTo>
                  <a:pt x="0" y="0"/>
                </a:lnTo>
                <a:lnTo>
                  <a:pt x="381" y="93217"/>
                </a:lnTo>
                <a:lnTo>
                  <a:pt x="34798" y="94487"/>
                </a:lnTo>
                <a:lnTo>
                  <a:pt x="34798" y="90297"/>
                </a:lnTo>
                <a:lnTo>
                  <a:pt x="8636" y="90297"/>
                </a:lnTo>
                <a:lnTo>
                  <a:pt x="8636" y="84454"/>
                </a:lnTo>
                <a:lnTo>
                  <a:pt x="8254" y="84454"/>
                </a:lnTo>
                <a:lnTo>
                  <a:pt x="8254" y="0"/>
                </a:lnTo>
                <a:close/>
              </a:path>
              <a:path w="34925" h="94614">
                <a:moveTo>
                  <a:pt x="34798" y="0"/>
                </a:moveTo>
                <a:lnTo>
                  <a:pt x="26035" y="0"/>
                </a:lnTo>
                <a:lnTo>
                  <a:pt x="26035" y="84454"/>
                </a:lnTo>
                <a:lnTo>
                  <a:pt x="14477" y="84454"/>
                </a:lnTo>
                <a:lnTo>
                  <a:pt x="14477" y="90297"/>
                </a:lnTo>
                <a:lnTo>
                  <a:pt x="34798" y="90297"/>
                </a:lnTo>
                <a:lnTo>
                  <a:pt x="34798" y="0"/>
                </a:lnTo>
                <a:close/>
              </a:path>
            </a:pathLst>
          </a:custGeom>
          <a:solidFill>
            <a:srgbClr val="535353"/>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9" name="object 71"/>
          <p:cNvSpPr/>
          <p:nvPr/>
        </p:nvSpPr>
        <p:spPr>
          <a:xfrm>
            <a:off x="3930659" y="2143112"/>
            <a:ext cx="0" cy="67310"/>
          </a:xfrm>
          <a:custGeom>
            <a:avLst/>
            <a:gdLst/>
            <a:ahLst/>
            <a:cxnLst/>
            <a:rect l="l" t="t" r="r" b="b"/>
            <a:pathLst>
              <a:path h="67310">
                <a:moveTo>
                  <a:pt x="0" y="0"/>
                </a:moveTo>
                <a:lnTo>
                  <a:pt x="0" y="67144"/>
                </a:lnTo>
              </a:path>
            </a:pathLst>
          </a:custGeom>
          <a:ln w="3175">
            <a:solidFill>
              <a:srgbClr val="AA5F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0" name="object 72"/>
          <p:cNvSpPr/>
          <p:nvPr/>
        </p:nvSpPr>
        <p:spPr>
          <a:xfrm>
            <a:off x="3941855" y="2143112"/>
            <a:ext cx="0" cy="67310"/>
          </a:xfrm>
          <a:custGeom>
            <a:avLst/>
            <a:gdLst/>
            <a:ahLst/>
            <a:cxnLst/>
            <a:rect l="l" t="t" r="r" b="b"/>
            <a:pathLst>
              <a:path h="67310">
                <a:moveTo>
                  <a:pt x="0" y="0"/>
                </a:moveTo>
                <a:lnTo>
                  <a:pt x="0" y="67144"/>
                </a:lnTo>
              </a:path>
            </a:pathLst>
          </a:custGeom>
          <a:ln w="11191">
            <a:solidFill>
              <a:srgbClr val="AA5F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1" name="object 73"/>
          <p:cNvSpPr/>
          <p:nvPr/>
        </p:nvSpPr>
        <p:spPr>
          <a:xfrm>
            <a:off x="3941855" y="2210286"/>
            <a:ext cx="0" cy="85090"/>
          </a:xfrm>
          <a:custGeom>
            <a:avLst/>
            <a:gdLst/>
            <a:ahLst/>
            <a:cxnLst/>
            <a:rect l="l" t="t" r="r" b="b"/>
            <a:pathLst>
              <a:path h="85089">
                <a:moveTo>
                  <a:pt x="0" y="0"/>
                </a:moveTo>
                <a:lnTo>
                  <a:pt x="0" y="84552"/>
                </a:lnTo>
              </a:path>
            </a:pathLst>
          </a:custGeom>
          <a:ln w="11191">
            <a:solidFill>
              <a:srgbClr val="92929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2" name="object 74"/>
          <p:cNvSpPr/>
          <p:nvPr/>
        </p:nvSpPr>
        <p:spPr>
          <a:xfrm>
            <a:off x="3930659" y="2210286"/>
            <a:ext cx="0" cy="85090"/>
          </a:xfrm>
          <a:custGeom>
            <a:avLst/>
            <a:gdLst/>
            <a:ahLst/>
            <a:cxnLst/>
            <a:rect l="l" t="t" r="r" b="b"/>
            <a:pathLst>
              <a:path h="85089">
                <a:moveTo>
                  <a:pt x="0" y="0"/>
                </a:moveTo>
                <a:lnTo>
                  <a:pt x="0" y="84552"/>
                </a:lnTo>
              </a:path>
            </a:pathLst>
          </a:custGeom>
          <a:ln w="3175">
            <a:solidFill>
              <a:srgbClr val="92929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3" name="object 75"/>
          <p:cNvSpPr/>
          <p:nvPr/>
        </p:nvSpPr>
        <p:spPr>
          <a:xfrm>
            <a:off x="3930036" y="2140092"/>
            <a:ext cx="6350" cy="0"/>
          </a:xfrm>
          <a:custGeom>
            <a:avLst/>
            <a:gdLst/>
            <a:ahLst/>
            <a:cxnLst/>
            <a:rect l="l" t="t" r="r" b="b"/>
            <a:pathLst>
              <a:path w="6350">
                <a:moveTo>
                  <a:pt x="0" y="0"/>
                </a:moveTo>
                <a:lnTo>
                  <a:pt x="6217" y="0"/>
                </a:lnTo>
              </a:path>
            </a:pathLst>
          </a:custGeom>
          <a:ln w="6217">
            <a:solidFill>
              <a:srgbClr val="11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4" name="object 76"/>
          <p:cNvSpPr/>
          <p:nvPr/>
        </p:nvSpPr>
        <p:spPr>
          <a:xfrm>
            <a:off x="3930036" y="2297304"/>
            <a:ext cx="6350" cy="0"/>
          </a:xfrm>
          <a:custGeom>
            <a:avLst/>
            <a:gdLst/>
            <a:ahLst/>
            <a:cxnLst/>
            <a:rect l="l" t="t" r="r" b="b"/>
            <a:pathLst>
              <a:path w="6350">
                <a:moveTo>
                  <a:pt x="0" y="0"/>
                </a:moveTo>
                <a:lnTo>
                  <a:pt x="6217" y="0"/>
                </a:lnTo>
              </a:path>
            </a:pathLst>
          </a:custGeom>
          <a:ln w="4973">
            <a:solidFill>
              <a:srgbClr val="040404"/>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5" name="object 77"/>
          <p:cNvSpPr/>
          <p:nvPr/>
        </p:nvSpPr>
        <p:spPr>
          <a:xfrm>
            <a:off x="3933145" y="2143112"/>
            <a:ext cx="0" cy="67310"/>
          </a:xfrm>
          <a:custGeom>
            <a:avLst/>
            <a:gdLst/>
            <a:ahLst/>
            <a:cxnLst/>
            <a:rect l="l" t="t" r="r" b="b"/>
            <a:pathLst>
              <a:path h="67310">
                <a:moveTo>
                  <a:pt x="0" y="0"/>
                </a:moveTo>
                <a:lnTo>
                  <a:pt x="0" y="67144"/>
                </a:lnTo>
              </a:path>
            </a:pathLst>
          </a:custGeom>
          <a:ln w="6217">
            <a:solidFill>
              <a:srgbClr val="48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6" name="object 78"/>
          <p:cNvSpPr/>
          <p:nvPr/>
        </p:nvSpPr>
        <p:spPr>
          <a:xfrm>
            <a:off x="3933145" y="2210286"/>
            <a:ext cx="0" cy="85090"/>
          </a:xfrm>
          <a:custGeom>
            <a:avLst/>
            <a:gdLst/>
            <a:ahLst/>
            <a:cxnLst/>
            <a:rect l="l" t="t" r="r" b="b"/>
            <a:pathLst>
              <a:path h="85089">
                <a:moveTo>
                  <a:pt x="0" y="0"/>
                </a:moveTo>
                <a:lnTo>
                  <a:pt x="0" y="84552"/>
                </a:lnTo>
              </a:path>
            </a:pathLst>
          </a:custGeom>
          <a:ln w="6217">
            <a:solidFill>
              <a:srgbClr val="18181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7" name="object 79"/>
          <p:cNvSpPr/>
          <p:nvPr/>
        </p:nvSpPr>
        <p:spPr>
          <a:xfrm>
            <a:off x="3926353" y="2129511"/>
            <a:ext cx="20320" cy="0"/>
          </a:xfrm>
          <a:custGeom>
            <a:avLst/>
            <a:gdLst/>
            <a:ahLst/>
            <a:cxnLst/>
            <a:rect l="l" t="t" r="r" b="b"/>
            <a:pathLst>
              <a:path w="20320">
                <a:moveTo>
                  <a:pt x="0" y="0"/>
                </a:moveTo>
                <a:lnTo>
                  <a:pt x="19894" y="0"/>
                </a:lnTo>
              </a:path>
            </a:pathLst>
          </a:custGeom>
          <a:ln w="3175">
            <a:solidFill>
              <a:srgbClr val="92929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8" name="object 80"/>
          <p:cNvSpPr/>
          <p:nvPr/>
        </p:nvSpPr>
        <p:spPr>
          <a:xfrm>
            <a:off x="3932577" y="2124431"/>
            <a:ext cx="7620" cy="0"/>
          </a:xfrm>
          <a:custGeom>
            <a:avLst/>
            <a:gdLst/>
            <a:ahLst/>
            <a:cxnLst/>
            <a:rect l="l" t="t" r="r" b="b"/>
            <a:pathLst>
              <a:path w="7620">
                <a:moveTo>
                  <a:pt x="0" y="0"/>
                </a:moveTo>
                <a:lnTo>
                  <a:pt x="7461" y="0"/>
                </a:lnTo>
              </a:path>
            </a:pathLst>
          </a:custGeom>
          <a:ln w="3175">
            <a:solidFill>
              <a:srgbClr val="92929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9" name="object 81"/>
          <p:cNvSpPr/>
          <p:nvPr/>
        </p:nvSpPr>
        <p:spPr>
          <a:xfrm>
            <a:off x="3869203" y="2057983"/>
            <a:ext cx="7620" cy="0"/>
          </a:xfrm>
          <a:custGeom>
            <a:avLst/>
            <a:gdLst/>
            <a:ahLst/>
            <a:cxnLst/>
            <a:rect l="l" t="t" r="r" b="b"/>
            <a:pathLst>
              <a:path w="7620">
                <a:moveTo>
                  <a:pt x="0" y="0"/>
                </a:moveTo>
                <a:lnTo>
                  <a:pt x="7366" y="0"/>
                </a:lnTo>
              </a:path>
            </a:pathLst>
          </a:custGeom>
          <a:ln w="21081">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0" name="object 82"/>
          <p:cNvSpPr/>
          <p:nvPr/>
        </p:nvSpPr>
        <p:spPr>
          <a:xfrm>
            <a:off x="3869203" y="2028774"/>
            <a:ext cx="7620" cy="0"/>
          </a:xfrm>
          <a:custGeom>
            <a:avLst/>
            <a:gdLst/>
            <a:ahLst/>
            <a:cxnLst/>
            <a:rect l="l" t="t" r="r" b="b"/>
            <a:pathLst>
              <a:path w="7620">
                <a:moveTo>
                  <a:pt x="0" y="0"/>
                </a:moveTo>
                <a:lnTo>
                  <a:pt x="7366" y="0"/>
                </a:lnTo>
              </a:path>
            </a:pathLst>
          </a:custGeom>
          <a:ln w="22351">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1" name="object 83"/>
          <p:cNvSpPr/>
          <p:nvPr/>
        </p:nvSpPr>
        <p:spPr>
          <a:xfrm>
            <a:off x="3870346" y="1999500"/>
            <a:ext cx="7620" cy="0"/>
          </a:xfrm>
          <a:custGeom>
            <a:avLst/>
            <a:gdLst/>
            <a:ahLst/>
            <a:cxnLst/>
            <a:rect l="l" t="t" r="r" b="b"/>
            <a:pathLst>
              <a:path w="7620">
                <a:moveTo>
                  <a:pt x="0" y="0"/>
                </a:moveTo>
                <a:lnTo>
                  <a:pt x="7492" y="0"/>
                </a:lnTo>
              </a:path>
            </a:pathLst>
          </a:custGeom>
          <a:ln w="21209">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2" name="object 84"/>
          <p:cNvSpPr/>
          <p:nvPr/>
        </p:nvSpPr>
        <p:spPr>
          <a:xfrm>
            <a:off x="3870346" y="1970925"/>
            <a:ext cx="7620" cy="0"/>
          </a:xfrm>
          <a:custGeom>
            <a:avLst/>
            <a:gdLst/>
            <a:ahLst/>
            <a:cxnLst/>
            <a:rect l="l" t="t" r="r" b="b"/>
            <a:pathLst>
              <a:path w="7620">
                <a:moveTo>
                  <a:pt x="0" y="0"/>
                </a:moveTo>
                <a:lnTo>
                  <a:pt x="7492" y="0"/>
                </a:lnTo>
              </a:path>
            </a:pathLst>
          </a:custGeom>
          <a:ln w="21209">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3" name="object 85"/>
          <p:cNvSpPr/>
          <p:nvPr/>
        </p:nvSpPr>
        <p:spPr>
          <a:xfrm>
            <a:off x="3869203" y="1947938"/>
            <a:ext cx="17780" cy="0"/>
          </a:xfrm>
          <a:custGeom>
            <a:avLst/>
            <a:gdLst/>
            <a:ahLst/>
            <a:cxnLst/>
            <a:rect l="l" t="t" r="r" b="b"/>
            <a:pathLst>
              <a:path w="17779">
                <a:moveTo>
                  <a:pt x="0" y="0"/>
                </a:moveTo>
                <a:lnTo>
                  <a:pt x="17399" y="0"/>
                </a:lnTo>
              </a:path>
            </a:pathLst>
          </a:custGeom>
          <a:ln w="7492">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4" name="object 86"/>
          <p:cNvSpPr/>
          <p:nvPr/>
        </p:nvSpPr>
        <p:spPr>
          <a:xfrm>
            <a:off x="3893969" y="1948573"/>
            <a:ext cx="16510" cy="0"/>
          </a:xfrm>
          <a:custGeom>
            <a:avLst/>
            <a:gdLst/>
            <a:ahLst/>
            <a:cxnLst/>
            <a:rect l="l" t="t" r="r" b="b"/>
            <a:pathLst>
              <a:path w="16510">
                <a:moveTo>
                  <a:pt x="0" y="0"/>
                </a:moveTo>
                <a:lnTo>
                  <a:pt x="16255" y="0"/>
                </a:lnTo>
              </a:path>
            </a:pathLst>
          </a:custGeom>
          <a:ln w="8762">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5" name="object 87"/>
          <p:cNvSpPr/>
          <p:nvPr/>
        </p:nvSpPr>
        <p:spPr>
          <a:xfrm>
            <a:off x="3916447" y="1949208"/>
            <a:ext cx="17780" cy="0"/>
          </a:xfrm>
          <a:custGeom>
            <a:avLst/>
            <a:gdLst/>
            <a:ahLst/>
            <a:cxnLst/>
            <a:rect l="l" t="t" r="r" b="b"/>
            <a:pathLst>
              <a:path w="17779">
                <a:moveTo>
                  <a:pt x="0" y="0"/>
                </a:moveTo>
                <a:lnTo>
                  <a:pt x="17399" y="0"/>
                </a:lnTo>
              </a:path>
            </a:pathLst>
          </a:custGeom>
          <a:ln w="7493">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6" name="object 88"/>
          <p:cNvSpPr/>
          <p:nvPr/>
        </p:nvSpPr>
        <p:spPr>
          <a:xfrm>
            <a:off x="3940070" y="1949780"/>
            <a:ext cx="17780" cy="0"/>
          </a:xfrm>
          <a:custGeom>
            <a:avLst/>
            <a:gdLst/>
            <a:ahLst/>
            <a:cxnLst/>
            <a:rect l="l" t="t" r="r" b="b"/>
            <a:pathLst>
              <a:path w="17779">
                <a:moveTo>
                  <a:pt x="0" y="0"/>
                </a:moveTo>
                <a:lnTo>
                  <a:pt x="17399" y="0"/>
                </a:lnTo>
              </a:path>
            </a:pathLst>
          </a:custGeom>
          <a:ln w="8636">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7" name="object 89"/>
          <p:cNvSpPr/>
          <p:nvPr/>
        </p:nvSpPr>
        <p:spPr>
          <a:xfrm>
            <a:off x="3963691" y="1950414"/>
            <a:ext cx="16510" cy="0"/>
          </a:xfrm>
          <a:custGeom>
            <a:avLst/>
            <a:gdLst/>
            <a:ahLst/>
            <a:cxnLst/>
            <a:rect l="l" t="t" r="r" b="b"/>
            <a:pathLst>
              <a:path w="16510">
                <a:moveTo>
                  <a:pt x="0" y="0"/>
                </a:moveTo>
                <a:lnTo>
                  <a:pt x="16129" y="0"/>
                </a:lnTo>
              </a:path>
            </a:pathLst>
          </a:custGeom>
          <a:ln w="7365">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8" name="object 90"/>
          <p:cNvSpPr/>
          <p:nvPr/>
        </p:nvSpPr>
        <p:spPr>
          <a:xfrm>
            <a:off x="3989727" y="1923109"/>
            <a:ext cx="29209" cy="59690"/>
          </a:xfrm>
          <a:custGeom>
            <a:avLst/>
            <a:gdLst/>
            <a:ahLst/>
            <a:cxnLst/>
            <a:rect l="l" t="t" r="r" b="b"/>
            <a:pathLst>
              <a:path w="29210" h="59689">
                <a:moveTo>
                  <a:pt x="1270" y="0"/>
                </a:moveTo>
                <a:lnTo>
                  <a:pt x="0" y="59689"/>
                </a:lnTo>
                <a:lnTo>
                  <a:pt x="28701" y="30225"/>
                </a:lnTo>
                <a:lnTo>
                  <a:pt x="1270"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9" name="object 91"/>
          <p:cNvSpPr/>
          <p:nvPr/>
        </p:nvSpPr>
        <p:spPr>
          <a:xfrm>
            <a:off x="4806717" y="2012581"/>
            <a:ext cx="7620" cy="0"/>
          </a:xfrm>
          <a:custGeom>
            <a:avLst/>
            <a:gdLst/>
            <a:ahLst/>
            <a:cxnLst/>
            <a:rect l="l" t="t" r="r" b="b"/>
            <a:pathLst>
              <a:path w="7620">
                <a:moveTo>
                  <a:pt x="0" y="0"/>
                </a:moveTo>
                <a:lnTo>
                  <a:pt x="7493" y="0"/>
                </a:lnTo>
              </a:path>
            </a:pathLst>
          </a:custGeom>
          <a:ln w="19939">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0" name="object 92"/>
          <p:cNvSpPr/>
          <p:nvPr/>
        </p:nvSpPr>
        <p:spPr>
          <a:xfrm>
            <a:off x="4806717" y="2041156"/>
            <a:ext cx="6350" cy="0"/>
          </a:xfrm>
          <a:custGeom>
            <a:avLst/>
            <a:gdLst/>
            <a:ahLst/>
            <a:cxnLst/>
            <a:rect l="l" t="t" r="r" b="b"/>
            <a:pathLst>
              <a:path w="6350">
                <a:moveTo>
                  <a:pt x="0" y="0"/>
                </a:moveTo>
                <a:lnTo>
                  <a:pt x="6223" y="0"/>
                </a:lnTo>
              </a:path>
            </a:pathLst>
          </a:custGeom>
          <a:ln w="19939">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1" name="object 93"/>
          <p:cNvSpPr/>
          <p:nvPr/>
        </p:nvSpPr>
        <p:spPr>
          <a:xfrm>
            <a:off x="4806717" y="2069159"/>
            <a:ext cx="6350" cy="0"/>
          </a:xfrm>
          <a:custGeom>
            <a:avLst/>
            <a:gdLst/>
            <a:ahLst/>
            <a:cxnLst/>
            <a:rect l="l" t="t" r="r" b="b"/>
            <a:pathLst>
              <a:path w="6350">
                <a:moveTo>
                  <a:pt x="0" y="0"/>
                </a:moveTo>
                <a:lnTo>
                  <a:pt x="6223" y="0"/>
                </a:lnTo>
              </a:path>
            </a:pathLst>
          </a:custGeom>
          <a:ln w="21082">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2" name="object 94"/>
          <p:cNvSpPr/>
          <p:nvPr/>
        </p:nvSpPr>
        <p:spPr>
          <a:xfrm>
            <a:off x="4805447" y="2096528"/>
            <a:ext cx="6350" cy="0"/>
          </a:xfrm>
          <a:custGeom>
            <a:avLst/>
            <a:gdLst/>
            <a:ahLst/>
            <a:cxnLst/>
            <a:rect l="l" t="t" r="r" b="b"/>
            <a:pathLst>
              <a:path w="6350">
                <a:moveTo>
                  <a:pt x="0" y="0"/>
                </a:moveTo>
                <a:lnTo>
                  <a:pt x="6223" y="0"/>
                </a:lnTo>
              </a:path>
            </a:pathLst>
          </a:custGeom>
          <a:ln w="21209">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3" name="object 95"/>
          <p:cNvSpPr/>
          <p:nvPr/>
        </p:nvSpPr>
        <p:spPr>
          <a:xfrm>
            <a:off x="4796811" y="2119531"/>
            <a:ext cx="16510" cy="0"/>
          </a:xfrm>
          <a:custGeom>
            <a:avLst/>
            <a:gdLst/>
            <a:ahLst/>
            <a:cxnLst/>
            <a:rect l="l" t="t" r="r" b="b"/>
            <a:pathLst>
              <a:path w="16510">
                <a:moveTo>
                  <a:pt x="0" y="0"/>
                </a:moveTo>
                <a:lnTo>
                  <a:pt x="16164" y="0"/>
                </a:lnTo>
              </a:path>
            </a:pathLst>
          </a:custGeom>
          <a:ln w="7460">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4" name="object 96"/>
          <p:cNvSpPr/>
          <p:nvPr/>
        </p:nvSpPr>
        <p:spPr>
          <a:xfrm>
            <a:off x="4774333" y="2118880"/>
            <a:ext cx="16510" cy="0"/>
          </a:xfrm>
          <a:custGeom>
            <a:avLst/>
            <a:gdLst/>
            <a:ahLst/>
            <a:cxnLst/>
            <a:rect l="l" t="t" r="r" b="b"/>
            <a:pathLst>
              <a:path w="16510">
                <a:moveTo>
                  <a:pt x="0" y="0"/>
                </a:moveTo>
                <a:lnTo>
                  <a:pt x="16255" y="0"/>
                </a:lnTo>
              </a:path>
            </a:pathLst>
          </a:custGeom>
          <a:ln w="8762">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5" name="object 97"/>
          <p:cNvSpPr/>
          <p:nvPr/>
        </p:nvSpPr>
        <p:spPr>
          <a:xfrm>
            <a:off x="4750710" y="2118880"/>
            <a:ext cx="17780" cy="0"/>
          </a:xfrm>
          <a:custGeom>
            <a:avLst/>
            <a:gdLst/>
            <a:ahLst/>
            <a:cxnLst/>
            <a:rect l="l" t="t" r="r" b="b"/>
            <a:pathLst>
              <a:path w="17779">
                <a:moveTo>
                  <a:pt x="0" y="0"/>
                </a:moveTo>
                <a:lnTo>
                  <a:pt x="17399" y="0"/>
                </a:lnTo>
              </a:path>
            </a:pathLst>
          </a:custGeom>
          <a:ln w="8762">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6" name="object 98"/>
          <p:cNvSpPr/>
          <p:nvPr/>
        </p:nvSpPr>
        <p:spPr>
          <a:xfrm>
            <a:off x="4728359" y="2117674"/>
            <a:ext cx="17780" cy="0"/>
          </a:xfrm>
          <a:custGeom>
            <a:avLst/>
            <a:gdLst/>
            <a:ahLst/>
            <a:cxnLst/>
            <a:rect l="l" t="t" r="r" b="b"/>
            <a:pathLst>
              <a:path w="17779">
                <a:moveTo>
                  <a:pt x="0" y="0"/>
                </a:moveTo>
                <a:lnTo>
                  <a:pt x="17399" y="0"/>
                </a:lnTo>
              </a:path>
            </a:pathLst>
          </a:custGeom>
          <a:ln w="8636">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7" name="object 99"/>
          <p:cNvSpPr/>
          <p:nvPr/>
        </p:nvSpPr>
        <p:spPr>
          <a:xfrm>
            <a:off x="4706007" y="2117674"/>
            <a:ext cx="16510" cy="0"/>
          </a:xfrm>
          <a:custGeom>
            <a:avLst/>
            <a:gdLst/>
            <a:ahLst/>
            <a:cxnLst/>
            <a:rect l="l" t="t" r="r" b="b"/>
            <a:pathLst>
              <a:path w="16510">
                <a:moveTo>
                  <a:pt x="0" y="0"/>
                </a:moveTo>
                <a:lnTo>
                  <a:pt x="16128" y="0"/>
                </a:lnTo>
              </a:path>
            </a:pathLst>
          </a:custGeom>
          <a:ln w="8636">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8" name="object 100"/>
          <p:cNvSpPr/>
          <p:nvPr/>
        </p:nvSpPr>
        <p:spPr>
          <a:xfrm>
            <a:off x="4668669" y="2085924"/>
            <a:ext cx="27305" cy="58419"/>
          </a:xfrm>
          <a:custGeom>
            <a:avLst/>
            <a:gdLst/>
            <a:ahLst/>
            <a:cxnLst/>
            <a:rect l="l" t="t" r="r" b="b"/>
            <a:pathLst>
              <a:path w="27304" h="58419">
                <a:moveTo>
                  <a:pt x="27304" y="0"/>
                </a:moveTo>
                <a:lnTo>
                  <a:pt x="0" y="28829"/>
                </a:lnTo>
                <a:lnTo>
                  <a:pt x="26161" y="58420"/>
                </a:lnTo>
                <a:lnTo>
                  <a:pt x="27304"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9" name="object 101"/>
          <p:cNvSpPr/>
          <p:nvPr/>
        </p:nvSpPr>
        <p:spPr>
          <a:xfrm>
            <a:off x="4773190" y="1909352"/>
            <a:ext cx="31115" cy="0"/>
          </a:xfrm>
          <a:custGeom>
            <a:avLst/>
            <a:gdLst/>
            <a:ahLst/>
            <a:cxnLst/>
            <a:rect l="l" t="t" r="r" b="b"/>
            <a:pathLst>
              <a:path w="31114">
                <a:moveTo>
                  <a:pt x="0" y="0"/>
                </a:moveTo>
                <a:lnTo>
                  <a:pt x="31085" y="0"/>
                </a:lnTo>
              </a:path>
            </a:pathLst>
          </a:custGeom>
          <a:ln w="19894">
            <a:solidFill>
              <a:srgbClr val="999999"/>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0" name="object 102"/>
          <p:cNvSpPr/>
          <p:nvPr/>
        </p:nvSpPr>
        <p:spPr>
          <a:xfrm>
            <a:off x="4562242" y="2062721"/>
            <a:ext cx="869784" cy="869784"/>
          </a:xfrm>
          <a:prstGeom prst="rect">
            <a:avLst/>
          </a:prstGeom>
          <a:blipFill>
            <a:blip r:embed="rId1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1" name="object 103"/>
          <p:cNvSpPr/>
          <p:nvPr/>
        </p:nvSpPr>
        <p:spPr>
          <a:xfrm>
            <a:off x="3745886" y="3627068"/>
            <a:ext cx="1200150" cy="266700"/>
          </a:xfrm>
          <a:prstGeom prst="rect">
            <a:avLst/>
          </a:prstGeom>
          <a:blipFill>
            <a:blip r:embed="rId1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2" name="object 104"/>
          <p:cNvSpPr/>
          <p:nvPr/>
        </p:nvSpPr>
        <p:spPr>
          <a:xfrm>
            <a:off x="4653175" y="3912336"/>
            <a:ext cx="846645" cy="564870"/>
          </a:xfrm>
          <a:prstGeom prst="rect">
            <a:avLst/>
          </a:prstGeom>
          <a:blipFill>
            <a:blip r:embed="rId1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3" name="object 105"/>
          <p:cNvSpPr/>
          <p:nvPr/>
        </p:nvSpPr>
        <p:spPr>
          <a:xfrm>
            <a:off x="3666257" y="5560923"/>
            <a:ext cx="1063167" cy="611314"/>
          </a:xfrm>
          <a:prstGeom prst="rect">
            <a:avLst/>
          </a:prstGeom>
          <a:blipFill>
            <a:blip r:embed="rId1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4" name="object 107"/>
          <p:cNvSpPr txBox="1"/>
          <p:nvPr/>
        </p:nvSpPr>
        <p:spPr>
          <a:xfrm>
            <a:off x="3541035" y="1014920"/>
            <a:ext cx="2327910" cy="312265"/>
          </a:xfrm>
          <a:prstGeom prst="rect">
            <a:avLst/>
          </a:prstGeom>
          <a:noFill/>
        </p:spPr>
        <p:txBody>
          <a:bodyPr vert="horz" wrap="square" lIns="0" tIns="34925" rIns="0" bIns="0" rtlCol="0">
            <a:spAutoFit/>
          </a:bodyPr>
          <a:lstStyle/>
          <a:p>
            <a:pPr marL="102235">
              <a:lnSpc>
                <a:spcPct val="100000"/>
              </a:lnSpc>
              <a:spcBef>
                <a:spcPts val="275"/>
              </a:spcBef>
            </a:pPr>
            <a:r>
              <a:rPr sz="1800" b="1" spc="145" dirty="0">
                <a:latin typeface="Meiryo UI" panose="020B0604030504040204" pitchFamily="50" charset="-128"/>
                <a:ea typeface="Meiryo UI" panose="020B0604030504040204" pitchFamily="50" charset="-128"/>
                <a:cs typeface="MS UI Gothic"/>
              </a:rPr>
              <a:t>デジタル化による変化</a:t>
            </a:r>
            <a:endParaRPr sz="1800" b="1" dirty="0">
              <a:latin typeface="Meiryo UI" panose="020B0604030504040204" pitchFamily="50" charset="-128"/>
              <a:ea typeface="Meiryo UI" panose="020B0604030504040204" pitchFamily="50" charset="-128"/>
              <a:cs typeface="MS UI Gothic"/>
            </a:endParaRPr>
          </a:p>
        </p:txBody>
      </p:sp>
      <p:sp>
        <p:nvSpPr>
          <p:cNvPr id="115" name="object 108"/>
          <p:cNvSpPr/>
          <p:nvPr/>
        </p:nvSpPr>
        <p:spPr>
          <a:xfrm>
            <a:off x="4705498" y="5574334"/>
            <a:ext cx="750887" cy="655396"/>
          </a:xfrm>
          <a:prstGeom prst="rect">
            <a:avLst/>
          </a:prstGeom>
          <a:blipFill>
            <a:blip r:embed="rId1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6" name="object 110"/>
          <p:cNvSpPr txBox="1"/>
          <p:nvPr/>
        </p:nvSpPr>
        <p:spPr>
          <a:xfrm>
            <a:off x="6799220" y="1026301"/>
            <a:ext cx="2217420" cy="257378"/>
          </a:xfrm>
          <a:prstGeom prst="rect">
            <a:avLst/>
          </a:prstGeom>
        </p:spPr>
        <p:txBody>
          <a:bodyPr vert="horz" wrap="square" lIns="0" tIns="0" rIns="0" bIns="0" rtlCol="0">
            <a:spAutoFit/>
          </a:bodyPr>
          <a:lstStyle/>
          <a:p>
            <a:pPr marL="12700" algn="ctr">
              <a:lnSpc>
                <a:spcPts val="2155"/>
              </a:lnSpc>
            </a:pPr>
            <a:r>
              <a:rPr sz="1800" b="1" spc="145" dirty="0" err="1">
                <a:latin typeface="Meiryo UI" panose="020B0604030504040204" pitchFamily="50" charset="-128"/>
                <a:ea typeface="Meiryo UI" panose="020B0604030504040204" pitchFamily="50" charset="-128"/>
                <a:cs typeface="MS UI Gothic"/>
              </a:rPr>
              <a:t>ビジネス転換</a:t>
            </a:r>
            <a:endParaRPr sz="1800" b="1" dirty="0">
              <a:latin typeface="Meiryo UI" panose="020B0604030504040204" pitchFamily="50" charset="-128"/>
              <a:ea typeface="Meiryo UI" panose="020B0604030504040204" pitchFamily="50" charset="-128"/>
              <a:cs typeface="MS UI Gothic"/>
            </a:endParaRPr>
          </a:p>
        </p:txBody>
      </p:sp>
      <p:sp>
        <p:nvSpPr>
          <p:cNvPr id="117" name="object 111"/>
          <p:cNvSpPr/>
          <p:nvPr/>
        </p:nvSpPr>
        <p:spPr>
          <a:xfrm>
            <a:off x="6260486" y="3103955"/>
            <a:ext cx="3067812" cy="1536192"/>
          </a:xfrm>
          <a:prstGeom prst="rect">
            <a:avLst/>
          </a:prstGeom>
          <a:blipFill>
            <a:blip r:embed="rId1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8" name="object 112"/>
          <p:cNvSpPr/>
          <p:nvPr/>
        </p:nvSpPr>
        <p:spPr>
          <a:xfrm>
            <a:off x="6286521" y="3130499"/>
            <a:ext cx="3914983" cy="1430020"/>
          </a:xfrm>
          <a:custGeom>
            <a:avLst/>
            <a:gdLst/>
            <a:ahLst/>
            <a:cxnLst/>
            <a:rect l="l" t="t" r="r" b="b"/>
            <a:pathLst>
              <a:path w="2962275" h="1430020">
                <a:moveTo>
                  <a:pt x="0" y="1429766"/>
                </a:moveTo>
                <a:lnTo>
                  <a:pt x="2961767" y="1429766"/>
                </a:lnTo>
                <a:lnTo>
                  <a:pt x="2961767" y="0"/>
                </a:lnTo>
                <a:lnTo>
                  <a:pt x="0" y="0"/>
                </a:lnTo>
                <a:lnTo>
                  <a:pt x="0" y="1429766"/>
                </a:lnTo>
                <a:close/>
              </a:path>
            </a:pathLst>
          </a:custGeom>
          <a:solidFill>
            <a:srgbClr val="F4B083"/>
          </a:solidFill>
          <a:scene3d>
            <a:camera prst="orthographicFront"/>
            <a:lightRig rig="threePt" dir="t"/>
          </a:scene3d>
          <a:sp3d>
            <a:bevelT/>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9" name="object 113"/>
          <p:cNvSpPr txBox="1"/>
          <p:nvPr/>
        </p:nvSpPr>
        <p:spPr>
          <a:xfrm>
            <a:off x="6623325" y="3738356"/>
            <a:ext cx="3510735" cy="730969"/>
          </a:xfrm>
          <a:prstGeom prst="rect">
            <a:avLst/>
          </a:prstGeom>
        </p:spPr>
        <p:txBody>
          <a:bodyPr vert="horz" wrap="square" lIns="0" tIns="0" rIns="0" bIns="0" rtlCol="0">
            <a:spAutoFit/>
          </a:bodyPr>
          <a:lstStyle/>
          <a:p>
            <a:pPr marL="12700">
              <a:lnSpc>
                <a:spcPts val="1855"/>
              </a:lnSpc>
            </a:pPr>
            <a:r>
              <a:rPr sz="1600" spc="155" dirty="0" err="1">
                <a:latin typeface="Meiryo UI" panose="020B0604030504040204" pitchFamily="50" charset="-128"/>
                <a:ea typeface="Meiryo UI" panose="020B0604030504040204" pitchFamily="50" charset="-128"/>
                <a:cs typeface="MS UI Gothic"/>
              </a:rPr>
              <a:t>サンフランシスコでは、本</a:t>
            </a:r>
            <a:r>
              <a:rPr sz="1600" spc="180" dirty="0" err="1">
                <a:latin typeface="Meiryo UI" panose="020B0604030504040204" pitchFamily="50" charset="-128"/>
                <a:ea typeface="Meiryo UI" panose="020B0604030504040204" pitchFamily="50" charset="-128"/>
                <a:cs typeface="MS UI Gothic"/>
              </a:rPr>
              <a:t>屋がつい</a:t>
            </a:r>
            <a:r>
              <a:rPr sz="1600" spc="75" dirty="0" err="1">
                <a:latin typeface="Meiryo UI" panose="020B0604030504040204" pitchFamily="50" charset="-128"/>
                <a:ea typeface="Meiryo UI" panose="020B0604030504040204" pitchFamily="50" charset="-128"/>
                <a:cs typeface="MS UI Gothic"/>
              </a:rPr>
              <a:t>に</a:t>
            </a:r>
            <a:endParaRPr lang="en-US" sz="1600" spc="75" dirty="0">
              <a:latin typeface="Meiryo UI" panose="020B0604030504040204" pitchFamily="50" charset="-128"/>
              <a:ea typeface="Meiryo UI" panose="020B0604030504040204" pitchFamily="50" charset="-128"/>
              <a:cs typeface="MS UI Gothic"/>
            </a:endParaRPr>
          </a:p>
          <a:p>
            <a:pPr marL="12700">
              <a:lnSpc>
                <a:spcPts val="1855"/>
              </a:lnSpc>
            </a:pPr>
            <a:r>
              <a:rPr sz="1600" spc="75" dirty="0" err="1">
                <a:latin typeface="Meiryo UI" panose="020B0604030504040204" pitchFamily="50" charset="-128"/>
                <a:ea typeface="Meiryo UI" panose="020B0604030504040204" pitchFamily="50" charset="-128"/>
                <a:cs typeface="MS UI Gothic"/>
              </a:rPr>
              <a:t>一軒</a:t>
            </a:r>
            <a:r>
              <a:rPr sz="1600" spc="200" dirty="0" err="1">
                <a:latin typeface="Meiryo UI" panose="020B0604030504040204" pitchFamily="50" charset="-128"/>
                <a:ea typeface="Meiryo UI" panose="020B0604030504040204" pitchFamily="50" charset="-128"/>
                <a:cs typeface="MS UI Gothic"/>
              </a:rPr>
              <a:t>だ</a:t>
            </a:r>
            <a:r>
              <a:rPr sz="1600" spc="215" dirty="0" err="1">
                <a:latin typeface="Meiryo UI" panose="020B0604030504040204" pitchFamily="50" charset="-128"/>
                <a:ea typeface="Meiryo UI" panose="020B0604030504040204" pitchFamily="50" charset="-128"/>
                <a:cs typeface="MS UI Gothic"/>
              </a:rPr>
              <a:t>け</a:t>
            </a:r>
            <a:r>
              <a:rPr sz="1600" spc="85" dirty="0" err="1">
                <a:latin typeface="Meiryo UI" panose="020B0604030504040204" pitchFamily="50" charset="-128"/>
                <a:ea typeface="Meiryo UI" panose="020B0604030504040204" pitchFamily="50" charset="-128"/>
                <a:cs typeface="MS UI Gothic"/>
              </a:rPr>
              <a:t>に</a:t>
            </a:r>
            <a:r>
              <a:rPr sz="1600" spc="85" dirty="0">
                <a:latin typeface="Meiryo UI" panose="020B0604030504040204" pitchFamily="50" charset="-128"/>
                <a:ea typeface="Meiryo UI" panose="020B0604030504040204" pitchFamily="50" charset="-128"/>
                <a:cs typeface="MS UI Gothic"/>
              </a:rPr>
              <a:t>。</a:t>
            </a:r>
            <a:endParaRPr lang="en-US" sz="1600" spc="85" dirty="0">
              <a:latin typeface="Meiryo UI" panose="020B0604030504040204" pitchFamily="50" charset="-128"/>
              <a:ea typeface="Meiryo UI" panose="020B0604030504040204" pitchFamily="50" charset="-128"/>
              <a:cs typeface="MS UI Gothic"/>
            </a:endParaRPr>
          </a:p>
          <a:p>
            <a:pPr marL="12700">
              <a:lnSpc>
                <a:spcPts val="1855"/>
              </a:lnSpc>
            </a:pPr>
            <a:r>
              <a:rPr lang="ja-JP" altLang="en-US" sz="1600" spc="85" dirty="0">
                <a:latin typeface="Meiryo UI" panose="020B0604030504040204" pitchFamily="50" charset="-128"/>
                <a:ea typeface="Meiryo UI" panose="020B0604030504040204" pitchFamily="50" charset="-128"/>
                <a:cs typeface="MS UI Gothic"/>
              </a:rPr>
              <a:t>完全に</a:t>
            </a:r>
            <a:r>
              <a:rPr sz="1600" spc="75" dirty="0" err="1">
                <a:latin typeface="Meiryo UI" panose="020B0604030504040204" pitchFamily="50" charset="-128"/>
                <a:ea typeface="Meiryo UI" panose="020B0604030504040204" pitchFamily="50" charset="-128"/>
                <a:cs typeface="MS UI Gothic"/>
              </a:rPr>
              <a:t>通販にシフト</a:t>
            </a:r>
            <a:r>
              <a:rPr lang="ja-JP" altLang="en-US" sz="1600" spc="75" dirty="0">
                <a:latin typeface="Meiryo UI" panose="020B0604030504040204" pitchFamily="50" charset="-128"/>
                <a:ea typeface="Meiryo UI" panose="020B0604030504040204" pitchFamily="50" charset="-128"/>
                <a:cs typeface="MS UI Gothic"/>
              </a:rPr>
              <a:t>！</a:t>
            </a:r>
            <a:endParaRPr sz="1600" dirty="0">
              <a:latin typeface="Meiryo UI" panose="020B0604030504040204" pitchFamily="50" charset="-128"/>
              <a:ea typeface="Meiryo UI" panose="020B0604030504040204" pitchFamily="50" charset="-128"/>
              <a:cs typeface="MS UI Gothic"/>
            </a:endParaRPr>
          </a:p>
        </p:txBody>
      </p:sp>
      <p:sp>
        <p:nvSpPr>
          <p:cNvPr id="120" name="object 114"/>
          <p:cNvSpPr/>
          <p:nvPr/>
        </p:nvSpPr>
        <p:spPr>
          <a:xfrm>
            <a:off x="6694827" y="2957652"/>
            <a:ext cx="1583436" cy="717803"/>
          </a:xfrm>
          <a:prstGeom prst="rect">
            <a:avLst/>
          </a:prstGeom>
          <a:blipFill>
            <a:blip r:embed="rId1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1" name="object 115"/>
          <p:cNvSpPr/>
          <p:nvPr/>
        </p:nvSpPr>
        <p:spPr>
          <a:xfrm>
            <a:off x="6822052" y="2994741"/>
            <a:ext cx="1556640" cy="560614"/>
          </a:xfrm>
          <a:prstGeom prst="rect">
            <a:avLst/>
          </a:prstGeom>
          <a:blipFill>
            <a:blip r:embed="rId2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2" name="object 116"/>
          <p:cNvSpPr/>
          <p:nvPr/>
        </p:nvSpPr>
        <p:spPr>
          <a:xfrm>
            <a:off x="6260486" y="1386407"/>
            <a:ext cx="3067812" cy="1510284"/>
          </a:xfrm>
          <a:prstGeom prst="rect">
            <a:avLst/>
          </a:prstGeom>
          <a:blipFill>
            <a:blip r:embed="rId2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3" name="object 117"/>
          <p:cNvSpPr/>
          <p:nvPr/>
        </p:nvSpPr>
        <p:spPr>
          <a:xfrm>
            <a:off x="6286521" y="1412062"/>
            <a:ext cx="3914983" cy="1405255"/>
          </a:xfrm>
          <a:custGeom>
            <a:avLst/>
            <a:gdLst/>
            <a:ahLst/>
            <a:cxnLst/>
            <a:rect l="l" t="t" r="r" b="b"/>
            <a:pathLst>
              <a:path w="2962275" h="1405255">
                <a:moveTo>
                  <a:pt x="0" y="1404874"/>
                </a:moveTo>
                <a:lnTo>
                  <a:pt x="2961767" y="1404874"/>
                </a:lnTo>
                <a:lnTo>
                  <a:pt x="2961767" y="0"/>
                </a:lnTo>
                <a:lnTo>
                  <a:pt x="0" y="0"/>
                </a:lnTo>
                <a:lnTo>
                  <a:pt x="0" y="1404874"/>
                </a:lnTo>
                <a:close/>
              </a:path>
            </a:pathLst>
          </a:custGeom>
          <a:solidFill>
            <a:srgbClr val="F4B083"/>
          </a:solidFill>
          <a:scene3d>
            <a:camera prst="orthographicFront"/>
            <a:lightRig rig="threePt" dir="t"/>
          </a:scene3d>
          <a:sp3d>
            <a:bevelT/>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4" name="object 118"/>
          <p:cNvSpPr/>
          <p:nvPr/>
        </p:nvSpPr>
        <p:spPr>
          <a:xfrm>
            <a:off x="6575954" y="1461084"/>
            <a:ext cx="1412748" cy="431291"/>
          </a:xfrm>
          <a:prstGeom prst="rect">
            <a:avLst/>
          </a:prstGeom>
          <a:blipFill>
            <a:blip r:embed="rId2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5" name="object 119"/>
          <p:cNvSpPr/>
          <p:nvPr/>
        </p:nvSpPr>
        <p:spPr>
          <a:xfrm>
            <a:off x="6730639" y="1379914"/>
            <a:ext cx="1437384" cy="410729"/>
          </a:xfrm>
          <a:prstGeom prst="rect">
            <a:avLst/>
          </a:prstGeom>
          <a:blipFill>
            <a:blip r:embed="rId2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6" name="object 120"/>
          <p:cNvSpPr txBox="1"/>
          <p:nvPr/>
        </p:nvSpPr>
        <p:spPr>
          <a:xfrm>
            <a:off x="6551316" y="1852497"/>
            <a:ext cx="3582745" cy="738664"/>
          </a:xfrm>
          <a:prstGeom prst="rect">
            <a:avLst/>
          </a:prstGeom>
        </p:spPr>
        <p:txBody>
          <a:bodyPr vert="horz" wrap="square" lIns="0" tIns="0" rIns="0" bIns="0" rtlCol="0">
            <a:spAutoFit/>
          </a:bodyPr>
          <a:lstStyle/>
          <a:p>
            <a:pPr marL="12700" marR="5080" algn="just">
              <a:lnSpc>
                <a:spcPct val="100000"/>
              </a:lnSpc>
            </a:pPr>
            <a:r>
              <a:rPr sz="1600" spc="155" dirty="0">
                <a:latin typeface="Meiryo UI" panose="020B0604030504040204" pitchFamily="50" charset="-128"/>
                <a:ea typeface="Meiryo UI" panose="020B0604030504040204" pitchFamily="50" charset="-128"/>
                <a:cs typeface="MS UI Gothic"/>
              </a:rPr>
              <a:t>フィルムから薬品</a:t>
            </a:r>
            <a:r>
              <a:rPr sz="1600" spc="100" dirty="0">
                <a:latin typeface="Meiryo UI" panose="020B0604030504040204" pitchFamily="50" charset="-128"/>
                <a:ea typeface="Meiryo UI" panose="020B0604030504040204" pitchFamily="50" charset="-128"/>
                <a:cs typeface="MS UI Gothic"/>
              </a:rPr>
              <a:t>・</a:t>
            </a:r>
            <a:r>
              <a:rPr sz="1600" spc="80" dirty="0">
                <a:latin typeface="Meiryo UI" panose="020B0604030504040204" pitchFamily="50" charset="-128"/>
                <a:ea typeface="Meiryo UI" panose="020B0604030504040204" pitchFamily="50" charset="-128"/>
                <a:cs typeface="MS UI Gothic"/>
              </a:rPr>
              <a:t>化粧品へと</a:t>
            </a:r>
            <a:r>
              <a:rPr sz="1600" spc="110" dirty="0">
                <a:latin typeface="Meiryo UI" panose="020B0604030504040204" pitchFamily="50" charset="-128"/>
                <a:ea typeface="Meiryo UI" panose="020B0604030504040204" pitchFamily="50" charset="-128"/>
                <a:cs typeface="MS UI Gothic"/>
              </a:rPr>
              <a:t>舵を切って生き残り、別のフィ</a:t>
            </a:r>
            <a:r>
              <a:rPr sz="1600" spc="90" dirty="0">
                <a:latin typeface="Meiryo UI" panose="020B0604030504040204" pitchFamily="50" charset="-128"/>
                <a:ea typeface="Meiryo UI" panose="020B0604030504040204" pitchFamily="50" charset="-128"/>
                <a:cs typeface="MS UI Gothic"/>
              </a:rPr>
              <a:t>ルム会社は消滅。世界一だっ</a:t>
            </a:r>
            <a:r>
              <a:rPr sz="1600" spc="105" dirty="0">
                <a:latin typeface="Meiryo UI" panose="020B0604030504040204" pitchFamily="50" charset="-128"/>
                <a:ea typeface="Meiryo UI" panose="020B0604030504040204" pitchFamily="50" charset="-128"/>
                <a:cs typeface="MS UI Gothic"/>
              </a:rPr>
              <a:t>たコダック社は2011に破綻。</a:t>
            </a:r>
            <a:endParaRPr sz="1600" dirty="0">
              <a:latin typeface="Meiryo UI" panose="020B0604030504040204" pitchFamily="50" charset="-128"/>
              <a:ea typeface="Meiryo UI" panose="020B0604030504040204" pitchFamily="50" charset="-128"/>
              <a:cs typeface="MS UI Gothic"/>
            </a:endParaRPr>
          </a:p>
        </p:txBody>
      </p:sp>
      <p:sp>
        <p:nvSpPr>
          <p:cNvPr id="127" name="object 121"/>
          <p:cNvSpPr/>
          <p:nvPr/>
        </p:nvSpPr>
        <p:spPr>
          <a:xfrm>
            <a:off x="6236103" y="4903799"/>
            <a:ext cx="3069335" cy="1536192"/>
          </a:xfrm>
          <a:prstGeom prst="rect">
            <a:avLst/>
          </a:prstGeom>
          <a:blipFill>
            <a:blip r:embed="rId2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8" name="object 122"/>
          <p:cNvSpPr/>
          <p:nvPr/>
        </p:nvSpPr>
        <p:spPr>
          <a:xfrm>
            <a:off x="6263153" y="4929987"/>
            <a:ext cx="3914983" cy="1430020"/>
          </a:xfrm>
          <a:custGeom>
            <a:avLst/>
            <a:gdLst/>
            <a:ahLst/>
            <a:cxnLst/>
            <a:rect l="l" t="t" r="r" b="b"/>
            <a:pathLst>
              <a:path w="2962275" h="1430020">
                <a:moveTo>
                  <a:pt x="0" y="1429766"/>
                </a:moveTo>
                <a:lnTo>
                  <a:pt x="2961767" y="1429766"/>
                </a:lnTo>
                <a:lnTo>
                  <a:pt x="2961767" y="0"/>
                </a:lnTo>
                <a:lnTo>
                  <a:pt x="0" y="0"/>
                </a:lnTo>
                <a:lnTo>
                  <a:pt x="0" y="1429766"/>
                </a:lnTo>
                <a:close/>
              </a:path>
            </a:pathLst>
          </a:custGeom>
          <a:solidFill>
            <a:srgbClr val="F4B083"/>
          </a:solidFill>
          <a:scene3d>
            <a:camera prst="orthographicFront"/>
            <a:lightRig rig="threePt" dir="t"/>
          </a:scene3d>
          <a:sp3d>
            <a:bevelT/>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9" name="object 123"/>
          <p:cNvSpPr txBox="1"/>
          <p:nvPr/>
        </p:nvSpPr>
        <p:spPr>
          <a:xfrm>
            <a:off x="6540140" y="5052898"/>
            <a:ext cx="3476842" cy="492443"/>
          </a:xfrm>
          <a:prstGeom prst="rect">
            <a:avLst/>
          </a:prstGeom>
        </p:spPr>
        <p:txBody>
          <a:bodyPr vert="horz" wrap="square" lIns="0" tIns="0" rIns="0" bIns="0" rtlCol="0">
            <a:spAutoFit/>
          </a:bodyPr>
          <a:lstStyle/>
          <a:p>
            <a:pPr marL="12700" marR="5080">
              <a:lnSpc>
                <a:spcPct val="100000"/>
              </a:lnSpc>
            </a:pPr>
            <a:r>
              <a:rPr sz="1600" spc="165" dirty="0" err="1">
                <a:latin typeface="Meiryo UI" panose="020B0604030504040204" pitchFamily="50" charset="-128"/>
                <a:ea typeface="Meiryo UI" panose="020B0604030504040204" pitchFamily="50" charset="-128"/>
                <a:cs typeface="MS UI Gothic"/>
              </a:rPr>
              <a:t>スマホによるタクシー配</a:t>
            </a:r>
            <a:r>
              <a:rPr sz="1600" spc="-5" dirty="0" err="1">
                <a:latin typeface="Meiryo UI" panose="020B0604030504040204" pitchFamily="50" charset="-128"/>
                <a:ea typeface="Meiryo UI" panose="020B0604030504040204" pitchFamily="50" charset="-128"/>
                <a:cs typeface="MS UI Gothic"/>
              </a:rPr>
              <a:t>車決済</a:t>
            </a:r>
            <a:r>
              <a:rPr sz="1600" spc="250" dirty="0" err="1">
                <a:latin typeface="Meiryo UI" panose="020B0604030504040204" pitchFamily="50" charset="-128"/>
                <a:ea typeface="Meiryo UI" panose="020B0604030504040204" pitchFamily="50" charset="-128"/>
                <a:cs typeface="MS UI Gothic"/>
              </a:rPr>
              <a:t>サービ</a:t>
            </a:r>
            <a:r>
              <a:rPr sz="1600" spc="195" dirty="0" err="1">
                <a:latin typeface="Meiryo UI" panose="020B0604030504040204" pitchFamily="50" charset="-128"/>
                <a:ea typeface="Meiryo UI" panose="020B0604030504040204" pitchFamily="50" charset="-128"/>
                <a:cs typeface="MS UI Gothic"/>
              </a:rPr>
              <a:t>スによ</a:t>
            </a:r>
            <a:r>
              <a:rPr sz="1600" spc="200" dirty="0" err="1">
                <a:latin typeface="Meiryo UI" panose="020B0604030504040204" pitchFamily="50" charset="-128"/>
                <a:ea typeface="Meiryo UI" panose="020B0604030504040204" pitchFamily="50" charset="-128"/>
                <a:cs typeface="MS UI Gothic"/>
              </a:rPr>
              <a:t>る</a:t>
            </a:r>
            <a:r>
              <a:rPr sz="1600" spc="-5" dirty="0" err="1">
                <a:latin typeface="Meiryo UI" panose="020B0604030504040204" pitchFamily="50" charset="-128"/>
                <a:ea typeface="Meiryo UI" panose="020B0604030504040204" pitchFamily="50" charset="-128"/>
                <a:cs typeface="MS UI Gothic"/>
              </a:rPr>
              <a:t>業界変化等</a:t>
            </a:r>
            <a:r>
              <a:rPr sz="1600" spc="-5" dirty="0">
                <a:latin typeface="Meiryo UI" panose="020B0604030504040204" pitchFamily="50" charset="-128"/>
                <a:ea typeface="Meiryo UI" panose="020B0604030504040204" pitchFamily="50" charset="-128"/>
                <a:cs typeface="MS UI Gothic"/>
              </a:rPr>
              <a:t>。</a:t>
            </a:r>
            <a:endParaRPr sz="1600" dirty="0">
              <a:latin typeface="Meiryo UI" panose="020B0604030504040204" pitchFamily="50" charset="-128"/>
              <a:ea typeface="Meiryo UI" panose="020B0604030504040204" pitchFamily="50" charset="-128"/>
              <a:cs typeface="MS UI Gothic"/>
            </a:endParaRPr>
          </a:p>
        </p:txBody>
      </p:sp>
      <p:sp>
        <p:nvSpPr>
          <p:cNvPr id="130" name="object 124"/>
          <p:cNvSpPr txBox="1"/>
          <p:nvPr/>
        </p:nvSpPr>
        <p:spPr>
          <a:xfrm>
            <a:off x="7221750" y="5728342"/>
            <a:ext cx="1377950" cy="458459"/>
          </a:xfrm>
          <a:prstGeom prst="rect">
            <a:avLst/>
          </a:prstGeom>
          <a:solidFill>
            <a:srgbClr val="5B9BD4"/>
          </a:solidFill>
          <a:ln w="12700">
            <a:solidFill>
              <a:srgbClr val="41709C"/>
            </a:solidFill>
          </a:ln>
        </p:spPr>
        <p:txBody>
          <a:bodyPr vert="horz" wrap="square" lIns="0" tIns="27305" rIns="0" bIns="0" rtlCol="0">
            <a:spAutoFit/>
          </a:bodyPr>
          <a:lstStyle/>
          <a:p>
            <a:pPr marL="250825">
              <a:lnSpc>
                <a:spcPct val="100000"/>
              </a:lnSpc>
              <a:spcBef>
                <a:spcPts val="215"/>
              </a:spcBef>
            </a:pPr>
            <a:r>
              <a:rPr sz="2800" spc="-5" dirty="0">
                <a:solidFill>
                  <a:srgbClr val="FFFFFF"/>
                </a:solidFill>
                <a:latin typeface="Meiryo UI" panose="020B0604030504040204" pitchFamily="50" charset="-128"/>
                <a:ea typeface="Meiryo UI" panose="020B0604030504040204" pitchFamily="50" charset="-128"/>
                <a:cs typeface="Tahoma"/>
              </a:rPr>
              <a:t>UBER</a:t>
            </a:r>
            <a:endParaRPr sz="2800" dirty="0">
              <a:latin typeface="Meiryo UI" panose="020B0604030504040204" pitchFamily="50" charset="-128"/>
              <a:ea typeface="Meiryo UI" panose="020B0604030504040204" pitchFamily="50" charset="-128"/>
              <a:cs typeface="Tahoma"/>
            </a:endParaRPr>
          </a:p>
        </p:txBody>
      </p:sp>
      <p:sp>
        <p:nvSpPr>
          <p:cNvPr id="132" name="object 126"/>
          <p:cNvSpPr/>
          <p:nvPr/>
        </p:nvSpPr>
        <p:spPr>
          <a:xfrm>
            <a:off x="9163668" y="5538945"/>
            <a:ext cx="1668166" cy="1186408"/>
          </a:xfrm>
          <a:prstGeom prst="rect">
            <a:avLst/>
          </a:prstGeom>
          <a:blipFill>
            <a:blip r:embed="rId2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3" name="object 128"/>
          <p:cNvSpPr/>
          <p:nvPr/>
        </p:nvSpPr>
        <p:spPr>
          <a:xfrm>
            <a:off x="5564019" y="3231972"/>
            <a:ext cx="1118615" cy="1286256"/>
          </a:xfrm>
          <a:prstGeom prst="rect">
            <a:avLst/>
          </a:prstGeom>
          <a:blipFill>
            <a:blip r:embed="rId2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4" name="object 129"/>
          <p:cNvSpPr/>
          <p:nvPr/>
        </p:nvSpPr>
        <p:spPr>
          <a:xfrm>
            <a:off x="5519822" y="3478860"/>
            <a:ext cx="966215" cy="861060"/>
          </a:xfrm>
          <a:prstGeom prst="rect">
            <a:avLst/>
          </a:prstGeom>
          <a:blipFill>
            <a:blip r:embed="rId2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5" name="object 130"/>
          <p:cNvSpPr/>
          <p:nvPr/>
        </p:nvSpPr>
        <p:spPr>
          <a:xfrm>
            <a:off x="5590942" y="3258641"/>
            <a:ext cx="1011555" cy="1179830"/>
          </a:xfrm>
          <a:custGeom>
            <a:avLst/>
            <a:gdLst/>
            <a:ahLst/>
            <a:cxnLst/>
            <a:rect l="l" t="t" r="r" b="b"/>
            <a:pathLst>
              <a:path w="1011554" h="1179829">
                <a:moveTo>
                  <a:pt x="505714" y="0"/>
                </a:moveTo>
                <a:lnTo>
                  <a:pt x="505714" y="294894"/>
                </a:lnTo>
                <a:lnTo>
                  <a:pt x="0" y="294894"/>
                </a:lnTo>
                <a:lnTo>
                  <a:pt x="0" y="884808"/>
                </a:lnTo>
                <a:lnTo>
                  <a:pt x="505714" y="884808"/>
                </a:lnTo>
                <a:lnTo>
                  <a:pt x="505714" y="1179702"/>
                </a:lnTo>
                <a:lnTo>
                  <a:pt x="1011428" y="589788"/>
                </a:lnTo>
                <a:lnTo>
                  <a:pt x="505714" y="0"/>
                </a:lnTo>
                <a:close/>
              </a:path>
            </a:pathLst>
          </a:custGeom>
          <a:solidFill>
            <a:srgbClr val="538235"/>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6" name="object 131"/>
          <p:cNvSpPr txBox="1"/>
          <p:nvPr/>
        </p:nvSpPr>
        <p:spPr>
          <a:xfrm>
            <a:off x="5672350" y="3582491"/>
            <a:ext cx="596900" cy="282129"/>
          </a:xfrm>
          <a:prstGeom prst="rect">
            <a:avLst/>
          </a:prstGeom>
        </p:spPr>
        <p:txBody>
          <a:bodyPr vert="horz" wrap="square" lIns="0" tIns="0" rIns="0" bIns="0" rtlCol="0">
            <a:spAutoFit/>
          </a:bodyPr>
          <a:lstStyle/>
          <a:p>
            <a:pPr marL="12700">
              <a:lnSpc>
                <a:spcPts val="2155"/>
              </a:lnSpc>
            </a:pPr>
            <a:r>
              <a:rPr sz="1800" dirty="0">
                <a:solidFill>
                  <a:srgbClr val="FFFFFF"/>
                </a:solidFill>
                <a:latin typeface="Meiryo UI" panose="020B0604030504040204" pitchFamily="50" charset="-128"/>
                <a:ea typeface="Meiryo UI" panose="020B0604030504040204" pitchFamily="50" charset="-128"/>
                <a:cs typeface="MS UI Gothic"/>
              </a:rPr>
              <a:t>淘汰・</a:t>
            </a:r>
            <a:endParaRPr sz="1800">
              <a:latin typeface="Meiryo UI" panose="020B0604030504040204" pitchFamily="50" charset="-128"/>
              <a:ea typeface="Meiryo UI" panose="020B0604030504040204" pitchFamily="50" charset="-128"/>
              <a:cs typeface="MS UI Gothic"/>
            </a:endParaRPr>
          </a:p>
        </p:txBody>
      </p:sp>
      <p:sp>
        <p:nvSpPr>
          <p:cNvPr id="137" name="object 132"/>
          <p:cNvSpPr txBox="1"/>
          <p:nvPr/>
        </p:nvSpPr>
        <p:spPr>
          <a:xfrm>
            <a:off x="5730261" y="3856811"/>
            <a:ext cx="482600" cy="282129"/>
          </a:xfrm>
          <a:prstGeom prst="rect">
            <a:avLst/>
          </a:prstGeom>
        </p:spPr>
        <p:txBody>
          <a:bodyPr vert="horz" wrap="square" lIns="0" tIns="0" rIns="0" bIns="0" rtlCol="0">
            <a:spAutoFit/>
          </a:bodyPr>
          <a:lstStyle/>
          <a:p>
            <a:pPr marL="12700">
              <a:lnSpc>
                <a:spcPts val="2155"/>
              </a:lnSpc>
            </a:pPr>
            <a:r>
              <a:rPr sz="1800" dirty="0">
                <a:solidFill>
                  <a:srgbClr val="FFFFFF"/>
                </a:solidFill>
                <a:latin typeface="Meiryo UI" panose="020B0604030504040204" pitchFamily="50" charset="-128"/>
                <a:ea typeface="Meiryo UI" panose="020B0604030504040204" pitchFamily="50" charset="-128"/>
                <a:cs typeface="MS UI Gothic"/>
              </a:rPr>
              <a:t>転換</a:t>
            </a:r>
            <a:endParaRPr sz="1800">
              <a:latin typeface="Meiryo UI" panose="020B0604030504040204" pitchFamily="50" charset="-128"/>
              <a:ea typeface="Meiryo UI" panose="020B0604030504040204" pitchFamily="50" charset="-128"/>
              <a:cs typeface="MS UI Gothic"/>
            </a:endParaRPr>
          </a:p>
        </p:txBody>
      </p:sp>
      <p:sp>
        <p:nvSpPr>
          <p:cNvPr id="138" name="object 133"/>
          <p:cNvSpPr/>
          <p:nvPr/>
        </p:nvSpPr>
        <p:spPr>
          <a:xfrm>
            <a:off x="5504583" y="1573859"/>
            <a:ext cx="1118615" cy="1286256"/>
          </a:xfrm>
          <a:prstGeom prst="rect">
            <a:avLst/>
          </a:prstGeom>
          <a:blipFill>
            <a:blip r:embed="rId28"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9" name="object 134"/>
          <p:cNvSpPr/>
          <p:nvPr/>
        </p:nvSpPr>
        <p:spPr>
          <a:xfrm>
            <a:off x="5460386" y="1820748"/>
            <a:ext cx="966215" cy="861060"/>
          </a:xfrm>
          <a:prstGeom prst="rect">
            <a:avLst/>
          </a:prstGeom>
          <a:blipFill>
            <a:blip r:embed="rId29"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0" name="object 135"/>
          <p:cNvSpPr/>
          <p:nvPr/>
        </p:nvSpPr>
        <p:spPr>
          <a:xfrm>
            <a:off x="5531126" y="1600530"/>
            <a:ext cx="1011555" cy="1179830"/>
          </a:xfrm>
          <a:custGeom>
            <a:avLst/>
            <a:gdLst/>
            <a:ahLst/>
            <a:cxnLst/>
            <a:rect l="l" t="t" r="r" b="b"/>
            <a:pathLst>
              <a:path w="1011554" h="1179830">
                <a:moveTo>
                  <a:pt x="505713" y="0"/>
                </a:moveTo>
                <a:lnTo>
                  <a:pt x="505713" y="294893"/>
                </a:lnTo>
                <a:lnTo>
                  <a:pt x="0" y="294893"/>
                </a:lnTo>
                <a:lnTo>
                  <a:pt x="0" y="884681"/>
                </a:lnTo>
                <a:lnTo>
                  <a:pt x="505713" y="884681"/>
                </a:lnTo>
                <a:lnTo>
                  <a:pt x="505713" y="1179702"/>
                </a:lnTo>
                <a:lnTo>
                  <a:pt x="1011554" y="589788"/>
                </a:lnTo>
                <a:lnTo>
                  <a:pt x="505713" y="0"/>
                </a:lnTo>
                <a:close/>
              </a:path>
            </a:pathLst>
          </a:custGeom>
          <a:solidFill>
            <a:srgbClr val="538235"/>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1" name="object 136"/>
          <p:cNvSpPr txBox="1"/>
          <p:nvPr/>
        </p:nvSpPr>
        <p:spPr>
          <a:xfrm>
            <a:off x="5612533" y="1924126"/>
            <a:ext cx="596900" cy="282129"/>
          </a:xfrm>
          <a:prstGeom prst="rect">
            <a:avLst/>
          </a:prstGeom>
        </p:spPr>
        <p:txBody>
          <a:bodyPr vert="horz" wrap="square" lIns="0" tIns="0" rIns="0" bIns="0" rtlCol="0">
            <a:spAutoFit/>
          </a:bodyPr>
          <a:lstStyle/>
          <a:p>
            <a:pPr marL="12700">
              <a:lnSpc>
                <a:spcPts val="2155"/>
              </a:lnSpc>
            </a:pPr>
            <a:r>
              <a:rPr sz="1800" dirty="0">
                <a:solidFill>
                  <a:srgbClr val="FFFFFF"/>
                </a:solidFill>
                <a:latin typeface="Meiryo UI" panose="020B0604030504040204" pitchFamily="50" charset="-128"/>
                <a:ea typeface="Meiryo UI" panose="020B0604030504040204" pitchFamily="50" charset="-128"/>
                <a:cs typeface="MS UI Gothic"/>
              </a:rPr>
              <a:t>淘汰・</a:t>
            </a:r>
            <a:endParaRPr sz="1800">
              <a:latin typeface="Meiryo UI" panose="020B0604030504040204" pitchFamily="50" charset="-128"/>
              <a:ea typeface="Meiryo UI" panose="020B0604030504040204" pitchFamily="50" charset="-128"/>
              <a:cs typeface="MS UI Gothic"/>
            </a:endParaRPr>
          </a:p>
        </p:txBody>
      </p:sp>
      <p:sp>
        <p:nvSpPr>
          <p:cNvPr id="142" name="object 137"/>
          <p:cNvSpPr txBox="1"/>
          <p:nvPr/>
        </p:nvSpPr>
        <p:spPr>
          <a:xfrm>
            <a:off x="5670445" y="2198446"/>
            <a:ext cx="482600" cy="282129"/>
          </a:xfrm>
          <a:prstGeom prst="rect">
            <a:avLst/>
          </a:prstGeom>
        </p:spPr>
        <p:txBody>
          <a:bodyPr vert="horz" wrap="square" lIns="0" tIns="0" rIns="0" bIns="0" rtlCol="0">
            <a:spAutoFit/>
          </a:bodyPr>
          <a:lstStyle/>
          <a:p>
            <a:pPr marL="12700">
              <a:lnSpc>
                <a:spcPts val="2155"/>
              </a:lnSpc>
            </a:pPr>
            <a:r>
              <a:rPr sz="1800" dirty="0">
                <a:solidFill>
                  <a:srgbClr val="FFFFFF"/>
                </a:solidFill>
                <a:latin typeface="Meiryo UI" panose="020B0604030504040204" pitchFamily="50" charset="-128"/>
                <a:ea typeface="Meiryo UI" panose="020B0604030504040204" pitchFamily="50" charset="-128"/>
                <a:cs typeface="MS UI Gothic"/>
              </a:rPr>
              <a:t>転換</a:t>
            </a:r>
            <a:endParaRPr sz="1800">
              <a:latin typeface="Meiryo UI" panose="020B0604030504040204" pitchFamily="50" charset="-128"/>
              <a:ea typeface="Meiryo UI" panose="020B0604030504040204" pitchFamily="50" charset="-128"/>
              <a:cs typeface="MS UI Gothic"/>
            </a:endParaRPr>
          </a:p>
        </p:txBody>
      </p:sp>
      <p:sp>
        <p:nvSpPr>
          <p:cNvPr id="143" name="object 138"/>
          <p:cNvSpPr/>
          <p:nvPr/>
        </p:nvSpPr>
        <p:spPr>
          <a:xfrm>
            <a:off x="5515251" y="5047055"/>
            <a:ext cx="1118615" cy="1286256"/>
          </a:xfrm>
          <a:prstGeom prst="rect">
            <a:avLst/>
          </a:prstGeom>
          <a:blipFill>
            <a:blip r:embed="rId30"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4" name="object 139"/>
          <p:cNvSpPr/>
          <p:nvPr/>
        </p:nvSpPr>
        <p:spPr>
          <a:xfrm>
            <a:off x="5471054" y="5293943"/>
            <a:ext cx="966215" cy="861060"/>
          </a:xfrm>
          <a:prstGeom prst="rect">
            <a:avLst/>
          </a:prstGeom>
          <a:blipFill>
            <a:blip r:embed="rId31"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5" name="object 140"/>
          <p:cNvSpPr/>
          <p:nvPr/>
        </p:nvSpPr>
        <p:spPr>
          <a:xfrm>
            <a:off x="5542175" y="5073472"/>
            <a:ext cx="1011555" cy="1179830"/>
          </a:xfrm>
          <a:custGeom>
            <a:avLst/>
            <a:gdLst/>
            <a:ahLst/>
            <a:cxnLst/>
            <a:rect l="l" t="t" r="r" b="b"/>
            <a:pathLst>
              <a:path w="1011554" h="1179829">
                <a:moveTo>
                  <a:pt x="505713" y="0"/>
                </a:moveTo>
                <a:lnTo>
                  <a:pt x="505713" y="294894"/>
                </a:lnTo>
                <a:lnTo>
                  <a:pt x="0" y="294894"/>
                </a:lnTo>
                <a:lnTo>
                  <a:pt x="0" y="884796"/>
                </a:lnTo>
                <a:lnTo>
                  <a:pt x="505713" y="884796"/>
                </a:lnTo>
                <a:lnTo>
                  <a:pt x="505713" y="1179728"/>
                </a:lnTo>
                <a:lnTo>
                  <a:pt x="1011427" y="589876"/>
                </a:lnTo>
                <a:lnTo>
                  <a:pt x="505713" y="0"/>
                </a:lnTo>
                <a:close/>
              </a:path>
            </a:pathLst>
          </a:custGeom>
          <a:solidFill>
            <a:srgbClr val="538235"/>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6" name="object 141"/>
          <p:cNvSpPr txBox="1"/>
          <p:nvPr/>
        </p:nvSpPr>
        <p:spPr>
          <a:xfrm>
            <a:off x="5623582" y="5397881"/>
            <a:ext cx="596900" cy="282129"/>
          </a:xfrm>
          <a:prstGeom prst="rect">
            <a:avLst/>
          </a:prstGeom>
        </p:spPr>
        <p:txBody>
          <a:bodyPr vert="horz" wrap="square" lIns="0" tIns="0" rIns="0" bIns="0" rtlCol="0">
            <a:spAutoFit/>
          </a:bodyPr>
          <a:lstStyle/>
          <a:p>
            <a:pPr marL="12700">
              <a:lnSpc>
                <a:spcPts val="2155"/>
              </a:lnSpc>
            </a:pPr>
            <a:r>
              <a:rPr sz="1800" dirty="0">
                <a:solidFill>
                  <a:srgbClr val="FFFFFF"/>
                </a:solidFill>
                <a:latin typeface="Meiryo UI" panose="020B0604030504040204" pitchFamily="50" charset="-128"/>
                <a:ea typeface="Meiryo UI" panose="020B0604030504040204" pitchFamily="50" charset="-128"/>
                <a:cs typeface="MS UI Gothic"/>
              </a:rPr>
              <a:t>淘汰・</a:t>
            </a:r>
            <a:endParaRPr sz="1800">
              <a:latin typeface="Meiryo UI" panose="020B0604030504040204" pitchFamily="50" charset="-128"/>
              <a:ea typeface="Meiryo UI" panose="020B0604030504040204" pitchFamily="50" charset="-128"/>
              <a:cs typeface="MS UI Gothic"/>
            </a:endParaRPr>
          </a:p>
        </p:txBody>
      </p:sp>
      <p:sp>
        <p:nvSpPr>
          <p:cNvPr id="147" name="object 142"/>
          <p:cNvSpPr txBox="1"/>
          <p:nvPr/>
        </p:nvSpPr>
        <p:spPr>
          <a:xfrm>
            <a:off x="5681494" y="5672200"/>
            <a:ext cx="482600" cy="282129"/>
          </a:xfrm>
          <a:prstGeom prst="rect">
            <a:avLst/>
          </a:prstGeom>
        </p:spPr>
        <p:txBody>
          <a:bodyPr vert="horz" wrap="square" lIns="0" tIns="0" rIns="0" bIns="0" rtlCol="0">
            <a:spAutoFit/>
          </a:bodyPr>
          <a:lstStyle/>
          <a:p>
            <a:pPr marL="12700">
              <a:lnSpc>
                <a:spcPts val="2155"/>
              </a:lnSpc>
            </a:pPr>
            <a:r>
              <a:rPr sz="1800" dirty="0">
                <a:solidFill>
                  <a:srgbClr val="FFFFFF"/>
                </a:solidFill>
                <a:latin typeface="Meiryo UI" panose="020B0604030504040204" pitchFamily="50" charset="-128"/>
                <a:ea typeface="Meiryo UI" panose="020B0604030504040204" pitchFamily="50" charset="-128"/>
                <a:cs typeface="MS UI Gothic"/>
              </a:rPr>
              <a:t>転換</a:t>
            </a:r>
            <a:endParaRPr sz="1800">
              <a:latin typeface="Meiryo UI" panose="020B0604030504040204" pitchFamily="50" charset="-128"/>
              <a:ea typeface="Meiryo UI" panose="020B0604030504040204" pitchFamily="50" charset="-128"/>
              <a:cs typeface="MS UI Gothic"/>
            </a:endParaRPr>
          </a:p>
        </p:txBody>
      </p:sp>
      <p:sp>
        <p:nvSpPr>
          <p:cNvPr id="148" name="テキスト ボックス 147"/>
          <p:cNvSpPr txBox="1"/>
          <p:nvPr/>
        </p:nvSpPr>
        <p:spPr>
          <a:xfrm>
            <a:off x="1804547" y="260416"/>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既に起きているデジタル化によるビジネス変化</a:t>
            </a:r>
          </a:p>
        </p:txBody>
      </p:sp>
      <p:sp>
        <p:nvSpPr>
          <p:cNvPr id="2" name="テキスト ボックス 1"/>
          <p:cNvSpPr txBox="1"/>
          <p:nvPr/>
        </p:nvSpPr>
        <p:spPr>
          <a:xfrm>
            <a:off x="10178136" y="1666616"/>
            <a:ext cx="2034997" cy="1077218"/>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スマホの普及で</a:t>
            </a:r>
            <a:r>
              <a:rPr lang="ja-JP" altLang="en-US" sz="1600" dirty="0">
                <a:latin typeface="Meiryo UI" panose="020B0604030504040204" pitchFamily="50" charset="-128"/>
                <a:ea typeface="Meiryo UI" panose="020B0604030504040204" pitchFamily="50" charset="-128"/>
              </a:rPr>
              <a:t>デジカメ自体も売れなくなっている・・・更なる淘汰と転換がやってくる。</a:t>
            </a:r>
            <a:endParaRPr kumimoji="1" lang="ja-JP" altLang="en-US" sz="16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20919" y="1502556"/>
            <a:ext cx="553998" cy="4759477"/>
          </a:xfrm>
          <a:prstGeom prst="rect">
            <a:avLst/>
          </a:prstGeom>
          <a:noFill/>
        </p:spPr>
        <p:txBody>
          <a:bodyPr vert="eaVert" wrap="square" rtlCol="0">
            <a:spAutoFit/>
          </a:bodyPr>
          <a:lstStyle/>
          <a:p>
            <a:pPr algn="ctr"/>
            <a:r>
              <a:rPr kumimoji="1" lang="ja-JP" altLang="en-US" sz="2400" dirty="0">
                <a:latin typeface="Meiryo UI" panose="020B0604030504040204" pitchFamily="50" charset="-128"/>
                <a:ea typeface="Meiryo UI" panose="020B0604030504040204" pitchFamily="50" charset="-128"/>
              </a:rPr>
              <a:t>既に起きていること・・・</a:t>
            </a:r>
          </a:p>
        </p:txBody>
      </p:sp>
    </p:spTree>
    <p:extLst>
      <p:ext uri="{BB962C8B-B14F-4D97-AF65-F5344CB8AC3E}">
        <p14:creationId xmlns:p14="http://schemas.microsoft.com/office/powerpoint/2010/main" val="804591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p:cNvPicPr>
            <a:picLocks noChangeAspect="1"/>
          </p:cNvPicPr>
          <p:nvPr/>
        </p:nvPicPr>
        <p:blipFill>
          <a:blip r:embed="rId2"/>
          <a:stretch>
            <a:fillRect/>
          </a:stretch>
        </p:blipFill>
        <p:spPr>
          <a:xfrm>
            <a:off x="10886" y="0"/>
            <a:ext cx="881743" cy="551089"/>
          </a:xfrm>
          <a:prstGeom prst="rect">
            <a:avLst/>
          </a:prstGeom>
        </p:spPr>
      </p:pic>
      <p:sp>
        <p:nvSpPr>
          <p:cNvPr id="148" name="テキスト ボックス 147"/>
          <p:cNvSpPr txBox="1"/>
          <p:nvPr/>
        </p:nvSpPr>
        <p:spPr>
          <a:xfrm>
            <a:off x="1804547" y="260417"/>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サービス化と言う潮流</a:t>
            </a:r>
          </a:p>
        </p:txBody>
      </p:sp>
      <p:graphicFrame>
        <p:nvGraphicFramePr>
          <p:cNvPr id="149" name="object 4"/>
          <p:cNvGraphicFramePr>
            <a:graphicFrameLocks noGrp="1"/>
          </p:cNvGraphicFramePr>
          <p:nvPr>
            <p:extLst>
              <p:ext uri="{D42A27DB-BD31-4B8C-83A1-F6EECF244321}">
                <p14:modId xmlns:p14="http://schemas.microsoft.com/office/powerpoint/2010/main" val="1471305420"/>
              </p:ext>
            </p:extLst>
          </p:nvPr>
        </p:nvGraphicFramePr>
        <p:xfrm>
          <a:off x="892629" y="893001"/>
          <a:ext cx="10629178" cy="5694041"/>
        </p:xfrm>
        <a:graphic>
          <a:graphicData uri="http://schemas.openxmlformats.org/drawingml/2006/table">
            <a:tbl>
              <a:tblPr firstRow="1" bandRow="1">
                <a:tableStyleId>{2D5ABB26-0587-4C30-8999-92F81FD0307C}</a:tableStyleId>
              </a:tblPr>
              <a:tblGrid>
                <a:gridCol w="2154667">
                  <a:extLst>
                    <a:ext uri="{9D8B030D-6E8A-4147-A177-3AD203B41FA5}">
                      <a16:colId xmlns:a16="http://schemas.microsoft.com/office/drawing/2014/main" val="20000"/>
                    </a:ext>
                  </a:extLst>
                </a:gridCol>
                <a:gridCol w="8474511">
                  <a:extLst>
                    <a:ext uri="{9D8B030D-6E8A-4147-A177-3AD203B41FA5}">
                      <a16:colId xmlns:a16="http://schemas.microsoft.com/office/drawing/2014/main" val="20001"/>
                    </a:ext>
                  </a:extLst>
                </a:gridCol>
              </a:tblGrid>
              <a:tr h="360044">
                <a:tc>
                  <a:txBody>
                    <a:bodyPr/>
                    <a:lstStyle/>
                    <a:p>
                      <a:pPr algn="ctr">
                        <a:lnSpc>
                          <a:spcPct val="100000"/>
                        </a:lnSpc>
                        <a:spcBef>
                          <a:spcPts val="280"/>
                        </a:spcBef>
                      </a:pPr>
                      <a:r>
                        <a:rPr sz="1600" b="1" spc="-10" dirty="0">
                          <a:solidFill>
                            <a:schemeClr val="bg1"/>
                          </a:solidFill>
                          <a:latin typeface="Meiryo UI" panose="020B0604030504040204" pitchFamily="50" charset="-128"/>
                          <a:ea typeface="Meiryo UI" panose="020B0604030504040204" pitchFamily="50" charset="-128"/>
                          <a:cs typeface="MS PGothic"/>
                        </a:rPr>
                        <a:t>企業</a:t>
                      </a:r>
                      <a:endParaRPr sz="1600" dirty="0">
                        <a:solidFill>
                          <a:schemeClr val="bg1"/>
                        </a:solidFill>
                        <a:latin typeface="Meiryo UI" panose="020B0604030504040204" pitchFamily="50" charset="-128"/>
                        <a:ea typeface="Meiryo UI" panose="020B0604030504040204" pitchFamily="50" charset="-128"/>
                        <a:cs typeface="MS PGothic"/>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2060"/>
                    </a:solidFill>
                  </a:tcPr>
                </a:tc>
                <a:tc>
                  <a:txBody>
                    <a:bodyPr/>
                    <a:lstStyle/>
                    <a:p>
                      <a:pPr algn="ctr">
                        <a:lnSpc>
                          <a:spcPct val="100000"/>
                        </a:lnSpc>
                        <a:spcBef>
                          <a:spcPts val="280"/>
                        </a:spcBef>
                      </a:pPr>
                      <a:r>
                        <a:rPr sz="1600" b="1" spc="-5" dirty="0">
                          <a:solidFill>
                            <a:schemeClr val="bg1"/>
                          </a:solidFill>
                          <a:latin typeface="Meiryo UI" panose="020B0604030504040204" pitchFamily="50" charset="-128"/>
                          <a:ea typeface="Meiryo UI" panose="020B0604030504040204" pitchFamily="50" charset="-128"/>
                          <a:cs typeface="MS PGothic"/>
                        </a:rPr>
                        <a:t>サービス</a:t>
                      </a:r>
                      <a:endParaRPr sz="1600" dirty="0">
                        <a:solidFill>
                          <a:schemeClr val="bg1"/>
                        </a:solidFill>
                        <a:latin typeface="Meiryo UI" panose="020B0604030504040204" pitchFamily="50" charset="-128"/>
                        <a:ea typeface="Meiryo UI" panose="020B0604030504040204" pitchFamily="50" charset="-128"/>
                        <a:cs typeface="MS PGothic"/>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2060"/>
                    </a:solidFill>
                  </a:tcPr>
                </a:tc>
                <a:extLst>
                  <a:ext uri="{0D108BD9-81ED-4DB2-BD59-A6C34878D82A}">
                    <a16:rowId xmlns:a16="http://schemas.microsoft.com/office/drawing/2014/main" val="10000"/>
                  </a:ext>
                </a:extLst>
              </a:tr>
              <a:tr h="701040">
                <a:tc>
                  <a:txBody>
                    <a:bodyPr/>
                    <a:lstStyle/>
                    <a:p>
                      <a:pPr marL="85090" algn="ctr">
                        <a:lnSpc>
                          <a:spcPct val="100000"/>
                        </a:lnSpc>
                        <a:spcBef>
                          <a:spcPts val="280"/>
                        </a:spcBef>
                      </a:pPr>
                      <a:r>
                        <a:rPr sz="1600" b="1" spc="-5" dirty="0">
                          <a:latin typeface="Meiryo UI" panose="020B0604030504040204" pitchFamily="50" charset="-128"/>
                          <a:ea typeface="Meiryo UI" panose="020B0604030504040204" pitchFamily="50" charset="-128"/>
                          <a:cs typeface="MS PGothic"/>
                        </a:rPr>
                        <a:t>ロールスロイス</a:t>
                      </a:r>
                      <a:endParaRPr sz="1600" b="1" dirty="0">
                        <a:latin typeface="Meiryo UI" panose="020B0604030504040204" pitchFamily="50" charset="-128"/>
                        <a:ea typeface="Meiryo UI" panose="020B0604030504040204" pitchFamily="50" charset="-128"/>
                        <a:cs typeface="MS PGothic"/>
                      </a:endParaRPr>
                    </a:p>
                    <a:p>
                      <a:pPr marL="85090" algn="ctr">
                        <a:lnSpc>
                          <a:spcPct val="100000"/>
                        </a:lnSpc>
                        <a:spcBef>
                          <a:spcPts val="180"/>
                        </a:spcBef>
                      </a:pPr>
                      <a:r>
                        <a:rPr sz="1600" b="1" spc="-5" dirty="0">
                          <a:latin typeface="Meiryo UI" panose="020B0604030504040204" pitchFamily="50" charset="-128"/>
                          <a:ea typeface="Meiryo UI" panose="020B0604030504040204" pitchFamily="50" charset="-128"/>
                          <a:cs typeface="MS PGothic"/>
                        </a:rPr>
                        <a:t>（英）</a:t>
                      </a:r>
                      <a:endParaRPr sz="1600" b="1" dirty="0">
                        <a:latin typeface="Meiryo UI" panose="020B0604030504040204" pitchFamily="50" charset="-128"/>
                        <a:ea typeface="Meiryo UI" panose="020B0604030504040204" pitchFamily="50" charset="-128"/>
                        <a:cs typeface="MS PGothic"/>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solidFill>
                  </a:tcPr>
                </a:tc>
                <a:tc>
                  <a:txBody>
                    <a:bodyPr/>
                    <a:lstStyle/>
                    <a:p>
                      <a:pPr marL="85090">
                        <a:lnSpc>
                          <a:spcPct val="100000"/>
                        </a:lnSpc>
                        <a:spcBef>
                          <a:spcPts val="509"/>
                        </a:spcBef>
                        <a:tabLst>
                          <a:tab pos="371475" algn="l"/>
                          <a:tab pos="3788410" algn="l"/>
                        </a:tabLst>
                      </a:pPr>
                      <a:r>
                        <a:rPr sz="1600" b="1" spc="-5" dirty="0" err="1">
                          <a:latin typeface="Meiryo UI" panose="020B0604030504040204" pitchFamily="50" charset="-128"/>
                          <a:ea typeface="Meiryo UI" panose="020B0604030504040204" pitchFamily="50" charset="-128"/>
                          <a:cs typeface="MS PGothic"/>
                        </a:rPr>
                        <a:t>エンジン出力の利用時間に応じて課金</a:t>
                      </a:r>
                      <a:r>
                        <a:rPr lang="ja-JP" altLang="en-US" sz="1600" b="1" spc="-5" dirty="0" err="1">
                          <a:latin typeface="Meiryo UI" panose="020B0604030504040204" pitchFamily="50" charset="-128"/>
                          <a:ea typeface="Meiryo UI" panose="020B0604030504040204" pitchFamily="50" charset="-128"/>
                          <a:cs typeface="MS PGothic"/>
                        </a:rPr>
                        <a:t>。</a:t>
                      </a:r>
                      <a:r>
                        <a:rPr lang="ja-JP" altLang="en-US" sz="1600" b="1" spc="-5" dirty="0">
                          <a:latin typeface="Meiryo UI" panose="020B0604030504040204" pitchFamily="50" charset="-128"/>
                          <a:ea typeface="Meiryo UI" panose="020B0604030504040204" pitchFamily="50" charset="-128"/>
                          <a:cs typeface="MS PGothic"/>
                        </a:rPr>
                        <a:t>（</a:t>
                      </a:r>
                      <a:r>
                        <a:rPr sz="1600" b="1" spc="-10" dirty="0">
                          <a:latin typeface="Meiryo UI" panose="020B0604030504040204" pitchFamily="50" charset="-128"/>
                          <a:ea typeface="Meiryo UI" panose="020B0604030504040204" pitchFamily="50" charset="-128"/>
                          <a:cs typeface="Verdana"/>
                        </a:rPr>
                        <a:t>power-by-the-hour</a:t>
                      </a:r>
                      <a:r>
                        <a:rPr sz="1600" b="1" spc="-10" dirty="0">
                          <a:latin typeface="Meiryo UI" panose="020B0604030504040204" pitchFamily="50" charset="-128"/>
                          <a:ea typeface="Meiryo UI" panose="020B0604030504040204" pitchFamily="50" charset="-128"/>
                          <a:cs typeface="MS PGothic"/>
                        </a:rPr>
                        <a:t>）</a:t>
                      </a:r>
                      <a:endParaRPr sz="1600" b="1" dirty="0">
                        <a:latin typeface="Meiryo UI" panose="020B0604030504040204" pitchFamily="50" charset="-128"/>
                        <a:ea typeface="Meiryo UI" panose="020B0604030504040204" pitchFamily="50" charset="-128"/>
                        <a:cs typeface="MS PGothic"/>
                      </a:endParaRPr>
                    </a:p>
                    <a:p>
                      <a:pPr marL="85090">
                        <a:lnSpc>
                          <a:spcPct val="100000"/>
                        </a:lnSpc>
                        <a:spcBef>
                          <a:spcPts val="480"/>
                        </a:spcBef>
                        <a:tabLst>
                          <a:tab pos="371475" algn="l"/>
                        </a:tabLst>
                      </a:pPr>
                      <a:r>
                        <a:rPr sz="1600" b="1" spc="-5" dirty="0" err="1">
                          <a:latin typeface="Meiryo UI" panose="020B0604030504040204" pitchFamily="50" charset="-128"/>
                          <a:ea typeface="Meiryo UI" panose="020B0604030504040204" pitchFamily="50" charset="-128"/>
                          <a:cs typeface="MS PGothic"/>
                        </a:rPr>
                        <a:t>エンジンの出力供給を維持するためのサポートサービスを提供</a:t>
                      </a:r>
                      <a:r>
                        <a:rPr lang="ja-JP" altLang="en-US" sz="1600" b="1" spc="-5" dirty="0" err="1">
                          <a:latin typeface="Meiryo UI" panose="020B0604030504040204" pitchFamily="50" charset="-128"/>
                          <a:ea typeface="Meiryo UI" panose="020B0604030504040204" pitchFamily="50" charset="-128"/>
                          <a:cs typeface="MS PGothic"/>
                        </a:rPr>
                        <a:t>。</a:t>
                      </a:r>
                      <a:endParaRPr sz="1600" b="1" dirty="0">
                        <a:latin typeface="Meiryo UI" panose="020B0604030504040204" pitchFamily="50" charset="-128"/>
                        <a:ea typeface="Meiryo UI" panose="020B0604030504040204" pitchFamily="50" charset="-128"/>
                        <a:cs typeface="MS PGothic"/>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solidFill>
                  </a:tcPr>
                </a:tc>
                <a:extLst>
                  <a:ext uri="{0D108BD9-81ED-4DB2-BD59-A6C34878D82A}">
                    <a16:rowId xmlns:a16="http://schemas.microsoft.com/office/drawing/2014/main" val="10001"/>
                  </a:ext>
                </a:extLst>
              </a:tr>
              <a:tr h="2225040">
                <a:tc>
                  <a:txBody>
                    <a:bodyPr/>
                    <a:lstStyle/>
                    <a:p>
                      <a:pPr marL="85090" algn="ctr">
                        <a:lnSpc>
                          <a:spcPct val="100000"/>
                        </a:lnSpc>
                        <a:spcBef>
                          <a:spcPts val="280"/>
                        </a:spcBef>
                      </a:pPr>
                      <a:r>
                        <a:rPr sz="1600" b="1" spc="-5" dirty="0">
                          <a:latin typeface="Meiryo UI" panose="020B0604030504040204" pitchFamily="50" charset="-128"/>
                          <a:ea typeface="Meiryo UI" panose="020B0604030504040204" pitchFamily="50" charset="-128"/>
                          <a:cs typeface="Verdana"/>
                        </a:rPr>
                        <a:t>GE</a:t>
                      </a:r>
                      <a:endParaRPr lang="en-US" sz="1600" b="1" spc="-5" dirty="0">
                        <a:latin typeface="Meiryo UI" panose="020B0604030504040204" pitchFamily="50" charset="-128"/>
                        <a:ea typeface="Meiryo UI" panose="020B0604030504040204" pitchFamily="50" charset="-128"/>
                        <a:cs typeface="Verdana"/>
                      </a:endParaRPr>
                    </a:p>
                    <a:p>
                      <a:pPr marL="85090" algn="ctr">
                        <a:lnSpc>
                          <a:spcPct val="100000"/>
                        </a:lnSpc>
                        <a:spcBef>
                          <a:spcPts val="280"/>
                        </a:spcBef>
                      </a:pPr>
                      <a:r>
                        <a:rPr sz="1600" b="1" spc="-5" dirty="0">
                          <a:latin typeface="Meiryo UI" panose="020B0604030504040204" pitchFamily="50" charset="-128"/>
                          <a:ea typeface="Meiryo UI" panose="020B0604030504040204" pitchFamily="50" charset="-128"/>
                          <a:cs typeface="MS PGothic"/>
                        </a:rPr>
                        <a:t>（米）</a:t>
                      </a:r>
                      <a:endParaRPr sz="1600" b="1" dirty="0">
                        <a:latin typeface="Meiryo UI" panose="020B0604030504040204" pitchFamily="50" charset="-128"/>
                        <a:ea typeface="Meiryo UI" panose="020B0604030504040204" pitchFamily="50" charset="-128"/>
                        <a:cs typeface="MS PGothic"/>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tc>
                  <a:txBody>
                    <a:bodyPr/>
                    <a:lstStyle/>
                    <a:p>
                      <a:pPr marL="372110" marR="220345" indent="-287020">
                        <a:lnSpc>
                          <a:spcPct val="125000"/>
                        </a:lnSpc>
                        <a:spcBef>
                          <a:spcPts val="30"/>
                        </a:spcBef>
                        <a:tabLst>
                          <a:tab pos="371475" algn="l"/>
                        </a:tabLst>
                      </a:pPr>
                      <a:r>
                        <a:rPr sz="1600" b="1" spc="-5" dirty="0" err="1">
                          <a:latin typeface="Meiryo UI" panose="020B0604030504040204" pitchFamily="50" charset="-128"/>
                          <a:ea typeface="Meiryo UI" panose="020B0604030504040204" pitchFamily="50" charset="-128"/>
                          <a:cs typeface="Verdana"/>
                        </a:rPr>
                        <a:t>GE</a:t>
                      </a:r>
                      <a:r>
                        <a:rPr sz="1600" b="1" spc="-5" dirty="0" err="1">
                          <a:latin typeface="Meiryo UI" panose="020B0604030504040204" pitchFamily="50" charset="-128"/>
                          <a:ea typeface="Meiryo UI" panose="020B0604030504040204" pitchFamily="50" charset="-128"/>
                          <a:cs typeface="MS PGothic"/>
                        </a:rPr>
                        <a:t>製品にセンサーを取り付け、故障・部品交換の予測や製品稼動の自動制御による最適化</a:t>
                      </a:r>
                      <a:r>
                        <a:rPr lang="ja-JP" altLang="en-US" sz="1600" b="1" spc="-5" dirty="0" err="1">
                          <a:latin typeface="Meiryo UI" panose="020B0604030504040204" pitchFamily="50" charset="-128"/>
                          <a:ea typeface="Meiryo UI" panose="020B0604030504040204" pitchFamily="50" charset="-128"/>
                          <a:cs typeface="MS PGothic"/>
                        </a:rPr>
                        <a:t>。</a:t>
                      </a:r>
                      <a:endParaRPr lang="en-US" sz="1600" b="1" spc="-5" dirty="0">
                        <a:latin typeface="Meiryo UI" panose="020B0604030504040204" pitchFamily="50" charset="-128"/>
                        <a:ea typeface="Meiryo UI" panose="020B0604030504040204" pitchFamily="50" charset="-128"/>
                        <a:cs typeface="MS PGothic"/>
                      </a:endParaRPr>
                    </a:p>
                    <a:p>
                      <a:pPr marL="372110" marR="220345" indent="-287020">
                        <a:lnSpc>
                          <a:spcPct val="125000"/>
                        </a:lnSpc>
                        <a:spcBef>
                          <a:spcPts val="30"/>
                        </a:spcBef>
                        <a:tabLst>
                          <a:tab pos="371475" algn="l"/>
                        </a:tabLst>
                      </a:pPr>
                      <a:r>
                        <a:rPr lang="ja-JP" altLang="en-US" sz="1600" b="1" spc="-5" dirty="0">
                          <a:latin typeface="Meiryo UI" panose="020B0604030504040204" pitchFamily="50" charset="-128"/>
                          <a:ea typeface="Meiryo UI" panose="020B0604030504040204" pitchFamily="50" charset="-128"/>
                          <a:cs typeface="MS PGothic"/>
                        </a:rPr>
                        <a:t>（</a:t>
                      </a:r>
                      <a:r>
                        <a:rPr sz="1600" b="1" spc="-5" dirty="0" err="1">
                          <a:latin typeface="Meiryo UI" panose="020B0604030504040204" pitchFamily="50" charset="-128"/>
                          <a:ea typeface="Meiryo UI" panose="020B0604030504040204" pitchFamily="50" charset="-128"/>
                          <a:cs typeface="MS PGothic"/>
                        </a:rPr>
                        <a:t>インダストリアル・インターネット</a:t>
                      </a:r>
                      <a:r>
                        <a:rPr sz="1600" b="1" spc="-5" dirty="0">
                          <a:latin typeface="Meiryo UI" panose="020B0604030504040204" pitchFamily="50" charset="-128"/>
                          <a:ea typeface="Meiryo UI" panose="020B0604030504040204" pitchFamily="50" charset="-128"/>
                          <a:cs typeface="MS PGothic"/>
                        </a:rPr>
                        <a:t>）</a:t>
                      </a:r>
                      <a:endParaRPr sz="1600" b="1" dirty="0">
                        <a:latin typeface="Meiryo UI" panose="020B0604030504040204" pitchFamily="50" charset="-128"/>
                        <a:ea typeface="Meiryo UI" panose="020B0604030504040204" pitchFamily="50" charset="-128"/>
                        <a:cs typeface="MS PGothic"/>
                      </a:endParaRPr>
                    </a:p>
                    <a:p>
                      <a:pPr marL="85090">
                        <a:lnSpc>
                          <a:spcPct val="100000"/>
                        </a:lnSpc>
                        <a:spcBef>
                          <a:spcPts val="480"/>
                        </a:spcBef>
                        <a:tabLst>
                          <a:tab pos="371475" algn="l"/>
                        </a:tabLst>
                      </a:pPr>
                      <a:r>
                        <a:rPr sz="1600" b="1" spc="-5" dirty="0">
                          <a:latin typeface="Meiryo UI" panose="020B0604030504040204" pitchFamily="50" charset="-128"/>
                          <a:ea typeface="Meiryo UI" panose="020B0604030504040204" pitchFamily="50" charset="-128"/>
                          <a:cs typeface="MS PGothic"/>
                        </a:rPr>
                        <a:t>【</a:t>
                      </a:r>
                      <a:r>
                        <a:rPr sz="1600" b="1" spc="-5" dirty="0" err="1">
                          <a:latin typeface="Meiryo UI" panose="020B0604030504040204" pitchFamily="50" charset="-128"/>
                          <a:ea typeface="Meiryo UI" panose="020B0604030504040204" pitchFamily="50" charset="-128"/>
                          <a:cs typeface="MS PGothic"/>
                        </a:rPr>
                        <a:t>航空機部門</a:t>
                      </a:r>
                      <a:r>
                        <a:rPr sz="1600" b="1" spc="-5" dirty="0">
                          <a:latin typeface="Meiryo UI" panose="020B0604030504040204" pitchFamily="50" charset="-128"/>
                          <a:ea typeface="Meiryo UI" panose="020B0604030504040204" pitchFamily="50" charset="-128"/>
                          <a:cs typeface="MS PGothic"/>
                        </a:rPr>
                        <a:t>】</a:t>
                      </a:r>
                      <a:endParaRPr lang="en-US" sz="1600" b="1" spc="0" dirty="0">
                        <a:latin typeface="Meiryo UI" panose="020B0604030504040204" pitchFamily="50" charset="-128"/>
                        <a:ea typeface="Meiryo UI" panose="020B0604030504040204" pitchFamily="50" charset="-128"/>
                        <a:cs typeface="MS PGothic"/>
                      </a:endParaRPr>
                    </a:p>
                    <a:p>
                      <a:pPr marL="85090">
                        <a:lnSpc>
                          <a:spcPct val="100000"/>
                        </a:lnSpc>
                        <a:spcBef>
                          <a:spcPts val="480"/>
                        </a:spcBef>
                        <a:tabLst>
                          <a:tab pos="371475" algn="l"/>
                        </a:tabLst>
                      </a:pPr>
                      <a:r>
                        <a:rPr lang="ja-JP" altLang="en-US" sz="1600" b="1" spc="-5" dirty="0">
                          <a:latin typeface="Meiryo UI" panose="020B0604030504040204" pitchFamily="50" charset="-128"/>
                          <a:ea typeface="Meiryo UI" panose="020B0604030504040204" pitchFamily="50" charset="-128"/>
                          <a:cs typeface="MS PGothic"/>
                        </a:rPr>
                        <a:t>◎</a:t>
                      </a:r>
                      <a:r>
                        <a:rPr sz="1600" b="1" spc="-5" dirty="0" err="1">
                          <a:latin typeface="Meiryo UI" panose="020B0604030504040204" pitchFamily="50" charset="-128"/>
                          <a:ea typeface="Meiryo UI" panose="020B0604030504040204" pitchFamily="50" charset="-128"/>
                          <a:cs typeface="MS PGothic"/>
                        </a:rPr>
                        <a:t>運行した分だけに課金</a:t>
                      </a:r>
                      <a:r>
                        <a:rPr sz="1600" b="1" spc="-5" dirty="0">
                          <a:latin typeface="Meiryo UI" panose="020B0604030504040204" pitchFamily="50" charset="-128"/>
                          <a:ea typeface="Meiryo UI" panose="020B0604030504040204" pitchFamily="50" charset="-128"/>
                          <a:cs typeface="MS PGothic"/>
                        </a:rPr>
                        <a:t>。</a:t>
                      </a:r>
                      <a:endParaRPr lang="en-US" sz="1600" b="1" spc="0" dirty="0">
                        <a:latin typeface="Meiryo UI" panose="020B0604030504040204" pitchFamily="50" charset="-128"/>
                        <a:ea typeface="Meiryo UI" panose="020B0604030504040204" pitchFamily="50" charset="-128"/>
                        <a:cs typeface="MS PGothic"/>
                      </a:endParaRPr>
                    </a:p>
                    <a:p>
                      <a:pPr marL="85090">
                        <a:lnSpc>
                          <a:spcPct val="100000"/>
                        </a:lnSpc>
                        <a:spcBef>
                          <a:spcPts val="480"/>
                        </a:spcBef>
                        <a:tabLst>
                          <a:tab pos="371475" algn="l"/>
                        </a:tabLst>
                      </a:pPr>
                      <a:r>
                        <a:rPr lang="ja-JP" altLang="en-US" sz="1600" b="1" spc="0" dirty="0">
                          <a:latin typeface="Meiryo UI" panose="020B0604030504040204" pitchFamily="50" charset="-128"/>
                          <a:ea typeface="Meiryo UI" panose="020B0604030504040204" pitchFamily="50" charset="-128"/>
                          <a:cs typeface="Verdana"/>
                        </a:rPr>
                        <a:t>◎</a:t>
                      </a:r>
                      <a:r>
                        <a:rPr sz="1600" b="1" spc="-5" dirty="0" err="1">
                          <a:latin typeface="Meiryo UI" panose="020B0604030504040204" pitchFamily="50" charset="-128"/>
                          <a:ea typeface="Meiryo UI" panose="020B0604030504040204" pitchFamily="50" charset="-128"/>
                          <a:cs typeface="Verdana"/>
                        </a:rPr>
                        <a:t>IoT</a:t>
                      </a:r>
                      <a:r>
                        <a:rPr sz="1600" b="1" spc="-5" dirty="0" err="1">
                          <a:latin typeface="Meiryo UI" panose="020B0604030504040204" pitchFamily="50" charset="-128"/>
                          <a:ea typeface="Meiryo UI" panose="020B0604030504040204" pitchFamily="50" charset="-128"/>
                          <a:cs typeface="MS PGothic"/>
                        </a:rPr>
                        <a:t>による燃費効率の改善</a:t>
                      </a:r>
                      <a:r>
                        <a:rPr lang="ja-JP" altLang="en-US" sz="1600" b="1" spc="-5" dirty="0" err="1">
                          <a:latin typeface="Meiryo UI" panose="020B0604030504040204" pitchFamily="50" charset="-128"/>
                          <a:ea typeface="Meiryo UI" panose="020B0604030504040204" pitchFamily="50" charset="-128"/>
                          <a:cs typeface="MS PGothic"/>
                        </a:rPr>
                        <a:t>。</a:t>
                      </a:r>
                      <a:endParaRPr lang="en-US" altLang="ja-JP" sz="1600" b="1" spc="0" dirty="0">
                        <a:latin typeface="Meiryo UI" panose="020B0604030504040204" pitchFamily="50" charset="-128"/>
                        <a:ea typeface="Meiryo UI" panose="020B0604030504040204" pitchFamily="50" charset="-128"/>
                        <a:cs typeface="MS PGothic"/>
                      </a:endParaRPr>
                    </a:p>
                    <a:p>
                      <a:pPr marL="85090">
                        <a:lnSpc>
                          <a:spcPct val="100000"/>
                        </a:lnSpc>
                        <a:spcBef>
                          <a:spcPts val="480"/>
                        </a:spcBef>
                        <a:tabLst>
                          <a:tab pos="371475" algn="l"/>
                        </a:tabLst>
                      </a:pPr>
                      <a:r>
                        <a:rPr lang="ja-JP" altLang="en-US" sz="1600" b="1" spc="0" dirty="0">
                          <a:latin typeface="Meiryo UI" panose="020B0604030504040204" pitchFamily="50" charset="-128"/>
                          <a:ea typeface="Meiryo UI" panose="020B0604030504040204" pitchFamily="50" charset="-128"/>
                          <a:cs typeface="Verdana"/>
                        </a:rPr>
                        <a:t>◎</a:t>
                      </a:r>
                      <a:r>
                        <a:rPr sz="1600" b="1" spc="-5" dirty="0" err="1">
                          <a:latin typeface="Meiryo UI" panose="020B0604030504040204" pitchFamily="50" charset="-128"/>
                          <a:ea typeface="Meiryo UI" panose="020B0604030504040204" pitchFamily="50" charset="-128"/>
                          <a:cs typeface="Verdana"/>
                        </a:rPr>
                        <a:t>IoT</a:t>
                      </a:r>
                      <a:r>
                        <a:rPr sz="1600" b="1" spc="-5" dirty="0" err="1">
                          <a:latin typeface="Meiryo UI" panose="020B0604030504040204" pitchFamily="50" charset="-128"/>
                          <a:ea typeface="Meiryo UI" panose="020B0604030504040204" pitchFamily="50" charset="-128"/>
                          <a:cs typeface="MS PGothic"/>
                        </a:rPr>
                        <a:t>以外のデータ（機体、運航、気候、整備等）分析データを統合した、航空業務全体の効率</a:t>
                      </a:r>
                      <a:r>
                        <a:rPr lang="ja-JP" altLang="en-US" sz="1600" b="1" spc="-5" dirty="0">
                          <a:latin typeface="Meiryo UI" panose="020B0604030504040204" pitchFamily="50" charset="-128"/>
                          <a:ea typeface="Meiryo UI" panose="020B0604030504040204" pitchFamily="50" charset="-128"/>
                          <a:cs typeface="MS PGothic"/>
                        </a:rPr>
                        <a:t>の</a:t>
                      </a:r>
                      <a:r>
                        <a:rPr sz="1600" b="1" spc="-5" dirty="0" err="1">
                          <a:latin typeface="Meiryo UI" panose="020B0604030504040204" pitchFamily="50" charset="-128"/>
                          <a:ea typeface="Meiryo UI" panose="020B0604030504040204" pitchFamily="50" charset="-128"/>
                          <a:cs typeface="MS PGothic"/>
                        </a:rPr>
                        <a:t>上のためのソリューション</a:t>
                      </a:r>
                      <a:r>
                        <a:rPr lang="ja-JP" altLang="en-US" sz="1600" b="1" spc="-5" dirty="0">
                          <a:latin typeface="Meiryo UI" panose="020B0604030504040204" pitchFamily="50" charset="-128"/>
                          <a:ea typeface="Meiryo UI" panose="020B0604030504040204" pitchFamily="50" charset="-128"/>
                          <a:cs typeface="MS PGothic"/>
                        </a:rPr>
                        <a:t>提供。</a:t>
                      </a:r>
                      <a:endParaRPr sz="1600" b="1" dirty="0">
                        <a:latin typeface="Meiryo UI" panose="020B0604030504040204" pitchFamily="50" charset="-128"/>
                        <a:ea typeface="Meiryo UI" panose="020B0604030504040204" pitchFamily="50" charset="-128"/>
                        <a:cs typeface="MS PGothic"/>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extLst>
                  <a:ext uri="{0D108BD9-81ED-4DB2-BD59-A6C34878D82A}">
                    <a16:rowId xmlns:a16="http://schemas.microsoft.com/office/drawing/2014/main" val="10002"/>
                  </a:ext>
                </a:extLst>
              </a:tr>
              <a:tr h="701039">
                <a:tc>
                  <a:txBody>
                    <a:bodyPr/>
                    <a:lstStyle/>
                    <a:p>
                      <a:pPr marL="85090" marR="122555" algn="ctr">
                        <a:lnSpc>
                          <a:spcPct val="109400"/>
                        </a:lnSpc>
                        <a:spcBef>
                          <a:spcPts val="105"/>
                        </a:spcBef>
                      </a:pPr>
                      <a:r>
                        <a:rPr sz="1600" b="1" spc="-5" dirty="0">
                          <a:latin typeface="Meiryo UI" panose="020B0604030504040204" pitchFamily="50" charset="-128"/>
                          <a:ea typeface="Meiryo UI" panose="020B0604030504040204" pitchFamily="50" charset="-128"/>
                          <a:cs typeface="MS PGothic"/>
                        </a:rPr>
                        <a:t>ケーザー・</a:t>
                      </a:r>
                      <a:r>
                        <a:rPr sz="1600" b="1" spc="-5" dirty="0" err="1">
                          <a:latin typeface="Meiryo UI" panose="020B0604030504040204" pitchFamily="50" charset="-128"/>
                          <a:ea typeface="Meiryo UI" panose="020B0604030504040204" pitchFamily="50" charset="-128"/>
                          <a:cs typeface="MS PGothic"/>
                        </a:rPr>
                        <a:t>コン</a:t>
                      </a:r>
                      <a:r>
                        <a:rPr sz="1600" b="1" spc="-10" dirty="0" err="1">
                          <a:latin typeface="Meiryo UI" panose="020B0604030504040204" pitchFamily="50" charset="-128"/>
                          <a:ea typeface="Meiryo UI" panose="020B0604030504040204" pitchFamily="50" charset="-128"/>
                          <a:cs typeface="MS PGothic"/>
                        </a:rPr>
                        <a:t>プ</a:t>
                      </a:r>
                      <a:r>
                        <a:rPr sz="1600" b="1" spc="-5" dirty="0" err="1">
                          <a:latin typeface="Meiryo UI" panose="020B0604030504040204" pitchFamily="50" charset="-128"/>
                          <a:ea typeface="Meiryo UI" panose="020B0604030504040204" pitchFamily="50" charset="-128"/>
                          <a:cs typeface="MS PGothic"/>
                        </a:rPr>
                        <a:t>レ</a:t>
                      </a:r>
                      <a:r>
                        <a:rPr sz="1600" b="1" dirty="0" err="1">
                          <a:latin typeface="Meiryo UI" panose="020B0604030504040204" pitchFamily="50" charset="-128"/>
                          <a:ea typeface="Meiryo UI" panose="020B0604030504040204" pitchFamily="50" charset="-128"/>
                          <a:cs typeface="MS PGothic"/>
                        </a:rPr>
                        <a:t>ッサ</a:t>
                      </a:r>
                      <a:r>
                        <a:rPr sz="1600" b="1" dirty="0">
                          <a:latin typeface="Meiryo UI" panose="020B0604030504040204" pitchFamily="50" charset="-128"/>
                          <a:ea typeface="Meiryo UI" panose="020B0604030504040204" pitchFamily="50" charset="-128"/>
                          <a:cs typeface="MS PGothic"/>
                        </a:rPr>
                        <a:t>ー</a:t>
                      </a:r>
                      <a:endParaRPr lang="en-US" sz="1600" b="1" dirty="0">
                        <a:latin typeface="Meiryo UI" panose="020B0604030504040204" pitchFamily="50" charset="-128"/>
                        <a:ea typeface="Meiryo UI" panose="020B0604030504040204" pitchFamily="50" charset="-128"/>
                        <a:cs typeface="MS PGothic"/>
                      </a:endParaRPr>
                    </a:p>
                    <a:p>
                      <a:pPr marL="85090" marR="122555" algn="ctr">
                        <a:lnSpc>
                          <a:spcPct val="109400"/>
                        </a:lnSpc>
                        <a:spcBef>
                          <a:spcPts val="105"/>
                        </a:spcBef>
                      </a:pPr>
                      <a:r>
                        <a:rPr sz="1600" b="1" spc="5" dirty="0">
                          <a:latin typeface="Meiryo UI" panose="020B0604030504040204" pitchFamily="50" charset="-128"/>
                          <a:ea typeface="Meiryo UI" panose="020B0604030504040204" pitchFamily="50" charset="-128"/>
                          <a:cs typeface="MS PGothic"/>
                        </a:rPr>
                        <a:t>（</a:t>
                      </a:r>
                      <a:r>
                        <a:rPr sz="1600" b="1" dirty="0">
                          <a:latin typeface="Meiryo UI" panose="020B0604030504040204" pitchFamily="50" charset="-128"/>
                          <a:ea typeface="Meiryo UI" panose="020B0604030504040204" pitchFamily="50" charset="-128"/>
                          <a:cs typeface="MS PGothic"/>
                        </a:rPr>
                        <a:t>独）</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solidFill>
                  </a:tcPr>
                </a:tc>
                <a:tc>
                  <a:txBody>
                    <a:bodyPr/>
                    <a:lstStyle/>
                    <a:p>
                      <a:pPr marL="85725">
                        <a:lnSpc>
                          <a:spcPct val="100000"/>
                        </a:lnSpc>
                        <a:spcBef>
                          <a:spcPts val="509"/>
                        </a:spcBef>
                        <a:tabLst>
                          <a:tab pos="372110" algn="l"/>
                        </a:tabLst>
                      </a:pPr>
                      <a:r>
                        <a:rPr sz="1600" b="1" spc="-5" dirty="0" err="1">
                          <a:latin typeface="Meiryo UI" panose="020B0604030504040204" pitchFamily="50" charset="-128"/>
                          <a:ea typeface="Meiryo UI" panose="020B0604030504040204" pitchFamily="50" charset="-128"/>
                          <a:cs typeface="MS PGothic"/>
                        </a:rPr>
                        <a:t>圧縮空気の生産量に応じ従量制により課金</a:t>
                      </a:r>
                      <a:r>
                        <a:rPr sz="1600" b="1" spc="-5" dirty="0">
                          <a:latin typeface="Meiryo UI" panose="020B0604030504040204" pitchFamily="50" charset="-128"/>
                          <a:ea typeface="Meiryo UI" panose="020B0604030504040204" pitchFamily="50" charset="-128"/>
                          <a:cs typeface="MS PGothic"/>
                        </a:rPr>
                        <a:t>。</a:t>
                      </a:r>
                      <a:endParaRPr sz="1600" b="1" dirty="0">
                        <a:latin typeface="Meiryo UI" panose="020B0604030504040204" pitchFamily="50" charset="-128"/>
                        <a:ea typeface="Meiryo UI" panose="020B0604030504040204" pitchFamily="50" charset="-128"/>
                        <a:cs typeface="MS PGothic"/>
                      </a:endParaRPr>
                    </a:p>
                    <a:p>
                      <a:pPr marL="85725">
                        <a:lnSpc>
                          <a:spcPct val="100000"/>
                        </a:lnSpc>
                        <a:spcBef>
                          <a:spcPts val="480"/>
                        </a:spcBef>
                        <a:tabLst>
                          <a:tab pos="372110" algn="l"/>
                        </a:tabLst>
                      </a:pPr>
                      <a:r>
                        <a:rPr sz="1600" b="1" spc="-5" dirty="0" err="1">
                          <a:latin typeface="Meiryo UI" panose="020B0604030504040204" pitchFamily="50" charset="-128"/>
                          <a:ea typeface="Meiryo UI" panose="020B0604030504040204" pitchFamily="50" charset="-128"/>
                          <a:cs typeface="MS PGothic"/>
                        </a:rPr>
                        <a:t>製品企画、設置、運用、保守・修理まで一貫サポート</a:t>
                      </a:r>
                      <a:r>
                        <a:rPr lang="ja-JP" altLang="en-US" sz="1600" b="1" spc="-5" dirty="0" err="1">
                          <a:latin typeface="Meiryo UI" panose="020B0604030504040204" pitchFamily="50" charset="-128"/>
                          <a:ea typeface="Meiryo UI" panose="020B0604030504040204" pitchFamily="50" charset="-128"/>
                          <a:cs typeface="MS PGothic"/>
                        </a:rPr>
                        <a:t>。</a:t>
                      </a:r>
                      <a:endParaRPr sz="1600" b="1" dirty="0">
                        <a:latin typeface="Meiryo UI" panose="020B0604030504040204" pitchFamily="50" charset="-128"/>
                        <a:ea typeface="Meiryo UI" panose="020B0604030504040204" pitchFamily="50" charset="-128"/>
                        <a:cs typeface="MS PGothic"/>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solidFill>
                  </a:tcPr>
                </a:tc>
                <a:extLst>
                  <a:ext uri="{0D108BD9-81ED-4DB2-BD59-A6C34878D82A}">
                    <a16:rowId xmlns:a16="http://schemas.microsoft.com/office/drawing/2014/main" val="10003"/>
                  </a:ext>
                </a:extLst>
              </a:tr>
              <a:tr h="701037">
                <a:tc>
                  <a:txBody>
                    <a:bodyPr/>
                    <a:lstStyle/>
                    <a:p>
                      <a:pPr marL="85725" algn="ctr">
                        <a:lnSpc>
                          <a:spcPct val="100000"/>
                        </a:lnSpc>
                        <a:spcBef>
                          <a:spcPts val="285"/>
                        </a:spcBef>
                      </a:pPr>
                      <a:r>
                        <a:rPr sz="1600" b="1" spc="-10" dirty="0">
                          <a:latin typeface="Meiryo UI" panose="020B0604030504040204" pitchFamily="50" charset="-128"/>
                          <a:ea typeface="Meiryo UI" panose="020B0604030504040204" pitchFamily="50" charset="-128"/>
                          <a:cs typeface="MS PGothic"/>
                        </a:rPr>
                        <a:t>フィリップス</a:t>
                      </a:r>
                      <a:endParaRPr sz="1600" b="1" dirty="0">
                        <a:latin typeface="Meiryo UI" panose="020B0604030504040204" pitchFamily="50" charset="-128"/>
                        <a:ea typeface="Meiryo UI" panose="020B0604030504040204" pitchFamily="50" charset="-128"/>
                        <a:cs typeface="MS PGothic"/>
                      </a:endParaRPr>
                    </a:p>
                    <a:p>
                      <a:pPr marL="85725" algn="ctr">
                        <a:lnSpc>
                          <a:spcPct val="100000"/>
                        </a:lnSpc>
                        <a:spcBef>
                          <a:spcPts val="180"/>
                        </a:spcBef>
                      </a:pPr>
                      <a:r>
                        <a:rPr sz="1600" b="1" spc="-5" dirty="0">
                          <a:latin typeface="Meiryo UI" panose="020B0604030504040204" pitchFamily="50" charset="-128"/>
                          <a:ea typeface="Meiryo UI" panose="020B0604030504040204" pitchFamily="50" charset="-128"/>
                          <a:cs typeface="MS PGothic"/>
                        </a:rPr>
                        <a:t>（蘭）</a:t>
                      </a:r>
                      <a:endParaRPr sz="1600" b="1" dirty="0">
                        <a:latin typeface="Meiryo UI" panose="020B0604030504040204" pitchFamily="50" charset="-128"/>
                        <a:ea typeface="Meiryo UI" panose="020B0604030504040204" pitchFamily="50" charset="-128"/>
                        <a:cs typeface="MS PGothic"/>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solidFill>
                  </a:tcPr>
                </a:tc>
                <a:tc>
                  <a:txBody>
                    <a:bodyPr/>
                    <a:lstStyle/>
                    <a:p>
                      <a:pPr marL="85725">
                        <a:lnSpc>
                          <a:spcPct val="100000"/>
                        </a:lnSpc>
                        <a:spcBef>
                          <a:spcPts val="509"/>
                        </a:spcBef>
                        <a:tabLst>
                          <a:tab pos="372110" algn="l"/>
                        </a:tabLst>
                      </a:pPr>
                      <a:r>
                        <a:rPr sz="1600" b="1" spc="-5" dirty="0" err="1">
                          <a:latin typeface="Meiryo UI" panose="020B0604030504040204" pitchFamily="50" charset="-128"/>
                          <a:ea typeface="Meiryo UI" panose="020B0604030504040204" pitchFamily="50" charset="-128"/>
                          <a:cs typeface="Verdana"/>
                        </a:rPr>
                        <a:t>IoT</a:t>
                      </a:r>
                      <a:r>
                        <a:rPr sz="1600" b="1" spc="-5" dirty="0" err="1">
                          <a:latin typeface="Meiryo UI" panose="020B0604030504040204" pitchFamily="50" charset="-128"/>
                          <a:ea typeface="Meiryo UI" panose="020B0604030504040204" pitchFamily="50" charset="-128"/>
                          <a:cs typeface="MS PGothic"/>
                        </a:rPr>
                        <a:t>対応型</a:t>
                      </a:r>
                      <a:r>
                        <a:rPr sz="1600" b="1" spc="-5" dirty="0" err="1">
                          <a:latin typeface="Meiryo UI" panose="020B0604030504040204" pitchFamily="50" charset="-128"/>
                          <a:ea typeface="Meiryo UI" panose="020B0604030504040204" pitchFamily="50" charset="-128"/>
                          <a:cs typeface="Verdana"/>
                        </a:rPr>
                        <a:t>LED</a:t>
                      </a:r>
                      <a:r>
                        <a:rPr sz="1600" b="1" spc="-5" dirty="0" err="1">
                          <a:latin typeface="Meiryo UI" panose="020B0604030504040204" pitchFamily="50" charset="-128"/>
                          <a:ea typeface="Meiryo UI" panose="020B0604030504040204" pitchFamily="50" charset="-128"/>
                          <a:cs typeface="MS PGothic"/>
                        </a:rPr>
                        <a:t>電球「ヒュ</a:t>
                      </a:r>
                      <a:r>
                        <a:rPr sz="1600" b="1" spc="-5" dirty="0">
                          <a:latin typeface="Meiryo UI" panose="020B0604030504040204" pitchFamily="50" charset="-128"/>
                          <a:ea typeface="Meiryo UI" panose="020B0604030504040204" pitchFamily="50" charset="-128"/>
                          <a:cs typeface="MS PGothic"/>
                        </a:rPr>
                        <a:t>ー</a:t>
                      </a:r>
                      <a:r>
                        <a:rPr lang="ja-JP" altLang="en-US" sz="1600" b="1" spc="-5" dirty="0">
                          <a:latin typeface="Meiryo UI" panose="020B0604030504040204" pitchFamily="50" charset="-128"/>
                          <a:ea typeface="Meiryo UI" panose="020B0604030504040204" pitchFamily="50" charset="-128"/>
                          <a:cs typeface="MS PGothic"/>
                        </a:rPr>
                        <a:t>（</a:t>
                      </a:r>
                      <a:r>
                        <a:rPr sz="1600" b="1" spc="-5" dirty="0">
                          <a:latin typeface="Meiryo UI" panose="020B0604030504040204" pitchFamily="50" charset="-128"/>
                          <a:ea typeface="Meiryo UI" panose="020B0604030504040204" pitchFamily="50" charset="-128"/>
                          <a:cs typeface="Verdana"/>
                        </a:rPr>
                        <a:t>hue</a:t>
                      </a:r>
                      <a:r>
                        <a:rPr sz="1600" b="1" spc="-5" dirty="0">
                          <a:latin typeface="Meiryo UI" panose="020B0604030504040204" pitchFamily="50" charset="-128"/>
                          <a:ea typeface="Meiryo UI" panose="020B0604030504040204" pitchFamily="50" charset="-128"/>
                          <a:cs typeface="MS PGothic"/>
                        </a:rPr>
                        <a:t>）」を使った「照明サービス」を提供。</a:t>
                      </a:r>
                      <a:endParaRPr sz="1600" b="1" dirty="0">
                        <a:latin typeface="Meiryo UI" panose="020B0604030504040204" pitchFamily="50" charset="-128"/>
                        <a:ea typeface="Meiryo UI" panose="020B0604030504040204" pitchFamily="50" charset="-128"/>
                        <a:cs typeface="MS PGothic"/>
                      </a:endParaRPr>
                    </a:p>
                    <a:p>
                      <a:pPr marL="85725">
                        <a:lnSpc>
                          <a:spcPct val="100000"/>
                        </a:lnSpc>
                        <a:spcBef>
                          <a:spcPts val="480"/>
                        </a:spcBef>
                        <a:tabLst>
                          <a:tab pos="372110" algn="l"/>
                        </a:tabLst>
                      </a:pPr>
                      <a:r>
                        <a:rPr sz="1600" b="1" spc="-5" dirty="0" err="1">
                          <a:latin typeface="Meiryo UI" panose="020B0604030504040204" pitchFamily="50" charset="-128"/>
                          <a:ea typeface="Meiryo UI" panose="020B0604030504040204" pitchFamily="50" charset="-128"/>
                          <a:cs typeface="MS PGothic"/>
                        </a:rPr>
                        <a:t>稼働データと環境変化のデータを解析し、照度制御、製品交換・故障を予見</a:t>
                      </a:r>
                      <a:r>
                        <a:rPr lang="ja-JP" altLang="en-US" sz="1600" b="1" spc="-5" dirty="0" err="1">
                          <a:latin typeface="Meiryo UI" panose="020B0604030504040204" pitchFamily="50" charset="-128"/>
                          <a:ea typeface="Meiryo UI" panose="020B0604030504040204" pitchFamily="50" charset="-128"/>
                          <a:cs typeface="MS PGothic"/>
                        </a:rPr>
                        <a:t>。</a:t>
                      </a:r>
                      <a:endParaRPr sz="1600" b="1" dirty="0">
                        <a:latin typeface="Meiryo UI" panose="020B0604030504040204" pitchFamily="50" charset="-128"/>
                        <a:ea typeface="Meiryo UI" panose="020B0604030504040204" pitchFamily="50" charset="-128"/>
                        <a:cs typeface="MS PGothic"/>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solidFill>
                  </a:tcPr>
                </a:tc>
                <a:extLst>
                  <a:ext uri="{0D108BD9-81ED-4DB2-BD59-A6C34878D82A}">
                    <a16:rowId xmlns:a16="http://schemas.microsoft.com/office/drawing/2014/main" val="10004"/>
                  </a:ext>
                </a:extLst>
              </a:tr>
              <a:tr h="1005841">
                <a:tc>
                  <a:txBody>
                    <a:bodyPr/>
                    <a:lstStyle/>
                    <a:p>
                      <a:pPr marL="85725" algn="ctr">
                        <a:lnSpc>
                          <a:spcPct val="100000"/>
                        </a:lnSpc>
                        <a:spcBef>
                          <a:spcPts val="285"/>
                        </a:spcBef>
                      </a:pPr>
                      <a:r>
                        <a:rPr sz="1600" b="1" spc="-5" dirty="0">
                          <a:latin typeface="Meiryo UI" panose="020B0604030504040204" pitchFamily="50" charset="-128"/>
                          <a:ea typeface="Meiryo UI" panose="020B0604030504040204" pitchFamily="50" charset="-128"/>
                          <a:cs typeface="MS PGothic"/>
                        </a:rPr>
                        <a:t>ミシュラン（仏）</a:t>
                      </a:r>
                      <a:endParaRPr sz="1600" b="1" dirty="0">
                        <a:latin typeface="Meiryo UI" panose="020B0604030504040204" pitchFamily="50" charset="-128"/>
                        <a:ea typeface="Meiryo UI" panose="020B0604030504040204" pitchFamily="50" charset="-128"/>
                        <a:cs typeface="MS PGothic"/>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tc>
                  <a:txBody>
                    <a:bodyPr/>
                    <a:lstStyle/>
                    <a:p>
                      <a:pPr marL="85725">
                        <a:lnSpc>
                          <a:spcPct val="100000"/>
                        </a:lnSpc>
                        <a:spcBef>
                          <a:spcPts val="515"/>
                        </a:spcBef>
                        <a:tabLst>
                          <a:tab pos="372745" algn="l"/>
                        </a:tabLst>
                      </a:pPr>
                      <a:r>
                        <a:rPr sz="1600" b="1" spc="-5" dirty="0" err="1">
                          <a:latin typeface="Meiryo UI" panose="020B0604030504040204" pitchFamily="50" charset="-128"/>
                          <a:ea typeface="Meiryo UI" panose="020B0604030504040204" pitchFamily="50" charset="-128"/>
                          <a:cs typeface="MS PGothic"/>
                        </a:rPr>
                        <a:t>タイヤ料金を走行距離に応じて課金</a:t>
                      </a:r>
                      <a:r>
                        <a:rPr lang="ja-JP" altLang="en-US" sz="1600" b="1" spc="-5" dirty="0" err="1">
                          <a:latin typeface="Meiryo UI" panose="020B0604030504040204" pitchFamily="50" charset="-128"/>
                          <a:ea typeface="Meiryo UI" panose="020B0604030504040204" pitchFamily="50" charset="-128"/>
                          <a:cs typeface="MS PGothic"/>
                        </a:rPr>
                        <a:t>。</a:t>
                      </a:r>
                      <a:endParaRPr sz="1600" b="1" dirty="0">
                        <a:latin typeface="Meiryo UI" panose="020B0604030504040204" pitchFamily="50" charset="-128"/>
                        <a:ea typeface="Meiryo UI" panose="020B0604030504040204" pitchFamily="50" charset="-128"/>
                        <a:cs typeface="MS PGothic"/>
                      </a:endParaRPr>
                    </a:p>
                    <a:p>
                      <a:pPr marL="372745" marR="187325" indent="-287020">
                        <a:lnSpc>
                          <a:spcPct val="125000"/>
                        </a:lnSpc>
                        <a:tabLst>
                          <a:tab pos="372745" algn="l"/>
                        </a:tabLst>
                      </a:pPr>
                      <a:r>
                        <a:rPr sz="1600" b="1" spc="-5" dirty="0">
                          <a:latin typeface="Meiryo UI" panose="020B0604030504040204" pitchFamily="50" charset="-128"/>
                          <a:ea typeface="Meiryo UI" panose="020B0604030504040204" pitchFamily="50" charset="-128"/>
                          <a:cs typeface="MS PGothic"/>
                        </a:rPr>
                        <a:t>タイヤセンサーのデータを解析し、整備時間の短縮、燃費改善、タイヤ交換のタイミング等に係るタイヤ使用の最適化のためのソリューションを提供</a:t>
                      </a:r>
                      <a:r>
                        <a:rPr lang="ja-JP" altLang="en-US" sz="1600" b="1" spc="-5" dirty="0" err="1">
                          <a:latin typeface="Meiryo UI" panose="020B0604030504040204" pitchFamily="50" charset="-128"/>
                          <a:ea typeface="Meiryo UI" panose="020B0604030504040204" pitchFamily="50" charset="-128"/>
                          <a:cs typeface="MS PGothic"/>
                        </a:rPr>
                        <a:t>。</a:t>
                      </a:r>
                      <a:endParaRPr sz="1600" b="1" dirty="0">
                        <a:latin typeface="Meiryo UI" panose="020B0604030504040204" pitchFamily="50" charset="-128"/>
                        <a:ea typeface="Meiryo UI" panose="020B0604030504040204" pitchFamily="50" charset="-128"/>
                        <a:cs typeface="MS PGothic"/>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01193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p:cNvPicPr>
            <a:picLocks noChangeAspect="1"/>
          </p:cNvPicPr>
          <p:nvPr/>
        </p:nvPicPr>
        <p:blipFill>
          <a:blip r:embed="rId2"/>
          <a:stretch>
            <a:fillRect/>
          </a:stretch>
        </p:blipFill>
        <p:spPr>
          <a:xfrm>
            <a:off x="12253" y="4854"/>
            <a:ext cx="881743" cy="551089"/>
          </a:xfrm>
          <a:prstGeom prst="rect">
            <a:avLst/>
          </a:prstGeom>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 y="683039"/>
            <a:ext cx="12183475" cy="618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2"/>
          <p:cNvSpPr txBox="1">
            <a:spLocks noChangeArrowheads="1"/>
          </p:cNvSpPr>
          <p:nvPr/>
        </p:nvSpPr>
        <p:spPr bwMode="auto">
          <a:xfrm>
            <a:off x="667841" y="4918449"/>
            <a:ext cx="1063153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2400" b="1" dirty="0">
                <a:solidFill>
                  <a:schemeClr val="bg1"/>
                </a:solidFill>
                <a:latin typeface="Meiryo UI" panose="020B0604030504040204" pitchFamily="50" charset="-128"/>
                <a:ea typeface="Meiryo UI" panose="020B0604030504040204" pitchFamily="50" charset="-128"/>
              </a:rPr>
              <a:t>ヒトとモノを、データと産業機械をつなぐオープンで、</a:t>
            </a:r>
            <a:endParaRPr lang="en-US" altLang="ja-JP" sz="2400" b="1" dirty="0">
              <a:solidFill>
                <a:schemeClr val="bg1"/>
              </a:solidFill>
              <a:latin typeface="Meiryo UI" panose="020B0604030504040204" pitchFamily="50" charset="-128"/>
              <a:ea typeface="Meiryo UI" panose="020B0604030504040204" pitchFamily="50" charset="-128"/>
            </a:endParaRPr>
          </a:p>
          <a:p>
            <a:pPr>
              <a:spcBef>
                <a:spcPct val="0"/>
              </a:spcBef>
              <a:buFontTx/>
              <a:buNone/>
            </a:pPr>
            <a:r>
              <a:rPr lang="ja-JP" altLang="en-US" sz="2400" b="1" dirty="0">
                <a:solidFill>
                  <a:schemeClr val="bg1"/>
                </a:solidFill>
                <a:latin typeface="Meiryo UI" panose="020B0604030504040204" pitchFamily="50" charset="-128"/>
                <a:ea typeface="Meiryo UI" panose="020B0604030504040204" pitchFamily="50" charset="-128"/>
              </a:rPr>
              <a:t>グローバルなネットワークである</a:t>
            </a:r>
            <a:endParaRPr lang="en-US" altLang="ja-JP" sz="2400" b="1" dirty="0">
              <a:solidFill>
                <a:schemeClr val="bg1"/>
              </a:solidFill>
              <a:latin typeface="Meiryo UI" panose="020B0604030504040204" pitchFamily="50" charset="-128"/>
              <a:ea typeface="Meiryo UI" panose="020B0604030504040204" pitchFamily="50" charset="-128"/>
            </a:endParaRPr>
          </a:p>
          <a:p>
            <a:pPr>
              <a:spcBef>
                <a:spcPct val="0"/>
              </a:spcBef>
              <a:buFontTx/>
              <a:buNone/>
            </a:pPr>
            <a:r>
              <a:rPr lang="ja-JP" altLang="en-US" sz="2400" b="1" dirty="0">
                <a:solidFill>
                  <a:schemeClr val="bg1"/>
                </a:solidFill>
                <a:latin typeface="Meiryo UI" panose="020B0604030504040204" pitchFamily="50" charset="-128"/>
                <a:ea typeface="Meiryo UI" panose="020B0604030504040204" pitchFamily="50" charset="-128"/>
              </a:rPr>
              <a:t>「インダストリアル・インターネット」は、消費者にインターネットが与えた影響を超えます。</a:t>
            </a:r>
            <a:endParaRPr lang="en-US" altLang="ja-JP" sz="2400" b="1" dirty="0">
              <a:solidFill>
                <a:schemeClr val="bg1"/>
              </a:solidFill>
              <a:latin typeface="Meiryo UI" panose="020B0604030504040204" pitchFamily="50" charset="-128"/>
              <a:ea typeface="Meiryo UI" panose="020B0604030504040204" pitchFamily="50" charset="-128"/>
            </a:endParaRPr>
          </a:p>
          <a:p>
            <a:pPr>
              <a:spcBef>
                <a:spcPct val="0"/>
              </a:spcBef>
              <a:buFontTx/>
              <a:buNone/>
            </a:pPr>
            <a:r>
              <a:rPr lang="ja-JP" altLang="en-US" sz="2400" b="1" dirty="0">
                <a:solidFill>
                  <a:schemeClr val="bg1"/>
                </a:solidFill>
                <a:latin typeface="Meiryo UI" panose="020B0604030504040204" pitchFamily="50" charset="-128"/>
                <a:ea typeface="Meiryo UI" panose="020B0604030504040204" pitchFamily="50" charset="-128"/>
              </a:rPr>
              <a:t>この変化は、大きな機会です。</a:t>
            </a:r>
            <a:r>
              <a:rPr lang="ja-JP" altLang="en-US" sz="1800" b="1" dirty="0">
                <a:solidFill>
                  <a:schemeClr val="bg1"/>
                </a:solidFill>
                <a:latin typeface="Meiryo UI" panose="020B0604030504040204" pitchFamily="50" charset="-128"/>
                <a:ea typeface="Meiryo UI" panose="020B0604030504040204" pitchFamily="50" charset="-128"/>
              </a:rPr>
              <a:t>（</a:t>
            </a:r>
            <a:r>
              <a:rPr lang="en-US" altLang="ja-JP" sz="1800" b="1" dirty="0">
                <a:solidFill>
                  <a:schemeClr val="bg1"/>
                </a:solidFill>
                <a:latin typeface="Meiryo UI" panose="020B0604030504040204" pitchFamily="50" charset="-128"/>
                <a:ea typeface="Meiryo UI" panose="020B0604030504040204" pitchFamily="50" charset="-128"/>
              </a:rPr>
              <a:t>2011</a:t>
            </a:r>
            <a:r>
              <a:rPr lang="ja-JP" altLang="en-US" sz="1800" b="1" dirty="0">
                <a:solidFill>
                  <a:schemeClr val="bg1"/>
                </a:solidFill>
                <a:latin typeface="Meiryo UI" panose="020B0604030504040204" pitchFamily="50" charset="-128"/>
                <a:ea typeface="Meiryo UI" panose="020B0604030504040204" pitchFamily="50" charset="-128"/>
              </a:rPr>
              <a:t>年）</a:t>
            </a:r>
            <a:endParaRPr lang="en-US" altLang="ja-JP" sz="1800" b="1" dirty="0">
              <a:solidFill>
                <a:schemeClr val="bg1"/>
              </a:solidFill>
              <a:latin typeface="Meiryo UI" panose="020B0604030504040204" pitchFamily="50" charset="-128"/>
              <a:ea typeface="Meiryo UI" panose="020B0604030504040204" pitchFamily="50" charset="-128"/>
            </a:endParaRPr>
          </a:p>
        </p:txBody>
      </p:sp>
      <p:sp>
        <p:nvSpPr>
          <p:cNvPr id="9" name="テキスト ボックス 3"/>
          <p:cNvSpPr txBox="1">
            <a:spLocks noChangeArrowheads="1"/>
          </p:cNvSpPr>
          <p:nvPr/>
        </p:nvSpPr>
        <p:spPr bwMode="auto">
          <a:xfrm>
            <a:off x="7185025" y="6180781"/>
            <a:ext cx="2903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b="1" dirty="0">
                <a:solidFill>
                  <a:schemeClr val="bg1"/>
                </a:solidFill>
                <a:latin typeface="Meiryo UI" panose="020B0604030504040204" pitchFamily="50" charset="-128"/>
                <a:ea typeface="Meiryo UI" panose="020B0604030504040204" pitchFamily="50" charset="-128"/>
              </a:rPr>
              <a:t>ジェフ・イメルト会長兼</a:t>
            </a:r>
            <a:r>
              <a:rPr lang="en-US" altLang="ja-JP" sz="1800" b="1" dirty="0">
                <a:solidFill>
                  <a:schemeClr val="bg1"/>
                </a:solidFill>
                <a:latin typeface="Meiryo UI" panose="020B0604030504040204" pitchFamily="50" charset="-128"/>
                <a:ea typeface="Meiryo UI" panose="020B0604030504040204" pitchFamily="50" charset="-128"/>
              </a:rPr>
              <a:t>CEO</a:t>
            </a:r>
            <a:endParaRPr lang="ja-JP" altLang="en-US" sz="1800" b="1"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1061012" y="205761"/>
            <a:ext cx="9269531" cy="830997"/>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GE</a:t>
            </a:r>
            <a:r>
              <a:rPr kumimoji="1" lang="ja-JP" altLang="en-US" sz="2800" b="1" dirty="0">
                <a:latin typeface="Meiryo UI" panose="020B0604030504040204" pitchFamily="50" charset="-128"/>
                <a:ea typeface="Meiryo UI" panose="020B0604030504040204" pitchFamily="50" charset="-128"/>
              </a:rPr>
              <a:t>は、今後、モノを売る企業から、サービス</a:t>
            </a:r>
            <a:r>
              <a:rPr lang="ja-JP" altLang="en-US" sz="2800" b="1" dirty="0">
                <a:latin typeface="Meiryo UI" panose="020B0604030504040204" pitchFamily="50" charset="-128"/>
                <a:ea typeface="Meiryo UI" panose="020B0604030504040204" pitchFamily="50" charset="-128"/>
              </a:rPr>
              <a:t>を売る企業になる！</a:t>
            </a:r>
            <a:endParaRPr lang="en-US" altLang="ja-JP" sz="2800" b="1" dirty="0">
              <a:latin typeface="Meiryo UI" panose="020B0604030504040204" pitchFamily="50" charset="-128"/>
              <a:ea typeface="Meiryo UI" panose="020B0604030504040204" pitchFamily="50" charset="-128"/>
            </a:endParaRPr>
          </a:p>
          <a:p>
            <a:pPr algn="r"/>
            <a:r>
              <a:rPr kumimoji="1" lang="en-US" altLang="ja-JP" sz="2000" b="1" dirty="0">
                <a:solidFill>
                  <a:schemeClr val="bg1"/>
                </a:solidFill>
                <a:latin typeface="Meiryo UI" panose="020B0604030504040204" pitchFamily="50" charset="-128"/>
                <a:ea typeface="Meiryo UI" panose="020B0604030504040204" pitchFamily="50" charset="-128"/>
              </a:rPr>
              <a:t>2002</a:t>
            </a:r>
            <a:r>
              <a:rPr kumimoji="1" lang="ja-JP" altLang="en-US" sz="2000" b="1" dirty="0">
                <a:solidFill>
                  <a:schemeClr val="bg1"/>
                </a:solidFill>
                <a:latin typeface="Meiryo UI" panose="020B0604030504040204" pitchFamily="50" charset="-128"/>
                <a:ea typeface="Meiryo UI" panose="020B0604030504040204" pitchFamily="50" charset="-128"/>
              </a:rPr>
              <a:t>年　ジェフ・イメルト</a:t>
            </a:r>
            <a:endParaRPr kumimoji="1" lang="en-US" altLang="ja-JP"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66630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p:cNvPicPr>
            <a:picLocks noChangeAspect="1"/>
          </p:cNvPicPr>
          <p:nvPr/>
        </p:nvPicPr>
        <p:blipFill>
          <a:blip r:embed="rId2"/>
          <a:stretch>
            <a:fillRect/>
          </a:stretch>
        </p:blipFill>
        <p:spPr>
          <a:xfrm>
            <a:off x="10886" y="0"/>
            <a:ext cx="881743" cy="551089"/>
          </a:xfrm>
          <a:prstGeom prst="rect">
            <a:avLst/>
          </a:prstGeom>
        </p:spPr>
      </p:pic>
      <p:sp>
        <p:nvSpPr>
          <p:cNvPr id="148" name="テキスト ボックス 147"/>
          <p:cNvSpPr txBox="1"/>
          <p:nvPr/>
        </p:nvSpPr>
        <p:spPr>
          <a:xfrm>
            <a:off x="1771889" y="173329"/>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★事例：</a:t>
            </a:r>
            <a:r>
              <a:rPr kumimoji="1" lang="en-US" altLang="ja-JP" sz="2400" b="1" dirty="0">
                <a:latin typeface="Meiryo UI" panose="020B0604030504040204" pitchFamily="50" charset="-128"/>
                <a:ea typeface="Meiryo UI" panose="020B0604030504040204" pitchFamily="50" charset="-128"/>
              </a:rPr>
              <a:t>GE</a:t>
            </a:r>
            <a:endParaRPr kumimoji="1" lang="ja-JP" altLang="en-US" sz="2400" b="1" dirty="0">
              <a:latin typeface="Meiryo UI" panose="020B0604030504040204" pitchFamily="50" charset="-128"/>
              <a:ea typeface="Meiryo UI" panose="020B0604030504040204" pitchFamily="50" charset="-128"/>
            </a:endParaRPr>
          </a:p>
        </p:txBody>
      </p:sp>
      <p:pic>
        <p:nvPicPr>
          <p:cNvPr id="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12" y="1239837"/>
            <a:ext cx="9131301" cy="5205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正方形/長方形 23"/>
          <p:cNvSpPr>
            <a:spLocks noChangeArrowheads="1"/>
          </p:cNvSpPr>
          <p:nvPr/>
        </p:nvSpPr>
        <p:spPr bwMode="auto">
          <a:xfrm>
            <a:off x="-2486" y="6488112"/>
            <a:ext cx="1037362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GE Aviation</a:t>
            </a:r>
          </a:p>
          <a:p>
            <a:pPr>
              <a:spcBef>
                <a:spcPct val="0"/>
              </a:spcBef>
              <a:buFontTx/>
              <a:buNone/>
            </a:pPr>
            <a:r>
              <a:rPr lang="ja-JP" altLang="en-US" sz="900" dirty="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http://www.geaviation.com/systems/products-and-services/air-traffic-optimization-services/performance-based-navigation/benefits-economics.html</a:t>
            </a:r>
          </a:p>
        </p:txBody>
      </p:sp>
      <p:sp>
        <p:nvSpPr>
          <p:cNvPr id="57" name="テキスト ボックス 1"/>
          <p:cNvSpPr txBox="1">
            <a:spLocks noChangeArrowheads="1"/>
          </p:cNvSpPr>
          <p:nvPr/>
        </p:nvSpPr>
        <p:spPr bwMode="auto">
          <a:xfrm>
            <a:off x="1360488" y="4430712"/>
            <a:ext cx="4795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400" dirty="0">
                <a:latin typeface="Meiryo UI" panose="020B0604030504040204" pitchFamily="50" charset="-128"/>
                <a:ea typeface="Meiryo UI" panose="020B0604030504040204" pitchFamily="50" charset="-128"/>
              </a:rPr>
              <a:t>気象データや航空機からのセンサー・データ、空港の混雑状況などを分析して、燃費が最も効率的なルートを分析・提示。</a:t>
            </a:r>
            <a:endParaRPr lang="ja-JP" altLang="en-US" sz="1400" dirty="0"/>
          </a:p>
        </p:txBody>
      </p:sp>
      <p:sp>
        <p:nvSpPr>
          <p:cNvPr id="58" name="正方形/長方形 1"/>
          <p:cNvSpPr>
            <a:spLocks noChangeArrowheads="1"/>
          </p:cNvSpPr>
          <p:nvPr/>
        </p:nvSpPr>
        <p:spPr bwMode="auto">
          <a:xfrm>
            <a:off x="4348163" y="2354262"/>
            <a:ext cx="2952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800">
                <a:latin typeface="Meiryo UI" panose="020B0604030504040204" pitchFamily="50" charset="-128"/>
                <a:ea typeface="Meiryo UI" panose="020B0604030504040204" pitchFamily="50" charset="-128"/>
              </a:rPr>
              <a:t>Flight Efficiency Services</a:t>
            </a:r>
          </a:p>
        </p:txBody>
      </p:sp>
      <p:sp>
        <p:nvSpPr>
          <p:cNvPr id="59" name="テキスト ボックス 58"/>
          <p:cNvSpPr txBox="1"/>
          <p:nvPr/>
        </p:nvSpPr>
        <p:spPr>
          <a:xfrm>
            <a:off x="1360488" y="690336"/>
            <a:ext cx="9144000" cy="830262"/>
          </a:xfrm>
          <a:prstGeom prst="rect">
            <a:avLst/>
          </a:prstGeom>
          <a:solidFill>
            <a:schemeClr val="bg1">
              <a:lumMod val="95000"/>
            </a:schemeClr>
          </a:solidFill>
          <a:effectLst>
            <a:glow rad="101600">
              <a:schemeClr val="accent2">
                <a:satMod val="175000"/>
                <a:alpha val="40000"/>
              </a:schemeClr>
            </a:glow>
          </a:effectLst>
        </p:spPr>
        <p:txBody>
          <a:bodyPr>
            <a:spAutoFit/>
          </a:bodyPr>
          <a:lstStyle/>
          <a:p>
            <a:pPr>
              <a:defRPr/>
            </a:pPr>
            <a:r>
              <a:rPr lang="ja-JP" altLang="en-US" sz="1600" b="1" dirty="0">
                <a:latin typeface="Meiryo UI" panose="020B0604030504040204" pitchFamily="50" charset="-128"/>
                <a:ea typeface="Meiryo UI" panose="020B0604030504040204" pitchFamily="50" charset="-128"/>
              </a:rPr>
              <a:t>■事業者 ：</a:t>
            </a:r>
            <a:r>
              <a:rPr lang="en-US" altLang="ja-JP" sz="1600" b="1" dirty="0">
                <a:latin typeface="Meiryo UI" panose="020B0604030504040204" pitchFamily="50" charset="-128"/>
                <a:ea typeface="Meiryo UI" panose="020B0604030504040204" pitchFamily="50" charset="-128"/>
              </a:rPr>
              <a:t>GE Aviation</a:t>
            </a:r>
          </a:p>
          <a:p>
            <a:pPr>
              <a:defRPr/>
            </a:pPr>
            <a:r>
              <a:rPr lang="ja-JP" altLang="en-US" sz="1600" b="1" dirty="0">
                <a:latin typeface="Meiryo UI" panose="020B0604030504040204" pitchFamily="50" charset="-128"/>
                <a:ea typeface="Meiryo UI" panose="020B0604030504040204" pitchFamily="50" charset="-128"/>
              </a:rPr>
              <a:t>■目　　的：センサーデータ等を分析し燃費効率が最適な航路を顧客に提示するサービス事業</a:t>
            </a:r>
            <a:endParaRPr lang="en-US" altLang="ja-JP" sz="1600" b="1" dirty="0">
              <a:latin typeface="Meiryo UI" panose="020B0604030504040204" pitchFamily="50" charset="-128"/>
              <a:ea typeface="Meiryo UI" panose="020B0604030504040204" pitchFamily="50" charset="-128"/>
            </a:endParaRPr>
          </a:p>
          <a:p>
            <a:pPr>
              <a:defRPr/>
            </a:pPr>
            <a:r>
              <a:rPr lang="ja-JP" altLang="en-US" sz="1600" b="1" dirty="0">
                <a:latin typeface="Meiryo UI" panose="020B0604030504040204" pitchFamily="50" charset="-128"/>
                <a:ea typeface="Meiryo UI" panose="020B0604030504040204" pitchFamily="50" charset="-128"/>
              </a:rPr>
              <a:t>■効　　果：燃費効率の向上、遅延とフライトキャンセルの回避による乗客数の増加と定刻到着率の向上</a:t>
            </a:r>
          </a:p>
        </p:txBody>
      </p:sp>
      <p:sp>
        <p:nvSpPr>
          <p:cNvPr id="60" name="テキスト ボックス 1"/>
          <p:cNvSpPr txBox="1">
            <a:spLocks noChangeArrowheads="1"/>
          </p:cNvSpPr>
          <p:nvPr/>
        </p:nvSpPr>
        <p:spPr bwMode="auto">
          <a:xfrm>
            <a:off x="7376726" y="5106283"/>
            <a:ext cx="453333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800" dirty="0">
                <a:latin typeface="Meiryo UI" panose="020B0604030504040204" pitchFamily="50" charset="-128"/>
                <a:ea typeface="Meiryo UI" panose="020B0604030504040204" pitchFamily="50" charset="-128"/>
              </a:rPr>
              <a:t>①</a:t>
            </a:r>
            <a:r>
              <a:rPr lang="en-US" altLang="ja-JP" sz="1800" b="1" u="sng" dirty="0">
                <a:latin typeface="Meiryo UI" panose="020B0604030504040204" pitchFamily="50" charset="-128"/>
                <a:ea typeface="Meiryo UI" panose="020B0604030504040204" pitchFamily="50" charset="-128"/>
              </a:rPr>
              <a:t>GOL Airlines</a:t>
            </a:r>
            <a:r>
              <a:rPr lang="ja-JP" altLang="en-US" sz="1800" dirty="0">
                <a:latin typeface="Meiryo UI" panose="020B0604030504040204" pitchFamily="50" charset="-128"/>
                <a:ea typeface="Meiryo UI" panose="020B0604030504040204" pitchFamily="50" charset="-128"/>
              </a:rPr>
              <a:t>（ブラジル）</a:t>
            </a:r>
            <a:endParaRPr lang="en-US" altLang="ja-JP" sz="1800" dirty="0">
              <a:latin typeface="Meiryo UI" panose="020B0604030504040204" pitchFamily="50" charset="-128"/>
              <a:ea typeface="Meiryo UI" panose="020B0604030504040204" pitchFamily="50" charset="-128"/>
            </a:endParaRPr>
          </a:p>
          <a:p>
            <a:pPr>
              <a:spcBef>
                <a:spcPct val="0"/>
              </a:spcBef>
              <a:buFontTx/>
              <a:buNone/>
            </a:pPr>
            <a:r>
              <a:rPr lang="ja-JP" altLang="en-US" sz="1800" dirty="0">
                <a:latin typeface="Meiryo UI" panose="020B0604030504040204" pitchFamily="50" charset="-128"/>
                <a:ea typeface="Meiryo UI" panose="020B0604030504040204" pitchFamily="50" charset="-128"/>
              </a:rPr>
              <a:t>　　⇒５年間で</a:t>
            </a:r>
            <a:r>
              <a:rPr lang="en-US" altLang="ja-JP" sz="1800" dirty="0">
                <a:latin typeface="Meiryo UI" panose="020B0604030504040204" pitchFamily="50" charset="-128"/>
                <a:ea typeface="Meiryo UI" panose="020B0604030504040204" pitchFamily="50" charset="-128"/>
              </a:rPr>
              <a:t>9,000</a:t>
            </a:r>
            <a:r>
              <a:rPr lang="ja-JP" altLang="en-US" sz="1800" dirty="0">
                <a:latin typeface="Meiryo UI" panose="020B0604030504040204" pitchFamily="50" charset="-128"/>
                <a:ea typeface="Meiryo UI" panose="020B0604030504040204" pitchFamily="50" charset="-128"/>
              </a:rPr>
              <a:t>万ドルの燃費削減</a:t>
            </a:r>
            <a:endParaRPr lang="en-US" altLang="ja-JP" sz="1800" dirty="0">
              <a:latin typeface="Meiryo UI" panose="020B0604030504040204" pitchFamily="50" charset="-128"/>
              <a:ea typeface="Meiryo UI" panose="020B0604030504040204" pitchFamily="50" charset="-128"/>
            </a:endParaRPr>
          </a:p>
          <a:p>
            <a:pPr>
              <a:spcBef>
                <a:spcPct val="0"/>
              </a:spcBef>
              <a:buFontTx/>
              <a:buNone/>
            </a:pPr>
            <a:r>
              <a:rPr lang="ja-JP" altLang="en-US" sz="1800" dirty="0">
                <a:latin typeface="Meiryo UI" panose="020B0604030504040204" pitchFamily="50" charset="-128"/>
                <a:ea typeface="Meiryo UI" panose="020B0604030504040204" pitchFamily="50" charset="-128"/>
              </a:rPr>
              <a:t>②</a:t>
            </a:r>
            <a:r>
              <a:rPr lang="en-US" altLang="ja-JP" sz="1800" b="1" u="sng" dirty="0">
                <a:latin typeface="Meiryo UI" panose="020B0604030504040204" pitchFamily="50" charset="-128"/>
                <a:ea typeface="Meiryo UI" panose="020B0604030504040204" pitchFamily="50" charset="-128"/>
              </a:rPr>
              <a:t>Air Asia</a:t>
            </a:r>
            <a:r>
              <a:rPr lang="ja-JP" altLang="en-US" sz="1800" dirty="0">
                <a:latin typeface="Meiryo UI" panose="020B0604030504040204" pitchFamily="50" charset="-128"/>
                <a:ea typeface="Meiryo UI" panose="020B0604030504040204" pitchFamily="50" charset="-128"/>
              </a:rPr>
              <a:t>（マレーシア）</a:t>
            </a:r>
            <a:endParaRPr lang="en-US" altLang="ja-JP" sz="1800" dirty="0">
              <a:latin typeface="Meiryo UI" panose="020B0604030504040204" pitchFamily="50" charset="-128"/>
              <a:ea typeface="Meiryo UI" panose="020B0604030504040204" pitchFamily="50" charset="-128"/>
            </a:endParaRPr>
          </a:p>
          <a:p>
            <a:pPr>
              <a:spcBef>
                <a:spcPct val="0"/>
              </a:spcBef>
              <a:buFontTx/>
              <a:buNone/>
            </a:pPr>
            <a:r>
              <a:rPr lang="ja-JP" altLang="en-US" sz="1800" dirty="0">
                <a:latin typeface="Meiryo UI" panose="020B0604030504040204" pitchFamily="50" charset="-128"/>
                <a:ea typeface="Meiryo UI" panose="020B0604030504040204" pitchFamily="50" charset="-128"/>
              </a:rPr>
              <a:t>　　⇒</a:t>
            </a:r>
            <a:r>
              <a:rPr lang="en-US" altLang="ja-JP" sz="1800" dirty="0">
                <a:latin typeface="Meiryo UI" panose="020B0604030504040204" pitchFamily="50" charset="-128"/>
                <a:ea typeface="Meiryo UI" panose="020B0604030504040204" pitchFamily="50" charset="-128"/>
              </a:rPr>
              <a:t>2017</a:t>
            </a:r>
            <a:r>
              <a:rPr lang="ja-JP" altLang="en-US" sz="1800" dirty="0">
                <a:latin typeface="Meiryo UI" panose="020B0604030504040204" pitchFamily="50" charset="-128"/>
                <a:ea typeface="Meiryo UI" panose="020B0604030504040204" pitchFamily="50" charset="-128"/>
              </a:rPr>
              <a:t>年までに</a:t>
            </a:r>
            <a:r>
              <a:rPr lang="en-US" altLang="ja-JP" sz="1800" dirty="0">
                <a:latin typeface="Meiryo UI" panose="020B0604030504040204" pitchFamily="50" charset="-128"/>
                <a:ea typeface="Meiryo UI" panose="020B0604030504040204" pitchFamily="50" charset="-128"/>
              </a:rPr>
              <a:t>3,000</a:t>
            </a:r>
            <a:r>
              <a:rPr lang="ja-JP" altLang="en-US" sz="1800" dirty="0">
                <a:latin typeface="Meiryo UI" panose="020B0604030504040204" pitchFamily="50" charset="-128"/>
                <a:ea typeface="Meiryo UI" panose="020B0604030504040204" pitchFamily="50" charset="-128"/>
              </a:rPr>
              <a:t>万ドルの燃費削減</a:t>
            </a:r>
          </a:p>
        </p:txBody>
      </p:sp>
      <p:sp>
        <p:nvSpPr>
          <p:cNvPr id="61" name="テキスト ボックス 2"/>
          <p:cNvSpPr txBox="1">
            <a:spLocks noChangeArrowheads="1"/>
          </p:cNvSpPr>
          <p:nvPr/>
        </p:nvSpPr>
        <p:spPr bwMode="auto">
          <a:xfrm>
            <a:off x="1325563" y="1592262"/>
            <a:ext cx="40322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00">
                <a:latin typeface="Meiryo UI" panose="020B0604030504040204" pitchFamily="50" charset="-128"/>
                <a:ea typeface="Meiryo UI" panose="020B0604030504040204" pitchFamily="50" charset="-128"/>
              </a:rPr>
              <a:t>※RNP</a:t>
            </a:r>
            <a:r>
              <a:rPr lang="ja-JP" altLang="en-US" sz="1100">
                <a:latin typeface="Meiryo UI" panose="020B0604030504040204" pitchFamily="50" charset="-128"/>
                <a:ea typeface="Meiryo UI" panose="020B0604030504040204" pitchFamily="50" charset="-128"/>
              </a:rPr>
              <a:t>：</a:t>
            </a:r>
            <a:r>
              <a:rPr lang="en-US" altLang="ja-JP" sz="1100">
                <a:latin typeface="Meiryo UI" panose="020B0604030504040204" pitchFamily="50" charset="-128"/>
                <a:ea typeface="Meiryo UI" panose="020B0604030504040204" pitchFamily="50" charset="-128"/>
              </a:rPr>
              <a:t>Required Navigation Performance </a:t>
            </a:r>
            <a:endParaRPr lang="ja-JP" altLang="en-US" sz="110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296749" y="5706447"/>
            <a:ext cx="3461657"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日本は横田空域があるからな～</a:t>
            </a:r>
          </a:p>
        </p:txBody>
      </p:sp>
    </p:spTree>
    <p:extLst>
      <p:ext uri="{BB962C8B-B14F-4D97-AF65-F5344CB8AC3E}">
        <p14:creationId xmlns:p14="http://schemas.microsoft.com/office/powerpoint/2010/main" val="24670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452946"/>
            <a:ext cx="1219200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お伝えしたい事</a:t>
            </a:r>
          </a:p>
        </p:txBody>
      </p:sp>
      <p:sp>
        <p:nvSpPr>
          <p:cNvPr id="18" name="テキスト ボックス 17"/>
          <p:cNvSpPr txBox="1"/>
          <p:nvPr/>
        </p:nvSpPr>
        <p:spPr>
          <a:xfrm>
            <a:off x="2053086" y="1856846"/>
            <a:ext cx="9523563" cy="584775"/>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rPr>
              <a:t>ICT</a:t>
            </a:r>
            <a:r>
              <a:rPr kumimoji="1" lang="ja-JP" altLang="en-US" sz="3200" dirty="0">
                <a:latin typeface="Meiryo UI" panose="020B0604030504040204" pitchFamily="50" charset="-128"/>
                <a:ea typeface="Meiryo UI" panose="020B0604030504040204" pitchFamily="50" charset="-128"/>
              </a:rPr>
              <a:t>技術も、ようやく「</a:t>
            </a:r>
            <a:r>
              <a:rPr kumimoji="1" lang="ja-JP" altLang="en-US" sz="3200" b="1" u="sng" dirty="0">
                <a:latin typeface="Meiryo UI" panose="020B0604030504040204" pitchFamily="50" charset="-128"/>
                <a:ea typeface="Meiryo UI" panose="020B0604030504040204" pitchFamily="50" charset="-128"/>
              </a:rPr>
              <a:t>そこそこ</a:t>
            </a:r>
            <a:r>
              <a:rPr kumimoji="1" lang="ja-JP" altLang="en-US" sz="3200" dirty="0">
                <a:latin typeface="Meiryo UI" panose="020B0604030504040204" pitchFamily="50" charset="-128"/>
                <a:ea typeface="Meiryo UI" panose="020B0604030504040204" pitchFamily="50" charset="-128"/>
              </a:rPr>
              <a:t>」使えるようになってきた。</a:t>
            </a:r>
          </a:p>
        </p:txBody>
      </p:sp>
      <p:sp>
        <p:nvSpPr>
          <p:cNvPr id="19" name="テキスト ボックス 18"/>
          <p:cNvSpPr txBox="1"/>
          <p:nvPr/>
        </p:nvSpPr>
        <p:spPr>
          <a:xfrm>
            <a:off x="2072077" y="3169735"/>
            <a:ext cx="9523563" cy="584775"/>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rPr>
              <a:t>ICT</a:t>
            </a:r>
            <a:r>
              <a:rPr kumimoji="1" lang="ja-JP" altLang="en-US" sz="3200" dirty="0">
                <a:latin typeface="Meiryo UI" panose="020B0604030504040204" pitchFamily="50" charset="-128"/>
                <a:ea typeface="Meiryo UI" panose="020B0604030504040204" pitchFamily="50" charset="-128"/>
              </a:rPr>
              <a:t>は、所詮「</a:t>
            </a:r>
            <a:r>
              <a:rPr kumimoji="1" lang="ja-JP" altLang="en-US" sz="3200" b="1" u="sng" dirty="0">
                <a:latin typeface="Meiryo UI" panose="020B0604030504040204" pitchFamily="50" charset="-128"/>
                <a:ea typeface="Meiryo UI" panose="020B0604030504040204" pitchFamily="50" charset="-128"/>
              </a:rPr>
              <a:t>道具</a:t>
            </a:r>
            <a:r>
              <a:rPr kumimoji="1" lang="ja-JP" altLang="en-US"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で</a:t>
            </a:r>
            <a:r>
              <a:rPr lang="ja-JP" altLang="en-US" sz="3200" b="1" u="sng" dirty="0">
                <a:latin typeface="Meiryo UI" panose="020B0604030504040204" pitchFamily="50" charset="-128"/>
                <a:ea typeface="Meiryo UI" panose="020B0604030504040204" pitchFamily="50" charset="-128"/>
              </a:rPr>
              <a:t>万能ではない</a:t>
            </a:r>
            <a:r>
              <a:rPr lang="ja-JP" altLang="en-US" sz="3200" dirty="0">
                <a:latin typeface="Meiryo UI" panose="020B0604030504040204" pitchFamily="50" charset="-128"/>
                <a:ea typeface="Meiryo UI" panose="020B0604030504040204" pitchFamily="50" charset="-128"/>
              </a:rPr>
              <a:t>、</a:t>
            </a:r>
            <a:r>
              <a:rPr kumimoji="1" lang="ja-JP" altLang="en-US" sz="3200" dirty="0">
                <a:latin typeface="Meiryo UI" panose="020B0604030504040204" pitchFamily="50" charset="-128"/>
                <a:ea typeface="Meiryo UI" panose="020B0604030504040204" pitchFamily="50" charset="-128"/>
              </a:rPr>
              <a:t>使い倒せ。</a:t>
            </a:r>
          </a:p>
        </p:txBody>
      </p:sp>
      <p:sp>
        <p:nvSpPr>
          <p:cNvPr id="5" name="スライド番号プレースホルダー 4"/>
          <p:cNvSpPr>
            <a:spLocks noGrp="1"/>
          </p:cNvSpPr>
          <p:nvPr>
            <p:ph type="sldNum" sz="quarter" idx="12"/>
          </p:nvPr>
        </p:nvSpPr>
        <p:spPr>
          <a:xfrm>
            <a:off x="10580914" y="6356350"/>
            <a:ext cx="772886" cy="365125"/>
          </a:xfrm>
        </p:spPr>
        <p:txBody>
          <a:bodyPr/>
          <a:lstStyle/>
          <a:p>
            <a:fld id="{E0111AC5-7BD5-411B-8205-861CC0B8AE82}" type="slidenum">
              <a:rPr kumimoji="1" lang="ja-JP" altLang="en-US" smtClean="0"/>
              <a:t>4</a:t>
            </a:fld>
            <a:endParaRPr kumimoji="1" lang="ja-JP" altLang="en-US" dirty="0"/>
          </a:p>
        </p:txBody>
      </p:sp>
      <p:pic>
        <p:nvPicPr>
          <p:cNvPr id="12" name="Picture 8" descr="C:\Users\D0198\Desktop\和コンテンツ\1_haru\haru_01\PNG\h_parts14\h_parts14_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6227" y="1563632"/>
            <a:ext cx="10858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C:\Users\D0198\Desktop\和コンテンツ\1_haru\haru_01\PNG\h_parts14\h_parts14_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236" y="2926711"/>
            <a:ext cx="10858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p:cNvSpPr txBox="1"/>
          <p:nvPr/>
        </p:nvSpPr>
        <p:spPr>
          <a:xfrm>
            <a:off x="2091068" y="4463518"/>
            <a:ext cx="9523563" cy="1077218"/>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これからは、様々な</a:t>
            </a:r>
            <a:r>
              <a:rPr kumimoji="1" lang="ja-JP" altLang="en-US" sz="3200" b="1" u="sng" dirty="0">
                <a:latin typeface="Meiryo UI" panose="020B0604030504040204" pitchFamily="50" charset="-128"/>
                <a:ea typeface="Meiryo UI" panose="020B0604030504040204" pitchFamily="50" charset="-128"/>
              </a:rPr>
              <a:t>技術が</a:t>
            </a:r>
            <a:r>
              <a:rPr lang="ja-JP" altLang="en-US" sz="3200" b="1" u="sng" dirty="0">
                <a:latin typeface="Meiryo UI" panose="020B0604030504040204" pitchFamily="50" charset="-128"/>
                <a:ea typeface="Meiryo UI" panose="020B0604030504040204" pitchFamily="50" charset="-128"/>
              </a:rPr>
              <a:t>収斂</a:t>
            </a:r>
            <a:r>
              <a:rPr lang="ja-JP" altLang="en-US" sz="3200" dirty="0">
                <a:latin typeface="Meiryo UI" panose="020B0604030504040204" pitchFamily="50" charset="-128"/>
                <a:ea typeface="Meiryo UI" panose="020B0604030504040204" pitchFamily="50" charset="-128"/>
              </a:rPr>
              <a:t>し、破壊的なテクノロジーが誕生する時代。</a:t>
            </a:r>
            <a:endParaRPr kumimoji="1" lang="en-US" altLang="ja-JP" sz="3200" dirty="0">
              <a:latin typeface="Meiryo UI" panose="020B0604030504040204" pitchFamily="50" charset="-128"/>
              <a:ea typeface="Meiryo UI" panose="020B0604030504040204" pitchFamily="50" charset="-128"/>
            </a:endParaRPr>
          </a:p>
        </p:txBody>
      </p:sp>
      <p:pic>
        <p:nvPicPr>
          <p:cNvPr id="15" name="Picture 8" descr="C:\Users\D0198\Desktop\和コンテンツ\1_haru\haru_01\PNG\h_parts14\h_parts14_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6227" y="4220494"/>
            <a:ext cx="10858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5943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p:cNvPicPr>
            <a:picLocks noChangeAspect="1"/>
          </p:cNvPicPr>
          <p:nvPr/>
        </p:nvPicPr>
        <p:blipFill>
          <a:blip r:embed="rId2"/>
          <a:stretch>
            <a:fillRect/>
          </a:stretch>
        </p:blipFill>
        <p:spPr>
          <a:xfrm>
            <a:off x="10886" y="0"/>
            <a:ext cx="881743" cy="551089"/>
          </a:xfrm>
          <a:prstGeom prst="rect">
            <a:avLst/>
          </a:prstGeom>
        </p:spPr>
      </p:pic>
      <p:sp>
        <p:nvSpPr>
          <p:cNvPr id="148" name="テキスト ボックス 147"/>
          <p:cNvSpPr txBox="1"/>
          <p:nvPr/>
        </p:nvSpPr>
        <p:spPr>
          <a:xfrm>
            <a:off x="1771889" y="173329"/>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★事例：ミシュラン</a:t>
            </a:r>
          </a:p>
        </p:txBody>
      </p:sp>
      <p:sp>
        <p:nvSpPr>
          <p:cNvPr id="5" name="object 2"/>
          <p:cNvSpPr txBox="1"/>
          <p:nvPr/>
        </p:nvSpPr>
        <p:spPr>
          <a:xfrm>
            <a:off x="1053371" y="844029"/>
            <a:ext cx="11138629" cy="553998"/>
          </a:xfrm>
          <a:prstGeom prst="rect">
            <a:avLst/>
          </a:prstGeom>
        </p:spPr>
        <p:txBody>
          <a:bodyPr vert="horz" wrap="square" lIns="0" tIns="0" rIns="0" bIns="0" rtlCol="0">
            <a:spAutoFit/>
          </a:bodyPr>
          <a:lstStyle/>
          <a:p>
            <a:pPr marL="13970">
              <a:lnSpc>
                <a:spcPct val="100000"/>
              </a:lnSpc>
              <a:spcBef>
                <a:spcPts val="1355"/>
              </a:spcBef>
            </a:pPr>
            <a:r>
              <a:rPr sz="1800" spc="-5" dirty="0" err="1">
                <a:latin typeface="Meiryo UI" panose="020B0604030504040204" pitchFamily="50" charset="-128"/>
                <a:ea typeface="Meiryo UI" panose="020B0604030504040204" pitchFamily="50" charset="-128"/>
                <a:cs typeface="Meiryo UI"/>
              </a:rPr>
              <a:t>MICHELINは、運送会社向けに実際の</a:t>
            </a:r>
            <a:r>
              <a:rPr sz="1800" spc="-5" dirty="0">
                <a:latin typeface="Meiryo UI" panose="020B0604030504040204" pitchFamily="50" charset="-128"/>
                <a:ea typeface="Meiryo UI" panose="020B0604030504040204" pitchFamily="50" charset="-128"/>
                <a:cs typeface="Meiryo UI"/>
              </a:rPr>
              <a:t>⾛⾏</a:t>
            </a:r>
            <a:r>
              <a:rPr sz="1800" spc="-5" dirty="0" err="1">
                <a:latin typeface="Meiryo UI" panose="020B0604030504040204" pitchFamily="50" charset="-128"/>
                <a:ea typeface="Meiryo UI" panose="020B0604030504040204" pitchFamily="50" charset="-128"/>
                <a:cs typeface="Meiryo UI"/>
              </a:rPr>
              <a:t>距離に基づきタイヤのリース料⾦を請求する</a:t>
            </a:r>
            <a:r>
              <a:rPr sz="1800" spc="-5" dirty="0">
                <a:latin typeface="Meiryo UI" panose="020B0604030504040204" pitchFamily="50" charset="-128"/>
                <a:ea typeface="Meiryo UI" panose="020B0604030504040204" pitchFamily="50" charset="-128"/>
                <a:cs typeface="Meiryo UI"/>
              </a:rPr>
              <a:t>、「</a:t>
            </a:r>
            <a:r>
              <a:rPr sz="1800" b="1" spc="-5" dirty="0" err="1">
                <a:latin typeface="Meiryo UI" panose="020B0604030504040204" pitchFamily="50" charset="-128"/>
                <a:ea typeface="Meiryo UI" panose="020B0604030504040204" pitchFamily="50" charset="-128"/>
                <a:cs typeface="Meiryo UI"/>
              </a:rPr>
              <a:t>Tire-as-a-Se</a:t>
            </a:r>
            <a:r>
              <a:rPr sz="1800" b="1" spc="10" dirty="0" err="1">
                <a:latin typeface="Meiryo UI" panose="020B0604030504040204" pitchFamily="50" charset="-128"/>
                <a:ea typeface="Meiryo UI" panose="020B0604030504040204" pitchFamily="50" charset="-128"/>
                <a:cs typeface="Meiryo UI"/>
              </a:rPr>
              <a:t>r</a:t>
            </a:r>
            <a:r>
              <a:rPr sz="1800" b="1" dirty="0" err="1">
                <a:latin typeface="Meiryo UI" panose="020B0604030504040204" pitchFamily="50" charset="-128"/>
                <a:ea typeface="Meiryo UI" panose="020B0604030504040204" pitchFamily="50" charset="-128"/>
                <a:cs typeface="Meiryo UI"/>
              </a:rPr>
              <a:t>vice</a:t>
            </a:r>
            <a:r>
              <a:rPr sz="1800" dirty="0" err="1">
                <a:latin typeface="Meiryo UI" panose="020B0604030504040204" pitchFamily="50" charset="-128"/>
                <a:ea typeface="Meiryo UI" panose="020B0604030504040204" pitchFamily="50" charset="-128"/>
                <a:cs typeface="Meiryo UI"/>
              </a:rPr>
              <a:t>」を提供</a:t>
            </a:r>
            <a:r>
              <a:rPr sz="1800" dirty="0">
                <a:latin typeface="Meiryo UI" panose="020B0604030504040204" pitchFamily="50" charset="-128"/>
                <a:ea typeface="Meiryo UI" panose="020B0604030504040204" pitchFamily="50" charset="-128"/>
                <a:cs typeface="Meiryo UI"/>
              </a:rPr>
              <a:t>。（創業150年の企業</a:t>
            </a:r>
            <a:r>
              <a:rPr lang="ja-JP" altLang="en-US" sz="1800" dirty="0">
                <a:latin typeface="Meiryo UI" panose="020B0604030504040204" pitchFamily="50" charset="-128"/>
                <a:ea typeface="Meiryo UI" panose="020B0604030504040204" pitchFamily="50" charset="-128"/>
                <a:cs typeface="Meiryo UI"/>
              </a:rPr>
              <a:t>の戦略大転換</a:t>
            </a:r>
            <a:r>
              <a:rPr sz="1800" dirty="0">
                <a:latin typeface="Meiryo UI" panose="020B0604030504040204" pitchFamily="50" charset="-128"/>
                <a:ea typeface="Meiryo UI" panose="020B0604030504040204" pitchFamily="50" charset="-128"/>
                <a:cs typeface="Meiryo UI"/>
              </a:rPr>
              <a:t>）</a:t>
            </a:r>
          </a:p>
        </p:txBody>
      </p:sp>
      <p:sp>
        <p:nvSpPr>
          <p:cNvPr id="6" name="object 3"/>
          <p:cNvSpPr/>
          <p:nvPr/>
        </p:nvSpPr>
        <p:spPr>
          <a:xfrm>
            <a:off x="627901" y="4826840"/>
            <a:ext cx="2263889" cy="1782700"/>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 name="object 4"/>
          <p:cNvSpPr/>
          <p:nvPr/>
        </p:nvSpPr>
        <p:spPr>
          <a:xfrm>
            <a:off x="5844552" y="1899618"/>
            <a:ext cx="5551158" cy="1473835"/>
          </a:xfrm>
          <a:custGeom>
            <a:avLst/>
            <a:gdLst/>
            <a:ahLst/>
            <a:cxnLst/>
            <a:rect l="l" t="t" r="r" b="b"/>
            <a:pathLst>
              <a:path w="4471670" h="1473835">
                <a:moveTo>
                  <a:pt x="4471416" y="1473708"/>
                </a:moveTo>
                <a:lnTo>
                  <a:pt x="4471416" y="0"/>
                </a:lnTo>
                <a:lnTo>
                  <a:pt x="0" y="0"/>
                </a:lnTo>
                <a:lnTo>
                  <a:pt x="0" y="1473708"/>
                </a:lnTo>
                <a:lnTo>
                  <a:pt x="3048" y="1473708"/>
                </a:lnTo>
                <a:lnTo>
                  <a:pt x="3048" y="6096"/>
                </a:lnTo>
                <a:lnTo>
                  <a:pt x="6096" y="3048"/>
                </a:lnTo>
                <a:lnTo>
                  <a:pt x="6096" y="6096"/>
                </a:lnTo>
                <a:lnTo>
                  <a:pt x="4465320" y="6096"/>
                </a:lnTo>
                <a:lnTo>
                  <a:pt x="4465320" y="3048"/>
                </a:lnTo>
                <a:lnTo>
                  <a:pt x="4468368" y="6096"/>
                </a:lnTo>
                <a:lnTo>
                  <a:pt x="4468368" y="1473708"/>
                </a:lnTo>
                <a:lnTo>
                  <a:pt x="4471416" y="1473708"/>
                </a:lnTo>
                <a:close/>
              </a:path>
              <a:path w="4471670" h="1473835">
                <a:moveTo>
                  <a:pt x="6096" y="6096"/>
                </a:moveTo>
                <a:lnTo>
                  <a:pt x="6096" y="3048"/>
                </a:lnTo>
                <a:lnTo>
                  <a:pt x="3048" y="6096"/>
                </a:lnTo>
                <a:lnTo>
                  <a:pt x="6096" y="6096"/>
                </a:lnTo>
                <a:close/>
              </a:path>
              <a:path w="4471670" h="1473835">
                <a:moveTo>
                  <a:pt x="6096" y="1467612"/>
                </a:moveTo>
                <a:lnTo>
                  <a:pt x="6096" y="6096"/>
                </a:lnTo>
                <a:lnTo>
                  <a:pt x="3048" y="6096"/>
                </a:lnTo>
                <a:lnTo>
                  <a:pt x="3048" y="1467612"/>
                </a:lnTo>
                <a:lnTo>
                  <a:pt x="6096" y="1467612"/>
                </a:lnTo>
                <a:close/>
              </a:path>
              <a:path w="4471670" h="1473835">
                <a:moveTo>
                  <a:pt x="4468368" y="1467612"/>
                </a:moveTo>
                <a:lnTo>
                  <a:pt x="3048" y="1467612"/>
                </a:lnTo>
                <a:lnTo>
                  <a:pt x="6096" y="1470660"/>
                </a:lnTo>
                <a:lnTo>
                  <a:pt x="6096" y="1473708"/>
                </a:lnTo>
                <a:lnTo>
                  <a:pt x="4465320" y="1473708"/>
                </a:lnTo>
                <a:lnTo>
                  <a:pt x="4465320" y="1470660"/>
                </a:lnTo>
                <a:lnTo>
                  <a:pt x="4468368" y="1467612"/>
                </a:lnTo>
                <a:close/>
              </a:path>
              <a:path w="4471670" h="1473835">
                <a:moveTo>
                  <a:pt x="6096" y="1473708"/>
                </a:moveTo>
                <a:lnTo>
                  <a:pt x="6096" y="1470660"/>
                </a:lnTo>
                <a:lnTo>
                  <a:pt x="3048" y="1467612"/>
                </a:lnTo>
                <a:lnTo>
                  <a:pt x="3048" y="1473708"/>
                </a:lnTo>
                <a:lnTo>
                  <a:pt x="6096" y="1473708"/>
                </a:lnTo>
                <a:close/>
              </a:path>
              <a:path w="4471670" h="1473835">
                <a:moveTo>
                  <a:pt x="4468368" y="6096"/>
                </a:moveTo>
                <a:lnTo>
                  <a:pt x="4465320" y="3048"/>
                </a:lnTo>
                <a:lnTo>
                  <a:pt x="4465320" y="6096"/>
                </a:lnTo>
                <a:lnTo>
                  <a:pt x="4468368" y="6096"/>
                </a:lnTo>
                <a:close/>
              </a:path>
              <a:path w="4471670" h="1473835">
                <a:moveTo>
                  <a:pt x="4468368" y="1467612"/>
                </a:moveTo>
                <a:lnTo>
                  <a:pt x="4468368" y="6096"/>
                </a:lnTo>
                <a:lnTo>
                  <a:pt x="4465320" y="6096"/>
                </a:lnTo>
                <a:lnTo>
                  <a:pt x="4465320" y="1467612"/>
                </a:lnTo>
                <a:lnTo>
                  <a:pt x="4468368" y="1467612"/>
                </a:lnTo>
                <a:close/>
              </a:path>
              <a:path w="4471670" h="1473835">
                <a:moveTo>
                  <a:pt x="4468368" y="1473708"/>
                </a:moveTo>
                <a:lnTo>
                  <a:pt x="4468368" y="1467612"/>
                </a:lnTo>
                <a:lnTo>
                  <a:pt x="4465320" y="1470660"/>
                </a:lnTo>
                <a:lnTo>
                  <a:pt x="4465320" y="1473708"/>
                </a:lnTo>
                <a:lnTo>
                  <a:pt x="4468368" y="1473708"/>
                </a:lnTo>
                <a:close/>
              </a:path>
            </a:pathLst>
          </a:custGeom>
          <a:solidFill>
            <a:srgbClr val="FF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 name="object 5"/>
          <p:cNvSpPr/>
          <p:nvPr/>
        </p:nvSpPr>
        <p:spPr>
          <a:xfrm>
            <a:off x="6004572" y="1784555"/>
            <a:ext cx="1788160" cy="262255"/>
          </a:xfrm>
          <a:custGeom>
            <a:avLst/>
            <a:gdLst/>
            <a:ahLst/>
            <a:cxnLst/>
            <a:rect l="l" t="t" r="r" b="b"/>
            <a:pathLst>
              <a:path w="1788159" h="262255">
                <a:moveTo>
                  <a:pt x="0" y="0"/>
                </a:moveTo>
                <a:lnTo>
                  <a:pt x="0" y="262128"/>
                </a:lnTo>
                <a:lnTo>
                  <a:pt x="1787651" y="262128"/>
                </a:lnTo>
                <a:lnTo>
                  <a:pt x="1787651"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 name="object 6"/>
          <p:cNvSpPr txBox="1"/>
          <p:nvPr/>
        </p:nvSpPr>
        <p:spPr>
          <a:xfrm>
            <a:off x="6064250" y="1794716"/>
            <a:ext cx="1412240" cy="249554"/>
          </a:xfrm>
          <a:prstGeom prst="rect">
            <a:avLst/>
          </a:prstGeom>
        </p:spPr>
        <p:txBody>
          <a:bodyPr vert="horz" wrap="square" lIns="0" tIns="0" rIns="0" bIns="0" rtlCol="0">
            <a:spAutoFit/>
          </a:bodyPr>
          <a:lstStyle/>
          <a:p>
            <a:pPr marL="12700">
              <a:lnSpc>
                <a:spcPct val="100000"/>
              </a:lnSpc>
            </a:pPr>
            <a:r>
              <a:rPr sz="1600" dirty="0">
                <a:solidFill>
                  <a:srgbClr val="FF0000"/>
                </a:solidFill>
                <a:latin typeface="Meiryo UI" panose="020B0604030504040204" pitchFamily="50" charset="-128"/>
                <a:ea typeface="Meiryo UI" panose="020B0604030504040204" pitchFamily="50" charset="-128"/>
                <a:cs typeface="Meiryo UI"/>
              </a:rPr>
              <a:t>提供価値の変化</a:t>
            </a:r>
            <a:endParaRPr sz="1600" dirty="0">
              <a:latin typeface="Meiryo UI" panose="020B0604030504040204" pitchFamily="50" charset="-128"/>
              <a:ea typeface="Meiryo UI" panose="020B0604030504040204" pitchFamily="50" charset="-128"/>
              <a:cs typeface="Meiryo UI"/>
            </a:endParaRPr>
          </a:p>
        </p:txBody>
      </p:sp>
      <p:sp>
        <p:nvSpPr>
          <p:cNvPr id="10" name="object 7"/>
          <p:cNvSpPr/>
          <p:nvPr/>
        </p:nvSpPr>
        <p:spPr>
          <a:xfrm>
            <a:off x="5844552" y="5643197"/>
            <a:ext cx="5551158" cy="983234"/>
          </a:xfrm>
          <a:custGeom>
            <a:avLst/>
            <a:gdLst/>
            <a:ahLst/>
            <a:cxnLst/>
            <a:rect l="l" t="t" r="r" b="b"/>
            <a:pathLst>
              <a:path w="4471670" h="1100454">
                <a:moveTo>
                  <a:pt x="4471416" y="1100328"/>
                </a:moveTo>
                <a:lnTo>
                  <a:pt x="4471416" y="0"/>
                </a:lnTo>
                <a:lnTo>
                  <a:pt x="0" y="0"/>
                </a:lnTo>
                <a:lnTo>
                  <a:pt x="0" y="1100328"/>
                </a:lnTo>
                <a:lnTo>
                  <a:pt x="3048" y="1100328"/>
                </a:lnTo>
                <a:lnTo>
                  <a:pt x="3048" y="6858"/>
                </a:lnTo>
                <a:lnTo>
                  <a:pt x="6096" y="3048"/>
                </a:lnTo>
                <a:lnTo>
                  <a:pt x="6096" y="6858"/>
                </a:lnTo>
                <a:lnTo>
                  <a:pt x="4465320" y="6858"/>
                </a:lnTo>
                <a:lnTo>
                  <a:pt x="4465320" y="3048"/>
                </a:lnTo>
                <a:lnTo>
                  <a:pt x="4468368" y="6858"/>
                </a:lnTo>
                <a:lnTo>
                  <a:pt x="4468368" y="1100328"/>
                </a:lnTo>
                <a:lnTo>
                  <a:pt x="4471416" y="1100328"/>
                </a:lnTo>
                <a:close/>
              </a:path>
              <a:path w="4471670" h="1100454">
                <a:moveTo>
                  <a:pt x="6096" y="6858"/>
                </a:moveTo>
                <a:lnTo>
                  <a:pt x="6096" y="3048"/>
                </a:lnTo>
                <a:lnTo>
                  <a:pt x="3048" y="6858"/>
                </a:lnTo>
                <a:lnTo>
                  <a:pt x="6096" y="6858"/>
                </a:lnTo>
                <a:close/>
              </a:path>
              <a:path w="4471670" h="1100454">
                <a:moveTo>
                  <a:pt x="6096" y="1094232"/>
                </a:moveTo>
                <a:lnTo>
                  <a:pt x="6096" y="6858"/>
                </a:lnTo>
                <a:lnTo>
                  <a:pt x="3048" y="6858"/>
                </a:lnTo>
                <a:lnTo>
                  <a:pt x="3048" y="1094232"/>
                </a:lnTo>
                <a:lnTo>
                  <a:pt x="6096" y="1094232"/>
                </a:lnTo>
                <a:close/>
              </a:path>
              <a:path w="4471670" h="1100454">
                <a:moveTo>
                  <a:pt x="4468368" y="1094232"/>
                </a:moveTo>
                <a:lnTo>
                  <a:pt x="3048" y="1094232"/>
                </a:lnTo>
                <a:lnTo>
                  <a:pt x="6096" y="1097280"/>
                </a:lnTo>
                <a:lnTo>
                  <a:pt x="6096" y="1100328"/>
                </a:lnTo>
                <a:lnTo>
                  <a:pt x="4465320" y="1100328"/>
                </a:lnTo>
                <a:lnTo>
                  <a:pt x="4465320" y="1097280"/>
                </a:lnTo>
                <a:lnTo>
                  <a:pt x="4468368" y="1094232"/>
                </a:lnTo>
                <a:close/>
              </a:path>
              <a:path w="4471670" h="1100454">
                <a:moveTo>
                  <a:pt x="6096" y="1100328"/>
                </a:moveTo>
                <a:lnTo>
                  <a:pt x="6096" y="1097280"/>
                </a:lnTo>
                <a:lnTo>
                  <a:pt x="3048" y="1094232"/>
                </a:lnTo>
                <a:lnTo>
                  <a:pt x="3048" y="1100328"/>
                </a:lnTo>
                <a:lnTo>
                  <a:pt x="6096" y="1100328"/>
                </a:lnTo>
                <a:close/>
              </a:path>
              <a:path w="4471670" h="1100454">
                <a:moveTo>
                  <a:pt x="4468368" y="6858"/>
                </a:moveTo>
                <a:lnTo>
                  <a:pt x="4465320" y="3048"/>
                </a:lnTo>
                <a:lnTo>
                  <a:pt x="4465320" y="6858"/>
                </a:lnTo>
                <a:lnTo>
                  <a:pt x="4468368" y="6858"/>
                </a:lnTo>
                <a:close/>
              </a:path>
              <a:path w="4471670" h="1100454">
                <a:moveTo>
                  <a:pt x="4468368" y="1094232"/>
                </a:moveTo>
                <a:lnTo>
                  <a:pt x="4468368" y="6858"/>
                </a:lnTo>
                <a:lnTo>
                  <a:pt x="4465320" y="6858"/>
                </a:lnTo>
                <a:lnTo>
                  <a:pt x="4465320" y="1094232"/>
                </a:lnTo>
                <a:lnTo>
                  <a:pt x="4468368" y="1094232"/>
                </a:lnTo>
                <a:close/>
              </a:path>
              <a:path w="4471670" h="1100454">
                <a:moveTo>
                  <a:pt x="4468368" y="1100328"/>
                </a:moveTo>
                <a:lnTo>
                  <a:pt x="4468368" y="1094232"/>
                </a:lnTo>
                <a:lnTo>
                  <a:pt x="4465320" y="1097280"/>
                </a:lnTo>
                <a:lnTo>
                  <a:pt x="4465320" y="1100328"/>
                </a:lnTo>
                <a:lnTo>
                  <a:pt x="4468368" y="1100328"/>
                </a:lnTo>
                <a:close/>
              </a:path>
            </a:pathLst>
          </a:custGeom>
          <a:solidFill>
            <a:srgbClr val="FF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 name="object 8"/>
          <p:cNvSpPr/>
          <p:nvPr/>
        </p:nvSpPr>
        <p:spPr>
          <a:xfrm>
            <a:off x="6004572" y="5457396"/>
            <a:ext cx="1788160" cy="196215"/>
          </a:xfrm>
          <a:custGeom>
            <a:avLst/>
            <a:gdLst/>
            <a:ahLst/>
            <a:cxnLst/>
            <a:rect l="l" t="t" r="r" b="b"/>
            <a:pathLst>
              <a:path w="1788159" h="196214">
                <a:moveTo>
                  <a:pt x="0" y="0"/>
                </a:moveTo>
                <a:lnTo>
                  <a:pt x="0" y="195834"/>
                </a:lnTo>
                <a:lnTo>
                  <a:pt x="1787651" y="195834"/>
                </a:lnTo>
                <a:lnTo>
                  <a:pt x="1787651"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 name="object 9"/>
          <p:cNvSpPr txBox="1"/>
          <p:nvPr/>
        </p:nvSpPr>
        <p:spPr>
          <a:xfrm>
            <a:off x="5844552" y="5572838"/>
            <a:ext cx="5305553" cy="879728"/>
          </a:xfrm>
          <a:prstGeom prst="rect">
            <a:avLst/>
          </a:prstGeom>
        </p:spPr>
        <p:txBody>
          <a:bodyPr vert="horz" wrap="square" lIns="0" tIns="0" rIns="0" bIns="0" rtlCol="0">
            <a:spAutoFit/>
          </a:bodyPr>
          <a:lstStyle/>
          <a:p>
            <a:pPr marL="169545">
              <a:lnSpc>
                <a:spcPts val="1739"/>
              </a:lnSpc>
            </a:pPr>
            <a:r>
              <a:rPr sz="1600" dirty="0">
                <a:solidFill>
                  <a:srgbClr val="FF0000"/>
                </a:solidFill>
                <a:latin typeface="Meiryo UI" panose="020B0604030504040204" pitchFamily="50" charset="-128"/>
                <a:ea typeface="Meiryo UI" panose="020B0604030504040204" pitchFamily="50" charset="-128"/>
                <a:cs typeface="Meiryo UI"/>
              </a:rPr>
              <a:t>CEによる効果</a:t>
            </a:r>
            <a:endParaRPr sz="1600" dirty="0">
              <a:latin typeface="Meiryo UI" panose="020B0604030504040204" pitchFamily="50" charset="-128"/>
              <a:ea typeface="Meiryo UI" panose="020B0604030504040204" pitchFamily="50" charset="-128"/>
              <a:cs typeface="Meiryo UI"/>
            </a:endParaRPr>
          </a:p>
          <a:p>
            <a:pPr marL="12700">
              <a:lnSpc>
                <a:spcPts val="1500"/>
              </a:lnSpc>
              <a:tabLst>
                <a:tab pos="297815" algn="l"/>
              </a:tabLst>
            </a:pPr>
            <a:r>
              <a:rPr sz="1400" spc="-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Meiryo UI"/>
              </a:rPr>
              <a:t>このプログラムに参加する⾞両は400万台を超える</a:t>
            </a:r>
            <a:endParaRPr sz="1400" dirty="0">
              <a:latin typeface="Meiryo UI" panose="020B0604030504040204" pitchFamily="50" charset="-128"/>
              <a:ea typeface="Meiryo UI" panose="020B0604030504040204" pitchFamily="50" charset="-128"/>
              <a:cs typeface="Meiryo UI"/>
            </a:endParaRPr>
          </a:p>
          <a:p>
            <a:pPr marL="298450">
              <a:lnSpc>
                <a:spcPct val="100000"/>
              </a:lnSpc>
            </a:pPr>
            <a:r>
              <a:rPr sz="1400" spc="-5" dirty="0">
                <a:latin typeface="Meiryo UI" panose="020B0604030504040204" pitchFamily="50" charset="-128"/>
                <a:ea typeface="Meiryo UI" panose="020B0604030504040204" pitchFamily="50" charset="-128"/>
                <a:cs typeface="Meiryo UI"/>
              </a:rPr>
              <a:t>（2012年時点）</a:t>
            </a:r>
            <a:endParaRPr sz="1400" dirty="0">
              <a:latin typeface="Meiryo UI" panose="020B0604030504040204" pitchFamily="50" charset="-128"/>
              <a:ea typeface="Meiryo UI" panose="020B0604030504040204" pitchFamily="50" charset="-128"/>
              <a:cs typeface="Meiryo UI"/>
            </a:endParaRPr>
          </a:p>
          <a:p>
            <a:pPr marL="298450" marR="5080" indent="-285750">
              <a:lnSpc>
                <a:spcPct val="100000"/>
              </a:lnSpc>
              <a:spcBef>
                <a:spcPts val="300"/>
              </a:spcBef>
              <a:tabLst>
                <a:tab pos="297815" algn="l"/>
              </a:tabLst>
            </a:pPr>
            <a:r>
              <a:rPr sz="1400" spc="-5" dirty="0">
                <a:latin typeface="Meiryo UI" panose="020B0604030504040204" pitchFamily="50" charset="-128"/>
                <a:ea typeface="Meiryo UI" panose="020B0604030504040204" pitchFamily="50" charset="-128"/>
                <a:cs typeface="Arial"/>
              </a:rPr>
              <a:t>•	</a:t>
            </a:r>
            <a:r>
              <a:rPr sz="1400" spc="-10" dirty="0" err="1">
                <a:latin typeface="Meiryo UI" panose="020B0604030504040204" pitchFamily="50" charset="-128"/>
                <a:ea typeface="Meiryo UI" panose="020B0604030504040204" pitchFamily="50" charset="-128"/>
                <a:cs typeface="Meiryo UI"/>
              </a:rPr>
              <a:t>欧州における同サービスにおける廃タイヤの再利⽤率</a:t>
            </a:r>
            <a:r>
              <a:rPr sz="1400" spc="-10" dirty="0">
                <a:latin typeface="Meiryo UI" panose="020B0604030504040204" pitchFamily="50" charset="-128"/>
                <a:ea typeface="Meiryo UI" panose="020B0604030504040204" pitchFamily="50" charset="-128"/>
                <a:cs typeface="Meiryo UI"/>
              </a:rPr>
              <a:t> </a:t>
            </a:r>
            <a:r>
              <a:rPr sz="1400" spc="-5" dirty="0">
                <a:latin typeface="Meiryo UI" panose="020B0604030504040204" pitchFamily="50" charset="-128"/>
                <a:ea typeface="Meiryo UI" panose="020B0604030504040204" pitchFamily="50" charset="-128"/>
                <a:cs typeface="Meiryo UI"/>
              </a:rPr>
              <a:t>90%以上を実現</a:t>
            </a:r>
            <a:endParaRPr sz="1400" dirty="0">
              <a:latin typeface="Meiryo UI" panose="020B0604030504040204" pitchFamily="50" charset="-128"/>
              <a:ea typeface="Meiryo UI" panose="020B0604030504040204" pitchFamily="50" charset="-128"/>
              <a:cs typeface="Meiryo UI"/>
            </a:endParaRPr>
          </a:p>
        </p:txBody>
      </p:sp>
      <p:sp>
        <p:nvSpPr>
          <p:cNvPr id="13" name="object 10"/>
          <p:cNvSpPr/>
          <p:nvPr/>
        </p:nvSpPr>
        <p:spPr>
          <a:xfrm>
            <a:off x="5844552" y="3616404"/>
            <a:ext cx="5551158" cy="1777364"/>
          </a:xfrm>
          <a:custGeom>
            <a:avLst/>
            <a:gdLst/>
            <a:ahLst/>
            <a:cxnLst/>
            <a:rect l="l" t="t" r="r" b="b"/>
            <a:pathLst>
              <a:path w="4471670" h="1777364">
                <a:moveTo>
                  <a:pt x="4471416" y="1776984"/>
                </a:moveTo>
                <a:lnTo>
                  <a:pt x="4471416" y="0"/>
                </a:lnTo>
                <a:lnTo>
                  <a:pt x="0" y="0"/>
                </a:lnTo>
                <a:lnTo>
                  <a:pt x="0" y="1776984"/>
                </a:lnTo>
                <a:lnTo>
                  <a:pt x="3047" y="1776984"/>
                </a:lnTo>
                <a:lnTo>
                  <a:pt x="3048" y="6096"/>
                </a:lnTo>
                <a:lnTo>
                  <a:pt x="6096" y="3048"/>
                </a:lnTo>
                <a:lnTo>
                  <a:pt x="6096" y="6096"/>
                </a:lnTo>
                <a:lnTo>
                  <a:pt x="4465320" y="6096"/>
                </a:lnTo>
                <a:lnTo>
                  <a:pt x="4465320" y="3048"/>
                </a:lnTo>
                <a:lnTo>
                  <a:pt x="4468368" y="6096"/>
                </a:lnTo>
                <a:lnTo>
                  <a:pt x="4468368" y="1776984"/>
                </a:lnTo>
                <a:lnTo>
                  <a:pt x="4471416" y="1776984"/>
                </a:lnTo>
                <a:close/>
              </a:path>
              <a:path w="4471670" h="1777364">
                <a:moveTo>
                  <a:pt x="6096" y="6096"/>
                </a:moveTo>
                <a:lnTo>
                  <a:pt x="6096" y="3048"/>
                </a:lnTo>
                <a:lnTo>
                  <a:pt x="3048" y="6096"/>
                </a:lnTo>
                <a:lnTo>
                  <a:pt x="6096" y="6096"/>
                </a:lnTo>
                <a:close/>
              </a:path>
              <a:path w="4471670" h="1777364">
                <a:moveTo>
                  <a:pt x="6096" y="1770888"/>
                </a:moveTo>
                <a:lnTo>
                  <a:pt x="6096" y="6096"/>
                </a:lnTo>
                <a:lnTo>
                  <a:pt x="3048" y="6096"/>
                </a:lnTo>
                <a:lnTo>
                  <a:pt x="3048" y="1770888"/>
                </a:lnTo>
                <a:lnTo>
                  <a:pt x="6096" y="1770888"/>
                </a:lnTo>
                <a:close/>
              </a:path>
              <a:path w="4471670" h="1777364">
                <a:moveTo>
                  <a:pt x="4468368" y="1770888"/>
                </a:moveTo>
                <a:lnTo>
                  <a:pt x="3048" y="1770888"/>
                </a:lnTo>
                <a:lnTo>
                  <a:pt x="6096" y="1773936"/>
                </a:lnTo>
                <a:lnTo>
                  <a:pt x="6096" y="1776984"/>
                </a:lnTo>
                <a:lnTo>
                  <a:pt x="4465320" y="1776984"/>
                </a:lnTo>
                <a:lnTo>
                  <a:pt x="4465320" y="1773936"/>
                </a:lnTo>
                <a:lnTo>
                  <a:pt x="4468368" y="1770888"/>
                </a:lnTo>
                <a:close/>
              </a:path>
              <a:path w="4471670" h="1777364">
                <a:moveTo>
                  <a:pt x="6096" y="1776984"/>
                </a:moveTo>
                <a:lnTo>
                  <a:pt x="6096" y="1773936"/>
                </a:lnTo>
                <a:lnTo>
                  <a:pt x="3048" y="1770888"/>
                </a:lnTo>
                <a:lnTo>
                  <a:pt x="3047" y="1776984"/>
                </a:lnTo>
                <a:lnTo>
                  <a:pt x="6096" y="1776984"/>
                </a:lnTo>
                <a:close/>
              </a:path>
              <a:path w="4471670" h="1777364">
                <a:moveTo>
                  <a:pt x="4468368" y="6096"/>
                </a:moveTo>
                <a:lnTo>
                  <a:pt x="4465320" y="3048"/>
                </a:lnTo>
                <a:lnTo>
                  <a:pt x="4465320" y="6096"/>
                </a:lnTo>
                <a:lnTo>
                  <a:pt x="4468368" y="6096"/>
                </a:lnTo>
                <a:close/>
              </a:path>
              <a:path w="4471670" h="1777364">
                <a:moveTo>
                  <a:pt x="4468368" y="1770888"/>
                </a:moveTo>
                <a:lnTo>
                  <a:pt x="4468368" y="6096"/>
                </a:lnTo>
                <a:lnTo>
                  <a:pt x="4465320" y="6096"/>
                </a:lnTo>
                <a:lnTo>
                  <a:pt x="4465320" y="1770888"/>
                </a:lnTo>
                <a:lnTo>
                  <a:pt x="4468368" y="1770888"/>
                </a:lnTo>
                <a:close/>
              </a:path>
              <a:path w="4471670" h="1777364">
                <a:moveTo>
                  <a:pt x="4468368" y="1776984"/>
                </a:moveTo>
                <a:lnTo>
                  <a:pt x="4468368" y="1770888"/>
                </a:lnTo>
                <a:lnTo>
                  <a:pt x="4465320" y="1773936"/>
                </a:lnTo>
                <a:lnTo>
                  <a:pt x="4465320" y="1776984"/>
                </a:lnTo>
                <a:lnTo>
                  <a:pt x="4468368" y="1776984"/>
                </a:lnTo>
                <a:close/>
              </a:path>
            </a:pathLst>
          </a:custGeom>
          <a:solidFill>
            <a:srgbClr val="FF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 name="object 11"/>
          <p:cNvSpPr txBox="1"/>
          <p:nvPr/>
        </p:nvSpPr>
        <p:spPr>
          <a:xfrm>
            <a:off x="7439926" y="3934551"/>
            <a:ext cx="3904222" cy="430887"/>
          </a:xfrm>
          <a:prstGeom prst="rect">
            <a:avLst/>
          </a:prstGeom>
        </p:spPr>
        <p:txBody>
          <a:bodyPr vert="horz" wrap="square" lIns="0" tIns="0" rIns="0" bIns="0" rtlCol="0">
            <a:spAutoFit/>
          </a:bodyPr>
          <a:lstStyle/>
          <a:p>
            <a:pPr marL="186690" marR="5080" indent="-174625" algn="just">
              <a:lnSpc>
                <a:spcPct val="100000"/>
              </a:lnSpc>
            </a:pPr>
            <a:r>
              <a:rPr sz="1400" spc="-5" dirty="0">
                <a:latin typeface="Meiryo UI" panose="020B0604030504040204" pitchFamily="50" charset="-128"/>
                <a:ea typeface="Meiryo UI" panose="020B0604030504040204" pitchFamily="50" charset="-128"/>
                <a:cs typeface="Arial"/>
              </a:rPr>
              <a:t>•</a:t>
            </a:r>
            <a:r>
              <a:rPr sz="1400" spc="-10" dirty="0" err="1">
                <a:latin typeface="Meiryo UI" panose="020B0604030504040204" pitchFamily="50" charset="-128"/>
                <a:ea typeface="Meiryo UI" panose="020B0604030504040204" pitchFamily="50" charset="-128"/>
                <a:cs typeface="Meiryo UI"/>
              </a:rPr>
              <a:t>テレマティクスやセンサで利⽤状況を</a:t>
            </a:r>
            <a:r>
              <a:rPr sz="1400" spc="-5" dirty="0" err="1">
                <a:latin typeface="Meiryo UI" panose="020B0604030504040204" pitchFamily="50" charset="-128"/>
                <a:ea typeface="Meiryo UI" panose="020B0604030504040204" pitchFamily="50" charset="-128"/>
                <a:cs typeface="Meiryo UI"/>
              </a:rPr>
              <a:t>収集し</a:t>
            </a:r>
            <a:r>
              <a:rPr sz="1400" spc="-5" dirty="0">
                <a:latin typeface="Meiryo UI" panose="020B0604030504040204" pitchFamily="50" charset="-128"/>
                <a:ea typeface="Meiryo UI" panose="020B0604030504040204" pitchFamily="50" charset="-128"/>
                <a:cs typeface="Meiryo UI"/>
              </a:rPr>
              <a:t>、⾛⾏</a:t>
            </a:r>
            <a:r>
              <a:rPr sz="1400" spc="-5" dirty="0" err="1">
                <a:latin typeface="Meiryo UI" panose="020B0604030504040204" pitchFamily="50" charset="-128"/>
                <a:ea typeface="Meiryo UI" panose="020B0604030504040204" pitchFamily="50" charset="-128"/>
                <a:cs typeface="Meiryo UI"/>
              </a:rPr>
              <a:t>距離（成果）に応じ</a:t>
            </a:r>
            <a:r>
              <a:rPr sz="1400" spc="-10" dirty="0" err="1">
                <a:latin typeface="Meiryo UI" panose="020B0604030504040204" pitchFamily="50" charset="-128"/>
                <a:ea typeface="Meiryo UI" panose="020B0604030504040204" pitchFamily="50" charset="-128"/>
                <a:cs typeface="Meiryo UI"/>
              </a:rPr>
              <a:t>て課⾦するシステムを実現</a:t>
            </a:r>
            <a:endParaRPr sz="1400" dirty="0">
              <a:latin typeface="Meiryo UI" panose="020B0604030504040204" pitchFamily="50" charset="-128"/>
              <a:ea typeface="Meiryo UI" panose="020B0604030504040204" pitchFamily="50" charset="-128"/>
              <a:cs typeface="Meiryo UI"/>
            </a:endParaRPr>
          </a:p>
        </p:txBody>
      </p:sp>
      <p:sp>
        <p:nvSpPr>
          <p:cNvPr id="15" name="object 12"/>
          <p:cNvSpPr/>
          <p:nvPr/>
        </p:nvSpPr>
        <p:spPr>
          <a:xfrm>
            <a:off x="5947422" y="2104596"/>
            <a:ext cx="908685" cy="589915"/>
          </a:xfrm>
          <a:custGeom>
            <a:avLst/>
            <a:gdLst/>
            <a:ahLst/>
            <a:cxnLst/>
            <a:rect l="l" t="t" r="r" b="b"/>
            <a:pathLst>
              <a:path w="908685" h="589914">
                <a:moveTo>
                  <a:pt x="0" y="0"/>
                </a:moveTo>
                <a:lnTo>
                  <a:pt x="0" y="589788"/>
                </a:lnTo>
                <a:lnTo>
                  <a:pt x="908303" y="589788"/>
                </a:lnTo>
                <a:lnTo>
                  <a:pt x="908303"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 name="object 13"/>
          <p:cNvSpPr/>
          <p:nvPr/>
        </p:nvSpPr>
        <p:spPr>
          <a:xfrm>
            <a:off x="5943612" y="2100786"/>
            <a:ext cx="916305" cy="596900"/>
          </a:xfrm>
          <a:custGeom>
            <a:avLst/>
            <a:gdLst/>
            <a:ahLst/>
            <a:cxnLst/>
            <a:rect l="l" t="t" r="r" b="b"/>
            <a:pathLst>
              <a:path w="916304" h="596900">
                <a:moveTo>
                  <a:pt x="915924" y="596646"/>
                </a:moveTo>
                <a:lnTo>
                  <a:pt x="915924" y="0"/>
                </a:lnTo>
                <a:lnTo>
                  <a:pt x="0" y="0"/>
                </a:lnTo>
                <a:lnTo>
                  <a:pt x="0" y="596646"/>
                </a:lnTo>
                <a:lnTo>
                  <a:pt x="3810" y="596646"/>
                </a:lnTo>
                <a:lnTo>
                  <a:pt x="3810" y="6858"/>
                </a:lnTo>
                <a:lnTo>
                  <a:pt x="6858" y="3810"/>
                </a:lnTo>
                <a:lnTo>
                  <a:pt x="6858" y="6858"/>
                </a:lnTo>
                <a:lnTo>
                  <a:pt x="909065" y="6858"/>
                </a:lnTo>
                <a:lnTo>
                  <a:pt x="909065" y="3810"/>
                </a:lnTo>
                <a:lnTo>
                  <a:pt x="912113" y="6858"/>
                </a:lnTo>
                <a:lnTo>
                  <a:pt x="912113" y="596646"/>
                </a:lnTo>
                <a:lnTo>
                  <a:pt x="915924" y="596646"/>
                </a:lnTo>
                <a:close/>
              </a:path>
              <a:path w="916304" h="596900">
                <a:moveTo>
                  <a:pt x="6858" y="6858"/>
                </a:moveTo>
                <a:lnTo>
                  <a:pt x="6858" y="3810"/>
                </a:lnTo>
                <a:lnTo>
                  <a:pt x="3810" y="6858"/>
                </a:lnTo>
                <a:lnTo>
                  <a:pt x="6858" y="6858"/>
                </a:lnTo>
                <a:close/>
              </a:path>
              <a:path w="916304" h="596900">
                <a:moveTo>
                  <a:pt x="6858" y="590550"/>
                </a:moveTo>
                <a:lnTo>
                  <a:pt x="6858" y="6858"/>
                </a:lnTo>
                <a:lnTo>
                  <a:pt x="3810" y="6858"/>
                </a:lnTo>
                <a:lnTo>
                  <a:pt x="3810" y="590550"/>
                </a:lnTo>
                <a:lnTo>
                  <a:pt x="6858" y="590550"/>
                </a:lnTo>
                <a:close/>
              </a:path>
              <a:path w="916304" h="596900">
                <a:moveTo>
                  <a:pt x="912113" y="590550"/>
                </a:moveTo>
                <a:lnTo>
                  <a:pt x="3810" y="590550"/>
                </a:lnTo>
                <a:lnTo>
                  <a:pt x="6858" y="593598"/>
                </a:lnTo>
                <a:lnTo>
                  <a:pt x="6858" y="596646"/>
                </a:lnTo>
                <a:lnTo>
                  <a:pt x="909065" y="596646"/>
                </a:lnTo>
                <a:lnTo>
                  <a:pt x="909065" y="593598"/>
                </a:lnTo>
                <a:lnTo>
                  <a:pt x="912113" y="590550"/>
                </a:lnTo>
                <a:close/>
              </a:path>
              <a:path w="916304" h="596900">
                <a:moveTo>
                  <a:pt x="6858" y="596646"/>
                </a:moveTo>
                <a:lnTo>
                  <a:pt x="6858" y="593598"/>
                </a:lnTo>
                <a:lnTo>
                  <a:pt x="3810" y="590550"/>
                </a:lnTo>
                <a:lnTo>
                  <a:pt x="3810" y="596646"/>
                </a:lnTo>
                <a:lnTo>
                  <a:pt x="6858" y="596646"/>
                </a:lnTo>
                <a:close/>
              </a:path>
              <a:path w="916304" h="596900">
                <a:moveTo>
                  <a:pt x="912113" y="6858"/>
                </a:moveTo>
                <a:lnTo>
                  <a:pt x="909065" y="3810"/>
                </a:lnTo>
                <a:lnTo>
                  <a:pt x="909065" y="6858"/>
                </a:lnTo>
                <a:lnTo>
                  <a:pt x="912113" y="6858"/>
                </a:lnTo>
                <a:close/>
              </a:path>
              <a:path w="916304" h="596900">
                <a:moveTo>
                  <a:pt x="912113" y="590550"/>
                </a:moveTo>
                <a:lnTo>
                  <a:pt x="912113" y="6858"/>
                </a:lnTo>
                <a:lnTo>
                  <a:pt x="909065" y="6858"/>
                </a:lnTo>
                <a:lnTo>
                  <a:pt x="909065" y="590550"/>
                </a:lnTo>
                <a:lnTo>
                  <a:pt x="912113" y="590550"/>
                </a:lnTo>
                <a:close/>
              </a:path>
              <a:path w="916304" h="596900">
                <a:moveTo>
                  <a:pt x="912113" y="596646"/>
                </a:moveTo>
                <a:lnTo>
                  <a:pt x="912113" y="590550"/>
                </a:lnTo>
                <a:lnTo>
                  <a:pt x="909065" y="593598"/>
                </a:lnTo>
                <a:lnTo>
                  <a:pt x="909065" y="596646"/>
                </a:lnTo>
                <a:lnTo>
                  <a:pt x="912113" y="596646"/>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 name="object 14"/>
          <p:cNvSpPr txBox="1"/>
          <p:nvPr/>
        </p:nvSpPr>
        <p:spPr>
          <a:xfrm>
            <a:off x="6211328" y="2293317"/>
            <a:ext cx="381000" cy="220345"/>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Meiryo UI"/>
              </a:rPr>
              <a:t>顧客</a:t>
            </a:r>
            <a:endParaRPr sz="1400">
              <a:latin typeface="Meiryo UI" panose="020B0604030504040204" pitchFamily="50" charset="-128"/>
              <a:ea typeface="Meiryo UI" panose="020B0604030504040204" pitchFamily="50" charset="-128"/>
              <a:cs typeface="Meiryo UI"/>
            </a:endParaRPr>
          </a:p>
        </p:txBody>
      </p:sp>
      <p:sp>
        <p:nvSpPr>
          <p:cNvPr id="18" name="object 15"/>
          <p:cNvSpPr txBox="1"/>
          <p:nvPr/>
        </p:nvSpPr>
        <p:spPr>
          <a:xfrm>
            <a:off x="7491475" y="4810978"/>
            <a:ext cx="3904235" cy="433705"/>
          </a:xfrm>
          <a:prstGeom prst="rect">
            <a:avLst/>
          </a:prstGeom>
        </p:spPr>
        <p:txBody>
          <a:bodyPr vert="horz" wrap="square" lIns="0" tIns="0" rIns="0" bIns="0" rtlCol="0">
            <a:spAutoFit/>
          </a:bodyPr>
          <a:lstStyle/>
          <a:p>
            <a:pPr marL="186690" marR="5080" indent="-174625">
              <a:lnSpc>
                <a:spcPct val="100000"/>
              </a:lnSpc>
            </a:pPr>
            <a:r>
              <a:rPr sz="1400" spc="-5" dirty="0">
                <a:latin typeface="Meiryo UI" panose="020B0604030504040204" pitchFamily="50" charset="-128"/>
                <a:ea typeface="Meiryo UI" panose="020B0604030504040204" pitchFamily="50" charset="-128"/>
                <a:cs typeface="Arial"/>
              </a:rPr>
              <a:t>• </a:t>
            </a:r>
            <a:r>
              <a:rPr sz="1400" spc="-5" dirty="0">
                <a:latin typeface="Meiryo UI" panose="020B0604030504040204" pitchFamily="50" charset="-128"/>
                <a:ea typeface="Meiryo UI" panose="020B0604030504040204" pitchFamily="50" charset="-128"/>
                <a:cs typeface="Meiryo UI"/>
              </a:rPr>
              <a:t>使⽤済み製品は100％回収し、リトレッドタイヤとして再製品化を実現</a:t>
            </a:r>
            <a:endParaRPr sz="1400" dirty="0">
              <a:latin typeface="Meiryo UI" panose="020B0604030504040204" pitchFamily="50" charset="-128"/>
              <a:ea typeface="Meiryo UI" panose="020B0604030504040204" pitchFamily="50" charset="-128"/>
              <a:cs typeface="Meiryo UI"/>
            </a:endParaRPr>
          </a:p>
        </p:txBody>
      </p:sp>
      <p:sp>
        <p:nvSpPr>
          <p:cNvPr id="19" name="object 16"/>
          <p:cNvSpPr/>
          <p:nvPr/>
        </p:nvSpPr>
        <p:spPr>
          <a:xfrm>
            <a:off x="5947422" y="2742390"/>
            <a:ext cx="908685" cy="589915"/>
          </a:xfrm>
          <a:custGeom>
            <a:avLst/>
            <a:gdLst/>
            <a:ahLst/>
            <a:cxnLst/>
            <a:rect l="l" t="t" r="r" b="b"/>
            <a:pathLst>
              <a:path w="908685" h="589914">
                <a:moveTo>
                  <a:pt x="0" y="0"/>
                </a:moveTo>
                <a:lnTo>
                  <a:pt x="0" y="589788"/>
                </a:lnTo>
                <a:lnTo>
                  <a:pt x="908303" y="589788"/>
                </a:lnTo>
                <a:lnTo>
                  <a:pt x="908303"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 name="object 17"/>
          <p:cNvSpPr/>
          <p:nvPr/>
        </p:nvSpPr>
        <p:spPr>
          <a:xfrm>
            <a:off x="5943612" y="2739342"/>
            <a:ext cx="916305" cy="596900"/>
          </a:xfrm>
          <a:custGeom>
            <a:avLst/>
            <a:gdLst/>
            <a:ahLst/>
            <a:cxnLst/>
            <a:rect l="l" t="t" r="r" b="b"/>
            <a:pathLst>
              <a:path w="916304" h="596900">
                <a:moveTo>
                  <a:pt x="915924" y="596645"/>
                </a:moveTo>
                <a:lnTo>
                  <a:pt x="915924" y="0"/>
                </a:lnTo>
                <a:lnTo>
                  <a:pt x="0" y="0"/>
                </a:lnTo>
                <a:lnTo>
                  <a:pt x="0" y="596646"/>
                </a:lnTo>
                <a:lnTo>
                  <a:pt x="3810" y="596646"/>
                </a:lnTo>
                <a:lnTo>
                  <a:pt x="3810" y="6095"/>
                </a:lnTo>
                <a:lnTo>
                  <a:pt x="6858" y="3047"/>
                </a:lnTo>
                <a:lnTo>
                  <a:pt x="6858" y="6095"/>
                </a:lnTo>
                <a:lnTo>
                  <a:pt x="909065" y="6095"/>
                </a:lnTo>
                <a:lnTo>
                  <a:pt x="909065" y="3047"/>
                </a:lnTo>
                <a:lnTo>
                  <a:pt x="912113" y="6095"/>
                </a:lnTo>
                <a:lnTo>
                  <a:pt x="912113" y="596645"/>
                </a:lnTo>
                <a:lnTo>
                  <a:pt x="915924" y="596645"/>
                </a:lnTo>
                <a:close/>
              </a:path>
              <a:path w="916304" h="596900">
                <a:moveTo>
                  <a:pt x="6858" y="6095"/>
                </a:moveTo>
                <a:lnTo>
                  <a:pt x="6858" y="3047"/>
                </a:lnTo>
                <a:lnTo>
                  <a:pt x="3810" y="6095"/>
                </a:lnTo>
                <a:lnTo>
                  <a:pt x="6858" y="6095"/>
                </a:lnTo>
                <a:close/>
              </a:path>
              <a:path w="916304" h="596900">
                <a:moveTo>
                  <a:pt x="6858" y="589788"/>
                </a:moveTo>
                <a:lnTo>
                  <a:pt x="6858" y="6095"/>
                </a:lnTo>
                <a:lnTo>
                  <a:pt x="3810" y="6095"/>
                </a:lnTo>
                <a:lnTo>
                  <a:pt x="3810" y="589788"/>
                </a:lnTo>
                <a:lnTo>
                  <a:pt x="6858" y="589788"/>
                </a:lnTo>
                <a:close/>
              </a:path>
              <a:path w="916304" h="596900">
                <a:moveTo>
                  <a:pt x="912113" y="589787"/>
                </a:moveTo>
                <a:lnTo>
                  <a:pt x="3810" y="589788"/>
                </a:lnTo>
                <a:lnTo>
                  <a:pt x="6858" y="592836"/>
                </a:lnTo>
                <a:lnTo>
                  <a:pt x="6858" y="596646"/>
                </a:lnTo>
                <a:lnTo>
                  <a:pt x="909065" y="596645"/>
                </a:lnTo>
                <a:lnTo>
                  <a:pt x="909065" y="592835"/>
                </a:lnTo>
                <a:lnTo>
                  <a:pt x="912113" y="589787"/>
                </a:lnTo>
                <a:close/>
              </a:path>
              <a:path w="916304" h="596900">
                <a:moveTo>
                  <a:pt x="6858" y="596646"/>
                </a:moveTo>
                <a:lnTo>
                  <a:pt x="6858" y="592836"/>
                </a:lnTo>
                <a:lnTo>
                  <a:pt x="3810" y="589788"/>
                </a:lnTo>
                <a:lnTo>
                  <a:pt x="3810" y="596646"/>
                </a:lnTo>
                <a:lnTo>
                  <a:pt x="6858" y="596646"/>
                </a:lnTo>
                <a:close/>
              </a:path>
              <a:path w="916304" h="596900">
                <a:moveTo>
                  <a:pt x="912113" y="6095"/>
                </a:moveTo>
                <a:lnTo>
                  <a:pt x="909065" y="3047"/>
                </a:lnTo>
                <a:lnTo>
                  <a:pt x="909065" y="6095"/>
                </a:lnTo>
                <a:lnTo>
                  <a:pt x="912113" y="6095"/>
                </a:lnTo>
                <a:close/>
              </a:path>
              <a:path w="916304" h="596900">
                <a:moveTo>
                  <a:pt x="912113" y="589787"/>
                </a:moveTo>
                <a:lnTo>
                  <a:pt x="912113" y="6095"/>
                </a:lnTo>
                <a:lnTo>
                  <a:pt x="909065" y="6095"/>
                </a:lnTo>
                <a:lnTo>
                  <a:pt x="909065" y="589787"/>
                </a:lnTo>
                <a:lnTo>
                  <a:pt x="912113" y="589787"/>
                </a:lnTo>
                <a:close/>
              </a:path>
              <a:path w="916304" h="596900">
                <a:moveTo>
                  <a:pt x="912113" y="596645"/>
                </a:moveTo>
                <a:lnTo>
                  <a:pt x="912113" y="589787"/>
                </a:lnTo>
                <a:lnTo>
                  <a:pt x="909065" y="592835"/>
                </a:lnTo>
                <a:lnTo>
                  <a:pt x="909065" y="596645"/>
                </a:lnTo>
                <a:lnTo>
                  <a:pt x="912113" y="596645"/>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 name="object 18"/>
          <p:cNvSpPr txBox="1"/>
          <p:nvPr/>
        </p:nvSpPr>
        <p:spPr>
          <a:xfrm>
            <a:off x="6211328" y="2931873"/>
            <a:ext cx="381000" cy="220345"/>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Meiryo UI"/>
              </a:rPr>
              <a:t>資源</a:t>
            </a:r>
            <a:endParaRPr sz="1400">
              <a:latin typeface="Meiryo UI" panose="020B0604030504040204" pitchFamily="50" charset="-128"/>
              <a:ea typeface="Meiryo UI" panose="020B0604030504040204" pitchFamily="50" charset="-128"/>
              <a:cs typeface="Meiryo UI"/>
            </a:endParaRPr>
          </a:p>
        </p:txBody>
      </p:sp>
      <p:sp>
        <p:nvSpPr>
          <p:cNvPr id="22" name="object 19"/>
          <p:cNvSpPr txBox="1"/>
          <p:nvPr/>
        </p:nvSpPr>
        <p:spPr>
          <a:xfrm>
            <a:off x="6891984" y="2243400"/>
            <a:ext cx="4744212" cy="964367"/>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Arial"/>
              </a:rPr>
              <a:t>• </a:t>
            </a:r>
            <a:r>
              <a:rPr sz="1400" spc="80" dirty="0">
                <a:latin typeface="Meiryo UI" panose="020B0604030504040204" pitchFamily="50" charset="-128"/>
                <a:ea typeface="Meiryo UI" panose="020B0604030504040204" pitchFamily="50" charset="-128"/>
                <a:cs typeface="Arial"/>
              </a:rPr>
              <a:t> </a:t>
            </a:r>
            <a:r>
              <a:rPr sz="1400" b="1" spc="-10" dirty="0">
                <a:solidFill>
                  <a:srgbClr val="FF0000"/>
                </a:solidFill>
                <a:latin typeface="Meiryo UI" panose="020B0604030504040204" pitchFamily="50" charset="-128"/>
                <a:ea typeface="Meiryo UI" panose="020B0604030504040204" pitchFamily="50" charset="-128"/>
                <a:cs typeface="Meiryo UI"/>
              </a:rPr>
              <a:t>顧客は従来のタイヤという「製品」ではなく、</a:t>
            </a:r>
            <a:endParaRPr sz="1400" b="1" dirty="0">
              <a:solidFill>
                <a:srgbClr val="FF0000"/>
              </a:solidFill>
              <a:latin typeface="Meiryo UI" panose="020B0604030504040204" pitchFamily="50" charset="-128"/>
              <a:ea typeface="Meiryo UI" panose="020B0604030504040204" pitchFamily="50" charset="-128"/>
              <a:cs typeface="Meiryo UI"/>
            </a:endParaRPr>
          </a:p>
          <a:p>
            <a:pPr marL="186690" marR="5080">
              <a:lnSpc>
                <a:spcPct val="100000"/>
              </a:lnSpc>
            </a:pPr>
            <a:r>
              <a:rPr sz="1400" b="1" spc="-5" dirty="0">
                <a:solidFill>
                  <a:srgbClr val="FF0000"/>
                </a:solidFill>
                <a:latin typeface="Meiryo UI" panose="020B0604030504040204" pitchFamily="50" charset="-128"/>
                <a:ea typeface="Meiryo UI" panose="020B0604030504040204" pitchFamily="50" charset="-128"/>
                <a:cs typeface="Meiryo UI"/>
              </a:rPr>
              <a:t>⾛⾏</a:t>
            </a:r>
            <a:r>
              <a:rPr sz="1400" b="1" spc="-5" dirty="0" err="1">
                <a:solidFill>
                  <a:srgbClr val="FF0000"/>
                </a:solidFill>
                <a:latin typeface="Meiryo UI" panose="020B0604030504040204" pitchFamily="50" charset="-128"/>
                <a:ea typeface="Meiryo UI" panose="020B0604030504040204" pitchFamily="50" charset="-128"/>
                <a:cs typeface="Meiryo UI"/>
              </a:rPr>
              <a:t>距離という「成果」に対して料⾦を⽀払う</a:t>
            </a:r>
            <a:endParaRPr lang="en-US" sz="1400" b="1" spc="-5" dirty="0">
              <a:solidFill>
                <a:srgbClr val="FF0000"/>
              </a:solidFill>
              <a:latin typeface="Meiryo UI" panose="020B0604030504040204" pitchFamily="50" charset="-128"/>
              <a:ea typeface="Meiryo UI" panose="020B0604030504040204" pitchFamily="50" charset="-128"/>
              <a:cs typeface="Meiryo UI"/>
            </a:endParaRPr>
          </a:p>
          <a:p>
            <a:pPr marL="186690" marR="5080">
              <a:lnSpc>
                <a:spcPct val="100000"/>
              </a:lnSpc>
            </a:pPr>
            <a:endParaRPr lang="en-US" sz="1400" spc="-5" dirty="0">
              <a:latin typeface="Meiryo UI" panose="020B0604030504040204" pitchFamily="50" charset="-128"/>
              <a:ea typeface="Meiryo UI" panose="020B0604030504040204" pitchFamily="50" charset="-128"/>
              <a:cs typeface="Meiryo UI"/>
            </a:endParaRPr>
          </a:p>
          <a:p>
            <a:pPr marL="186690" marR="93345" indent="-174625">
              <a:lnSpc>
                <a:spcPct val="100000"/>
              </a:lnSpc>
              <a:spcBef>
                <a:spcPts val="819"/>
              </a:spcBef>
            </a:pPr>
            <a:r>
              <a:rPr sz="1400" spc="-5" dirty="0">
                <a:latin typeface="Meiryo UI" panose="020B0604030504040204" pitchFamily="50" charset="-128"/>
                <a:ea typeface="Meiryo UI" panose="020B0604030504040204" pitchFamily="50" charset="-128"/>
                <a:cs typeface="Arial"/>
              </a:rPr>
              <a:t>• </a:t>
            </a:r>
            <a:r>
              <a:rPr sz="1400" spc="-20" dirty="0">
                <a:latin typeface="Meiryo UI" panose="020B0604030504040204" pitchFamily="50" charset="-128"/>
                <a:ea typeface="Meiryo UI" panose="020B0604030504040204" pitchFamily="50" charset="-128"/>
                <a:cs typeface="Meiryo UI"/>
              </a:rPr>
              <a:t>使⽤済み製品を再Thすることで原料となる  </a:t>
            </a:r>
            <a:r>
              <a:rPr sz="1400" spc="-5" dirty="0">
                <a:latin typeface="Meiryo UI" panose="020B0604030504040204" pitchFamily="50" charset="-128"/>
                <a:ea typeface="Meiryo UI" panose="020B0604030504040204" pitchFamily="50" charset="-128"/>
                <a:cs typeface="Meiryo UI"/>
              </a:rPr>
              <a:t>資源を有効活⽤</a:t>
            </a:r>
            <a:endParaRPr sz="1400" dirty="0">
              <a:latin typeface="Meiryo UI" panose="020B0604030504040204" pitchFamily="50" charset="-128"/>
              <a:ea typeface="Meiryo UI" panose="020B0604030504040204" pitchFamily="50" charset="-128"/>
              <a:cs typeface="Meiryo UI"/>
            </a:endParaRPr>
          </a:p>
        </p:txBody>
      </p:sp>
      <p:sp>
        <p:nvSpPr>
          <p:cNvPr id="23" name="object 20"/>
          <p:cNvSpPr/>
          <p:nvPr/>
        </p:nvSpPr>
        <p:spPr>
          <a:xfrm>
            <a:off x="1666506" y="1875996"/>
            <a:ext cx="4005071" cy="2718816"/>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 name="object 21"/>
          <p:cNvSpPr txBox="1"/>
          <p:nvPr/>
        </p:nvSpPr>
        <p:spPr>
          <a:xfrm>
            <a:off x="858860" y="1969745"/>
            <a:ext cx="2561262" cy="246221"/>
          </a:xfrm>
          <a:prstGeom prst="rect">
            <a:avLst/>
          </a:prstGeom>
        </p:spPr>
        <p:txBody>
          <a:bodyPr vert="horz" wrap="square" lIns="0" tIns="0" rIns="0" bIns="0" rtlCol="0">
            <a:spAutoFit/>
          </a:bodyPr>
          <a:lstStyle/>
          <a:p>
            <a:pPr marL="298450" indent="-285750">
              <a:lnSpc>
                <a:spcPct val="100000"/>
              </a:lnSpc>
              <a:buFont typeface="Wingdings"/>
              <a:buChar char=""/>
              <a:tabLst>
                <a:tab pos="297815" algn="l"/>
                <a:tab pos="298450" algn="l"/>
              </a:tabLst>
            </a:pPr>
            <a:r>
              <a:rPr sz="1600" b="1" spc="-5" dirty="0">
                <a:latin typeface="Meiryo UI" panose="020B0604030504040204" pitchFamily="50" charset="-128"/>
                <a:ea typeface="Meiryo UI" panose="020B0604030504040204" pitchFamily="50" charset="-128"/>
                <a:cs typeface="Arial"/>
              </a:rPr>
              <a:t>Pay by the</a:t>
            </a:r>
            <a:r>
              <a:rPr sz="1600" b="1" spc="-65" dirty="0">
                <a:latin typeface="Meiryo UI" panose="020B0604030504040204" pitchFamily="50" charset="-128"/>
                <a:ea typeface="Meiryo UI" panose="020B0604030504040204" pitchFamily="50" charset="-128"/>
                <a:cs typeface="Arial"/>
              </a:rPr>
              <a:t> </a:t>
            </a:r>
            <a:r>
              <a:rPr sz="1600" b="1" spc="-5" dirty="0">
                <a:latin typeface="Meiryo UI" panose="020B0604030504040204" pitchFamily="50" charset="-128"/>
                <a:ea typeface="Meiryo UI" panose="020B0604030504040204" pitchFamily="50" charset="-128"/>
                <a:cs typeface="Arial"/>
              </a:rPr>
              <a:t>mile</a:t>
            </a:r>
            <a:endParaRPr sz="1600" dirty="0">
              <a:latin typeface="Meiryo UI" panose="020B0604030504040204" pitchFamily="50" charset="-128"/>
              <a:ea typeface="Meiryo UI" panose="020B0604030504040204" pitchFamily="50" charset="-128"/>
              <a:cs typeface="Arial"/>
            </a:endParaRPr>
          </a:p>
        </p:txBody>
      </p:sp>
      <p:sp>
        <p:nvSpPr>
          <p:cNvPr id="25" name="object 22"/>
          <p:cNvSpPr txBox="1"/>
          <p:nvPr/>
        </p:nvSpPr>
        <p:spPr>
          <a:xfrm>
            <a:off x="299097" y="2609194"/>
            <a:ext cx="5367908" cy="2123658"/>
          </a:xfrm>
          <a:prstGeom prst="rect">
            <a:avLst/>
          </a:prstGeom>
        </p:spPr>
        <p:txBody>
          <a:bodyPr vert="horz" wrap="square" lIns="0" tIns="0" rIns="0" bIns="0" rtlCol="0">
            <a:spAutoFit/>
          </a:bodyPr>
          <a:lstStyle/>
          <a:p>
            <a:pPr marL="298450" marR="5080" indent="-285750">
              <a:lnSpc>
                <a:spcPct val="100000"/>
              </a:lnSpc>
              <a:tabLst>
                <a:tab pos="297815" algn="l"/>
              </a:tabLst>
            </a:pPr>
            <a:r>
              <a:rPr lang="ja-JP" altLang="en-US" sz="1600" b="1" spc="-10" dirty="0">
                <a:latin typeface="Meiryo UI" panose="020B0604030504040204" pitchFamily="50" charset="-128"/>
                <a:ea typeface="Meiryo UI" panose="020B0604030504040204" pitchFamily="50" charset="-128"/>
                <a:cs typeface="Meiryo UI"/>
              </a:rPr>
              <a:t>★</a:t>
            </a:r>
            <a:r>
              <a:rPr sz="1600" b="1" spc="-10" dirty="0" err="1">
                <a:latin typeface="Meiryo UI" panose="020B0604030504040204" pitchFamily="50" charset="-128"/>
                <a:ea typeface="Meiryo UI" panose="020B0604030504040204" pitchFamily="50" charset="-128"/>
                <a:cs typeface="Meiryo UI"/>
              </a:rPr>
              <a:t>タイヤ</a:t>
            </a:r>
            <a:r>
              <a:rPr sz="1600" b="1" spc="-10" dirty="0">
                <a:latin typeface="Meiryo UI" panose="020B0604030504040204" pitchFamily="50" charset="-128"/>
                <a:ea typeface="Meiryo UI" panose="020B0604030504040204" pitchFamily="50" charset="-128"/>
                <a:cs typeface="Meiryo UI"/>
              </a:rPr>
              <a:t>⼤⼿</a:t>
            </a:r>
            <a:r>
              <a:rPr sz="1600" b="1" spc="-10" dirty="0" err="1">
                <a:latin typeface="Meiryo UI" panose="020B0604030504040204" pitchFamily="50" charset="-128"/>
                <a:ea typeface="Meiryo UI" panose="020B0604030504040204" pitchFamily="50" charset="-128"/>
                <a:cs typeface="Meiryo UI"/>
              </a:rPr>
              <a:t>メーカーのミシュラン社はトラック向けタイヤのリースサービスを展開し、製品売り切りビジネスから、サービスビジネスへの転換を</a:t>
            </a:r>
            <a:r>
              <a:rPr sz="1600" b="1" spc="-5" dirty="0" err="1">
                <a:latin typeface="Meiryo UI" panose="020B0604030504040204" pitchFamily="50" charset="-128"/>
                <a:ea typeface="Meiryo UI" panose="020B0604030504040204" pitchFamily="50" charset="-128"/>
                <a:cs typeface="Meiryo UI"/>
              </a:rPr>
              <a:t>図る</a:t>
            </a:r>
            <a:endParaRPr sz="1600" b="1" dirty="0">
              <a:latin typeface="Meiryo UI" panose="020B0604030504040204" pitchFamily="50" charset="-128"/>
              <a:ea typeface="Meiryo UI" panose="020B0604030504040204" pitchFamily="50" charset="-128"/>
              <a:cs typeface="Meiryo UI"/>
            </a:endParaRPr>
          </a:p>
          <a:p>
            <a:pPr marL="298450" marR="98425" indent="-285750" algn="just">
              <a:lnSpc>
                <a:spcPct val="100000"/>
              </a:lnSpc>
              <a:spcBef>
                <a:spcPts val="600"/>
              </a:spcBef>
            </a:pPr>
            <a:r>
              <a:rPr lang="ja-JP" altLang="en-US" sz="1600" b="1" spc="-10" dirty="0">
                <a:latin typeface="Meiryo UI" panose="020B0604030504040204" pitchFamily="50" charset="-128"/>
                <a:ea typeface="Meiryo UI" panose="020B0604030504040204" pitchFamily="50" charset="-128"/>
                <a:cs typeface="Meiryo UI"/>
              </a:rPr>
              <a:t>★</a:t>
            </a:r>
            <a:r>
              <a:rPr sz="1600" b="1" spc="-10" dirty="0" err="1">
                <a:latin typeface="Meiryo UI" panose="020B0604030504040204" pitchFamily="50" charset="-128"/>
                <a:ea typeface="Meiryo UI" panose="020B0604030504040204" pitchFamily="50" charset="-128"/>
                <a:cs typeface="Meiryo UI"/>
              </a:rPr>
              <a:t>サービス利⽤者は</a:t>
            </a:r>
            <a:r>
              <a:rPr sz="1600" b="1" spc="-10" dirty="0">
                <a:latin typeface="Meiryo UI" panose="020B0604030504040204" pitchFamily="50" charset="-128"/>
                <a:ea typeface="Meiryo UI" panose="020B0604030504040204" pitchFamily="50" charset="-128"/>
                <a:cs typeface="Meiryo UI"/>
              </a:rPr>
              <a:t>、⾛⾏</a:t>
            </a:r>
            <a:r>
              <a:rPr sz="1600" b="1" spc="-10" dirty="0" err="1">
                <a:latin typeface="Meiryo UI" panose="020B0604030504040204" pitchFamily="50" charset="-128"/>
                <a:ea typeface="Meiryo UI" panose="020B0604030504040204" pitchFamily="50" charset="-128"/>
                <a:cs typeface="Meiryo UI"/>
              </a:rPr>
              <a:t>距離に応じてミシュ</a:t>
            </a:r>
            <a:r>
              <a:rPr sz="1600" b="1" spc="-5" dirty="0" err="1">
                <a:latin typeface="Meiryo UI" panose="020B0604030504040204" pitchFamily="50" charset="-128"/>
                <a:ea typeface="Meiryo UI" panose="020B0604030504040204" pitchFamily="50" charset="-128"/>
                <a:cs typeface="Meiryo UI"/>
              </a:rPr>
              <a:t>ラン社にメンテナンスも含めたトータルの⾦額を⽀払う</a:t>
            </a:r>
            <a:endParaRPr sz="1600" b="1" dirty="0">
              <a:latin typeface="Meiryo UI" panose="020B0604030504040204" pitchFamily="50" charset="-128"/>
              <a:ea typeface="Meiryo UI" panose="020B0604030504040204" pitchFamily="50" charset="-128"/>
              <a:cs typeface="Meiryo UI"/>
            </a:endParaRPr>
          </a:p>
          <a:p>
            <a:pPr marL="298450" marR="68580" indent="-285750">
              <a:lnSpc>
                <a:spcPct val="100000"/>
              </a:lnSpc>
              <a:spcBef>
                <a:spcPts val="600"/>
              </a:spcBef>
              <a:tabLst>
                <a:tab pos="297815" algn="l"/>
              </a:tabLst>
            </a:pPr>
            <a:r>
              <a:rPr lang="ja-JP" altLang="en-US" sz="1600" b="1" spc="-5" dirty="0">
                <a:latin typeface="Meiryo UI" panose="020B0604030504040204" pitchFamily="50" charset="-128"/>
                <a:ea typeface="Meiryo UI" panose="020B0604030504040204" pitchFamily="50" charset="-128"/>
                <a:cs typeface="Meiryo UI"/>
              </a:rPr>
              <a:t>★</a:t>
            </a:r>
            <a:r>
              <a:rPr sz="1600" b="1" spc="-5" dirty="0" err="1">
                <a:latin typeface="Meiryo UI" panose="020B0604030504040204" pitchFamily="50" charset="-128"/>
                <a:ea typeface="Meiryo UI" panose="020B0604030504040204" pitchFamily="50" charset="-128"/>
                <a:cs typeface="Meiryo UI"/>
              </a:rPr>
              <a:t>結果、ミシュラン社はパンク修理、メンテナン</a:t>
            </a:r>
            <a:r>
              <a:rPr sz="1600" b="1" spc="-10" dirty="0" err="1">
                <a:latin typeface="Meiryo UI" panose="020B0604030504040204" pitchFamily="50" charset="-128"/>
                <a:ea typeface="Meiryo UI" panose="020B0604030504040204" pitchFamily="50" charset="-128"/>
                <a:cs typeface="Meiryo UI"/>
              </a:rPr>
              <a:t>スから廃棄までのサプライチェーンの全責任を</a:t>
            </a:r>
            <a:r>
              <a:rPr sz="1600" b="1" spc="-20" dirty="0" err="1">
                <a:latin typeface="Meiryo UI" panose="020B0604030504040204" pitchFamily="50" charset="-128"/>
                <a:ea typeface="Meiryo UI" panose="020B0604030504040204" pitchFamily="50" charset="-128"/>
                <a:cs typeface="Meiryo UI"/>
              </a:rPr>
              <a:t>負うようになり、完全再</a:t>
            </a:r>
            <a:r>
              <a:rPr lang="ja-JP" altLang="en-US" sz="1600" b="1" spc="-20" dirty="0">
                <a:latin typeface="Meiryo UI" panose="020B0604030504040204" pitchFamily="50" charset="-128"/>
                <a:ea typeface="Meiryo UI" panose="020B0604030504040204" pitchFamily="50" charset="-128"/>
                <a:cs typeface="Meiryo UI"/>
              </a:rPr>
              <a:t>生</a:t>
            </a:r>
            <a:r>
              <a:rPr sz="1600" b="1" spc="-20" dirty="0" err="1">
                <a:latin typeface="Meiryo UI" panose="020B0604030504040204" pitchFamily="50" charset="-128"/>
                <a:ea typeface="Meiryo UI" panose="020B0604030504040204" pitchFamily="50" charset="-128"/>
                <a:cs typeface="Meiryo UI"/>
              </a:rPr>
              <a:t>可能素材のタイヤ</a:t>
            </a:r>
            <a:r>
              <a:rPr sz="1600" b="1" spc="-10" dirty="0" err="1">
                <a:latin typeface="Meiryo UI" panose="020B0604030504040204" pitchFamily="50" charset="-128"/>
                <a:ea typeface="Meiryo UI" panose="020B0604030504040204" pitchFamily="50" charset="-128"/>
                <a:cs typeface="Meiryo UI"/>
              </a:rPr>
              <a:t>製造や利⽤済みタイヤの再利⽤にも注</a:t>
            </a:r>
            <a:r>
              <a:rPr sz="1600" b="1" spc="-10" dirty="0">
                <a:latin typeface="Meiryo UI" panose="020B0604030504040204" pitchFamily="50" charset="-128"/>
                <a:ea typeface="Meiryo UI" panose="020B0604030504040204" pitchFamily="50" charset="-128"/>
                <a:cs typeface="Meiryo UI"/>
              </a:rPr>
              <a:t>⼒</a:t>
            </a:r>
            <a:endParaRPr sz="1600" b="1" dirty="0">
              <a:latin typeface="Meiryo UI" panose="020B0604030504040204" pitchFamily="50" charset="-128"/>
              <a:ea typeface="Meiryo UI" panose="020B0604030504040204" pitchFamily="50" charset="-128"/>
              <a:cs typeface="Meiryo UI"/>
            </a:endParaRPr>
          </a:p>
        </p:txBody>
      </p:sp>
      <p:sp>
        <p:nvSpPr>
          <p:cNvPr id="26" name="object 23"/>
          <p:cNvSpPr/>
          <p:nvPr/>
        </p:nvSpPr>
        <p:spPr>
          <a:xfrm>
            <a:off x="2999129" y="4816362"/>
            <a:ext cx="2338681" cy="1793177"/>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 name="object 24"/>
          <p:cNvSpPr/>
          <p:nvPr/>
        </p:nvSpPr>
        <p:spPr>
          <a:xfrm>
            <a:off x="4980215" y="4958619"/>
            <a:ext cx="746759" cy="331470"/>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 name="object 25"/>
          <p:cNvSpPr/>
          <p:nvPr/>
        </p:nvSpPr>
        <p:spPr>
          <a:xfrm>
            <a:off x="3091135" y="1645396"/>
            <a:ext cx="2130475" cy="815494"/>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 name="object 26"/>
          <p:cNvSpPr/>
          <p:nvPr/>
        </p:nvSpPr>
        <p:spPr>
          <a:xfrm>
            <a:off x="5979426" y="3728417"/>
            <a:ext cx="1452880" cy="1076960"/>
          </a:xfrm>
          <a:custGeom>
            <a:avLst/>
            <a:gdLst/>
            <a:ahLst/>
            <a:cxnLst/>
            <a:rect l="l" t="t" r="r" b="b"/>
            <a:pathLst>
              <a:path w="1452879" h="1076960">
                <a:moveTo>
                  <a:pt x="0" y="0"/>
                </a:moveTo>
                <a:lnTo>
                  <a:pt x="0" y="1076706"/>
                </a:lnTo>
                <a:lnTo>
                  <a:pt x="1452371" y="1076706"/>
                </a:lnTo>
                <a:lnTo>
                  <a:pt x="1452371" y="0"/>
                </a:lnTo>
                <a:lnTo>
                  <a:pt x="0" y="0"/>
                </a:lnTo>
                <a:close/>
              </a:path>
            </a:pathLst>
          </a:custGeom>
          <a:solidFill>
            <a:srgbClr val="D9D9D9"/>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 name="object 27"/>
          <p:cNvSpPr txBox="1"/>
          <p:nvPr/>
        </p:nvSpPr>
        <p:spPr>
          <a:xfrm>
            <a:off x="6566407" y="3977846"/>
            <a:ext cx="834390" cy="313690"/>
          </a:xfrm>
          <a:prstGeom prst="rect">
            <a:avLst/>
          </a:prstGeom>
        </p:spPr>
        <p:txBody>
          <a:bodyPr vert="horz" wrap="square" lIns="0" tIns="0" rIns="0" bIns="0" rtlCol="0">
            <a:spAutoFit/>
          </a:bodyPr>
          <a:lstStyle/>
          <a:p>
            <a:pPr marL="12700">
              <a:lnSpc>
                <a:spcPct val="100000"/>
              </a:lnSpc>
            </a:pPr>
            <a:r>
              <a:rPr sz="1000" dirty="0">
                <a:latin typeface="Meiryo UI" panose="020B0604030504040204" pitchFamily="50" charset="-128"/>
                <a:ea typeface="Meiryo UI" panose="020B0604030504040204" pitchFamily="50" charset="-128"/>
                <a:cs typeface="Meiryo UI"/>
              </a:rPr>
              <a:t>M2M</a:t>
            </a:r>
            <a:endParaRPr sz="1000">
              <a:latin typeface="Meiryo UI" panose="020B0604030504040204" pitchFamily="50" charset="-128"/>
              <a:ea typeface="Meiryo UI" panose="020B0604030504040204" pitchFamily="50" charset="-128"/>
              <a:cs typeface="Meiryo UI"/>
            </a:endParaRPr>
          </a:p>
          <a:p>
            <a:pPr marL="12700">
              <a:lnSpc>
                <a:spcPct val="100000"/>
              </a:lnSpc>
            </a:pPr>
            <a:r>
              <a:rPr sz="1000" spc="-5" dirty="0">
                <a:latin typeface="Meiryo UI" panose="020B0604030504040204" pitchFamily="50" charset="-128"/>
                <a:ea typeface="Meiryo UI" panose="020B0604030504040204" pitchFamily="50" charset="-128"/>
                <a:cs typeface="Meiryo UI"/>
              </a:rPr>
              <a:t>コミュニケーション</a:t>
            </a:r>
            <a:endParaRPr sz="1000">
              <a:latin typeface="Meiryo UI" panose="020B0604030504040204" pitchFamily="50" charset="-128"/>
              <a:ea typeface="Meiryo UI" panose="020B0604030504040204" pitchFamily="50" charset="-128"/>
              <a:cs typeface="Meiryo UI"/>
            </a:endParaRPr>
          </a:p>
        </p:txBody>
      </p:sp>
      <p:sp>
        <p:nvSpPr>
          <p:cNvPr id="31" name="object 28"/>
          <p:cNvSpPr/>
          <p:nvPr/>
        </p:nvSpPr>
        <p:spPr>
          <a:xfrm>
            <a:off x="6075438" y="3726131"/>
            <a:ext cx="407034" cy="559435"/>
          </a:xfrm>
          <a:custGeom>
            <a:avLst/>
            <a:gdLst/>
            <a:ahLst/>
            <a:cxnLst/>
            <a:rect l="l" t="t" r="r" b="b"/>
            <a:pathLst>
              <a:path w="407035" h="559435">
                <a:moveTo>
                  <a:pt x="406908" y="492251"/>
                </a:moveTo>
                <a:lnTo>
                  <a:pt x="406908" y="67817"/>
                </a:lnTo>
                <a:lnTo>
                  <a:pt x="401562" y="41469"/>
                </a:lnTo>
                <a:lnTo>
                  <a:pt x="387000" y="19907"/>
                </a:lnTo>
                <a:lnTo>
                  <a:pt x="365438" y="5345"/>
                </a:lnTo>
                <a:lnTo>
                  <a:pt x="339090" y="0"/>
                </a:lnTo>
                <a:lnTo>
                  <a:pt x="67818" y="0"/>
                </a:lnTo>
                <a:lnTo>
                  <a:pt x="41469" y="5345"/>
                </a:lnTo>
                <a:lnTo>
                  <a:pt x="19907" y="19907"/>
                </a:lnTo>
                <a:lnTo>
                  <a:pt x="5345" y="41469"/>
                </a:lnTo>
                <a:lnTo>
                  <a:pt x="0" y="67817"/>
                </a:lnTo>
                <a:lnTo>
                  <a:pt x="0" y="492251"/>
                </a:lnTo>
                <a:lnTo>
                  <a:pt x="5345" y="518481"/>
                </a:lnTo>
                <a:lnTo>
                  <a:pt x="19907" y="539781"/>
                </a:lnTo>
                <a:lnTo>
                  <a:pt x="41469" y="554081"/>
                </a:lnTo>
                <a:lnTo>
                  <a:pt x="67818" y="559307"/>
                </a:lnTo>
                <a:lnTo>
                  <a:pt x="339090" y="559307"/>
                </a:lnTo>
                <a:lnTo>
                  <a:pt x="365438" y="554081"/>
                </a:lnTo>
                <a:lnTo>
                  <a:pt x="387000" y="539781"/>
                </a:lnTo>
                <a:lnTo>
                  <a:pt x="401562" y="518481"/>
                </a:lnTo>
                <a:lnTo>
                  <a:pt x="406908" y="492251"/>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2" name="object 29"/>
          <p:cNvSpPr/>
          <p:nvPr/>
        </p:nvSpPr>
        <p:spPr>
          <a:xfrm>
            <a:off x="6099822" y="4173426"/>
            <a:ext cx="50800" cy="40640"/>
          </a:xfrm>
          <a:custGeom>
            <a:avLst/>
            <a:gdLst/>
            <a:ahLst/>
            <a:cxnLst/>
            <a:rect l="l" t="t" r="r" b="b"/>
            <a:pathLst>
              <a:path w="50800" h="40639">
                <a:moveTo>
                  <a:pt x="50292" y="21336"/>
                </a:moveTo>
                <a:lnTo>
                  <a:pt x="50292" y="0"/>
                </a:lnTo>
                <a:lnTo>
                  <a:pt x="0" y="0"/>
                </a:lnTo>
                <a:lnTo>
                  <a:pt x="11572" y="38909"/>
                </a:lnTo>
                <a:lnTo>
                  <a:pt x="19050" y="40386"/>
                </a:lnTo>
                <a:lnTo>
                  <a:pt x="28956" y="40386"/>
                </a:lnTo>
                <a:lnTo>
                  <a:pt x="37754" y="38909"/>
                </a:lnTo>
                <a:lnTo>
                  <a:pt x="44481" y="34861"/>
                </a:lnTo>
                <a:lnTo>
                  <a:pt x="48779" y="28813"/>
                </a:lnTo>
                <a:lnTo>
                  <a:pt x="50292" y="21336"/>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3" name="object 30"/>
          <p:cNvSpPr/>
          <p:nvPr/>
        </p:nvSpPr>
        <p:spPr>
          <a:xfrm>
            <a:off x="6297180" y="4173426"/>
            <a:ext cx="50800" cy="40640"/>
          </a:xfrm>
          <a:custGeom>
            <a:avLst/>
            <a:gdLst/>
            <a:ahLst/>
            <a:cxnLst/>
            <a:rect l="l" t="t" r="r" b="b"/>
            <a:pathLst>
              <a:path w="50800" h="40639">
                <a:moveTo>
                  <a:pt x="50292" y="21336"/>
                </a:moveTo>
                <a:lnTo>
                  <a:pt x="50292" y="0"/>
                </a:lnTo>
                <a:lnTo>
                  <a:pt x="0" y="0"/>
                </a:lnTo>
                <a:lnTo>
                  <a:pt x="12215" y="38909"/>
                </a:lnTo>
                <a:lnTo>
                  <a:pt x="20574" y="40386"/>
                </a:lnTo>
                <a:lnTo>
                  <a:pt x="31242" y="40386"/>
                </a:lnTo>
                <a:lnTo>
                  <a:pt x="38719" y="38909"/>
                </a:lnTo>
                <a:lnTo>
                  <a:pt x="44767" y="34861"/>
                </a:lnTo>
                <a:lnTo>
                  <a:pt x="48815" y="28813"/>
                </a:lnTo>
                <a:lnTo>
                  <a:pt x="50292" y="21336"/>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4" name="object 31"/>
          <p:cNvSpPr/>
          <p:nvPr/>
        </p:nvSpPr>
        <p:spPr>
          <a:xfrm>
            <a:off x="6064008" y="3971496"/>
            <a:ext cx="319405" cy="191770"/>
          </a:xfrm>
          <a:custGeom>
            <a:avLst/>
            <a:gdLst/>
            <a:ahLst/>
            <a:cxnLst/>
            <a:rect l="l" t="t" r="r" b="b"/>
            <a:pathLst>
              <a:path w="319404" h="191770">
                <a:moveTo>
                  <a:pt x="319277" y="191262"/>
                </a:moveTo>
                <a:lnTo>
                  <a:pt x="319277" y="143256"/>
                </a:lnTo>
                <a:lnTo>
                  <a:pt x="313324" y="111192"/>
                </a:lnTo>
                <a:lnTo>
                  <a:pt x="300227" y="91916"/>
                </a:lnTo>
                <a:lnTo>
                  <a:pt x="287131" y="82498"/>
                </a:lnTo>
                <a:lnTo>
                  <a:pt x="281177" y="80010"/>
                </a:lnTo>
                <a:lnTo>
                  <a:pt x="276165" y="68568"/>
                </a:lnTo>
                <a:lnTo>
                  <a:pt x="272510" y="59912"/>
                </a:lnTo>
                <a:lnTo>
                  <a:pt x="262127" y="33528"/>
                </a:lnTo>
                <a:lnTo>
                  <a:pt x="254853" y="17037"/>
                </a:lnTo>
                <a:lnTo>
                  <a:pt x="247364" y="6762"/>
                </a:lnTo>
                <a:lnTo>
                  <a:pt x="238875" y="1488"/>
                </a:lnTo>
                <a:lnTo>
                  <a:pt x="228599" y="0"/>
                </a:lnTo>
                <a:lnTo>
                  <a:pt x="89915" y="0"/>
                </a:lnTo>
                <a:lnTo>
                  <a:pt x="56387" y="33528"/>
                </a:lnTo>
                <a:lnTo>
                  <a:pt x="49351" y="52363"/>
                </a:lnTo>
                <a:lnTo>
                  <a:pt x="43529" y="67056"/>
                </a:lnTo>
                <a:lnTo>
                  <a:pt x="39564" y="76604"/>
                </a:lnTo>
                <a:lnTo>
                  <a:pt x="38099" y="80010"/>
                </a:lnTo>
                <a:lnTo>
                  <a:pt x="16073" y="86998"/>
                </a:lnTo>
                <a:lnTo>
                  <a:pt x="4762" y="95916"/>
                </a:lnTo>
                <a:lnTo>
                  <a:pt x="595" y="112692"/>
                </a:lnTo>
                <a:lnTo>
                  <a:pt x="0" y="143256"/>
                </a:lnTo>
                <a:lnTo>
                  <a:pt x="0" y="191262"/>
                </a:lnTo>
                <a:lnTo>
                  <a:pt x="39623" y="191262"/>
                </a:lnTo>
                <a:lnTo>
                  <a:pt x="39623" y="128016"/>
                </a:lnTo>
                <a:lnTo>
                  <a:pt x="46481" y="121920"/>
                </a:lnTo>
                <a:lnTo>
                  <a:pt x="52577" y="118110"/>
                </a:lnTo>
                <a:lnTo>
                  <a:pt x="58673" y="118110"/>
                </a:lnTo>
                <a:lnTo>
                  <a:pt x="58673" y="80010"/>
                </a:lnTo>
                <a:lnTo>
                  <a:pt x="62007" y="72878"/>
                </a:lnTo>
                <a:lnTo>
                  <a:pt x="65341" y="64103"/>
                </a:lnTo>
                <a:lnTo>
                  <a:pt x="73151" y="41910"/>
                </a:lnTo>
                <a:lnTo>
                  <a:pt x="80009" y="27432"/>
                </a:lnTo>
                <a:lnTo>
                  <a:pt x="81533" y="23622"/>
                </a:lnTo>
                <a:lnTo>
                  <a:pt x="86105" y="21336"/>
                </a:lnTo>
                <a:lnTo>
                  <a:pt x="86105" y="19050"/>
                </a:lnTo>
                <a:lnTo>
                  <a:pt x="233171" y="19050"/>
                </a:lnTo>
                <a:lnTo>
                  <a:pt x="233171" y="21336"/>
                </a:lnTo>
                <a:lnTo>
                  <a:pt x="236981" y="23622"/>
                </a:lnTo>
                <a:lnTo>
                  <a:pt x="239267" y="27432"/>
                </a:lnTo>
                <a:lnTo>
                  <a:pt x="245363" y="41910"/>
                </a:lnTo>
                <a:lnTo>
                  <a:pt x="249995" y="53756"/>
                </a:lnTo>
                <a:lnTo>
                  <a:pt x="253841" y="64103"/>
                </a:lnTo>
                <a:lnTo>
                  <a:pt x="257258" y="72878"/>
                </a:lnTo>
                <a:lnTo>
                  <a:pt x="260603" y="80010"/>
                </a:lnTo>
                <a:lnTo>
                  <a:pt x="260603" y="118110"/>
                </a:lnTo>
                <a:lnTo>
                  <a:pt x="266795" y="118169"/>
                </a:lnTo>
                <a:lnTo>
                  <a:pt x="272795" y="121920"/>
                </a:lnTo>
                <a:lnTo>
                  <a:pt x="279653" y="128016"/>
                </a:lnTo>
                <a:lnTo>
                  <a:pt x="279653" y="191262"/>
                </a:lnTo>
                <a:lnTo>
                  <a:pt x="319277" y="191262"/>
                </a:lnTo>
                <a:close/>
              </a:path>
              <a:path w="319404" h="191770">
                <a:moveTo>
                  <a:pt x="81533" y="191262"/>
                </a:moveTo>
                <a:lnTo>
                  <a:pt x="81533" y="136398"/>
                </a:lnTo>
                <a:lnTo>
                  <a:pt x="79819" y="145196"/>
                </a:lnTo>
                <a:lnTo>
                  <a:pt x="75247" y="151923"/>
                </a:lnTo>
                <a:lnTo>
                  <a:pt x="68675" y="156221"/>
                </a:lnTo>
                <a:lnTo>
                  <a:pt x="60959" y="157734"/>
                </a:lnTo>
                <a:lnTo>
                  <a:pt x="53125" y="156221"/>
                </a:lnTo>
                <a:lnTo>
                  <a:pt x="46291" y="151923"/>
                </a:lnTo>
                <a:lnTo>
                  <a:pt x="41457" y="145196"/>
                </a:lnTo>
                <a:lnTo>
                  <a:pt x="39623" y="136398"/>
                </a:lnTo>
                <a:lnTo>
                  <a:pt x="39623" y="191262"/>
                </a:lnTo>
                <a:lnTo>
                  <a:pt x="81533" y="191262"/>
                </a:lnTo>
                <a:close/>
              </a:path>
              <a:path w="319404" h="191770">
                <a:moveTo>
                  <a:pt x="260603" y="118110"/>
                </a:moveTo>
                <a:lnTo>
                  <a:pt x="260603" y="80010"/>
                </a:lnTo>
                <a:lnTo>
                  <a:pt x="58673" y="80010"/>
                </a:lnTo>
                <a:lnTo>
                  <a:pt x="58673" y="118110"/>
                </a:lnTo>
                <a:lnTo>
                  <a:pt x="67055" y="118110"/>
                </a:lnTo>
                <a:lnTo>
                  <a:pt x="75437" y="121920"/>
                </a:lnTo>
                <a:lnTo>
                  <a:pt x="81533" y="128016"/>
                </a:lnTo>
                <a:lnTo>
                  <a:pt x="81533" y="191262"/>
                </a:lnTo>
                <a:lnTo>
                  <a:pt x="239267" y="191262"/>
                </a:lnTo>
                <a:lnTo>
                  <a:pt x="239267" y="128016"/>
                </a:lnTo>
                <a:lnTo>
                  <a:pt x="243839" y="121920"/>
                </a:lnTo>
                <a:lnTo>
                  <a:pt x="252221" y="118110"/>
                </a:lnTo>
                <a:lnTo>
                  <a:pt x="260603" y="118110"/>
                </a:lnTo>
                <a:close/>
              </a:path>
              <a:path w="319404" h="191770">
                <a:moveTo>
                  <a:pt x="279653" y="191262"/>
                </a:moveTo>
                <a:lnTo>
                  <a:pt x="279653" y="136398"/>
                </a:lnTo>
                <a:lnTo>
                  <a:pt x="278034" y="145196"/>
                </a:lnTo>
                <a:lnTo>
                  <a:pt x="273557" y="151923"/>
                </a:lnTo>
                <a:lnTo>
                  <a:pt x="266795" y="156221"/>
                </a:lnTo>
                <a:lnTo>
                  <a:pt x="258317" y="157734"/>
                </a:lnTo>
                <a:lnTo>
                  <a:pt x="250840" y="156221"/>
                </a:lnTo>
                <a:lnTo>
                  <a:pt x="244792" y="151923"/>
                </a:lnTo>
                <a:lnTo>
                  <a:pt x="240744" y="145196"/>
                </a:lnTo>
                <a:lnTo>
                  <a:pt x="239267" y="136398"/>
                </a:lnTo>
                <a:lnTo>
                  <a:pt x="239267" y="191262"/>
                </a:lnTo>
                <a:lnTo>
                  <a:pt x="279653" y="191262"/>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5" name="object 32"/>
          <p:cNvSpPr/>
          <p:nvPr/>
        </p:nvSpPr>
        <p:spPr>
          <a:xfrm>
            <a:off x="6290322" y="3799284"/>
            <a:ext cx="211454" cy="184785"/>
          </a:xfrm>
          <a:custGeom>
            <a:avLst/>
            <a:gdLst/>
            <a:ahLst/>
            <a:cxnLst/>
            <a:rect l="l" t="t" r="r" b="b"/>
            <a:pathLst>
              <a:path w="211454" h="184785">
                <a:moveTo>
                  <a:pt x="211073" y="176784"/>
                </a:moveTo>
                <a:lnTo>
                  <a:pt x="211073" y="169926"/>
                </a:lnTo>
                <a:lnTo>
                  <a:pt x="201753" y="124530"/>
                </a:lnTo>
                <a:lnTo>
                  <a:pt x="181722" y="83876"/>
                </a:lnTo>
                <a:lnTo>
                  <a:pt x="152590" y="49530"/>
                </a:lnTo>
                <a:lnTo>
                  <a:pt x="115965" y="23057"/>
                </a:lnTo>
                <a:lnTo>
                  <a:pt x="73455" y="6025"/>
                </a:lnTo>
                <a:lnTo>
                  <a:pt x="26669" y="0"/>
                </a:lnTo>
                <a:lnTo>
                  <a:pt x="9143" y="0"/>
                </a:lnTo>
                <a:lnTo>
                  <a:pt x="5333" y="1524"/>
                </a:lnTo>
                <a:lnTo>
                  <a:pt x="3809" y="5334"/>
                </a:lnTo>
                <a:lnTo>
                  <a:pt x="1523" y="6858"/>
                </a:lnTo>
                <a:lnTo>
                  <a:pt x="0" y="10668"/>
                </a:lnTo>
                <a:lnTo>
                  <a:pt x="0" y="14478"/>
                </a:lnTo>
                <a:lnTo>
                  <a:pt x="1523" y="21336"/>
                </a:lnTo>
                <a:lnTo>
                  <a:pt x="6857" y="26670"/>
                </a:lnTo>
                <a:lnTo>
                  <a:pt x="14477" y="26670"/>
                </a:lnTo>
                <a:lnTo>
                  <a:pt x="65141" y="30900"/>
                </a:lnTo>
                <a:lnTo>
                  <a:pt x="110173" y="50090"/>
                </a:lnTo>
                <a:lnTo>
                  <a:pt x="146864" y="81643"/>
                </a:lnTo>
                <a:lnTo>
                  <a:pt x="172510" y="122962"/>
                </a:lnTo>
                <a:lnTo>
                  <a:pt x="184403" y="171450"/>
                </a:lnTo>
                <a:lnTo>
                  <a:pt x="184403" y="179070"/>
                </a:lnTo>
                <a:lnTo>
                  <a:pt x="191261" y="184404"/>
                </a:lnTo>
                <a:lnTo>
                  <a:pt x="201929" y="184404"/>
                </a:lnTo>
                <a:lnTo>
                  <a:pt x="205739" y="182118"/>
                </a:lnTo>
                <a:lnTo>
                  <a:pt x="208025" y="180594"/>
                </a:lnTo>
                <a:lnTo>
                  <a:pt x="211073" y="176784"/>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6" name="object 33"/>
          <p:cNvSpPr/>
          <p:nvPr/>
        </p:nvSpPr>
        <p:spPr>
          <a:xfrm>
            <a:off x="6294132" y="3849576"/>
            <a:ext cx="157480" cy="137160"/>
          </a:xfrm>
          <a:custGeom>
            <a:avLst/>
            <a:gdLst/>
            <a:ahLst/>
            <a:cxnLst/>
            <a:rect l="l" t="t" r="r" b="b"/>
            <a:pathLst>
              <a:path w="157479" h="137160">
                <a:moveTo>
                  <a:pt x="156972" y="129540"/>
                </a:moveTo>
                <a:lnTo>
                  <a:pt x="156972" y="122682"/>
                </a:lnTo>
                <a:lnTo>
                  <a:pt x="147108" y="81320"/>
                </a:lnTo>
                <a:lnTo>
                  <a:pt x="125431" y="46360"/>
                </a:lnTo>
                <a:lnTo>
                  <a:pt x="94207" y="19812"/>
                </a:lnTo>
                <a:lnTo>
                  <a:pt x="55705" y="3688"/>
                </a:lnTo>
                <a:lnTo>
                  <a:pt x="12192" y="0"/>
                </a:lnTo>
                <a:lnTo>
                  <a:pt x="5334" y="0"/>
                </a:lnTo>
                <a:lnTo>
                  <a:pt x="0" y="6858"/>
                </a:lnTo>
                <a:lnTo>
                  <a:pt x="0" y="13716"/>
                </a:lnTo>
                <a:lnTo>
                  <a:pt x="1524" y="21336"/>
                </a:lnTo>
                <a:lnTo>
                  <a:pt x="6858" y="26670"/>
                </a:lnTo>
                <a:lnTo>
                  <a:pt x="14478" y="26670"/>
                </a:lnTo>
                <a:lnTo>
                  <a:pt x="56578" y="31658"/>
                </a:lnTo>
                <a:lnTo>
                  <a:pt x="92392" y="52292"/>
                </a:lnTo>
                <a:lnTo>
                  <a:pt x="118205" y="85070"/>
                </a:lnTo>
                <a:lnTo>
                  <a:pt x="130302" y="126492"/>
                </a:lnTo>
                <a:lnTo>
                  <a:pt x="130302" y="131826"/>
                </a:lnTo>
                <a:lnTo>
                  <a:pt x="137160" y="137160"/>
                </a:lnTo>
                <a:lnTo>
                  <a:pt x="151638" y="137160"/>
                </a:lnTo>
                <a:lnTo>
                  <a:pt x="156972" y="12954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7" name="object 34"/>
          <p:cNvSpPr/>
          <p:nvPr/>
        </p:nvSpPr>
        <p:spPr>
          <a:xfrm>
            <a:off x="6297942" y="3902916"/>
            <a:ext cx="100330" cy="89535"/>
          </a:xfrm>
          <a:custGeom>
            <a:avLst/>
            <a:gdLst/>
            <a:ahLst/>
            <a:cxnLst/>
            <a:rect l="l" t="t" r="r" b="b"/>
            <a:pathLst>
              <a:path w="100329" h="89535">
                <a:moveTo>
                  <a:pt x="99821" y="82296"/>
                </a:moveTo>
                <a:lnTo>
                  <a:pt x="99821" y="74676"/>
                </a:lnTo>
                <a:lnTo>
                  <a:pt x="91058" y="43826"/>
                </a:lnTo>
                <a:lnTo>
                  <a:pt x="72008" y="19335"/>
                </a:lnTo>
                <a:lnTo>
                  <a:pt x="44957" y="3845"/>
                </a:lnTo>
                <a:lnTo>
                  <a:pt x="12191" y="0"/>
                </a:lnTo>
                <a:lnTo>
                  <a:pt x="5333" y="0"/>
                </a:lnTo>
                <a:lnTo>
                  <a:pt x="0" y="6858"/>
                </a:lnTo>
                <a:lnTo>
                  <a:pt x="1523" y="13716"/>
                </a:lnTo>
                <a:lnTo>
                  <a:pt x="1523" y="21336"/>
                </a:lnTo>
                <a:lnTo>
                  <a:pt x="6857" y="26670"/>
                </a:lnTo>
                <a:lnTo>
                  <a:pt x="16001" y="26670"/>
                </a:lnTo>
                <a:lnTo>
                  <a:pt x="36492" y="28634"/>
                </a:lnTo>
                <a:lnTo>
                  <a:pt x="54197" y="38957"/>
                </a:lnTo>
                <a:lnTo>
                  <a:pt x="66901" y="55709"/>
                </a:lnTo>
                <a:lnTo>
                  <a:pt x="72389" y="76962"/>
                </a:lnTo>
                <a:lnTo>
                  <a:pt x="74675" y="83820"/>
                </a:lnTo>
                <a:lnTo>
                  <a:pt x="80009" y="89154"/>
                </a:lnTo>
                <a:lnTo>
                  <a:pt x="86867" y="89154"/>
                </a:lnTo>
                <a:lnTo>
                  <a:pt x="90677" y="87630"/>
                </a:lnTo>
                <a:lnTo>
                  <a:pt x="94487" y="87630"/>
                </a:lnTo>
                <a:lnTo>
                  <a:pt x="97535" y="83820"/>
                </a:lnTo>
                <a:lnTo>
                  <a:pt x="99821" y="82296"/>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8" name="object 35"/>
          <p:cNvSpPr/>
          <p:nvPr/>
        </p:nvSpPr>
        <p:spPr>
          <a:xfrm>
            <a:off x="5979426" y="4805123"/>
            <a:ext cx="1452880" cy="591820"/>
          </a:xfrm>
          <a:custGeom>
            <a:avLst/>
            <a:gdLst/>
            <a:ahLst/>
            <a:cxnLst/>
            <a:rect l="l" t="t" r="r" b="b"/>
            <a:pathLst>
              <a:path w="1452879" h="591820">
                <a:moveTo>
                  <a:pt x="0" y="0"/>
                </a:moveTo>
                <a:lnTo>
                  <a:pt x="0" y="591312"/>
                </a:lnTo>
                <a:lnTo>
                  <a:pt x="1452371" y="591312"/>
                </a:lnTo>
                <a:lnTo>
                  <a:pt x="1452371" y="0"/>
                </a:lnTo>
                <a:lnTo>
                  <a:pt x="0" y="0"/>
                </a:lnTo>
                <a:close/>
              </a:path>
            </a:pathLst>
          </a:custGeom>
          <a:solidFill>
            <a:srgbClr val="7F7F7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9" name="object 36"/>
          <p:cNvSpPr/>
          <p:nvPr/>
        </p:nvSpPr>
        <p:spPr>
          <a:xfrm>
            <a:off x="6067818" y="4805123"/>
            <a:ext cx="407034" cy="560070"/>
          </a:xfrm>
          <a:custGeom>
            <a:avLst/>
            <a:gdLst/>
            <a:ahLst/>
            <a:cxnLst/>
            <a:rect l="l" t="t" r="r" b="b"/>
            <a:pathLst>
              <a:path w="407035" h="560070">
                <a:moveTo>
                  <a:pt x="406908" y="492251"/>
                </a:moveTo>
                <a:lnTo>
                  <a:pt x="406908" y="67817"/>
                </a:lnTo>
                <a:lnTo>
                  <a:pt x="401562" y="41469"/>
                </a:lnTo>
                <a:lnTo>
                  <a:pt x="387000" y="19907"/>
                </a:lnTo>
                <a:lnTo>
                  <a:pt x="365438" y="5345"/>
                </a:lnTo>
                <a:lnTo>
                  <a:pt x="339090" y="0"/>
                </a:lnTo>
                <a:lnTo>
                  <a:pt x="67818" y="0"/>
                </a:lnTo>
                <a:lnTo>
                  <a:pt x="41469" y="5345"/>
                </a:lnTo>
                <a:lnTo>
                  <a:pt x="19907" y="19907"/>
                </a:lnTo>
                <a:lnTo>
                  <a:pt x="5345" y="41469"/>
                </a:lnTo>
                <a:lnTo>
                  <a:pt x="0" y="67817"/>
                </a:lnTo>
                <a:lnTo>
                  <a:pt x="0" y="492251"/>
                </a:lnTo>
                <a:lnTo>
                  <a:pt x="5345" y="518600"/>
                </a:lnTo>
                <a:lnTo>
                  <a:pt x="19907" y="540162"/>
                </a:lnTo>
                <a:lnTo>
                  <a:pt x="41469" y="554724"/>
                </a:lnTo>
                <a:lnTo>
                  <a:pt x="67818" y="560069"/>
                </a:lnTo>
                <a:lnTo>
                  <a:pt x="339090" y="560069"/>
                </a:lnTo>
                <a:lnTo>
                  <a:pt x="365438" y="554724"/>
                </a:lnTo>
                <a:lnTo>
                  <a:pt x="387000" y="540162"/>
                </a:lnTo>
                <a:lnTo>
                  <a:pt x="401562" y="518600"/>
                </a:lnTo>
                <a:lnTo>
                  <a:pt x="406908" y="492251"/>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0" name="object 37"/>
          <p:cNvSpPr/>
          <p:nvPr/>
        </p:nvSpPr>
        <p:spPr>
          <a:xfrm>
            <a:off x="6096774" y="4906470"/>
            <a:ext cx="358140" cy="364490"/>
          </a:xfrm>
          <a:custGeom>
            <a:avLst/>
            <a:gdLst/>
            <a:ahLst/>
            <a:cxnLst/>
            <a:rect l="l" t="t" r="r" b="b"/>
            <a:pathLst>
              <a:path w="358139" h="364489">
                <a:moveTo>
                  <a:pt x="103632" y="48006"/>
                </a:moveTo>
                <a:lnTo>
                  <a:pt x="103632" y="42672"/>
                </a:lnTo>
                <a:lnTo>
                  <a:pt x="100584" y="39624"/>
                </a:lnTo>
                <a:lnTo>
                  <a:pt x="34290" y="3048"/>
                </a:lnTo>
                <a:lnTo>
                  <a:pt x="32004" y="0"/>
                </a:lnTo>
                <a:lnTo>
                  <a:pt x="29718" y="0"/>
                </a:lnTo>
                <a:lnTo>
                  <a:pt x="29718" y="3048"/>
                </a:lnTo>
                <a:lnTo>
                  <a:pt x="0" y="32004"/>
                </a:lnTo>
                <a:lnTo>
                  <a:pt x="0" y="37338"/>
                </a:lnTo>
                <a:lnTo>
                  <a:pt x="37338" y="103632"/>
                </a:lnTo>
                <a:lnTo>
                  <a:pt x="39624" y="103632"/>
                </a:lnTo>
                <a:lnTo>
                  <a:pt x="39624" y="105918"/>
                </a:lnTo>
                <a:lnTo>
                  <a:pt x="44958" y="105918"/>
                </a:lnTo>
                <a:lnTo>
                  <a:pt x="44958" y="103632"/>
                </a:lnTo>
                <a:lnTo>
                  <a:pt x="60960" y="87630"/>
                </a:lnTo>
                <a:lnTo>
                  <a:pt x="87630" y="114848"/>
                </a:lnTo>
                <a:lnTo>
                  <a:pt x="87630" y="64008"/>
                </a:lnTo>
                <a:lnTo>
                  <a:pt x="100584" y="48006"/>
                </a:lnTo>
                <a:lnTo>
                  <a:pt x="103632" y="48006"/>
                </a:lnTo>
                <a:close/>
              </a:path>
              <a:path w="358139" h="364489">
                <a:moveTo>
                  <a:pt x="153924" y="201168"/>
                </a:moveTo>
                <a:lnTo>
                  <a:pt x="137922" y="185166"/>
                </a:lnTo>
                <a:lnTo>
                  <a:pt x="80010" y="243840"/>
                </a:lnTo>
                <a:lnTo>
                  <a:pt x="64008" y="241833"/>
                </a:lnTo>
                <a:lnTo>
                  <a:pt x="19050" y="259080"/>
                </a:lnTo>
                <a:lnTo>
                  <a:pt x="762" y="303180"/>
                </a:lnTo>
                <a:lnTo>
                  <a:pt x="5334" y="326481"/>
                </a:lnTo>
                <a:lnTo>
                  <a:pt x="19050" y="346710"/>
                </a:lnTo>
                <a:lnTo>
                  <a:pt x="24384" y="350215"/>
                </a:lnTo>
                <a:lnTo>
                  <a:pt x="24384" y="301752"/>
                </a:lnTo>
                <a:lnTo>
                  <a:pt x="26670" y="298704"/>
                </a:lnTo>
                <a:lnTo>
                  <a:pt x="34290" y="291084"/>
                </a:lnTo>
                <a:lnTo>
                  <a:pt x="34290" y="275082"/>
                </a:lnTo>
                <a:lnTo>
                  <a:pt x="53340" y="275082"/>
                </a:lnTo>
                <a:lnTo>
                  <a:pt x="60960" y="267462"/>
                </a:lnTo>
                <a:lnTo>
                  <a:pt x="60960" y="264414"/>
                </a:lnTo>
                <a:lnTo>
                  <a:pt x="64055" y="264477"/>
                </a:lnTo>
                <a:lnTo>
                  <a:pt x="66294" y="267462"/>
                </a:lnTo>
                <a:lnTo>
                  <a:pt x="74676" y="275082"/>
                </a:lnTo>
                <a:lnTo>
                  <a:pt x="89916" y="275082"/>
                </a:lnTo>
                <a:lnTo>
                  <a:pt x="89916" y="291084"/>
                </a:lnTo>
                <a:lnTo>
                  <a:pt x="100584" y="298704"/>
                </a:lnTo>
                <a:lnTo>
                  <a:pt x="100584" y="350215"/>
                </a:lnTo>
                <a:lnTo>
                  <a:pt x="105918" y="346710"/>
                </a:lnTo>
                <a:lnTo>
                  <a:pt x="115919" y="333434"/>
                </a:lnTo>
                <a:lnTo>
                  <a:pt x="121920" y="318230"/>
                </a:lnTo>
                <a:lnTo>
                  <a:pt x="121920" y="285750"/>
                </a:lnTo>
                <a:lnTo>
                  <a:pt x="137922" y="270002"/>
                </a:lnTo>
                <a:lnTo>
                  <a:pt x="137922" y="217170"/>
                </a:lnTo>
                <a:lnTo>
                  <a:pt x="140208" y="214122"/>
                </a:lnTo>
                <a:lnTo>
                  <a:pt x="153924" y="201168"/>
                </a:lnTo>
                <a:close/>
              </a:path>
              <a:path w="358139" h="364489">
                <a:moveTo>
                  <a:pt x="100584" y="350215"/>
                </a:moveTo>
                <a:lnTo>
                  <a:pt x="100584" y="307086"/>
                </a:lnTo>
                <a:lnTo>
                  <a:pt x="89916" y="314706"/>
                </a:lnTo>
                <a:lnTo>
                  <a:pt x="89916" y="330708"/>
                </a:lnTo>
                <a:lnTo>
                  <a:pt x="74676" y="330708"/>
                </a:lnTo>
                <a:lnTo>
                  <a:pt x="64055" y="341328"/>
                </a:lnTo>
                <a:lnTo>
                  <a:pt x="60960" y="341376"/>
                </a:lnTo>
                <a:lnTo>
                  <a:pt x="50292" y="330708"/>
                </a:lnTo>
                <a:lnTo>
                  <a:pt x="37338" y="330708"/>
                </a:lnTo>
                <a:lnTo>
                  <a:pt x="34290" y="328422"/>
                </a:lnTo>
                <a:lnTo>
                  <a:pt x="34290" y="314706"/>
                </a:lnTo>
                <a:lnTo>
                  <a:pt x="26670" y="307086"/>
                </a:lnTo>
                <a:lnTo>
                  <a:pt x="24384" y="304038"/>
                </a:lnTo>
                <a:lnTo>
                  <a:pt x="24384" y="350215"/>
                </a:lnTo>
                <a:lnTo>
                  <a:pt x="39266" y="359997"/>
                </a:lnTo>
                <a:lnTo>
                  <a:pt x="62484" y="364426"/>
                </a:lnTo>
                <a:lnTo>
                  <a:pt x="85701" y="359997"/>
                </a:lnTo>
                <a:lnTo>
                  <a:pt x="100584" y="350215"/>
                </a:lnTo>
                <a:close/>
              </a:path>
              <a:path w="358139" h="364489">
                <a:moveTo>
                  <a:pt x="225552" y="163830"/>
                </a:moveTo>
                <a:lnTo>
                  <a:pt x="217170" y="156210"/>
                </a:lnTo>
                <a:lnTo>
                  <a:pt x="198882" y="174498"/>
                </a:lnTo>
                <a:lnTo>
                  <a:pt x="87630" y="64008"/>
                </a:lnTo>
                <a:lnTo>
                  <a:pt x="87630" y="114848"/>
                </a:lnTo>
                <a:lnTo>
                  <a:pt x="172212" y="201168"/>
                </a:lnTo>
                <a:lnTo>
                  <a:pt x="172212" y="225251"/>
                </a:lnTo>
                <a:lnTo>
                  <a:pt x="179927" y="225361"/>
                </a:lnTo>
                <a:lnTo>
                  <a:pt x="187844" y="228052"/>
                </a:lnTo>
                <a:lnTo>
                  <a:pt x="193548" y="233172"/>
                </a:lnTo>
                <a:lnTo>
                  <a:pt x="201168" y="238506"/>
                </a:lnTo>
                <a:lnTo>
                  <a:pt x="201168" y="249174"/>
                </a:lnTo>
                <a:lnTo>
                  <a:pt x="202132" y="258448"/>
                </a:lnTo>
                <a:lnTo>
                  <a:pt x="204882" y="266795"/>
                </a:lnTo>
                <a:lnTo>
                  <a:pt x="209204" y="274141"/>
                </a:lnTo>
                <a:lnTo>
                  <a:pt x="214884" y="280416"/>
                </a:lnTo>
                <a:lnTo>
                  <a:pt x="223385" y="288633"/>
                </a:lnTo>
                <a:lnTo>
                  <a:pt x="223385" y="172581"/>
                </a:lnTo>
                <a:lnTo>
                  <a:pt x="225552" y="163830"/>
                </a:lnTo>
                <a:close/>
              </a:path>
              <a:path w="358139" h="364489">
                <a:moveTo>
                  <a:pt x="123920" y="302025"/>
                </a:moveTo>
                <a:lnTo>
                  <a:pt x="121920" y="285750"/>
                </a:lnTo>
                <a:lnTo>
                  <a:pt x="121920" y="318230"/>
                </a:lnTo>
                <a:lnTo>
                  <a:pt x="123920" y="302025"/>
                </a:lnTo>
                <a:close/>
              </a:path>
              <a:path w="358139" h="364489">
                <a:moveTo>
                  <a:pt x="169926" y="238506"/>
                </a:moveTo>
                <a:lnTo>
                  <a:pt x="161544" y="238506"/>
                </a:lnTo>
                <a:lnTo>
                  <a:pt x="159258" y="240792"/>
                </a:lnTo>
                <a:lnTo>
                  <a:pt x="156210" y="240792"/>
                </a:lnTo>
                <a:lnTo>
                  <a:pt x="137922" y="222504"/>
                </a:lnTo>
                <a:lnTo>
                  <a:pt x="137922" y="270002"/>
                </a:lnTo>
                <a:lnTo>
                  <a:pt x="169926" y="238506"/>
                </a:lnTo>
                <a:close/>
              </a:path>
              <a:path w="358139" h="364489">
                <a:moveTo>
                  <a:pt x="172212" y="225251"/>
                </a:moveTo>
                <a:lnTo>
                  <a:pt x="172212" y="201168"/>
                </a:lnTo>
                <a:lnTo>
                  <a:pt x="153924" y="219456"/>
                </a:lnTo>
                <a:lnTo>
                  <a:pt x="164592" y="227838"/>
                </a:lnTo>
                <a:lnTo>
                  <a:pt x="171580" y="225242"/>
                </a:lnTo>
                <a:lnTo>
                  <a:pt x="172212" y="225251"/>
                </a:lnTo>
                <a:close/>
              </a:path>
              <a:path w="358139" h="364489">
                <a:moveTo>
                  <a:pt x="211836" y="143256"/>
                </a:moveTo>
                <a:lnTo>
                  <a:pt x="211836" y="111252"/>
                </a:lnTo>
                <a:lnTo>
                  <a:pt x="182880" y="140208"/>
                </a:lnTo>
                <a:lnTo>
                  <a:pt x="198882" y="156210"/>
                </a:lnTo>
                <a:lnTo>
                  <a:pt x="211836" y="143256"/>
                </a:lnTo>
                <a:close/>
              </a:path>
              <a:path w="358139" h="364489">
                <a:moveTo>
                  <a:pt x="296418" y="19050"/>
                </a:moveTo>
                <a:lnTo>
                  <a:pt x="278737" y="15370"/>
                </a:lnTo>
                <a:lnTo>
                  <a:pt x="261270" y="17049"/>
                </a:lnTo>
                <a:lnTo>
                  <a:pt x="244232" y="24300"/>
                </a:lnTo>
                <a:lnTo>
                  <a:pt x="227838" y="37338"/>
                </a:lnTo>
                <a:lnTo>
                  <a:pt x="216550" y="53280"/>
                </a:lnTo>
                <a:lnTo>
                  <a:pt x="210121" y="72294"/>
                </a:lnTo>
                <a:lnTo>
                  <a:pt x="208549" y="92309"/>
                </a:lnTo>
                <a:lnTo>
                  <a:pt x="211836" y="111252"/>
                </a:lnTo>
                <a:lnTo>
                  <a:pt x="211836" y="143256"/>
                </a:lnTo>
                <a:lnTo>
                  <a:pt x="214884" y="140208"/>
                </a:lnTo>
                <a:lnTo>
                  <a:pt x="220218" y="140208"/>
                </a:lnTo>
                <a:lnTo>
                  <a:pt x="222504" y="143256"/>
                </a:lnTo>
                <a:lnTo>
                  <a:pt x="236220" y="156210"/>
                </a:lnTo>
                <a:lnTo>
                  <a:pt x="238506" y="159258"/>
                </a:lnTo>
                <a:lnTo>
                  <a:pt x="238506" y="169926"/>
                </a:lnTo>
                <a:lnTo>
                  <a:pt x="240792" y="167640"/>
                </a:lnTo>
                <a:lnTo>
                  <a:pt x="240792" y="73914"/>
                </a:lnTo>
                <a:lnTo>
                  <a:pt x="243840" y="71628"/>
                </a:lnTo>
                <a:lnTo>
                  <a:pt x="296418" y="19050"/>
                </a:lnTo>
                <a:close/>
              </a:path>
              <a:path w="358139" h="364489">
                <a:moveTo>
                  <a:pt x="358140" y="316230"/>
                </a:moveTo>
                <a:lnTo>
                  <a:pt x="278130" y="217170"/>
                </a:lnTo>
                <a:lnTo>
                  <a:pt x="249174" y="204216"/>
                </a:lnTo>
                <a:lnTo>
                  <a:pt x="238506" y="204216"/>
                </a:lnTo>
                <a:lnTo>
                  <a:pt x="230886" y="195834"/>
                </a:lnTo>
                <a:lnTo>
                  <a:pt x="227052" y="190083"/>
                </a:lnTo>
                <a:lnTo>
                  <a:pt x="224218" y="181832"/>
                </a:lnTo>
                <a:lnTo>
                  <a:pt x="223385" y="172581"/>
                </a:lnTo>
                <a:lnTo>
                  <a:pt x="223385" y="288633"/>
                </a:lnTo>
                <a:lnTo>
                  <a:pt x="225552" y="290728"/>
                </a:lnTo>
                <a:lnTo>
                  <a:pt x="225552" y="262128"/>
                </a:lnTo>
                <a:lnTo>
                  <a:pt x="227838" y="259080"/>
                </a:lnTo>
                <a:lnTo>
                  <a:pt x="230886" y="259080"/>
                </a:lnTo>
                <a:lnTo>
                  <a:pt x="233172" y="262128"/>
                </a:lnTo>
                <a:lnTo>
                  <a:pt x="236220" y="265176"/>
                </a:lnTo>
                <a:lnTo>
                  <a:pt x="236220" y="240792"/>
                </a:lnTo>
                <a:lnTo>
                  <a:pt x="238506" y="240792"/>
                </a:lnTo>
                <a:lnTo>
                  <a:pt x="238506" y="238506"/>
                </a:lnTo>
                <a:lnTo>
                  <a:pt x="246126" y="238506"/>
                </a:lnTo>
                <a:lnTo>
                  <a:pt x="246126" y="240792"/>
                </a:lnTo>
                <a:lnTo>
                  <a:pt x="256794" y="251460"/>
                </a:lnTo>
                <a:lnTo>
                  <a:pt x="256794" y="230124"/>
                </a:lnTo>
                <a:lnTo>
                  <a:pt x="259842" y="227838"/>
                </a:lnTo>
                <a:lnTo>
                  <a:pt x="262128" y="224790"/>
                </a:lnTo>
                <a:lnTo>
                  <a:pt x="265176" y="224790"/>
                </a:lnTo>
                <a:lnTo>
                  <a:pt x="267462" y="227838"/>
                </a:lnTo>
                <a:lnTo>
                  <a:pt x="341376" y="301752"/>
                </a:lnTo>
                <a:lnTo>
                  <a:pt x="341376" y="348945"/>
                </a:lnTo>
                <a:lnTo>
                  <a:pt x="344424" y="346710"/>
                </a:lnTo>
                <a:lnTo>
                  <a:pt x="354711" y="332684"/>
                </a:lnTo>
                <a:lnTo>
                  <a:pt x="358140" y="316230"/>
                </a:lnTo>
                <a:close/>
              </a:path>
              <a:path w="358139" h="364489">
                <a:moveTo>
                  <a:pt x="310134" y="359632"/>
                </a:moveTo>
                <a:lnTo>
                  <a:pt x="310134" y="341376"/>
                </a:lnTo>
                <a:lnTo>
                  <a:pt x="307086" y="341376"/>
                </a:lnTo>
                <a:lnTo>
                  <a:pt x="304800" y="343662"/>
                </a:lnTo>
                <a:lnTo>
                  <a:pt x="301752" y="343662"/>
                </a:lnTo>
                <a:lnTo>
                  <a:pt x="299466" y="341376"/>
                </a:lnTo>
                <a:lnTo>
                  <a:pt x="225552" y="269748"/>
                </a:lnTo>
                <a:lnTo>
                  <a:pt x="225552" y="290728"/>
                </a:lnTo>
                <a:lnTo>
                  <a:pt x="283464" y="346710"/>
                </a:lnTo>
                <a:lnTo>
                  <a:pt x="297489" y="356997"/>
                </a:lnTo>
                <a:lnTo>
                  <a:pt x="310134" y="359632"/>
                </a:lnTo>
                <a:close/>
              </a:path>
              <a:path w="358139" h="364489">
                <a:moveTo>
                  <a:pt x="238506" y="169926"/>
                </a:moveTo>
                <a:lnTo>
                  <a:pt x="238506" y="161544"/>
                </a:lnTo>
                <a:lnTo>
                  <a:pt x="236220" y="163830"/>
                </a:lnTo>
                <a:lnTo>
                  <a:pt x="236220" y="172212"/>
                </a:lnTo>
                <a:lnTo>
                  <a:pt x="238506" y="169926"/>
                </a:lnTo>
                <a:close/>
              </a:path>
              <a:path w="358139" h="364489">
                <a:moveTo>
                  <a:pt x="331470" y="356211"/>
                </a:moveTo>
                <a:lnTo>
                  <a:pt x="331470" y="328422"/>
                </a:lnTo>
                <a:lnTo>
                  <a:pt x="328422" y="328422"/>
                </a:lnTo>
                <a:lnTo>
                  <a:pt x="328422" y="330708"/>
                </a:lnTo>
                <a:lnTo>
                  <a:pt x="320802" y="330708"/>
                </a:lnTo>
                <a:lnTo>
                  <a:pt x="238506" y="249174"/>
                </a:lnTo>
                <a:lnTo>
                  <a:pt x="238506" y="246126"/>
                </a:lnTo>
                <a:lnTo>
                  <a:pt x="236220" y="246126"/>
                </a:lnTo>
                <a:lnTo>
                  <a:pt x="236220" y="265176"/>
                </a:lnTo>
                <a:lnTo>
                  <a:pt x="307086" y="336042"/>
                </a:lnTo>
                <a:lnTo>
                  <a:pt x="310134" y="336042"/>
                </a:lnTo>
                <a:lnTo>
                  <a:pt x="310134" y="359632"/>
                </a:lnTo>
                <a:lnTo>
                  <a:pt x="313944" y="360426"/>
                </a:lnTo>
                <a:lnTo>
                  <a:pt x="330398" y="356997"/>
                </a:lnTo>
                <a:lnTo>
                  <a:pt x="331470" y="356211"/>
                </a:lnTo>
                <a:close/>
              </a:path>
              <a:path w="358139" h="364489">
                <a:moveTo>
                  <a:pt x="351722" y="87344"/>
                </a:moveTo>
                <a:lnTo>
                  <a:pt x="349758" y="69342"/>
                </a:lnTo>
                <a:lnTo>
                  <a:pt x="296418" y="121920"/>
                </a:lnTo>
                <a:lnTo>
                  <a:pt x="294132" y="124206"/>
                </a:lnTo>
                <a:lnTo>
                  <a:pt x="288798" y="124206"/>
                </a:lnTo>
                <a:lnTo>
                  <a:pt x="288798" y="121920"/>
                </a:lnTo>
                <a:lnTo>
                  <a:pt x="243840" y="79248"/>
                </a:lnTo>
                <a:lnTo>
                  <a:pt x="240792" y="76962"/>
                </a:lnTo>
                <a:lnTo>
                  <a:pt x="240792" y="167640"/>
                </a:lnTo>
                <a:lnTo>
                  <a:pt x="254508" y="153924"/>
                </a:lnTo>
                <a:lnTo>
                  <a:pt x="273498" y="158603"/>
                </a:lnTo>
                <a:lnTo>
                  <a:pt x="313765" y="150816"/>
                </a:lnTo>
                <a:lnTo>
                  <a:pt x="342792" y="122491"/>
                </a:lnTo>
                <a:lnTo>
                  <a:pt x="349472" y="105346"/>
                </a:lnTo>
                <a:lnTo>
                  <a:pt x="351722" y="87344"/>
                </a:lnTo>
                <a:close/>
              </a:path>
              <a:path w="358139" h="364489">
                <a:moveTo>
                  <a:pt x="341376" y="348945"/>
                </a:moveTo>
                <a:lnTo>
                  <a:pt x="341376" y="309372"/>
                </a:lnTo>
                <a:lnTo>
                  <a:pt x="333756" y="309372"/>
                </a:lnTo>
                <a:lnTo>
                  <a:pt x="259842" y="235458"/>
                </a:lnTo>
                <a:lnTo>
                  <a:pt x="256794" y="233172"/>
                </a:lnTo>
                <a:lnTo>
                  <a:pt x="256794" y="251460"/>
                </a:lnTo>
                <a:lnTo>
                  <a:pt x="328422" y="323088"/>
                </a:lnTo>
                <a:lnTo>
                  <a:pt x="331470" y="325374"/>
                </a:lnTo>
                <a:lnTo>
                  <a:pt x="331470" y="356211"/>
                </a:lnTo>
                <a:lnTo>
                  <a:pt x="341376" y="348945"/>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1" name="object 38"/>
          <p:cNvSpPr txBox="1"/>
          <p:nvPr/>
        </p:nvSpPr>
        <p:spPr>
          <a:xfrm>
            <a:off x="6513842" y="4973018"/>
            <a:ext cx="652780" cy="313690"/>
          </a:xfrm>
          <a:prstGeom prst="rect">
            <a:avLst/>
          </a:prstGeom>
        </p:spPr>
        <p:txBody>
          <a:bodyPr vert="horz" wrap="square" lIns="0" tIns="0" rIns="0" bIns="0" rtlCol="0">
            <a:spAutoFit/>
          </a:bodyPr>
          <a:lstStyle/>
          <a:p>
            <a:pPr marL="12700" marR="5080">
              <a:lnSpc>
                <a:spcPct val="100000"/>
              </a:lnSpc>
            </a:pPr>
            <a:r>
              <a:rPr sz="1000" spc="-5" dirty="0">
                <a:latin typeface="Meiryo UI" panose="020B0604030504040204" pitchFamily="50" charset="-128"/>
                <a:ea typeface="Meiryo UI" panose="020B0604030504040204" pitchFamily="50" charset="-128"/>
                <a:cs typeface="Meiryo UI"/>
              </a:rPr>
              <a:t>ビッグデータ・  アナリティクス</a:t>
            </a:r>
            <a:endParaRPr sz="1000">
              <a:latin typeface="Meiryo UI" panose="020B0604030504040204" pitchFamily="50" charset="-128"/>
              <a:ea typeface="Meiryo UI" panose="020B0604030504040204" pitchFamily="50" charset="-128"/>
              <a:cs typeface="Meiryo UI"/>
            </a:endParaRPr>
          </a:p>
        </p:txBody>
      </p:sp>
      <p:sp>
        <p:nvSpPr>
          <p:cNvPr id="42" name="object 39"/>
          <p:cNvSpPr/>
          <p:nvPr/>
        </p:nvSpPr>
        <p:spPr>
          <a:xfrm>
            <a:off x="6067818" y="4245816"/>
            <a:ext cx="407034" cy="559435"/>
          </a:xfrm>
          <a:custGeom>
            <a:avLst/>
            <a:gdLst/>
            <a:ahLst/>
            <a:cxnLst/>
            <a:rect l="l" t="t" r="r" b="b"/>
            <a:pathLst>
              <a:path w="407035" h="559435">
                <a:moveTo>
                  <a:pt x="406908" y="491489"/>
                </a:moveTo>
                <a:lnTo>
                  <a:pt x="406908" y="67817"/>
                </a:lnTo>
                <a:lnTo>
                  <a:pt x="401562" y="41469"/>
                </a:lnTo>
                <a:lnTo>
                  <a:pt x="387000" y="19907"/>
                </a:lnTo>
                <a:lnTo>
                  <a:pt x="365438" y="5345"/>
                </a:lnTo>
                <a:lnTo>
                  <a:pt x="339090" y="0"/>
                </a:lnTo>
                <a:lnTo>
                  <a:pt x="67818" y="0"/>
                </a:lnTo>
                <a:lnTo>
                  <a:pt x="41469" y="5345"/>
                </a:lnTo>
                <a:lnTo>
                  <a:pt x="19907" y="19907"/>
                </a:lnTo>
                <a:lnTo>
                  <a:pt x="5345" y="41469"/>
                </a:lnTo>
                <a:lnTo>
                  <a:pt x="0" y="67817"/>
                </a:lnTo>
                <a:lnTo>
                  <a:pt x="0" y="491489"/>
                </a:lnTo>
                <a:lnTo>
                  <a:pt x="5345" y="517838"/>
                </a:lnTo>
                <a:lnTo>
                  <a:pt x="19907" y="539400"/>
                </a:lnTo>
                <a:lnTo>
                  <a:pt x="41469" y="553962"/>
                </a:lnTo>
                <a:lnTo>
                  <a:pt x="67818" y="559307"/>
                </a:lnTo>
                <a:lnTo>
                  <a:pt x="339090" y="559307"/>
                </a:lnTo>
                <a:lnTo>
                  <a:pt x="365438" y="553962"/>
                </a:lnTo>
                <a:lnTo>
                  <a:pt x="387000" y="539400"/>
                </a:lnTo>
                <a:lnTo>
                  <a:pt x="401562" y="517838"/>
                </a:lnTo>
                <a:lnTo>
                  <a:pt x="406908" y="491489"/>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3" name="object 40"/>
          <p:cNvSpPr/>
          <p:nvPr/>
        </p:nvSpPr>
        <p:spPr>
          <a:xfrm>
            <a:off x="6095250" y="4675584"/>
            <a:ext cx="200660" cy="22860"/>
          </a:xfrm>
          <a:custGeom>
            <a:avLst/>
            <a:gdLst/>
            <a:ahLst/>
            <a:cxnLst/>
            <a:rect l="l" t="t" r="r" b="b"/>
            <a:pathLst>
              <a:path w="200660" h="22860">
                <a:moveTo>
                  <a:pt x="200405" y="22860"/>
                </a:moveTo>
                <a:lnTo>
                  <a:pt x="195857" y="17573"/>
                </a:lnTo>
                <a:lnTo>
                  <a:pt x="191452" y="12001"/>
                </a:lnTo>
                <a:lnTo>
                  <a:pt x="187332" y="6143"/>
                </a:lnTo>
                <a:lnTo>
                  <a:pt x="183641" y="0"/>
                </a:lnTo>
                <a:lnTo>
                  <a:pt x="5333" y="0"/>
                </a:lnTo>
                <a:lnTo>
                  <a:pt x="0" y="4572"/>
                </a:lnTo>
                <a:lnTo>
                  <a:pt x="0" y="17526"/>
                </a:lnTo>
                <a:lnTo>
                  <a:pt x="5333" y="22860"/>
                </a:lnTo>
                <a:lnTo>
                  <a:pt x="200405" y="2286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4" name="object 41"/>
          <p:cNvSpPr/>
          <p:nvPr/>
        </p:nvSpPr>
        <p:spPr>
          <a:xfrm>
            <a:off x="6411480" y="4675584"/>
            <a:ext cx="52069" cy="22860"/>
          </a:xfrm>
          <a:custGeom>
            <a:avLst/>
            <a:gdLst/>
            <a:ahLst/>
            <a:cxnLst/>
            <a:rect l="l" t="t" r="r" b="b"/>
            <a:pathLst>
              <a:path w="52070" h="22860">
                <a:moveTo>
                  <a:pt x="51816" y="17526"/>
                </a:moveTo>
                <a:lnTo>
                  <a:pt x="51816" y="4572"/>
                </a:lnTo>
                <a:lnTo>
                  <a:pt x="46482" y="0"/>
                </a:lnTo>
                <a:lnTo>
                  <a:pt x="0" y="0"/>
                </a:lnTo>
                <a:lnTo>
                  <a:pt x="18288" y="22860"/>
                </a:lnTo>
                <a:lnTo>
                  <a:pt x="46482" y="22860"/>
                </a:lnTo>
                <a:lnTo>
                  <a:pt x="51816" y="17526"/>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5" name="object 42"/>
          <p:cNvSpPr/>
          <p:nvPr/>
        </p:nvSpPr>
        <p:spPr>
          <a:xfrm>
            <a:off x="6345186" y="4470605"/>
            <a:ext cx="78105" cy="184785"/>
          </a:xfrm>
          <a:custGeom>
            <a:avLst/>
            <a:gdLst/>
            <a:ahLst/>
            <a:cxnLst/>
            <a:rect l="l" t="t" r="r" b="b"/>
            <a:pathLst>
              <a:path w="78104" h="184785">
                <a:moveTo>
                  <a:pt x="77724" y="184404"/>
                </a:moveTo>
                <a:lnTo>
                  <a:pt x="77724" y="0"/>
                </a:lnTo>
                <a:lnTo>
                  <a:pt x="0" y="0"/>
                </a:lnTo>
                <a:lnTo>
                  <a:pt x="0" y="63246"/>
                </a:lnTo>
                <a:lnTo>
                  <a:pt x="22990" y="73437"/>
                </a:lnTo>
                <a:lnTo>
                  <a:pt x="41624" y="93345"/>
                </a:lnTo>
                <a:lnTo>
                  <a:pt x="54113" y="120681"/>
                </a:lnTo>
                <a:lnTo>
                  <a:pt x="58674" y="153162"/>
                </a:lnTo>
                <a:lnTo>
                  <a:pt x="58674" y="184404"/>
                </a:lnTo>
                <a:lnTo>
                  <a:pt x="77724" y="184404"/>
                </a:lnTo>
                <a:close/>
              </a:path>
              <a:path w="78104" h="184785">
                <a:moveTo>
                  <a:pt x="58674" y="184404"/>
                </a:moveTo>
                <a:lnTo>
                  <a:pt x="58674" y="153162"/>
                </a:lnTo>
                <a:lnTo>
                  <a:pt x="58388" y="161151"/>
                </a:lnTo>
                <a:lnTo>
                  <a:pt x="57531" y="169068"/>
                </a:lnTo>
                <a:lnTo>
                  <a:pt x="56102" y="176843"/>
                </a:lnTo>
                <a:lnTo>
                  <a:pt x="54102" y="184404"/>
                </a:lnTo>
                <a:lnTo>
                  <a:pt x="58674" y="184404"/>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6" name="object 43"/>
          <p:cNvSpPr/>
          <p:nvPr/>
        </p:nvSpPr>
        <p:spPr>
          <a:xfrm>
            <a:off x="6240792" y="4294584"/>
            <a:ext cx="78105" cy="360680"/>
          </a:xfrm>
          <a:custGeom>
            <a:avLst/>
            <a:gdLst/>
            <a:ahLst/>
            <a:cxnLst/>
            <a:rect l="l" t="t" r="r" b="b"/>
            <a:pathLst>
              <a:path w="78104" h="360679">
                <a:moveTo>
                  <a:pt x="77724" y="240792"/>
                </a:moveTo>
                <a:lnTo>
                  <a:pt x="77724" y="0"/>
                </a:lnTo>
                <a:lnTo>
                  <a:pt x="0" y="0"/>
                </a:lnTo>
                <a:lnTo>
                  <a:pt x="0" y="360426"/>
                </a:lnTo>
                <a:lnTo>
                  <a:pt x="25908" y="360426"/>
                </a:lnTo>
                <a:lnTo>
                  <a:pt x="25908" y="329184"/>
                </a:lnTo>
                <a:lnTo>
                  <a:pt x="29825" y="298763"/>
                </a:lnTo>
                <a:lnTo>
                  <a:pt x="40671" y="272700"/>
                </a:lnTo>
                <a:lnTo>
                  <a:pt x="57090" y="252781"/>
                </a:lnTo>
                <a:lnTo>
                  <a:pt x="77724" y="240792"/>
                </a:lnTo>
                <a:close/>
              </a:path>
              <a:path w="78104" h="360679">
                <a:moveTo>
                  <a:pt x="30480" y="360426"/>
                </a:moveTo>
                <a:lnTo>
                  <a:pt x="28479" y="352865"/>
                </a:lnTo>
                <a:lnTo>
                  <a:pt x="27051" y="345090"/>
                </a:lnTo>
                <a:lnTo>
                  <a:pt x="26193" y="337173"/>
                </a:lnTo>
                <a:lnTo>
                  <a:pt x="25908" y="329184"/>
                </a:lnTo>
                <a:lnTo>
                  <a:pt x="25908" y="360426"/>
                </a:lnTo>
                <a:lnTo>
                  <a:pt x="30480" y="360426"/>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8" name="object 44"/>
          <p:cNvSpPr/>
          <p:nvPr/>
        </p:nvSpPr>
        <p:spPr>
          <a:xfrm>
            <a:off x="6137160" y="4429458"/>
            <a:ext cx="78105" cy="226060"/>
          </a:xfrm>
          <a:custGeom>
            <a:avLst/>
            <a:gdLst/>
            <a:ahLst/>
            <a:cxnLst/>
            <a:rect l="l" t="t" r="r" b="b"/>
            <a:pathLst>
              <a:path w="78104" h="226060">
                <a:moveTo>
                  <a:pt x="0" y="0"/>
                </a:moveTo>
                <a:lnTo>
                  <a:pt x="0" y="225551"/>
                </a:lnTo>
                <a:lnTo>
                  <a:pt x="77724" y="225551"/>
                </a:lnTo>
                <a:lnTo>
                  <a:pt x="77724" y="0"/>
                </a:lnTo>
                <a:lnTo>
                  <a:pt x="0" y="0"/>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9" name="object 45"/>
          <p:cNvSpPr/>
          <p:nvPr/>
        </p:nvSpPr>
        <p:spPr>
          <a:xfrm>
            <a:off x="6276154" y="4547567"/>
            <a:ext cx="118745" cy="152400"/>
          </a:xfrm>
          <a:custGeom>
            <a:avLst/>
            <a:gdLst/>
            <a:ahLst/>
            <a:cxnLst/>
            <a:rect l="l" t="t" r="r" b="b"/>
            <a:pathLst>
              <a:path w="118745" h="152400">
                <a:moveTo>
                  <a:pt x="118252" y="71175"/>
                </a:moveTo>
                <a:lnTo>
                  <a:pt x="105608" y="28955"/>
                </a:lnTo>
                <a:lnTo>
                  <a:pt x="66746" y="0"/>
                </a:lnTo>
                <a:lnTo>
                  <a:pt x="43100" y="1881"/>
                </a:lnTo>
                <a:lnTo>
                  <a:pt x="22740" y="15049"/>
                </a:lnTo>
                <a:lnTo>
                  <a:pt x="7810" y="37076"/>
                </a:lnTo>
                <a:lnTo>
                  <a:pt x="452" y="65532"/>
                </a:lnTo>
                <a:lnTo>
                  <a:pt x="0" y="80783"/>
                </a:lnTo>
                <a:lnTo>
                  <a:pt x="1976" y="95535"/>
                </a:lnTo>
                <a:lnTo>
                  <a:pt x="6238" y="109573"/>
                </a:lnTo>
                <a:lnTo>
                  <a:pt x="12358" y="122097"/>
                </a:lnTo>
                <a:lnTo>
                  <a:pt x="12358" y="79759"/>
                </a:lnTo>
                <a:lnTo>
                  <a:pt x="12644" y="67818"/>
                </a:lnTo>
                <a:lnTo>
                  <a:pt x="17859" y="47184"/>
                </a:lnTo>
                <a:lnTo>
                  <a:pt x="28074" y="30765"/>
                </a:lnTo>
                <a:lnTo>
                  <a:pt x="42005" y="19919"/>
                </a:lnTo>
                <a:lnTo>
                  <a:pt x="58364" y="16001"/>
                </a:lnTo>
                <a:lnTo>
                  <a:pt x="64460" y="16001"/>
                </a:lnTo>
                <a:lnTo>
                  <a:pt x="95702" y="39623"/>
                </a:lnTo>
                <a:lnTo>
                  <a:pt x="105775" y="121292"/>
                </a:lnTo>
                <a:lnTo>
                  <a:pt x="111204" y="112537"/>
                </a:lnTo>
                <a:lnTo>
                  <a:pt x="117800" y="86106"/>
                </a:lnTo>
                <a:lnTo>
                  <a:pt x="118252" y="71175"/>
                </a:lnTo>
                <a:close/>
              </a:path>
              <a:path w="118745" h="152400">
                <a:moveTo>
                  <a:pt x="105775" y="121292"/>
                </a:moveTo>
                <a:lnTo>
                  <a:pt x="105775" y="71985"/>
                </a:lnTo>
                <a:lnTo>
                  <a:pt x="105608" y="83820"/>
                </a:lnTo>
                <a:lnTo>
                  <a:pt x="99429" y="106382"/>
                </a:lnTo>
                <a:lnTo>
                  <a:pt x="87606" y="123729"/>
                </a:lnTo>
                <a:lnTo>
                  <a:pt x="71639" y="134076"/>
                </a:lnTo>
                <a:lnTo>
                  <a:pt x="53030" y="135636"/>
                </a:lnTo>
                <a:lnTo>
                  <a:pt x="44076" y="132802"/>
                </a:lnTo>
                <a:lnTo>
                  <a:pt x="16930" y="102215"/>
                </a:lnTo>
                <a:lnTo>
                  <a:pt x="12358" y="79759"/>
                </a:lnTo>
                <a:lnTo>
                  <a:pt x="12358" y="122097"/>
                </a:lnTo>
                <a:lnTo>
                  <a:pt x="39969" y="148720"/>
                </a:lnTo>
                <a:lnTo>
                  <a:pt x="51506" y="152400"/>
                </a:lnTo>
                <a:lnTo>
                  <a:pt x="59126" y="152400"/>
                </a:lnTo>
                <a:lnTo>
                  <a:pt x="80295" y="147399"/>
                </a:lnTo>
                <a:lnTo>
                  <a:pt x="98178" y="133540"/>
                </a:lnTo>
                <a:lnTo>
                  <a:pt x="105775" y="121292"/>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0" name="object 46"/>
          <p:cNvSpPr/>
          <p:nvPr/>
        </p:nvSpPr>
        <p:spPr>
          <a:xfrm>
            <a:off x="6363474" y="4658820"/>
            <a:ext cx="87630" cy="111760"/>
          </a:xfrm>
          <a:custGeom>
            <a:avLst/>
            <a:gdLst/>
            <a:ahLst/>
            <a:cxnLst/>
            <a:rect l="l" t="t" r="r" b="b"/>
            <a:pathLst>
              <a:path w="87629" h="111760">
                <a:moveTo>
                  <a:pt x="87630" y="80009"/>
                </a:moveTo>
                <a:lnTo>
                  <a:pt x="21336" y="0"/>
                </a:lnTo>
                <a:lnTo>
                  <a:pt x="0" y="30479"/>
                </a:lnTo>
                <a:lnTo>
                  <a:pt x="66294" y="111251"/>
                </a:lnTo>
                <a:lnTo>
                  <a:pt x="87630" y="80009"/>
                </a:lnTo>
                <a:close/>
              </a:path>
            </a:pathLst>
          </a:custGeom>
          <a:solidFill>
            <a:srgbClr val="00000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1" name="object 47"/>
          <p:cNvSpPr txBox="1"/>
          <p:nvPr/>
        </p:nvSpPr>
        <p:spPr>
          <a:xfrm>
            <a:off x="6555739" y="4390849"/>
            <a:ext cx="652780" cy="389890"/>
          </a:xfrm>
          <a:prstGeom prst="rect">
            <a:avLst/>
          </a:prstGeom>
        </p:spPr>
        <p:txBody>
          <a:bodyPr vert="horz" wrap="square" lIns="0" tIns="0" rIns="0" bIns="0" rtlCol="0">
            <a:spAutoFit/>
          </a:bodyPr>
          <a:lstStyle/>
          <a:p>
            <a:pPr marL="12700" marR="5080">
              <a:lnSpc>
                <a:spcPct val="125000"/>
              </a:lnSpc>
            </a:pPr>
            <a:r>
              <a:rPr sz="1000" spc="-5" dirty="0">
                <a:latin typeface="Meiryo UI" panose="020B0604030504040204" pitchFamily="50" charset="-128"/>
                <a:ea typeface="Meiryo UI" panose="020B0604030504040204" pitchFamily="50" charset="-128"/>
                <a:cs typeface="Meiryo UI"/>
              </a:rPr>
              <a:t>ビックデータ  アナリティクス</a:t>
            </a:r>
            <a:endParaRPr sz="1000">
              <a:latin typeface="Meiryo UI" panose="020B0604030504040204" pitchFamily="50" charset="-128"/>
              <a:ea typeface="Meiryo UI" panose="020B0604030504040204" pitchFamily="50" charset="-128"/>
              <a:cs typeface="Meiryo UI"/>
            </a:endParaRPr>
          </a:p>
        </p:txBody>
      </p:sp>
      <p:sp>
        <p:nvSpPr>
          <p:cNvPr id="52" name="object 48"/>
          <p:cNvSpPr/>
          <p:nvPr/>
        </p:nvSpPr>
        <p:spPr>
          <a:xfrm>
            <a:off x="6004572" y="3437334"/>
            <a:ext cx="1774825" cy="262255"/>
          </a:xfrm>
          <a:custGeom>
            <a:avLst/>
            <a:gdLst/>
            <a:ahLst/>
            <a:cxnLst/>
            <a:rect l="l" t="t" r="r" b="b"/>
            <a:pathLst>
              <a:path w="1774825" h="262254">
                <a:moveTo>
                  <a:pt x="0" y="0"/>
                </a:moveTo>
                <a:lnTo>
                  <a:pt x="0" y="262128"/>
                </a:lnTo>
                <a:lnTo>
                  <a:pt x="1774697" y="262127"/>
                </a:lnTo>
                <a:lnTo>
                  <a:pt x="1774697" y="0"/>
                </a:lnTo>
                <a:lnTo>
                  <a:pt x="0"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3" name="object 49"/>
          <p:cNvSpPr txBox="1"/>
          <p:nvPr/>
        </p:nvSpPr>
        <p:spPr>
          <a:xfrm>
            <a:off x="6064250" y="3446731"/>
            <a:ext cx="1620520" cy="249554"/>
          </a:xfrm>
          <a:prstGeom prst="rect">
            <a:avLst/>
          </a:prstGeom>
        </p:spPr>
        <p:txBody>
          <a:bodyPr vert="horz" wrap="square" lIns="0" tIns="0" rIns="0" bIns="0" rtlCol="0">
            <a:spAutoFit/>
          </a:bodyPr>
          <a:lstStyle/>
          <a:p>
            <a:pPr marL="12700">
              <a:lnSpc>
                <a:spcPct val="100000"/>
              </a:lnSpc>
            </a:pPr>
            <a:r>
              <a:rPr sz="1600" spc="-5" dirty="0">
                <a:solidFill>
                  <a:srgbClr val="FF0000"/>
                </a:solidFill>
                <a:latin typeface="Meiryo UI" panose="020B0604030504040204" pitchFamily="50" charset="-128"/>
                <a:ea typeface="Meiryo UI" panose="020B0604030504040204" pitchFamily="50" charset="-128"/>
                <a:cs typeface="Meiryo UI"/>
              </a:rPr>
              <a:t>変化をもたらす技術</a:t>
            </a:r>
            <a:endParaRPr sz="1600">
              <a:latin typeface="Meiryo UI" panose="020B0604030504040204" pitchFamily="50" charset="-128"/>
              <a:ea typeface="Meiryo UI" panose="020B0604030504040204" pitchFamily="50" charset="-128"/>
              <a:cs typeface="Meiryo UI"/>
            </a:endParaRPr>
          </a:p>
        </p:txBody>
      </p:sp>
      <p:sp>
        <p:nvSpPr>
          <p:cNvPr id="54" name="テキスト ボックス 53"/>
          <p:cNvSpPr txBox="1"/>
          <p:nvPr/>
        </p:nvSpPr>
        <p:spPr>
          <a:xfrm>
            <a:off x="1" y="6642556"/>
            <a:ext cx="1440180" cy="21544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（出典）アクセンチュア</a:t>
            </a:r>
          </a:p>
        </p:txBody>
      </p:sp>
    </p:spTree>
    <p:extLst>
      <p:ext uri="{BB962C8B-B14F-4D97-AF65-F5344CB8AC3E}">
        <p14:creationId xmlns:p14="http://schemas.microsoft.com/office/powerpoint/2010/main" val="1646015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p:cNvPicPr>
            <a:picLocks noChangeAspect="1"/>
          </p:cNvPicPr>
          <p:nvPr/>
        </p:nvPicPr>
        <p:blipFill>
          <a:blip r:embed="rId2"/>
          <a:stretch>
            <a:fillRect/>
          </a:stretch>
        </p:blipFill>
        <p:spPr>
          <a:xfrm>
            <a:off x="0" y="0"/>
            <a:ext cx="881743" cy="551089"/>
          </a:xfrm>
          <a:prstGeom prst="rect">
            <a:avLst/>
          </a:prstGeom>
        </p:spPr>
      </p:pic>
      <p:sp>
        <p:nvSpPr>
          <p:cNvPr id="30" name="正方形/長方形 29"/>
          <p:cNvSpPr/>
          <p:nvPr/>
        </p:nvSpPr>
        <p:spPr>
          <a:xfrm>
            <a:off x="2401887" y="342246"/>
            <a:ext cx="7315201" cy="461665"/>
          </a:xfrm>
          <a:prstGeom prst="rect">
            <a:avLst/>
          </a:prstGeom>
        </p:spPr>
        <p:txBody>
          <a:bodyPr wrap="square">
            <a:spAutoFit/>
          </a:bodyPr>
          <a:lstStyle/>
          <a:p>
            <a:pPr algn="ctr"/>
            <a:r>
              <a:rPr lang="ja-JP" altLang="en-US" sz="2400" b="1" dirty="0">
                <a:latin typeface="Meiryo UI" panose="020B0604030504040204" pitchFamily="50" charset="-128"/>
                <a:ea typeface="Meiryo UI" panose="020B0604030504040204" pitchFamily="50" charset="-128"/>
              </a:rPr>
              <a:t>契約形態も変わる</a:t>
            </a:r>
          </a:p>
        </p:txBody>
      </p:sp>
      <p:cxnSp>
        <p:nvCxnSpPr>
          <p:cNvPr id="31" name="直線矢印コネクタ 30"/>
          <p:cNvCxnSpPr/>
          <p:nvPr/>
        </p:nvCxnSpPr>
        <p:spPr>
          <a:xfrm flipV="1">
            <a:off x="2495551" y="1683203"/>
            <a:ext cx="0" cy="46085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2495551" y="6291716"/>
            <a:ext cx="67691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角丸四角形 32"/>
          <p:cNvSpPr/>
          <p:nvPr/>
        </p:nvSpPr>
        <p:spPr>
          <a:xfrm>
            <a:off x="2927351" y="4635953"/>
            <a:ext cx="1944687" cy="1368425"/>
          </a:xfrm>
          <a:prstGeom prst="roundRect">
            <a:avLst/>
          </a:prstGeom>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取引ベース</a:t>
            </a:r>
            <a:br>
              <a:rPr lang="en-US" altLang="ja-JP" sz="2000" b="1" dirty="0">
                <a:latin typeface="Meiryo UI" panose="020B0604030504040204" pitchFamily="50" charset="-128"/>
                <a:ea typeface="Meiryo UI" panose="020B0604030504040204" pitchFamily="50" charset="-128"/>
                <a:cs typeface="Meiryo UI" panose="020B0604030504040204" pitchFamily="50" charset="-128"/>
              </a:rPr>
            </a:b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故障・修理</a:t>
            </a:r>
          </a:p>
        </p:txBody>
      </p:sp>
      <p:sp>
        <p:nvSpPr>
          <p:cNvPr id="34" name="角丸四角形 33"/>
          <p:cNvSpPr/>
          <p:nvPr/>
        </p:nvSpPr>
        <p:spPr>
          <a:xfrm>
            <a:off x="5087938" y="3123066"/>
            <a:ext cx="1943100" cy="1368425"/>
          </a:xfrm>
          <a:prstGeom prst="roundRect">
            <a:avLst/>
          </a:prstGeom>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サービス契約</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sz="2000" b="1" dirty="0">
                <a:latin typeface="Meiryo UI" panose="020B0604030504040204" pitchFamily="50" charset="-128"/>
                <a:ea typeface="Meiryo UI" panose="020B0604030504040204" pitchFamily="50" charset="-128"/>
                <a:cs typeface="Meiryo UI" panose="020B0604030504040204" pitchFamily="50" charset="-128"/>
              </a:rPr>
              <a:t>ベース</a:t>
            </a:r>
            <a:endParaRPr lang="en-US" altLang="ja-JP" sz="2000" b="1" dirty="0">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“長期保守契約”</a:t>
            </a:r>
          </a:p>
        </p:txBody>
      </p:sp>
      <p:sp>
        <p:nvSpPr>
          <p:cNvPr id="35" name="角丸四角形 34"/>
          <p:cNvSpPr/>
          <p:nvPr/>
        </p:nvSpPr>
        <p:spPr>
          <a:xfrm>
            <a:off x="7380288" y="1683203"/>
            <a:ext cx="1943100" cy="1368425"/>
          </a:xfrm>
          <a:prstGeom prst="round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0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成果ベース</a:t>
            </a:r>
            <a:endParaRPr lang="en-US" altLang="ja-JP" sz="20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顧客のアウトプットの</a:t>
            </a:r>
            <a:endParaRPr lang="en-US" altLang="ja-JP"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最大化</a:t>
            </a:r>
            <a:endParaRPr lang="en-US" altLang="ja-JP"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“顧客資産の最適化”</a:t>
            </a:r>
          </a:p>
        </p:txBody>
      </p:sp>
      <p:sp>
        <p:nvSpPr>
          <p:cNvPr id="36" name="テキスト ボックス 11"/>
          <p:cNvSpPr txBox="1">
            <a:spLocks noChangeArrowheads="1"/>
          </p:cNvSpPr>
          <p:nvPr/>
        </p:nvSpPr>
        <p:spPr bwMode="auto">
          <a:xfrm>
            <a:off x="2676526" y="3375478"/>
            <a:ext cx="20875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1800" b="1" dirty="0">
                <a:latin typeface="Meiryo UI" panose="020B0604030504040204" pitchFamily="50" charset="-128"/>
                <a:ea typeface="Meiryo UI" panose="020B0604030504040204" pitchFamily="50" charset="-128"/>
              </a:rPr>
              <a:t>部品の販売及び</a:t>
            </a:r>
            <a:endParaRPr lang="en-US" altLang="ja-JP" sz="1800" b="1" dirty="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1800" b="1" dirty="0">
                <a:latin typeface="Meiryo UI" panose="020B0604030504040204" pitchFamily="50" charset="-128"/>
                <a:ea typeface="Meiryo UI" panose="020B0604030504040204" pitchFamily="50" charset="-128"/>
              </a:rPr>
              <a:t>修理サービス</a:t>
            </a:r>
          </a:p>
        </p:txBody>
      </p:sp>
      <p:sp>
        <p:nvSpPr>
          <p:cNvPr id="37" name="テキスト ボックス 17"/>
          <p:cNvSpPr txBox="1">
            <a:spLocks noChangeArrowheads="1"/>
          </p:cNvSpPr>
          <p:nvPr/>
        </p:nvSpPr>
        <p:spPr bwMode="auto">
          <a:xfrm>
            <a:off x="7329488" y="3465966"/>
            <a:ext cx="4231141" cy="126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defRPr/>
            </a:pPr>
            <a:r>
              <a:rPr lang="ja-JP" altLang="en-US" sz="1800" b="1" dirty="0">
                <a:latin typeface="Meiryo UI" panose="020B0604030504040204" pitchFamily="50" charset="-128"/>
                <a:ea typeface="Meiryo UI" panose="020B0604030504040204" pitchFamily="50" charset="-128"/>
              </a:rPr>
              <a:t>資産とオペレーションの最適化</a:t>
            </a:r>
            <a:endParaRPr lang="en-US" altLang="ja-JP" sz="1800" b="1" dirty="0">
              <a:latin typeface="Meiryo UI" panose="020B0604030504040204" pitchFamily="50" charset="-128"/>
              <a:ea typeface="Meiryo UI" panose="020B0604030504040204" pitchFamily="50" charset="-128"/>
            </a:endParaRPr>
          </a:p>
          <a:p>
            <a:pPr algn="ctr" eaLnBrk="1" hangingPunct="1">
              <a:spcBef>
                <a:spcPct val="0"/>
              </a:spcBef>
              <a:buFontTx/>
              <a:buNone/>
              <a:defRPr/>
            </a:pPr>
            <a:endParaRPr lang="en-US" altLang="ja-JP" sz="105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600" dirty="0">
                <a:latin typeface="Meiryo UI" panose="020B0604030504040204" pitchFamily="50" charset="-128"/>
                <a:ea typeface="Meiryo UI" panose="020B0604030504040204" pitchFamily="50" charset="-128"/>
              </a:rPr>
              <a:t>・データと分析技術を駆使して意思決定を支援</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600" dirty="0">
                <a:latin typeface="Meiryo UI" panose="020B0604030504040204" pitchFamily="50" charset="-128"/>
                <a:ea typeface="Meiryo UI" panose="020B0604030504040204" pitchFamily="50" charset="-128"/>
              </a:rPr>
              <a:t>・機器販売からビジネスパートナーへ</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defRPr/>
            </a:pPr>
            <a:r>
              <a:rPr lang="ja-JP" altLang="en-US" sz="1600" dirty="0">
                <a:latin typeface="Meiryo UI" panose="020B0604030504040204" pitchFamily="50" charset="-128"/>
                <a:ea typeface="Meiryo UI" panose="020B0604030504040204" pitchFamily="50" charset="-128"/>
              </a:rPr>
              <a:t>・予期せぬダウンタイムをゼロに</a:t>
            </a:r>
          </a:p>
        </p:txBody>
      </p:sp>
      <p:cxnSp>
        <p:nvCxnSpPr>
          <p:cNvPr id="38" name="直線矢印コネクタ 37"/>
          <p:cNvCxnSpPr>
            <a:endCxn id="35" idx="2"/>
          </p:cNvCxnSpPr>
          <p:nvPr/>
        </p:nvCxnSpPr>
        <p:spPr>
          <a:xfrm flipH="1" flipV="1">
            <a:off x="8351838" y="3051628"/>
            <a:ext cx="11113" cy="4810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719513" y="3958091"/>
            <a:ext cx="0" cy="6778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テキスト ボックス 22"/>
          <p:cNvSpPr txBox="1">
            <a:spLocks noChangeArrowheads="1"/>
          </p:cNvSpPr>
          <p:nvPr/>
        </p:nvSpPr>
        <p:spPr bwMode="auto">
          <a:xfrm>
            <a:off x="4338638" y="1756228"/>
            <a:ext cx="309721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1800" b="1" dirty="0">
                <a:latin typeface="Meiryo UI" panose="020B0604030504040204" pitchFamily="50" charset="-128"/>
                <a:ea typeface="Meiryo UI" panose="020B0604030504040204" pitchFamily="50" charset="-128"/>
              </a:rPr>
              <a:t>サービス契約（</a:t>
            </a:r>
            <a:r>
              <a:rPr lang="en-US" altLang="ja-JP" sz="1800" b="1" dirty="0">
                <a:latin typeface="Meiryo UI" panose="020B0604030504040204" pitchFamily="50" charset="-128"/>
                <a:ea typeface="Meiryo UI" panose="020B0604030504040204" pitchFamily="50" charset="-128"/>
              </a:rPr>
              <a:t>CSA</a:t>
            </a:r>
            <a:r>
              <a:rPr lang="ja-JP" altLang="en-US" sz="1800" b="1" dirty="0">
                <a:latin typeface="Meiryo UI" panose="020B0604030504040204" pitchFamily="50" charset="-128"/>
                <a:ea typeface="Meiryo UI" panose="020B0604030504040204" pitchFamily="50" charset="-128"/>
              </a:rPr>
              <a:t>）</a:t>
            </a:r>
            <a:endParaRPr lang="en-US" altLang="ja-JP" sz="1800" b="1" dirty="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1600" dirty="0">
                <a:latin typeface="Meiryo UI" panose="020B0604030504040204" pitchFamily="50" charset="-128"/>
                <a:ea typeface="Meiryo UI" panose="020B0604030504040204" pitchFamily="50" charset="-128"/>
              </a:rPr>
              <a:t>予防保守、修理を含めた</a:t>
            </a:r>
            <a:endParaRPr lang="en-US" altLang="ja-JP" sz="1600" dirty="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1600" dirty="0">
                <a:latin typeface="Meiryo UI" panose="020B0604030504040204" pitchFamily="50" charset="-128"/>
                <a:ea typeface="Meiryo UI" panose="020B0604030504040204" pitchFamily="50" charset="-128"/>
              </a:rPr>
              <a:t>全体的オペレーション管理を保証</a:t>
            </a:r>
          </a:p>
        </p:txBody>
      </p:sp>
      <p:cxnSp>
        <p:nvCxnSpPr>
          <p:cNvPr id="41" name="直線矢印コネクタ 40"/>
          <p:cNvCxnSpPr/>
          <p:nvPr/>
        </p:nvCxnSpPr>
        <p:spPr>
          <a:xfrm>
            <a:off x="5880101" y="2618241"/>
            <a:ext cx="0" cy="504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テキスト ボックス 17"/>
          <p:cNvSpPr txBox="1">
            <a:spLocks noChangeArrowheads="1"/>
          </p:cNvSpPr>
          <p:nvPr/>
        </p:nvSpPr>
        <p:spPr bwMode="auto">
          <a:xfrm>
            <a:off x="5087938" y="4491491"/>
            <a:ext cx="2087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・リスクの共有</a:t>
            </a:r>
            <a:endParaRPr lang="en-US" altLang="ja-JP" sz="16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・トータルコストの低減</a:t>
            </a:r>
          </a:p>
        </p:txBody>
      </p:sp>
      <p:sp>
        <p:nvSpPr>
          <p:cNvPr id="43" name="テキスト ボックス 17"/>
          <p:cNvSpPr txBox="1">
            <a:spLocks noChangeArrowheads="1"/>
          </p:cNvSpPr>
          <p:nvPr/>
        </p:nvSpPr>
        <p:spPr bwMode="auto">
          <a:xfrm>
            <a:off x="2936876" y="5978978"/>
            <a:ext cx="2087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600" dirty="0">
                <a:latin typeface="Meiryo UI" panose="020B0604030504040204" pitchFamily="50" charset="-128"/>
                <a:ea typeface="Meiryo UI" panose="020B0604030504040204" pitchFamily="50" charset="-128"/>
              </a:rPr>
              <a:t>・パーツ販売と修理</a:t>
            </a:r>
          </a:p>
        </p:txBody>
      </p:sp>
      <p:sp>
        <p:nvSpPr>
          <p:cNvPr id="44" name="テキスト ボックス 3"/>
          <p:cNvSpPr txBox="1">
            <a:spLocks noChangeArrowheads="1"/>
          </p:cNvSpPr>
          <p:nvPr/>
        </p:nvSpPr>
        <p:spPr bwMode="auto">
          <a:xfrm>
            <a:off x="2082801" y="3427866"/>
            <a:ext cx="430212"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a:latin typeface="Meiryo UI" panose="020B0604030504040204" pitchFamily="50" charset="-128"/>
                <a:ea typeface="Meiryo UI" panose="020B0604030504040204" pitchFamily="50" charset="-128"/>
              </a:rPr>
              <a:t>顧客価値</a:t>
            </a:r>
          </a:p>
        </p:txBody>
      </p:sp>
      <p:sp>
        <p:nvSpPr>
          <p:cNvPr id="45" name="テキスト ボックス 25"/>
          <p:cNvSpPr txBox="1">
            <a:spLocks noChangeArrowheads="1"/>
          </p:cNvSpPr>
          <p:nvPr/>
        </p:nvSpPr>
        <p:spPr bwMode="auto">
          <a:xfrm>
            <a:off x="2097088" y="1756228"/>
            <a:ext cx="400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a:latin typeface="Meiryo UI" panose="020B0604030504040204" pitchFamily="50" charset="-128"/>
                <a:ea typeface="Meiryo UI" panose="020B0604030504040204" pitchFamily="50" charset="-128"/>
              </a:rPr>
              <a:t>高い</a:t>
            </a:r>
          </a:p>
        </p:txBody>
      </p:sp>
      <p:sp>
        <p:nvSpPr>
          <p:cNvPr id="46" name="テキスト ボックス 26"/>
          <p:cNvSpPr txBox="1">
            <a:spLocks noChangeArrowheads="1"/>
          </p:cNvSpPr>
          <p:nvPr/>
        </p:nvSpPr>
        <p:spPr bwMode="auto">
          <a:xfrm>
            <a:off x="2146301" y="5845628"/>
            <a:ext cx="3698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a:latin typeface="Meiryo UI" panose="020B0604030504040204" pitchFamily="50" charset="-128"/>
                <a:ea typeface="Meiryo UI" panose="020B0604030504040204" pitchFamily="50" charset="-128"/>
              </a:rPr>
              <a:t>低い</a:t>
            </a:r>
          </a:p>
        </p:txBody>
      </p:sp>
      <p:sp>
        <p:nvSpPr>
          <p:cNvPr id="47" name="テキスト ボックス 4"/>
          <p:cNvSpPr txBox="1">
            <a:spLocks noChangeArrowheads="1"/>
          </p:cNvSpPr>
          <p:nvPr/>
        </p:nvSpPr>
        <p:spPr bwMode="auto">
          <a:xfrm>
            <a:off x="4170363" y="6371091"/>
            <a:ext cx="1403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200">
                <a:latin typeface="Meiryo UI" panose="020B0604030504040204" pitchFamily="50" charset="-128"/>
                <a:ea typeface="Meiryo UI" panose="020B0604030504040204" pitchFamily="50" charset="-128"/>
              </a:rPr>
              <a:t>1995-2000</a:t>
            </a:r>
            <a:endParaRPr lang="ja-JP" altLang="en-US" sz="1200">
              <a:latin typeface="Meiryo UI" panose="020B0604030504040204" pitchFamily="50" charset="-128"/>
              <a:ea typeface="Meiryo UI" panose="020B0604030504040204" pitchFamily="50" charset="-128"/>
            </a:endParaRPr>
          </a:p>
        </p:txBody>
      </p:sp>
      <p:sp>
        <p:nvSpPr>
          <p:cNvPr id="48" name="テキスト ボックス 27"/>
          <p:cNvSpPr txBox="1">
            <a:spLocks noChangeArrowheads="1"/>
          </p:cNvSpPr>
          <p:nvPr/>
        </p:nvSpPr>
        <p:spPr bwMode="auto">
          <a:xfrm>
            <a:off x="6473826" y="6364741"/>
            <a:ext cx="1403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200" dirty="0">
                <a:latin typeface="Meiryo UI" panose="020B0604030504040204" pitchFamily="50" charset="-128"/>
                <a:ea typeface="Meiryo UI" panose="020B0604030504040204" pitchFamily="50" charset="-128"/>
              </a:rPr>
              <a:t>2012-2017</a:t>
            </a:r>
            <a:endParaRPr lang="ja-JP" altLang="en-US" sz="1200" dirty="0">
              <a:latin typeface="Meiryo UI" panose="020B0604030504040204" pitchFamily="50" charset="-128"/>
              <a:ea typeface="Meiryo UI" panose="020B0604030504040204" pitchFamily="50" charset="-128"/>
            </a:endParaRPr>
          </a:p>
        </p:txBody>
      </p:sp>
      <p:sp>
        <p:nvSpPr>
          <p:cNvPr id="49" name="テキスト ボックス 28"/>
          <p:cNvSpPr txBox="1">
            <a:spLocks noChangeArrowheads="1"/>
          </p:cNvSpPr>
          <p:nvPr/>
        </p:nvSpPr>
        <p:spPr bwMode="auto">
          <a:xfrm>
            <a:off x="8831263" y="6352041"/>
            <a:ext cx="492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a:latin typeface="Meiryo UI" panose="020B0604030504040204" pitchFamily="50" charset="-128"/>
                <a:ea typeface="Meiryo UI" panose="020B0604030504040204" pitchFamily="50" charset="-128"/>
              </a:rPr>
              <a:t>年</a:t>
            </a:r>
          </a:p>
        </p:txBody>
      </p:sp>
      <p:sp>
        <p:nvSpPr>
          <p:cNvPr id="51" name="太陽 50"/>
          <p:cNvSpPr/>
          <p:nvPr/>
        </p:nvSpPr>
        <p:spPr>
          <a:xfrm>
            <a:off x="8011319" y="947058"/>
            <a:ext cx="819944" cy="736146"/>
          </a:xfrm>
          <a:prstGeom prst="sun">
            <a:avLst/>
          </a:prstGeom>
          <a:solidFill>
            <a:srgbClr val="FF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2" name="右矢印 51"/>
          <p:cNvSpPr/>
          <p:nvPr/>
        </p:nvSpPr>
        <p:spPr>
          <a:xfrm rot="19257365">
            <a:off x="4705351" y="4321628"/>
            <a:ext cx="576262" cy="431800"/>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3" name="右矢印 52"/>
          <p:cNvSpPr/>
          <p:nvPr/>
        </p:nvSpPr>
        <p:spPr>
          <a:xfrm rot="19500493">
            <a:off x="6954838" y="2848428"/>
            <a:ext cx="576263" cy="431800"/>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 name="テキスト ボックス 2"/>
          <p:cNvSpPr txBox="1"/>
          <p:nvPr/>
        </p:nvSpPr>
        <p:spPr>
          <a:xfrm>
            <a:off x="9315675" y="2198138"/>
            <a:ext cx="2133600"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顧客指向型ビジネス</a:t>
            </a:r>
          </a:p>
        </p:txBody>
      </p:sp>
      <p:pic>
        <p:nvPicPr>
          <p:cNvPr id="28"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7900" y="1178750"/>
            <a:ext cx="1054100"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2430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p:cNvPicPr>
            <a:picLocks noChangeAspect="1"/>
          </p:cNvPicPr>
          <p:nvPr/>
        </p:nvPicPr>
        <p:blipFill>
          <a:blip r:embed="rId2"/>
          <a:stretch>
            <a:fillRect/>
          </a:stretch>
        </p:blipFill>
        <p:spPr>
          <a:xfrm>
            <a:off x="12253" y="4854"/>
            <a:ext cx="881743" cy="551089"/>
          </a:xfrm>
          <a:prstGeom prst="rect">
            <a:avLst/>
          </a:prstGeom>
        </p:spPr>
      </p:pic>
      <p:sp>
        <p:nvSpPr>
          <p:cNvPr id="2" name="正方形/長方形 1"/>
          <p:cNvSpPr/>
          <p:nvPr/>
        </p:nvSpPr>
        <p:spPr>
          <a:xfrm>
            <a:off x="2401887" y="342246"/>
            <a:ext cx="7315201" cy="461665"/>
          </a:xfrm>
          <a:prstGeom prst="rect">
            <a:avLst/>
          </a:prstGeom>
        </p:spPr>
        <p:txBody>
          <a:bodyPr wrap="square">
            <a:spAutoFit/>
          </a:bodyPr>
          <a:lstStyle/>
          <a:p>
            <a:pPr algn="ctr"/>
            <a:r>
              <a:rPr lang="ja-JP" altLang="en-US" sz="2400" b="1" dirty="0">
                <a:solidFill>
                  <a:srgbClr val="000000"/>
                </a:solidFill>
                <a:latin typeface="Meiryo UI" panose="020B0604030504040204" pitchFamily="50" charset="-128"/>
                <a:ea typeface="Meiryo UI" panose="020B0604030504040204" pitchFamily="50" charset="-128"/>
              </a:rPr>
              <a:t>縦割を・・・</a:t>
            </a:r>
            <a:endParaRPr lang="ja-JP" altLang="en-US" sz="24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82" y="990597"/>
            <a:ext cx="11729440" cy="575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2977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714386" y="735035"/>
            <a:ext cx="10500736" cy="6122965"/>
          </a:xfrm>
          <a:prstGeom prst="rect">
            <a:avLst/>
          </a:prstGeom>
        </p:spPr>
      </p:pic>
      <p:pic>
        <p:nvPicPr>
          <p:cNvPr id="50" name="図 49"/>
          <p:cNvPicPr>
            <a:picLocks noChangeAspect="1"/>
          </p:cNvPicPr>
          <p:nvPr/>
        </p:nvPicPr>
        <p:blipFill>
          <a:blip r:embed="rId3"/>
          <a:stretch>
            <a:fillRect/>
          </a:stretch>
        </p:blipFill>
        <p:spPr>
          <a:xfrm>
            <a:off x="12253" y="4854"/>
            <a:ext cx="881743" cy="551089"/>
          </a:xfrm>
          <a:prstGeom prst="rect">
            <a:avLst/>
          </a:prstGeom>
        </p:spPr>
      </p:pic>
      <p:sp>
        <p:nvSpPr>
          <p:cNvPr id="2" name="正方形/長方形 1"/>
          <p:cNvSpPr/>
          <p:nvPr/>
        </p:nvSpPr>
        <p:spPr>
          <a:xfrm>
            <a:off x="1999108" y="309588"/>
            <a:ext cx="8200799" cy="461665"/>
          </a:xfrm>
          <a:prstGeom prst="rect">
            <a:avLst/>
          </a:prstGeom>
        </p:spPr>
        <p:txBody>
          <a:bodyPr wrap="square">
            <a:spAutoFit/>
          </a:bodyPr>
          <a:lstStyle/>
          <a:p>
            <a:pPr algn="ctr"/>
            <a:r>
              <a:rPr lang="en-US" altLang="ja-JP" sz="2400" b="1" dirty="0">
                <a:solidFill>
                  <a:srgbClr val="000000"/>
                </a:solidFill>
                <a:latin typeface="Meiryo UI" panose="020B0604030504040204" pitchFamily="50" charset="-128"/>
                <a:ea typeface="Meiryo UI" panose="020B0604030504040204" pitchFamily="50" charset="-128"/>
              </a:rPr>
              <a:t>ICT</a:t>
            </a:r>
            <a:r>
              <a:rPr lang="ja-JP" altLang="en-US" sz="2400" b="1" dirty="0">
                <a:solidFill>
                  <a:srgbClr val="000000"/>
                </a:solidFill>
                <a:latin typeface="Meiryo UI" panose="020B0604030504040204" pitchFamily="50" charset="-128"/>
                <a:ea typeface="Meiryo UI" panose="020B0604030504040204" pitchFamily="50" charset="-128"/>
              </a:rPr>
              <a:t>技術を駆使してシステムと組織を横串に</a:t>
            </a:r>
            <a:r>
              <a:rPr lang="en-US" altLang="ja-JP" sz="2400" b="1" dirty="0">
                <a:solidFill>
                  <a:srgbClr val="000000"/>
                </a:solidFill>
                <a:latin typeface="Meiryo UI" panose="020B0604030504040204" pitchFamily="50" charset="-128"/>
                <a:ea typeface="Meiryo UI" panose="020B0604030504040204" pitchFamily="50" charset="-128"/>
              </a:rPr>
              <a:t>~</a:t>
            </a:r>
            <a:endParaRPr lang="ja-JP" altLang="en-US" sz="2400" dirty="0"/>
          </a:p>
        </p:txBody>
      </p:sp>
      <p:sp>
        <p:nvSpPr>
          <p:cNvPr id="6" name="正方形/長方形 4"/>
          <p:cNvSpPr>
            <a:spLocks noChangeArrowheads="1"/>
          </p:cNvSpPr>
          <p:nvPr/>
        </p:nvSpPr>
        <p:spPr bwMode="auto">
          <a:xfrm>
            <a:off x="-4073" y="6639606"/>
            <a:ext cx="77041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00" dirty="0">
                <a:solidFill>
                  <a:srgbClr val="000000"/>
                </a:solidFill>
                <a:latin typeface="Meiryo UI" panose="020B0604030504040204" pitchFamily="50" charset="-128"/>
                <a:ea typeface="Meiryo UI" panose="020B0604030504040204" pitchFamily="50" charset="-128"/>
              </a:rPr>
              <a:t>（出典）</a:t>
            </a:r>
            <a:r>
              <a:rPr lang="en-US" altLang="ja-JP" sz="1100" dirty="0">
                <a:solidFill>
                  <a:srgbClr val="000000"/>
                </a:solidFill>
                <a:latin typeface="Meiryo UI" panose="020B0604030504040204" pitchFamily="50" charset="-128"/>
                <a:ea typeface="Meiryo UI" panose="020B0604030504040204" pitchFamily="50" charset="-128"/>
              </a:rPr>
              <a:t>GE</a:t>
            </a:r>
            <a:r>
              <a:rPr lang="ja-JP" altLang="en-US" sz="1100" dirty="0">
                <a:solidFill>
                  <a:srgbClr val="000000"/>
                </a:solidFill>
                <a:latin typeface="Meiryo UI" panose="020B0604030504040204" pitchFamily="50" charset="-128"/>
                <a:ea typeface="Meiryo UI" panose="020B0604030504040204" pitchFamily="50" charset="-128"/>
              </a:rPr>
              <a:t>「</a:t>
            </a:r>
            <a:r>
              <a:rPr lang="en-US" altLang="ja-JP" sz="1100" dirty="0">
                <a:solidFill>
                  <a:srgbClr val="000000"/>
                </a:solidFill>
              </a:rPr>
              <a:t> How Big Data creates opportunities  for productivity improvements -Industrial Internet from a GE perspective</a:t>
            </a:r>
            <a:r>
              <a:rPr lang="ja-JP" altLang="en-US" sz="1100" dirty="0">
                <a:solidFill>
                  <a:srgbClr val="000000"/>
                </a:solidFill>
              </a:rPr>
              <a:t>」</a:t>
            </a:r>
            <a:endParaRPr lang="ja-JP" altLang="en-US" sz="1100" dirty="0">
              <a:solidFill>
                <a:srgbClr val="0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08464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10886" y="0"/>
            <a:ext cx="881743" cy="551089"/>
          </a:xfrm>
          <a:prstGeom prst="rect">
            <a:avLst/>
          </a:prstGeom>
        </p:spPr>
      </p:pic>
      <p:pic>
        <p:nvPicPr>
          <p:cNvPr id="24" name="図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067" y="1176563"/>
            <a:ext cx="9120065" cy="551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2"/>
          <p:cNvSpPr txBox="1">
            <a:spLocks noChangeArrowheads="1"/>
          </p:cNvSpPr>
          <p:nvPr/>
        </p:nvSpPr>
        <p:spPr bwMode="auto">
          <a:xfrm>
            <a:off x="9000781" y="818834"/>
            <a:ext cx="31912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200" dirty="0">
                <a:latin typeface="Meiryo UI" panose="020B0604030504040204" pitchFamily="50" charset="-128"/>
                <a:ea typeface="Meiryo UI" panose="020B0604030504040204" pitchFamily="50" charset="-128"/>
              </a:rPr>
              <a:t>F-35</a:t>
            </a:r>
            <a:r>
              <a:rPr lang="ja-JP" altLang="en-US" sz="1200" dirty="0">
                <a:latin typeface="Meiryo UI" panose="020B0604030504040204" pitchFamily="50" charset="-128"/>
                <a:ea typeface="Meiryo UI" panose="020B0604030504040204" pitchFamily="50" charset="-128"/>
              </a:rPr>
              <a:t>の新規開発のソフトウェアコード</a:t>
            </a:r>
            <a:r>
              <a:rPr lang="en-US" altLang="ja-JP" sz="1200" dirty="0">
                <a:latin typeface="Meiryo UI" panose="020B0604030504040204" pitchFamily="50" charset="-128"/>
                <a:ea typeface="Meiryo UI" panose="020B0604030504040204" pitchFamily="50" charset="-128"/>
              </a:rPr>
              <a:t>2400</a:t>
            </a:r>
            <a:r>
              <a:rPr lang="ja-JP" altLang="en-US" sz="1200" dirty="0">
                <a:latin typeface="Meiryo UI" panose="020B0604030504040204" pitchFamily="50" charset="-128"/>
                <a:ea typeface="Meiryo UI" panose="020B0604030504040204" pitchFamily="50" charset="-128"/>
              </a:rPr>
              <a:t>万行（現在も増加中）</a:t>
            </a:r>
            <a:endParaRPr lang="en-US" altLang="ja-JP" sz="1200" dirty="0">
              <a:latin typeface="Meiryo UI" panose="020B0604030504040204" pitchFamily="50" charset="-128"/>
              <a:ea typeface="Meiryo UI" panose="020B0604030504040204" pitchFamily="50" charset="-128"/>
            </a:endParaRPr>
          </a:p>
          <a:p>
            <a:pPr algn="ctr">
              <a:spcBef>
                <a:spcPct val="0"/>
              </a:spcBef>
              <a:buFontTx/>
              <a:buNone/>
            </a:pPr>
            <a:r>
              <a:rPr lang="ja-JP" altLang="en-US" sz="1200" dirty="0">
                <a:latin typeface="Meiryo UI" panose="020B0604030504040204" pitchFamily="50" charset="-128"/>
                <a:ea typeface="Meiryo UI" panose="020B0604030504040204" pitchFamily="50" charset="-128"/>
              </a:rPr>
              <a:t>ソフトのバグ取りに量子コンピュータを使用！</a:t>
            </a:r>
          </a:p>
        </p:txBody>
      </p:sp>
      <p:sp>
        <p:nvSpPr>
          <p:cNvPr id="28" name="テキスト ボックス 12"/>
          <p:cNvSpPr txBox="1">
            <a:spLocks noChangeArrowheads="1"/>
          </p:cNvSpPr>
          <p:nvPr/>
        </p:nvSpPr>
        <p:spPr bwMode="auto">
          <a:xfrm>
            <a:off x="6981916" y="4073142"/>
            <a:ext cx="175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200" dirty="0">
                <a:latin typeface="Meiryo UI" panose="020B0604030504040204" pitchFamily="50" charset="-128"/>
                <a:ea typeface="Meiryo UI" panose="020B0604030504040204" pitchFamily="50" charset="-128"/>
              </a:rPr>
              <a:t>第五世代戦闘機</a:t>
            </a:r>
            <a:r>
              <a:rPr lang="en-US" altLang="ja-JP" sz="1200" dirty="0">
                <a:latin typeface="Meiryo UI" panose="020B0604030504040204" pitchFamily="50" charset="-128"/>
                <a:ea typeface="Meiryo UI" panose="020B0604030504040204" pitchFamily="50" charset="-128"/>
              </a:rPr>
              <a:t>F-35</a:t>
            </a:r>
            <a:endParaRPr lang="ja-JP" altLang="en-US" sz="1200" dirty="0">
              <a:latin typeface="Meiryo UI" panose="020B0604030504040204" pitchFamily="50" charset="-128"/>
              <a:ea typeface="Meiryo UI" panose="020B0604030504040204" pitchFamily="50" charset="-128"/>
            </a:endParaRPr>
          </a:p>
        </p:txBody>
      </p:sp>
      <p:pic>
        <p:nvPicPr>
          <p:cNvPr id="29" name="図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18729" y="1448138"/>
            <a:ext cx="2583725" cy="22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object 3"/>
          <p:cNvSpPr txBox="1">
            <a:spLocks/>
          </p:cNvSpPr>
          <p:nvPr/>
        </p:nvSpPr>
        <p:spPr>
          <a:xfrm>
            <a:off x="1853959" y="466528"/>
            <a:ext cx="8411057" cy="369332"/>
          </a:xfrm>
          <a:prstGeom prst="rect">
            <a:avLst/>
          </a:prstGeom>
        </p:spPr>
        <p:txBody>
          <a:bodyPr vert="horz" wrap="square" lIns="0" tIns="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pPr>
            <a:r>
              <a:rPr lang="ja-JP" altLang="en-US" sz="2400" b="1" dirty="0">
                <a:latin typeface="Meiryo UI" panose="020B0604030504040204" pitchFamily="50" charset="-128"/>
                <a:ea typeface="Meiryo UI" panose="020B0604030504040204" pitchFamily="50" charset="-128"/>
              </a:rPr>
              <a:t>巨大化するソフトウェア</a:t>
            </a:r>
          </a:p>
        </p:txBody>
      </p:sp>
      <p:pic>
        <p:nvPicPr>
          <p:cNvPr id="31" name="図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81916" y="3825875"/>
            <a:ext cx="4706937"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角丸四角形吹き出し 2"/>
          <p:cNvSpPr/>
          <p:nvPr/>
        </p:nvSpPr>
        <p:spPr>
          <a:xfrm>
            <a:off x="1698171" y="275544"/>
            <a:ext cx="1491343" cy="543290"/>
          </a:xfrm>
          <a:prstGeom prst="wedgeRoundRectCallout">
            <a:avLst>
              <a:gd name="adj1" fmla="val -26177"/>
              <a:gd name="adj2" fmla="val 15667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Meiryo UI" panose="020B0604030504040204" pitchFamily="50" charset="-128"/>
                <a:ea typeface="Meiryo UI" panose="020B0604030504040204" pitchFamily="50" charset="-128"/>
              </a:rPr>
              <a:t>組込み系も含めると</a:t>
            </a:r>
            <a:r>
              <a:rPr lang="en-US" altLang="ja-JP" sz="1200" b="1" u="sng" dirty="0">
                <a:solidFill>
                  <a:schemeClr val="tx1"/>
                </a:solidFill>
                <a:latin typeface="Meiryo UI" panose="020B0604030504040204" pitchFamily="50" charset="-128"/>
                <a:ea typeface="Meiryo UI" panose="020B0604030504040204" pitchFamily="50" charset="-128"/>
              </a:rPr>
              <a:t>1</a:t>
            </a:r>
            <a:r>
              <a:rPr lang="ja-JP" altLang="en-US" sz="1200" b="1" u="sng" dirty="0">
                <a:solidFill>
                  <a:schemeClr val="tx1"/>
                </a:solidFill>
                <a:latin typeface="Meiryo UI" panose="020B0604030504040204" pitchFamily="50" charset="-128"/>
                <a:ea typeface="Meiryo UI" panose="020B0604030504040204" pitchFamily="50" charset="-128"/>
              </a:rPr>
              <a:t>億行</a:t>
            </a:r>
            <a:r>
              <a:rPr lang="ja-JP" altLang="en-US" sz="1200" dirty="0">
                <a:solidFill>
                  <a:schemeClr val="tx1"/>
                </a:solidFill>
                <a:latin typeface="Meiryo UI" panose="020B0604030504040204" pitchFamily="50" charset="-128"/>
                <a:ea typeface="Meiryo UI" panose="020B0604030504040204" pitchFamily="50" charset="-128"/>
              </a:rPr>
              <a:t>を超える！</a:t>
            </a:r>
          </a:p>
        </p:txBody>
      </p:sp>
      <p:sp>
        <p:nvSpPr>
          <p:cNvPr id="4" name="正方形/長方形 3"/>
          <p:cNvSpPr/>
          <p:nvPr/>
        </p:nvSpPr>
        <p:spPr>
          <a:xfrm>
            <a:off x="9164918" y="3608734"/>
            <a:ext cx="2862943" cy="646331"/>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ルーク空軍基地に配備されている</a:t>
            </a:r>
            <a:r>
              <a:rPr lang="en-US" altLang="ja-JP" sz="1200" dirty="0">
                <a:latin typeface="Meiryo UI" panose="020B0604030504040204" pitchFamily="50" charset="-128"/>
                <a:ea typeface="Meiryo UI" panose="020B0604030504040204" pitchFamily="50" charset="-128"/>
              </a:rPr>
              <a:t>F35A</a:t>
            </a:r>
            <a:r>
              <a:rPr lang="ja-JP" altLang="en-US" sz="1200" dirty="0">
                <a:latin typeface="Meiryo UI" panose="020B0604030504040204" pitchFamily="50" charset="-128"/>
                <a:ea typeface="Meiryo UI" panose="020B0604030504040204" pitchFamily="50" charset="-128"/>
              </a:rPr>
              <a:t>は、一時飛行停止。</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既に空自のパイロット</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名の訓練は終了。</a:t>
            </a:r>
          </a:p>
        </p:txBody>
      </p:sp>
      <p:sp>
        <p:nvSpPr>
          <p:cNvPr id="11" name="object 3"/>
          <p:cNvSpPr txBox="1">
            <a:spLocks/>
          </p:cNvSpPr>
          <p:nvPr/>
        </p:nvSpPr>
        <p:spPr>
          <a:xfrm>
            <a:off x="1853959" y="869174"/>
            <a:ext cx="8411057" cy="276999"/>
          </a:xfrm>
          <a:prstGeom prst="rect">
            <a:avLst/>
          </a:prstGeom>
        </p:spPr>
        <p:txBody>
          <a:bodyPr vert="horz" wrap="square" lIns="0" tIns="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pPr>
            <a:r>
              <a:rPr lang="ja-JP" altLang="en-US" sz="1800" b="1" dirty="0">
                <a:solidFill>
                  <a:srgbClr val="FF0000"/>
                </a:solidFill>
                <a:latin typeface="Meiryo UI" panose="020B0604030504040204" pitchFamily="50" charset="-128"/>
                <a:ea typeface="Meiryo UI" panose="020B0604030504040204" pitchFamily="50" charset="-128"/>
              </a:rPr>
              <a:t>ソフトウェアが死活的に重要！</a:t>
            </a:r>
          </a:p>
        </p:txBody>
      </p:sp>
    </p:spTree>
    <p:extLst>
      <p:ext uri="{BB962C8B-B14F-4D97-AF65-F5344CB8AC3E}">
        <p14:creationId xmlns:p14="http://schemas.microsoft.com/office/powerpoint/2010/main" val="2439028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2003" y="1082758"/>
            <a:ext cx="2486025" cy="1462088"/>
          </a:xfrm>
          <a:prstGeom prst="rect">
            <a:avLst/>
          </a:prstGeom>
        </p:spPr>
      </p:pic>
      <p:pic>
        <p:nvPicPr>
          <p:cNvPr id="9" name="図 8"/>
          <p:cNvPicPr>
            <a:picLocks noChangeAspect="1"/>
          </p:cNvPicPr>
          <p:nvPr/>
        </p:nvPicPr>
        <p:blipFill>
          <a:blip r:embed="rId3"/>
          <a:stretch>
            <a:fillRect/>
          </a:stretch>
        </p:blipFill>
        <p:spPr>
          <a:xfrm>
            <a:off x="10886" y="0"/>
            <a:ext cx="881743" cy="551089"/>
          </a:xfrm>
          <a:prstGeom prst="rect">
            <a:avLst/>
          </a:prstGeom>
        </p:spPr>
      </p:pic>
      <p:sp>
        <p:nvSpPr>
          <p:cNvPr id="30" name="object 3"/>
          <p:cNvSpPr txBox="1">
            <a:spLocks/>
          </p:cNvSpPr>
          <p:nvPr/>
        </p:nvSpPr>
        <p:spPr>
          <a:xfrm>
            <a:off x="1853959" y="466528"/>
            <a:ext cx="8411057" cy="369332"/>
          </a:xfrm>
          <a:prstGeom prst="rect">
            <a:avLst/>
          </a:prstGeom>
        </p:spPr>
        <p:txBody>
          <a:bodyPr vert="horz" wrap="square" lIns="0" tIns="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pPr>
            <a:r>
              <a:rPr lang="ja-JP" altLang="en-US" sz="2400" b="1" dirty="0">
                <a:latin typeface="Meiryo UI" panose="020B0604030504040204" pitchFamily="50" charset="-128"/>
                <a:ea typeface="Meiryo UI" panose="020B0604030504040204" pitchFamily="50" charset="-128"/>
              </a:rPr>
              <a:t>要求仕様も巨大化する～だから開発は遅れる・・・</a:t>
            </a:r>
          </a:p>
        </p:txBody>
      </p:sp>
      <p:graphicFrame>
        <p:nvGraphicFramePr>
          <p:cNvPr id="11" name="Chart 7"/>
          <p:cNvGraphicFramePr>
            <a:graphicFrameLocks/>
          </p:cNvGraphicFramePr>
          <p:nvPr>
            <p:extLst>
              <p:ext uri="{D42A27DB-BD31-4B8C-83A1-F6EECF244321}">
                <p14:modId xmlns:p14="http://schemas.microsoft.com/office/powerpoint/2010/main" val="2244803723"/>
              </p:ext>
            </p:extLst>
          </p:nvPr>
        </p:nvGraphicFramePr>
        <p:xfrm>
          <a:off x="1874944" y="1178806"/>
          <a:ext cx="8370745" cy="518619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a:spLocks noChangeArrowheads="1"/>
          </p:cNvSpPr>
          <p:nvPr/>
        </p:nvSpPr>
        <p:spPr bwMode="auto">
          <a:xfrm>
            <a:off x="5039541" y="6331166"/>
            <a:ext cx="22424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dirty="0">
                <a:solidFill>
                  <a:srgbClr val="000000"/>
                </a:solidFill>
              </a:rPr>
              <a:t>Year of Entry into Service</a:t>
            </a:r>
          </a:p>
        </p:txBody>
      </p:sp>
      <p:sp>
        <p:nvSpPr>
          <p:cNvPr id="13" name="TextBox 3"/>
          <p:cNvSpPr txBox="1">
            <a:spLocks noChangeArrowheads="1"/>
          </p:cNvSpPr>
          <p:nvPr/>
        </p:nvSpPr>
        <p:spPr bwMode="auto">
          <a:xfrm>
            <a:off x="-12240" y="6627812"/>
            <a:ext cx="35036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900" dirty="0">
                <a:solidFill>
                  <a:srgbClr val="000000"/>
                </a:solidFill>
              </a:rPr>
              <a:t>出典</a:t>
            </a:r>
            <a:r>
              <a:rPr lang="en-US" altLang="ja-JP" sz="900" dirty="0">
                <a:solidFill>
                  <a:srgbClr val="000000"/>
                </a:solidFill>
              </a:rPr>
              <a:t>: Norm Augustine, </a:t>
            </a:r>
            <a:r>
              <a:rPr lang="en-US" altLang="ja-JP" sz="900" i="1" dirty="0">
                <a:solidFill>
                  <a:srgbClr val="000000"/>
                </a:solidFill>
              </a:rPr>
              <a:t>Augustine’s Laws</a:t>
            </a:r>
            <a:r>
              <a:rPr lang="en-US" altLang="ja-JP" sz="900" dirty="0">
                <a:solidFill>
                  <a:srgbClr val="000000"/>
                </a:solidFill>
              </a:rPr>
              <a:t>, 6</a:t>
            </a:r>
            <a:r>
              <a:rPr lang="en-US" altLang="ja-JP" sz="900" baseline="30000" dirty="0">
                <a:solidFill>
                  <a:srgbClr val="000000"/>
                </a:solidFill>
              </a:rPr>
              <a:t>th</a:t>
            </a:r>
            <a:r>
              <a:rPr lang="en-US" altLang="ja-JP" sz="900" dirty="0">
                <a:solidFill>
                  <a:srgbClr val="000000"/>
                </a:solidFill>
              </a:rPr>
              <a:t> Edition, AIAA Press, 1997.</a:t>
            </a:r>
          </a:p>
        </p:txBody>
      </p:sp>
      <p:sp>
        <p:nvSpPr>
          <p:cNvPr id="2" name="テキスト ボックス 1"/>
          <p:cNvSpPr txBox="1"/>
          <p:nvPr/>
        </p:nvSpPr>
        <p:spPr>
          <a:xfrm>
            <a:off x="892629" y="797987"/>
            <a:ext cx="10112829" cy="338554"/>
          </a:xfrm>
          <a:prstGeom prst="rect">
            <a:avLst/>
          </a:prstGeom>
          <a:noFill/>
        </p:spPr>
        <p:txBody>
          <a:bodyPr wrap="square" rtlCol="0">
            <a:spAutoFit/>
          </a:bodyPr>
          <a:lstStyle/>
          <a:p>
            <a:pPr algn="ctr"/>
            <a:r>
              <a:rPr kumimoji="1" lang="en-US" altLang="ja-JP" sz="1600" dirty="0">
                <a:latin typeface="Meiryo UI" panose="020B0604030504040204" pitchFamily="50" charset="-128"/>
                <a:ea typeface="Meiryo UI" panose="020B0604030504040204" pitchFamily="50" charset="-128"/>
              </a:rPr>
              <a:t>ICT</a:t>
            </a:r>
            <a:r>
              <a:rPr lang="ja-JP" altLang="en-US" sz="1600" dirty="0">
                <a:latin typeface="Meiryo UI" panose="020B0604030504040204" pitchFamily="50" charset="-128"/>
                <a:ea typeface="Meiryo UI" panose="020B0604030504040204" pitchFamily="50" charset="-128"/>
              </a:rPr>
              <a:t>技術の進化により、様々なコト（機能）が出来るようになると、必然的に要求仕様も激増する。</a:t>
            </a:r>
            <a:endParaRPr kumimoji="1" lang="ja-JP" altLang="en-US" sz="1600" dirty="0">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2517" y="1470723"/>
            <a:ext cx="2286000" cy="1524000"/>
          </a:xfrm>
          <a:prstGeom prst="rect">
            <a:avLst/>
          </a:prstGeom>
        </p:spPr>
      </p:pic>
    </p:spTree>
    <p:extLst>
      <p:ext uri="{BB962C8B-B14F-4D97-AF65-F5344CB8AC3E}">
        <p14:creationId xmlns:p14="http://schemas.microsoft.com/office/powerpoint/2010/main" val="403725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10886" y="0"/>
            <a:ext cx="881743" cy="551089"/>
          </a:xfrm>
          <a:prstGeom prst="rect">
            <a:avLst/>
          </a:prstGeom>
        </p:spPr>
      </p:pic>
      <p:grpSp>
        <p:nvGrpSpPr>
          <p:cNvPr id="11" name="Group 86"/>
          <p:cNvGrpSpPr>
            <a:grpSpLocks/>
          </p:cNvGrpSpPr>
          <p:nvPr/>
        </p:nvGrpSpPr>
        <p:grpSpPr bwMode="auto">
          <a:xfrm>
            <a:off x="19526" y="865951"/>
            <a:ext cx="10473832" cy="5984884"/>
            <a:chOff x="-1506002" y="1020278"/>
            <a:chExt cx="10473539" cy="5986197"/>
          </a:xfrm>
        </p:grpSpPr>
        <p:cxnSp>
          <p:nvCxnSpPr>
            <p:cNvPr id="12" name="Straight Connector 87"/>
            <p:cNvCxnSpPr>
              <a:cxnSpLocks noChangeShapeType="1"/>
            </p:cNvCxnSpPr>
            <p:nvPr/>
          </p:nvCxnSpPr>
          <p:spPr bwMode="auto">
            <a:xfrm>
              <a:off x="1251271" y="1020278"/>
              <a:ext cx="19251" cy="499551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3" name="Straight Connector 88"/>
            <p:cNvCxnSpPr>
              <a:cxnSpLocks noChangeShapeType="1"/>
            </p:cNvCxnSpPr>
            <p:nvPr/>
          </p:nvCxnSpPr>
          <p:spPr bwMode="auto">
            <a:xfrm>
              <a:off x="1270522" y="6004088"/>
              <a:ext cx="7286337" cy="641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4" name="TextBox 89"/>
            <p:cNvSpPr txBox="1">
              <a:spLocks noChangeArrowheads="1"/>
            </p:cNvSpPr>
            <p:nvPr/>
          </p:nvSpPr>
          <p:spPr bwMode="auto">
            <a:xfrm>
              <a:off x="0" y="1020278"/>
              <a:ext cx="1251271"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en-US" altLang="ja-JP" sz="1400">
                  <a:solidFill>
                    <a:srgbClr val="000000"/>
                  </a:solidFill>
                </a:rPr>
                <a:t>$1 quintillion</a:t>
              </a:r>
            </a:p>
            <a:p>
              <a:pPr algn="r">
                <a:spcBef>
                  <a:spcPct val="0"/>
                </a:spcBef>
                <a:buFontTx/>
                <a:buNone/>
              </a:pPr>
              <a:endParaRPr lang="en-US" altLang="ja-JP" sz="1200">
                <a:solidFill>
                  <a:srgbClr val="000000"/>
                </a:solidFill>
              </a:endParaRPr>
            </a:p>
            <a:p>
              <a:pPr algn="r">
                <a:spcBef>
                  <a:spcPct val="0"/>
                </a:spcBef>
                <a:buFontTx/>
                <a:buNone/>
              </a:pPr>
              <a:endParaRPr lang="en-US" altLang="ja-JP" sz="1200">
                <a:solidFill>
                  <a:srgbClr val="000000"/>
                </a:solidFill>
              </a:endParaRPr>
            </a:p>
            <a:p>
              <a:pPr algn="r">
                <a:spcBef>
                  <a:spcPct val="0"/>
                </a:spcBef>
                <a:buFontTx/>
                <a:buNone/>
              </a:pPr>
              <a:endParaRPr lang="en-US" altLang="ja-JP" sz="1200">
                <a:solidFill>
                  <a:srgbClr val="000000"/>
                </a:solidFill>
              </a:endParaRPr>
            </a:p>
            <a:p>
              <a:pPr algn="r">
                <a:spcBef>
                  <a:spcPct val="0"/>
                </a:spcBef>
                <a:buFontTx/>
                <a:buNone/>
              </a:pPr>
              <a:r>
                <a:rPr lang="en-US" altLang="ja-JP" sz="1400">
                  <a:solidFill>
                    <a:srgbClr val="000000"/>
                  </a:solidFill>
                </a:rPr>
                <a:t>$1 quadrillion</a:t>
              </a:r>
            </a:p>
            <a:p>
              <a:pPr algn="r">
                <a:spcBef>
                  <a:spcPct val="0"/>
                </a:spcBef>
                <a:buFontTx/>
                <a:buNone/>
              </a:pPr>
              <a:endParaRPr lang="en-US" altLang="ja-JP" sz="1200">
                <a:solidFill>
                  <a:srgbClr val="000000"/>
                </a:solidFill>
              </a:endParaRPr>
            </a:p>
            <a:p>
              <a:pPr algn="r">
                <a:spcBef>
                  <a:spcPct val="0"/>
                </a:spcBef>
                <a:buFontTx/>
                <a:buNone/>
              </a:pPr>
              <a:endParaRPr lang="en-US" altLang="ja-JP" sz="1200">
                <a:solidFill>
                  <a:srgbClr val="000000"/>
                </a:solidFill>
              </a:endParaRPr>
            </a:p>
            <a:p>
              <a:pPr algn="r">
                <a:spcBef>
                  <a:spcPct val="0"/>
                </a:spcBef>
                <a:buFontTx/>
                <a:buNone/>
              </a:pPr>
              <a:endParaRPr lang="en-US" altLang="ja-JP" sz="1400">
                <a:solidFill>
                  <a:srgbClr val="000000"/>
                </a:solidFill>
              </a:endParaRPr>
            </a:p>
            <a:p>
              <a:pPr algn="r">
                <a:spcBef>
                  <a:spcPct val="0"/>
                </a:spcBef>
                <a:buFontTx/>
                <a:buNone/>
              </a:pPr>
              <a:endParaRPr lang="en-US" altLang="ja-JP" sz="1200">
                <a:solidFill>
                  <a:srgbClr val="000000"/>
                </a:solidFill>
              </a:endParaRPr>
            </a:p>
            <a:p>
              <a:pPr algn="r">
                <a:spcBef>
                  <a:spcPct val="0"/>
                </a:spcBef>
                <a:buFontTx/>
                <a:buNone/>
              </a:pPr>
              <a:r>
                <a:rPr lang="en-US" altLang="ja-JP" sz="1400">
                  <a:solidFill>
                    <a:srgbClr val="000000"/>
                  </a:solidFill>
                </a:rPr>
                <a:t>$1 trillion</a:t>
              </a:r>
            </a:p>
            <a:p>
              <a:pPr algn="r">
                <a:spcBef>
                  <a:spcPct val="0"/>
                </a:spcBef>
                <a:buFontTx/>
                <a:buNone/>
              </a:pPr>
              <a:endParaRPr lang="en-US" altLang="ja-JP" sz="1200">
                <a:solidFill>
                  <a:srgbClr val="000000"/>
                </a:solidFill>
              </a:endParaRPr>
            </a:p>
            <a:p>
              <a:pPr algn="r">
                <a:spcBef>
                  <a:spcPct val="0"/>
                </a:spcBef>
                <a:buFontTx/>
                <a:buNone/>
              </a:pPr>
              <a:endParaRPr lang="en-US" altLang="ja-JP" sz="1200">
                <a:solidFill>
                  <a:srgbClr val="000000"/>
                </a:solidFill>
              </a:endParaRPr>
            </a:p>
            <a:p>
              <a:pPr algn="r">
                <a:spcBef>
                  <a:spcPct val="0"/>
                </a:spcBef>
                <a:buFontTx/>
                <a:buNone/>
              </a:pPr>
              <a:endParaRPr lang="en-US" altLang="ja-JP" sz="1400">
                <a:solidFill>
                  <a:srgbClr val="000000"/>
                </a:solidFill>
              </a:endParaRPr>
            </a:p>
            <a:p>
              <a:pPr algn="r">
                <a:spcBef>
                  <a:spcPct val="0"/>
                </a:spcBef>
                <a:buFontTx/>
                <a:buNone/>
              </a:pPr>
              <a:endParaRPr lang="en-US" altLang="ja-JP" sz="1200">
                <a:solidFill>
                  <a:srgbClr val="000000"/>
                </a:solidFill>
              </a:endParaRPr>
            </a:p>
            <a:p>
              <a:pPr algn="r">
                <a:spcBef>
                  <a:spcPct val="0"/>
                </a:spcBef>
                <a:buFontTx/>
                <a:buNone/>
              </a:pPr>
              <a:r>
                <a:rPr lang="en-US" altLang="ja-JP" sz="1400">
                  <a:solidFill>
                    <a:srgbClr val="000000"/>
                  </a:solidFill>
                </a:rPr>
                <a:t>$1 billion</a:t>
              </a:r>
            </a:p>
            <a:p>
              <a:pPr algn="r">
                <a:spcBef>
                  <a:spcPct val="0"/>
                </a:spcBef>
                <a:buFontTx/>
                <a:buNone/>
              </a:pPr>
              <a:endParaRPr lang="en-US" altLang="ja-JP" sz="1200">
                <a:solidFill>
                  <a:srgbClr val="000000"/>
                </a:solidFill>
              </a:endParaRPr>
            </a:p>
            <a:p>
              <a:pPr algn="r">
                <a:spcBef>
                  <a:spcPct val="0"/>
                </a:spcBef>
                <a:buFontTx/>
                <a:buNone/>
              </a:pPr>
              <a:endParaRPr lang="en-US" altLang="ja-JP" sz="1200">
                <a:solidFill>
                  <a:srgbClr val="000000"/>
                </a:solidFill>
              </a:endParaRPr>
            </a:p>
            <a:p>
              <a:pPr algn="r">
                <a:spcBef>
                  <a:spcPct val="0"/>
                </a:spcBef>
                <a:buFontTx/>
                <a:buNone/>
              </a:pPr>
              <a:endParaRPr lang="en-US" altLang="ja-JP" sz="1400">
                <a:solidFill>
                  <a:srgbClr val="000000"/>
                </a:solidFill>
              </a:endParaRPr>
            </a:p>
            <a:p>
              <a:pPr algn="r">
                <a:spcBef>
                  <a:spcPct val="0"/>
                </a:spcBef>
                <a:buFontTx/>
                <a:buNone/>
              </a:pPr>
              <a:endParaRPr lang="en-US" altLang="ja-JP" sz="1200">
                <a:solidFill>
                  <a:srgbClr val="000000"/>
                </a:solidFill>
              </a:endParaRPr>
            </a:p>
            <a:p>
              <a:pPr algn="r">
                <a:spcBef>
                  <a:spcPct val="0"/>
                </a:spcBef>
                <a:buFontTx/>
                <a:buNone/>
              </a:pPr>
              <a:r>
                <a:rPr lang="en-US" altLang="ja-JP" sz="1400">
                  <a:solidFill>
                    <a:srgbClr val="000000"/>
                  </a:solidFill>
                </a:rPr>
                <a:t>$1 million</a:t>
              </a:r>
            </a:p>
            <a:p>
              <a:pPr algn="r">
                <a:spcBef>
                  <a:spcPct val="0"/>
                </a:spcBef>
                <a:buFontTx/>
                <a:buNone/>
              </a:pPr>
              <a:endParaRPr lang="en-US" altLang="ja-JP" sz="1200">
                <a:solidFill>
                  <a:srgbClr val="000000"/>
                </a:solidFill>
              </a:endParaRPr>
            </a:p>
            <a:p>
              <a:pPr algn="r">
                <a:spcBef>
                  <a:spcPct val="0"/>
                </a:spcBef>
                <a:buFontTx/>
                <a:buNone/>
              </a:pPr>
              <a:endParaRPr lang="en-US" altLang="ja-JP" sz="1200">
                <a:solidFill>
                  <a:srgbClr val="000000"/>
                </a:solidFill>
              </a:endParaRPr>
            </a:p>
            <a:p>
              <a:pPr algn="r">
                <a:spcBef>
                  <a:spcPct val="0"/>
                </a:spcBef>
                <a:buFontTx/>
                <a:buNone/>
              </a:pPr>
              <a:endParaRPr lang="en-US" altLang="ja-JP" sz="1400">
                <a:solidFill>
                  <a:srgbClr val="000000"/>
                </a:solidFill>
              </a:endParaRPr>
            </a:p>
            <a:p>
              <a:pPr algn="r">
                <a:spcBef>
                  <a:spcPct val="0"/>
                </a:spcBef>
                <a:buFontTx/>
                <a:buNone/>
              </a:pPr>
              <a:endParaRPr lang="en-US" altLang="ja-JP" sz="1200">
                <a:solidFill>
                  <a:srgbClr val="000000"/>
                </a:solidFill>
              </a:endParaRPr>
            </a:p>
            <a:p>
              <a:pPr algn="r">
                <a:spcBef>
                  <a:spcPct val="0"/>
                </a:spcBef>
                <a:buFontTx/>
                <a:buNone/>
              </a:pPr>
              <a:r>
                <a:rPr lang="en-US" altLang="ja-JP" sz="1400">
                  <a:solidFill>
                    <a:srgbClr val="000000"/>
                  </a:solidFill>
                </a:rPr>
                <a:t>$1 thousand</a:t>
              </a:r>
            </a:p>
          </p:txBody>
        </p:sp>
        <p:sp>
          <p:nvSpPr>
            <p:cNvPr id="15" name="TextBox 90"/>
            <p:cNvSpPr txBox="1">
              <a:spLocks noChangeArrowheads="1"/>
            </p:cNvSpPr>
            <p:nvPr/>
          </p:nvSpPr>
          <p:spPr bwMode="auto">
            <a:xfrm>
              <a:off x="924022" y="5984838"/>
              <a:ext cx="1251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solidFill>
                    <a:srgbClr val="000000"/>
                  </a:solidFill>
                </a:rPr>
                <a:t>1900</a:t>
              </a:r>
            </a:p>
          </p:txBody>
        </p:sp>
        <p:sp>
          <p:nvSpPr>
            <p:cNvPr id="16" name="TextBox 91"/>
            <p:cNvSpPr txBox="1">
              <a:spLocks noChangeArrowheads="1"/>
            </p:cNvSpPr>
            <p:nvPr/>
          </p:nvSpPr>
          <p:spPr bwMode="auto">
            <a:xfrm>
              <a:off x="2246518" y="5984838"/>
              <a:ext cx="1251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solidFill>
                    <a:srgbClr val="000000"/>
                  </a:solidFill>
                </a:rPr>
                <a:t>1950</a:t>
              </a:r>
            </a:p>
          </p:txBody>
        </p:sp>
        <p:sp>
          <p:nvSpPr>
            <p:cNvPr id="17" name="TextBox 92"/>
            <p:cNvSpPr txBox="1">
              <a:spLocks noChangeArrowheads="1"/>
            </p:cNvSpPr>
            <p:nvPr/>
          </p:nvSpPr>
          <p:spPr bwMode="auto">
            <a:xfrm>
              <a:off x="3569014" y="5984838"/>
              <a:ext cx="1251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solidFill>
                    <a:srgbClr val="000000"/>
                  </a:solidFill>
                </a:rPr>
                <a:t>2000</a:t>
              </a:r>
            </a:p>
          </p:txBody>
        </p:sp>
        <p:sp>
          <p:nvSpPr>
            <p:cNvPr id="18" name="TextBox 93"/>
            <p:cNvSpPr txBox="1">
              <a:spLocks noChangeArrowheads="1"/>
            </p:cNvSpPr>
            <p:nvPr/>
          </p:nvSpPr>
          <p:spPr bwMode="auto">
            <a:xfrm>
              <a:off x="4891510" y="5984838"/>
              <a:ext cx="1251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solidFill>
                    <a:srgbClr val="000000"/>
                  </a:solidFill>
                </a:rPr>
                <a:t>2050</a:t>
              </a:r>
            </a:p>
          </p:txBody>
        </p:sp>
        <p:sp>
          <p:nvSpPr>
            <p:cNvPr id="19" name="TextBox 94"/>
            <p:cNvSpPr txBox="1">
              <a:spLocks noChangeArrowheads="1"/>
            </p:cNvSpPr>
            <p:nvPr/>
          </p:nvSpPr>
          <p:spPr bwMode="auto">
            <a:xfrm>
              <a:off x="6214006" y="5984838"/>
              <a:ext cx="1251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solidFill>
                    <a:srgbClr val="000000"/>
                  </a:solidFill>
                </a:rPr>
                <a:t>2100</a:t>
              </a:r>
            </a:p>
          </p:txBody>
        </p:sp>
        <p:sp>
          <p:nvSpPr>
            <p:cNvPr id="20" name="TextBox 95"/>
            <p:cNvSpPr txBox="1">
              <a:spLocks noChangeArrowheads="1"/>
            </p:cNvSpPr>
            <p:nvPr/>
          </p:nvSpPr>
          <p:spPr bwMode="auto">
            <a:xfrm>
              <a:off x="7536502" y="5984838"/>
              <a:ext cx="1251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solidFill>
                    <a:srgbClr val="000000"/>
                  </a:solidFill>
                </a:rPr>
                <a:t>2150</a:t>
              </a:r>
            </a:p>
          </p:txBody>
        </p:sp>
        <p:sp>
          <p:nvSpPr>
            <p:cNvPr id="21" name="TextBox 96"/>
            <p:cNvSpPr txBox="1">
              <a:spLocks noChangeArrowheads="1"/>
            </p:cNvSpPr>
            <p:nvPr/>
          </p:nvSpPr>
          <p:spPr bwMode="auto">
            <a:xfrm>
              <a:off x="3080084" y="6244698"/>
              <a:ext cx="33880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400">
                  <a:solidFill>
                    <a:srgbClr val="000000"/>
                  </a:solidFill>
                </a:rPr>
                <a:t>Year of Entry into Service</a:t>
              </a:r>
            </a:p>
          </p:txBody>
        </p:sp>
        <p:grpSp>
          <p:nvGrpSpPr>
            <p:cNvPr id="22" name="Group 97"/>
            <p:cNvGrpSpPr>
              <a:grpSpLocks/>
            </p:cNvGrpSpPr>
            <p:nvPr/>
          </p:nvGrpSpPr>
          <p:grpSpPr bwMode="auto">
            <a:xfrm>
              <a:off x="1232021" y="5332393"/>
              <a:ext cx="883550" cy="270155"/>
              <a:chOff x="1111710" y="5342021"/>
              <a:chExt cx="883550" cy="270155"/>
            </a:xfrm>
          </p:grpSpPr>
          <p:sp>
            <p:nvSpPr>
              <p:cNvPr id="90" name="Diamond 159"/>
              <p:cNvSpPr/>
              <p:nvPr/>
            </p:nvSpPr>
            <p:spPr>
              <a:xfrm>
                <a:off x="1781461" y="5342501"/>
                <a:ext cx="95247" cy="115913"/>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91" name="TextBox 160"/>
              <p:cNvSpPr txBox="1">
                <a:spLocks noChangeArrowheads="1"/>
              </p:cNvSpPr>
              <p:nvPr/>
            </p:nvSpPr>
            <p:spPr bwMode="auto">
              <a:xfrm>
                <a:off x="1111710" y="5396732"/>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Wright Model A</a:t>
                </a:r>
              </a:p>
            </p:txBody>
          </p:sp>
        </p:grpSp>
        <p:grpSp>
          <p:nvGrpSpPr>
            <p:cNvPr id="23" name="Group 98"/>
            <p:cNvGrpSpPr>
              <a:grpSpLocks/>
            </p:cNvGrpSpPr>
            <p:nvPr/>
          </p:nvGrpSpPr>
          <p:grpSpPr bwMode="auto">
            <a:xfrm>
              <a:off x="1997237" y="1848052"/>
              <a:ext cx="5972481" cy="3551722"/>
              <a:chOff x="1594425" y="1952332"/>
              <a:chExt cx="6190809" cy="3720896"/>
            </a:xfrm>
          </p:grpSpPr>
          <p:cxnSp>
            <p:nvCxnSpPr>
              <p:cNvPr id="88" name="Straight Connector 157"/>
              <p:cNvCxnSpPr>
                <a:cxnSpLocks noChangeShapeType="1"/>
              </p:cNvCxnSpPr>
              <p:nvPr/>
            </p:nvCxnSpPr>
            <p:spPr bwMode="auto">
              <a:xfrm flipV="1">
                <a:off x="1594425" y="4071486"/>
                <a:ext cx="2669565" cy="160174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89" name="Straight Connector 158"/>
              <p:cNvCxnSpPr>
                <a:cxnSpLocks noChangeShapeType="1"/>
              </p:cNvCxnSpPr>
              <p:nvPr/>
            </p:nvCxnSpPr>
            <p:spPr bwMode="auto">
              <a:xfrm flipV="1">
                <a:off x="4263990" y="1952332"/>
                <a:ext cx="3521244" cy="2119154"/>
              </a:xfrm>
              <a:prstGeom prst="line">
                <a:avLst/>
              </a:prstGeom>
              <a:noFill/>
              <a:ln w="22225">
                <a:solidFill>
                  <a:schemeClr val="tx1"/>
                </a:solidFill>
                <a:prstDash val="dash"/>
                <a:round/>
                <a:headEnd/>
                <a:tailEnd/>
              </a:ln>
              <a:extLst>
                <a:ext uri="{909E8E84-426E-40DD-AFC4-6F175D3DCCD1}">
                  <a14:hiddenFill xmlns:a14="http://schemas.microsoft.com/office/drawing/2010/main">
                    <a:noFill/>
                  </a14:hiddenFill>
                </a:ext>
              </a:extLst>
            </p:spPr>
          </p:cxnSp>
        </p:grpSp>
        <p:grpSp>
          <p:nvGrpSpPr>
            <p:cNvPr id="30" name="Group 99"/>
            <p:cNvGrpSpPr>
              <a:grpSpLocks/>
            </p:cNvGrpSpPr>
            <p:nvPr/>
          </p:nvGrpSpPr>
          <p:grpSpPr bwMode="auto">
            <a:xfrm>
              <a:off x="1334091" y="5132136"/>
              <a:ext cx="883550" cy="215444"/>
              <a:chOff x="1099258" y="5291437"/>
              <a:chExt cx="883550" cy="215444"/>
            </a:xfrm>
          </p:grpSpPr>
          <p:sp>
            <p:nvSpPr>
              <p:cNvPr id="86" name="Diamond 155"/>
              <p:cNvSpPr/>
              <p:nvPr/>
            </p:nvSpPr>
            <p:spPr>
              <a:xfrm>
                <a:off x="1781236" y="5342916"/>
                <a:ext cx="95247" cy="115913"/>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87" name="TextBox 156"/>
              <p:cNvSpPr txBox="1">
                <a:spLocks noChangeArrowheads="1"/>
              </p:cNvSpPr>
              <p:nvPr/>
            </p:nvSpPr>
            <p:spPr bwMode="auto">
              <a:xfrm>
                <a:off x="1099258" y="5291437"/>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Morse JN-4A</a:t>
                </a:r>
              </a:p>
            </p:txBody>
          </p:sp>
        </p:grpSp>
        <p:grpSp>
          <p:nvGrpSpPr>
            <p:cNvPr id="31" name="Group 100"/>
            <p:cNvGrpSpPr>
              <a:grpSpLocks/>
            </p:cNvGrpSpPr>
            <p:nvPr/>
          </p:nvGrpSpPr>
          <p:grpSpPr bwMode="auto">
            <a:xfrm>
              <a:off x="2259961" y="5157705"/>
              <a:ext cx="908595" cy="215444"/>
              <a:chOff x="1780673" y="5338336"/>
              <a:chExt cx="908595" cy="215444"/>
            </a:xfrm>
          </p:grpSpPr>
          <p:sp>
            <p:nvSpPr>
              <p:cNvPr id="84" name="Diamond 153"/>
              <p:cNvSpPr/>
              <p:nvPr/>
            </p:nvSpPr>
            <p:spPr>
              <a:xfrm>
                <a:off x="1781249" y="5342017"/>
                <a:ext cx="96835" cy="115913"/>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85" name="TextBox 154"/>
              <p:cNvSpPr txBox="1">
                <a:spLocks noChangeArrowheads="1"/>
              </p:cNvSpPr>
              <p:nvPr/>
            </p:nvSpPr>
            <p:spPr bwMode="auto">
              <a:xfrm>
                <a:off x="1805718" y="5338336"/>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Standard E-1</a:t>
                </a:r>
              </a:p>
            </p:txBody>
          </p:sp>
        </p:grpSp>
        <p:grpSp>
          <p:nvGrpSpPr>
            <p:cNvPr id="32" name="Group 101"/>
            <p:cNvGrpSpPr>
              <a:grpSpLocks/>
            </p:cNvGrpSpPr>
            <p:nvPr/>
          </p:nvGrpSpPr>
          <p:grpSpPr bwMode="auto">
            <a:xfrm>
              <a:off x="2063643" y="5281230"/>
              <a:ext cx="883550" cy="288759"/>
              <a:chOff x="1642093" y="5342021"/>
              <a:chExt cx="883550" cy="288759"/>
            </a:xfrm>
          </p:grpSpPr>
          <p:sp>
            <p:nvSpPr>
              <p:cNvPr id="82" name="Diamond 151"/>
              <p:cNvSpPr/>
              <p:nvPr/>
            </p:nvSpPr>
            <p:spPr>
              <a:xfrm>
                <a:off x="1780251" y="5341266"/>
                <a:ext cx="96834" cy="115912"/>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83" name="TextBox 152"/>
              <p:cNvSpPr txBox="1">
                <a:spLocks noChangeArrowheads="1"/>
              </p:cNvSpPr>
              <p:nvPr/>
            </p:nvSpPr>
            <p:spPr bwMode="auto">
              <a:xfrm>
                <a:off x="1642093" y="5415336"/>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DH-4</a:t>
                </a:r>
              </a:p>
            </p:txBody>
          </p:sp>
        </p:grpSp>
        <p:grpSp>
          <p:nvGrpSpPr>
            <p:cNvPr id="33" name="Group 102"/>
            <p:cNvGrpSpPr>
              <a:grpSpLocks/>
            </p:cNvGrpSpPr>
            <p:nvPr/>
          </p:nvGrpSpPr>
          <p:grpSpPr bwMode="auto">
            <a:xfrm>
              <a:off x="1813382" y="4977310"/>
              <a:ext cx="883550" cy="215444"/>
              <a:chOff x="1447622" y="5243926"/>
              <a:chExt cx="883550" cy="215444"/>
            </a:xfrm>
          </p:grpSpPr>
          <p:sp>
            <p:nvSpPr>
              <p:cNvPr id="80" name="Diamond 149"/>
              <p:cNvSpPr/>
              <p:nvPr/>
            </p:nvSpPr>
            <p:spPr>
              <a:xfrm>
                <a:off x="1782068" y="5342257"/>
                <a:ext cx="95247" cy="115913"/>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81" name="TextBox 150"/>
              <p:cNvSpPr txBox="1">
                <a:spLocks noChangeArrowheads="1"/>
              </p:cNvSpPr>
              <p:nvPr/>
            </p:nvSpPr>
            <p:spPr bwMode="auto">
              <a:xfrm>
                <a:off x="1447622" y="5243926"/>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SPAD</a:t>
                </a:r>
              </a:p>
            </p:txBody>
          </p:sp>
        </p:grpSp>
        <p:grpSp>
          <p:nvGrpSpPr>
            <p:cNvPr id="34" name="Group 103"/>
            <p:cNvGrpSpPr>
              <a:grpSpLocks/>
            </p:cNvGrpSpPr>
            <p:nvPr/>
          </p:nvGrpSpPr>
          <p:grpSpPr bwMode="auto">
            <a:xfrm>
              <a:off x="2527864" y="4927336"/>
              <a:ext cx="927845" cy="215444"/>
              <a:chOff x="1780673" y="5290211"/>
              <a:chExt cx="927845" cy="215444"/>
            </a:xfrm>
          </p:grpSpPr>
          <p:sp>
            <p:nvSpPr>
              <p:cNvPr id="78" name="Diamond 147"/>
              <p:cNvSpPr/>
              <p:nvPr/>
            </p:nvSpPr>
            <p:spPr>
              <a:xfrm>
                <a:off x="1780038" y="5343247"/>
                <a:ext cx="96835" cy="115913"/>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79" name="TextBox 148"/>
              <p:cNvSpPr txBox="1">
                <a:spLocks noChangeArrowheads="1"/>
              </p:cNvSpPr>
              <p:nvPr/>
            </p:nvSpPr>
            <p:spPr bwMode="auto">
              <a:xfrm>
                <a:off x="1824968" y="5290211"/>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P-39</a:t>
                </a:r>
              </a:p>
            </p:txBody>
          </p:sp>
        </p:grpSp>
        <p:grpSp>
          <p:nvGrpSpPr>
            <p:cNvPr id="35" name="Group 104"/>
            <p:cNvGrpSpPr>
              <a:grpSpLocks/>
            </p:cNvGrpSpPr>
            <p:nvPr/>
          </p:nvGrpSpPr>
          <p:grpSpPr bwMode="auto">
            <a:xfrm>
              <a:off x="2641169" y="5039795"/>
              <a:ext cx="927845" cy="215444"/>
              <a:chOff x="1780673" y="5290211"/>
              <a:chExt cx="927845" cy="215444"/>
            </a:xfrm>
          </p:grpSpPr>
          <p:sp>
            <p:nvSpPr>
              <p:cNvPr id="76" name="Diamond 145"/>
              <p:cNvSpPr/>
              <p:nvPr/>
            </p:nvSpPr>
            <p:spPr>
              <a:xfrm>
                <a:off x="1781030" y="5340349"/>
                <a:ext cx="96835" cy="117501"/>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77" name="TextBox 146"/>
              <p:cNvSpPr txBox="1">
                <a:spLocks noChangeArrowheads="1"/>
              </p:cNvSpPr>
              <p:nvPr/>
            </p:nvSpPr>
            <p:spPr bwMode="auto">
              <a:xfrm>
                <a:off x="1824968" y="5290211"/>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P-51</a:t>
                </a:r>
              </a:p>
            </p:txBody>
          </p:sp>
        </p:grpSp>
        <p:grpSp>
          <p:nvGrpSpPr>
            <p:cNvPr id="36" name="Group 105"/>
            <p:cNvGrpSpPr>
              <a:grpSpLocks/>
            </p:cNvGrpSpPr>
            <p:nvPr/>
          </p:nvGrpSpPr>
          <p:grpSpPr bwMode="auto">
            <a:xfrm>
              <a:off x="2285011" y="4737107"/>
              <a:ext cx="883550" cy="215444"/>
              <a:chOff x="1449523" y="5276512"/>
              <a:chExt cx="883550" cy="215444"/>
            </a:xfrm>
          </p:grpSpPr>
          <p:sp>
            <p:nvSpPr>
              <p:cNvPr id="74" name="Diamond 143"/>
              <p:cNvSpPr/>
              <p:nvPr/>
            </p:nvSpPr>
            <p:spPr>
              <a:xfrm>
                <a:off x="1779052" y="5341937"/>
                <a:ext cx="98422" cy="114325"/>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75" name="TextBox 144"/>
              <p:cNvSpPr txBox="1">
                <a:spLocks noChangeArrowheads="1"/>
              </p:cNvSpPr>
              <p:nvPr/>
            </p:nvSpPr>
            <p:spPr bwMode="auto">
              <a:xfrm>
                <a:off x="1449523" y="5276512"/>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P-61</a:t>
                </a:r>
              </a:p>
            </p:txBody>
          </p:sp>
        </p:grpSp>
        <p:grpSp>
          <p:nvGrpSpPr>
            <p:cNvPr id="37" name="Group 106"/>
            <p:cNvGrpSpPr>
              <a:grpSpLocks/>
            </p:cNvGrpSpPr>
            <p:nvPr/>
          </p:nvGrpSpPr>
          <p:grpSpPr bwMode="auto">
            <a:xfrm>
              <a:off x="3188696" y="4269775"/>
              <a:ext cx="883550" cy="215444"/>
              <a:chOff x="1468773" y="5334262"/>
              <a:chExt cx="883550" cy="215444"/>
            </a:xfrm>
          </p:grpSpPr>
          <p:sp>
            <p:nvSpPr>
              <p:cNvPr id="72" name="Diamond 141"/>
              <p:cNvSpPr/>
              <p:nvPr/>
            </p:nvSpPr>
            <p:spPr>
              <a:xfrm>
                <a:off x="1780417" y="5341442"/>
                <a:ext cx="96834" cy="114325"/>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73" name="TextBox 142"/>
              <p:cNvSpPr txBox="1">
                <a:spLocks noChangeArrowheads="1"/>
              </p:cNvSpPr>
              <p:nvPr/>
            </p:nvSpPr>
            <p:spPr bwMode="auto">
              <a:xfrm>
                <a:off x="1468773" y="5334262"/>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F-15</a:t>
                </a:r>
              </a:p>
            </p:txBody>
          </p:sp>
        </p:grpSp>
        <p:grpSp>
          <p:nvGrpSpPr>
            <p:cNvPr id="38" name="Group 107"/>
            <p:cNvGrpSpPr>
              <a:grpSpLocks/>
            </p:cNvGrpSpPr>
            <p:nvPr/>
          </p:nvGrpSpPr>
          <p:grpSpPr bwMode="auto">
            <a:xfrm>
              <a:off x="3058821" y="4114136"/>
              <a:ext cx="883550" cy="215444"/>
              <a:chOff x="1449523" y="5276512"/>
              <a:chExt cx="883550" cy="215444"/>
            </a:xfrm>
          </p:grpSpPr>
          <p:sp>
            <p:nvSpPr>
              <p:cNvPr id="70" name="Diamond 139"/>
              <p:cNvSpPr/>
              <p:nvPr/>
            </p:nvSpPr>
            <p:spPr>
              <a:xfrm>
                <a:off x="1781507" y="5340884"/>
                <a:ext cx="95247" cy="115912"/>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71" name="TextBox 140"/>
              <p:cNvSpPr txBox="1">
                <a:spLocks noChangeArrowheads="1"/>
              </p:cNvSpPr>
              <p:nvPr/>
            </p:nvSpPr>
            <p:spPr bwMode="auto">
              <a:xfrm>
                <a:off x="1449523" y="5276512"/>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F-14</a:t>
                </a:r>
              </a:p>
            </p:txBody>
          </p:sp>
        </p:grpSp>
        <p:grpSp>
          <p:nvGrpSpPr>
            <p:cNvPr id="39" name="Group 108"/>
            <p:cNvGrpSpPr>
              <a:grpSpLocks/>
            </p:cNvGrpSpPr>
            <p:nvPr/>
          </p:nvGrpSpPr>
          <p:grpSpPr bwMode="auto">
            <a:xfrm>
              <a:off x="3705021" y="4346775"/>
              <a:ext cx="924410" cy="215444"/>
              <a:chOff x="1780673" y="5299209"/>
              <a:chExt cx="924410" cy="215444"/>
            </a:xfrm>
          </p:grpSpPr>
          <p:sp>
            <p:nvSpPr>
              <p:cNvPr id="68" name="Diamond 137"/>
              <p:cNvSpPr/>
              <p:nvPr/>
            </p:nvSpPr>
            <p:spPr>
              <a:xfrm>
                <a:off x="1780773" y="5342125"/>
                <a:ext cx="96835" cy="115913"/>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69" name="TextBox 138"/>
              <p:cNvSpPr txBox="1">
                <a:spLocks noChangeArrowheads="1"/>
              </p:cNvSpPr>
              <p:nvPr/>
            </p:nvSpPr>
            <p:spPr bwMode="auto">
              <a:xfrm>
                <a:off x="1821533" y="5299209"/>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F-18</a:t>
                </a:r>
              </a:p>
            </p:txBody>
          </p:sp>
        </p:grpSp>
        <p:grpSp>
          <p:nvGrpSpPr>
            <p:cNvPr id="40" name="Group 109"/>
            <p:cNvGrpSpPr>
              <a:grpSpLocks/>
            </p:cNvGrpSpPr>
            <p:nvPr/>
          </p:nvGrpSpPr>
          <p:grpSpPr bwMode="auto">
            <a:xfrm>
              <a:off x="3630471" y="4464618"/>
              <a:ext cx="914785" cy="230382"/>
              <a:chOff x="1780673" y="5342021"/>
              <a:chExt cx="914785" cy="230382"/>
            </a:xfrm>
          </p:grpSpPr>
          <p:sp>
            <p:nvSpPr>
              <p:cNvPr id="66" name="Diamond 135"/>
              <p:cNvSpPr/>
              <p:nvPr/>
            </p:nvSpPr>
            <p:spPr>
              <a:xfrm>
                <a:off x="1780713" y="5341724"/>
                <a:ext cx="96834" cy="115913"/>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67" name="TextBox 136"/>
              <p:cNvSpPr txBox="1">
                <a:spLocks noChangeArrowheads="1"/>
              </p:cNvSpPr>
              <p:nvPr/>
            </p:nvSpPr>
            <p:spPr bwMode="auto">
              <a:xfrm>
                <a:off x="1811908" y="5356959"/>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F-16</a:t>
                </a:r>
              </a:p>
            </p:txBody>
          </p:sp>
        </p:grpSp>
        <p:grpSp>
          <p:nvGrpSpPr>
            <p:cNvPr id="41" name="Group 110"/>
            <p:cNvGrpSpPr>
              <a:grpSpLocks/>
            </p:cNvGrpSpPr>
            <p:nvPr/>
          </p:nvGrpSpPr>
          <p:grpSpPr bwMode="auto">
            <a:xfrm>
              <a:off x="3500596" y="4587278"/>
              <a:ext cx="914785" cy="230382"/>
              <a:chOff x="1780673" y="5342021"/>
              <a:chExt cx="914785" cy="230382"/>
            </a:xfrm>
          </p:grpSpPr>
          <p:sp>
            <p:nvSpPr>
              <p:cNvPr id="64" name="Diamond 133"/>
              <p:cNvSpPr/>
              <p:nvPr/>
            </p:nvSpPr>
            <p:spPr>
              <a:xfrm>
                <a:off x="1780417" y="5341328"/>
                <a:ext cx="96834" cy="117501"/>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65" name="TextBox 134"/>
              <p:cNvSpPr txBox="1">
                <a:spLocks noChangeArrowheads="1"/>
              </p:cNvSpPr>
              <p:nvPr/>
            </p:nvSpPr>
            <p:spPr bwMode="auto">
              <a:xfrm>
                <a:off x="1811908" y="5356959"/>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A-10</a:t>
                </a:r>
              </a:p>
            </p:txBody>
          </p:sp>
        </p:grpSp>
        <p:grpSp>
          <p:nvGrpSpPr>
            <p:cNvPr id="42" name="Group 111"/>
            <p:cNvGrpSpPr>
              <a:grpSpLocks/>
            </p:cNvGrpSpPr>
            <p:nvPr/>
          </p:nvGrpSpPr>
          <p:grpSpPr bwMode="auto">
            <a:xfrm>
              <a:off x="4203954" y="4119842"/>
              <a:ext cx="924410" cy="215444"/>
              <a:chOff x="1780673" y="5299209"/>
              <a:chExt cx="924410" cy="215444"/>
            </a:xfrm>
          </p:grpSpPr>
          <p:sp>
            <p:nvSpPr>
              <p:cNvPr id="62" name="Diamond 131"/>
              <p:cNvSpPr/>
              <p:nvPr/>
            </p:nvSpPr>
            <p:spPr>
              <a:xfrm>
                <a:off x="1780301" y="5341997"/>
                <a:ext cx="96835" cy="115912"/>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63" name="TextBox 132"/>
              <p:cNvSpPr txBox="1">
                <a:spLocks noChangeArrowheads="1"/>
              </p:cNvSpPr>
              <p:nvPr/>
            </p:nvSpPr>
            <p:spPr bwMode="auto">
              <a:xfrm>
                <a:off x="1821533" y="5299209"/>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F-35</a:t>
                </a:r>
              </a:p>
            </p:txBody>
          </p:sp>
        </p:grpSp>
        <p:grpSp>
          <p:nvGrpSpPr>
            <p:cNvPr id="43" name="Group 112"/>
            <p:cNvGrpSpPr>
              <a:grpSpLocks/>
            </p:cNvGrpSpPr>
            <p:nvPr/>
          </p:nvGrpSpPr>
          <p:grpSpPr bwMode="auto">
            <a:xfrm>
              <a:off x="3990402" y="4230239"/>
              <a:ext cx="914785" cy="230382"/>
              <a:chOff x="1780673" y="5342021"/>
              <a:chExt cx="914785" cy="230382"/>
            </a:xfrm>
          </p:grpSpPr>
          <p:sp>
            <p:nvSpPr>
              <p:cNvPr id="60" name="Diamond 129"/>
              <p:cNvSpPr/>
              <p:nvPr/>
            </p:nvSpPr>
            <p:spPr>
              <a:xfrm>
                <a:off x="1781134" y="5342689"/>
                <a:ext cx="96835" cy="115914"/>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61" name="TextBox 130"/>
              <p:cNvSpPr txBox="1">
                <a:spLocks noChangeArrowheads="1"/>
              </p:cNvSpPr>
              <p:nvPr/>
            </p:nvSpPr>
            <p:spPr bwMode="auto">
              <a:xfrm>
                <a:off x="1811908" y="5356959"/>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F-18</a:t>
                </a:r>
              </a:p>
            </p:txBody>
          </p:sp>
        </p:grpSp>
        <p:grpSp>
          <p:nvGrpSpPr>
            <p:cNvPr id="44" name="Group 113"/>
            <p:cNvGrpSpPr>
              <a:grpSpLocks/>
            </p:cNvGrpSpPr>
            <p:nvPr/>
          </p:nvGrpSpPr>
          <p:grpSpPr bwMode="auto">
            <a:xfrm>
              <a:off x="2516048" y="4586890"/>
              <a:ext cx="883550" cy="215444"/>
              <a:chOff x="1449523" y="5276512"/>
              <a:chExt cx="883550" cy="215444"/>
            </a:xfrm>
          </p:grpSpPr>
          <p:sp>
            <p:nvSpPr>
              <p:cNvPr id="58" name="Diamond 127"/>
              <p:cNvSpPr/>
              <p:nvPr/>
            </p:nvSpPr>
            <p:spPr>
              <a:xfrm>
                <a:off x="1781371" y="5341309"/>
                <a:ext cx="95247" cy="115912"/>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59" name="TextBox 128"/>
              <p:cNvSpPr txBox="1">
                <a:spLocks noChangeArrowheads="1"/>
              </p:cNvSpPr>
              <p:nvPr/>
            </p:nvSpPr>
            <p:spPr bwMode="auto">
              <a:xfrm>
                <a:off x="1449523" y="5276512"/>
                <a:ext cx="8835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800">
                    <a:solidFill>
                      <a:srgbClr val="000000"/>
                    </a:solidFill>
                  </a:rPr>
                  <a:t>B-52</a:t>
                </a:r>
              </a:p>
            </p:txBody>
          </p:sp>
        </p:grpSp>
        <p:grpSp>
          <p:nvGrpSpPr>
            <p:cNvPr id="45" name="Group 114"/>
            <p:cNvGrpSpPr>
              <a:grpSpLocks/>
            </p:cNvGrpSpPr>
            <p:nvPr/>
          </p:nvGrpSpPr>
          <p:grpSpPr bwMode="auto">
            <a:xfrm>
              <a:off x="1307533" y="2993456"/>
              <a:ext cx="5314648" cy="1412614"/>
              <a:chOff x="1307533" y="3168863"/>
              <a:chExt cx="3827154" cy="1237209"/>
            </a:xfrm>
          </p:grpSpPr>
          <p:sp>
            <p:nvSpPr>
              <p:cNvPr id="56" name="Freeform 125"/>
              <p:cNvSpPr/>
              <p:nvPr/>
            </p:nvSpPr>
            <p:spPr bwMode="auto">
              <a:xfrm>
                <a:off x="1307915" y="3649102"/>
                <a:ext cx="1616413" cy="756532"/>
              </a:xfrm>
              <a:custGeom>
                <a:avLst/>
                <a:gdLst>
                  <a:gd name="connsiteX0" fmla="*/ 0 w 1770151"/>
                  <a:gd name="connsiteY0" fmla="*/ 669571 h 669571"/>
                  <a:gd name="connsiteX1" fmla="*/ 30957 w 1770151"/>
                  <a:gd name="connsiteY1" fmla="*/ 643378 h 669571"/>
                  <a:gd name="connsiteX2" fmla="*/ 40482 w 1770151"/>
                  <a:gd name="connsiteY2" fmla="*/ 636234 h 669571"/>
                  <a:gd name="connsiteX3" fmla="*/ 52388 w 1770151"/>
                  <a:gd name="connsiteY3" fmla="*/ 633853 h 669571"/>
                  <a:gd name="connsiteX4" fmla="*/ 57150 w 1770151"/>
                  <a:gd name="connsiteY4" fmla="*/ 626709 h 669571"/>
                  <a:gd name="connsiteX5" fmla="*/ 83344 w 1770151"/>
                  <a:gd name="connsiteY5" fmla="*/ 629090 h 669571"/>
                  <a:gd name="connsiteX6" fmla="*/ 97632 w 1770151"/>
                  <a:gd name="connsiteY6" fmla="*/ 636234 h 669571"/>
                  <a:gd name="connsiteX7" fmla="*/ 140494 w 1770151"/>
                  <a:gd name="connsiteY7" fmla="*/ 638615 h 669571"/>
                  <a:gd name="connsiteX8" fmla="*/ 159544 w 1770151"/>
                  <a:gd name="connsiteY8" fmla="*/ 655284 h 669571"/>
                  <a:gd name="connsiteX9" fmla="*/ 183357 w 1770151"/>
                  <a:gd name="connsiteY9" fmla="*/ 650521 h 669571"/>
                  <a:gd name="connsiteX10" fmla="*/ 192882 w 1770151"/>
                  <a:gd name="connsiteY10" fmla="*/ 636234 h 669571"/>
                  <a:gd name="connsiteX11" fmla="*/ 209550 w 1770151"/>
                  <a:gd name="connsiteY11" fmla="*/ 619565 h 669571"/>
                  <a:gd name="connsiteX12" fmla="*/ 216694 w 1770151"/>
                  <a:gd name="connsiteY12" fmla="*/ 612421 h 669571"/>
                  <a:gd name="connsiteX13" fmla="*/ 250032 w 1770151"/>
                  <a:gd name="connsiteY13" fmla="*/ 621946 h 669571"/>
                  <a:gd name="connsiteX14" fmla="*/ 257175 w 1770151"/>
                  <a:gd name="connsiteY14" fmla="*/ 629090 h 669571"/>
                  <a:gd name="connsiteX15" fmla="*/ 278607 w 1770151"/>
                  <a:gd name="connsiteY15" fmla="*/ 626709 h 669571"/>
                  <a:gd name="connsiteX16" fmla="*/ 292894 w 1770151"/>
                  <a:gd name="connsiteY16" fmla="*/ 607659 h 669571"/>
                  <a:gd name="connsiteX17" fmla="*/ 300038 w 1770151"/>
                  <a:gd name="connsiteY17" fmla="*/ 605278 h 669571"/>
                  <a:gd name="connsiteX18" fmla="*/ 309563 w 1770151"/>
                  <a:gd name="connsiteY18" fmla="*/ 600515 h 669571"/>
                  <a:gd name="connsiteX19" fmla="*/ 316707 w 1770151"/>
                  <a:gd name="connsiteY19" fmla="*/ 593371 h 669571"/>
                  <a:gd name="connsiteX20" fmla="*/ 323850 w 1770151"/>
                  <a:gd name="connsiteY20" fmla="*/ 588609 h 669571"/>
                  <a:gd name="connsiteX21" fmla="*/ 335757 w 1770151"/>
                  <a:gd name="connsiteY21" fmla="*/ 590990 h 669571"/>
                  <a:gd name="connsiteX22" fmla="*/ 347663 w 1770151"/>
                  <a:gd name="connsiteY22" fmla="*/ 605278 h 669571"/>
                  <a:gd name="connsiteX23" fmla="*/ 361950 w 1770151"/>
                  <a:gd name="connsiteY23" fmla="*/ 612421 h 669571"/>
                  <a:gd name="connsiteX24" fmla="*/ 369094 w 1770151"/>
                  <a:gd name="connsiteY24" fmla="*/ 598134 h 669571"/>
                  <a:gd name="connsiteX25" fmla="*/ 383382 w 1770151"/>
                  <a:gd name="connsiteY25" fmla="*/ 569559 h 669571"/>
                  <a:gd name="connsiteX26" fmla="*/ 385763 w 1770151"/>
                  <a:gd name="connsiteY26" fmla="*/ 560034 h 669571"/>
                  <a:gd name="connsiteX27" fmla="*/ 388144 w 1770151"/>
                  <a:gd name="connsiteY27" fmla="*/ 540984 h 669571"/>
                  <a:gd name="connsiteX28" fmla="*/ 400050 w 1770151"/>
                  <a:gd name="connsiteY28" fmla="*/ 514790 h 669571"/>
                  <a:gd name="connsiteX29" fmla="*/ 404813 w 1770151"/>
                  <a:gd name="connsiteY29" fmla="*/ 505265 h 669571"/>
                  <a:gd name="connsiteX30" fmla="*/ 423863 w 1770151"/>
                  <a:gd name="connsiteY30" fmla="*/ 486215 h 669571"/>
                  <a:gd name="connsiteX31" fmla="*/ 431007 w 1770151"/>
                  <a:gd name="connsiteY31" fmla="*/ 483834 h 669571"/>
                  <a:gd name="connsiteX32" fmla="*/ 457200 w 1770151"/>
                  <a:gd name="connsiteY32" fmla="*/ 490978 h 669571"/>
                  <a:gd name="connsiteX33" fmla="*/ 473869 w 1770151"/>
                  <a:gd name="connsiteY33" fmla="*/ 500503 h 669571"/>
                  <a:gd name="connsiteX34" fmla="*/ 483394 w 1770151"/>
                  <a:gd name="connsiteY34" fmla="*/ 505265 h 669571"/>
                  <a:gd name="connsiteX35" fmla="*/ 547688 w 1770151"/>
                  <a:gd name="connsiteY35" fmla="*/ 521934 h 669571"/>
                  <a:gd name="connsiteX36" fmla="*/ 552450 w 1770151"/>
                  <a:gd name="connsiteY36" fmla="*/ 531459 h 669571"/>
                  <a:gd name="connsiteX37" fmla="*/ 554832 w 1770151"/>
                  <a:gd name="connsiteY37" fmla="*/ 538603 h 669571"/>
                  <a:gd name="connsiteX38" fmla="*/ 564357 w 1770151"/>
                  <a:gd name="connsiteY38" fmla="*/ 540984 h 669571"/>
                  <a:gd name="connsiteX39" fmla="*/ 614363 w 1770151"/>
                  <a:gd name="connsiteY39" fmla="*/ 543365 h 669571"/>
                  <a:gd name="connsiteX40" fmla="*/ 638175 w 1770151"/>
                  <a:gd name="connsiteY40" fmla="*/ 548128 h 669571"/>
                  <a:gd name="connsiteX41" fmla="*/ 654844 w 1770151"/>
                  <a:gd name="connsiteY41" fmla="*/ 543365 h 669571"/>
                  <a:gd name="connsiteX42" fmla="*/ 664369 w 1770151"/>
                  <a:gd name="connsiteY42" fmla="*/ 533840 h 669571"/>
                  <a:gd name="connsiteX43" fmla="*/ 671513 w 1770151"/>
                  <a:gd name="connsiteY43" fmla="*/ 529078 h 669571"/>
                  <a:gd name="connsiteX44" fmla="*/ 681038 w 1770151"/>
                  <a:gd name="connsiteY44" fmla="*/ 524315 h 669571"/>
                  <a:gd name="connsiteX45" fmla="*/ 762000 w 1770151"/>
                  <a:gd name="connsiteY45" fmla="*/ 519553 h 669571"/>
                  <a:gd name="connsiteX46" fmla="*/ 769144 w 1770151"/>
                  <a:gd name="connsiteY46" fmla="*/ 510028 h 669571"/>
                  <a:gd name="connsiteX47" fmla="*/ 776288 w 1770151"/>
                  <a:gd name="connsiteY47" fmla="*/ 502884 h 669571"/>
                  <a:gd name="connsiteX48" fmla="*/ 781050 w 1770151"/>
                  <a:gd name="connsiteY48" fmla="*/ 486215 h 669571"/>
                  <a:gd name="connsiteX49" fmla="*/ 790575 w 1770151"/>
                  <a:gd name="connsiteY49" fmla="*/ 476690 h 669571"/>
                  <a:gd name="connsiteX50" fmla="*/ 814388 w 1770151"/>
                  <a:gd name="connsiteY50" fmla="*/ 455259 h 669571"/>
                  <a:gd name="connsiteX51" fmla="*/ 845344 w 1770151"/>
                  <a:gd name="connsiteY51" fmla="*/ 452878 h 669571"/>
                  <a:gd name="connsiteX52" fmla="*/ 854869 w 1770151"/>
                  <a:gd name="connsiteY52" fmla="*/ 438590 h 669571"/>
                  <a:gd name="connsiteX53" fmla="*/ 869157 w 1770151"/>
                  <a:gd name="connsiteY53" fmla="*/ 424303 h 669571"/>
                  <a:gd name="connsiteX54" fmla="*/ 873919 w 1770151"/>
                  <a:gd name="connsiteY54" fmla="*/ 410015 h 669571"/>
                  <a:gd name="connsiteX55" fmla="*/ 876300 w 1770151"/>
                  <a:gd name="connsiteY55" fmla="*/ 402871 h 669571"/>
                  <a:gd name="connsiteX56" fmla="*/ 881063 w 1770151"/>
                  <a:gd name="connsiteY56" fmla="*/ 393346 h 669571"/>
                  <a:gd name="connsiteX57" fmla="*/ 885825 w 1770151"/>
                  <a:gd name="connsiteY57" fmla="*/ 376678 h 669571"/>
                  <a:gd name="connsiteX58" fmla="*/ 888207 w 1770151"/>
                  <a:gd name="connsiteY58" fmla="*/ 369534 h 669571"/>
                  <a:gd name="connsiteX59" fmla="*/ 895350 w 1770151"/>
                  <a:gd name="connsiteY59" fmla="*/ 298096 h 669571"/>
                  <a:gd name="connsiteX60" fmla="*/ 897732 w 1770151"/>
                  <a:gd name="connsiteY60" fmla="*/ 281428 h 669571"/>
                  <a:gd name="connsiteX61" fmla="*/ 914400 w 1770151"/>
                  <a:gd name="connsiteY61" fmla="*/ 236184 h 669571"/>
                  <a:gd name="connsiteX62" fmla="*/ 921544 w 1770151"/>
                  <a:gd name="connsiteY62" fmla="*/ 195703 h 669571"/>
                  <a:gd name="connsiteX63" fmla="*/ 926307 w 1770151"/>
                  <a:gd name="connsiteY63" fmla="*/ 157603 h 669571"/>
                  <a:gd name="connsiteX64" fmla="*/ 928688 w 1770151"/>
                  <a:gd name="connsiteY64" fmla="*/ 150459 h 669571"/>
                  <a:gd name="connsiteX65" fmla="*/ 931069 w 1770151"/>
                  <a:gd name="connsiteY65" fmla="*/ 117121 h 669571"/>
                  <a:gd name="connsiteX66" fmla="*/ 935832 w 1770151"/>
                  <a:gd name="connsiteY66" fmla="*/ 102834 h 669571"/>
                  <a:gd name="connsiteX67" fmla="*/ 947738 w 1770151"/>
                  <a:gd name="connsiteY67" fmla="*/ 79021 h 669571"/>
                  <a:gd name="connsiteX68" fmla="*/ 952500 w 1770151"/>
                  <a:gd name="connsiteY68" fmla="*/ 71878 h 669571"/>
                  <a:gd name="connsiteX69" fmla="*/ 978694 w 1770151"/>
                  <a:gd name="connsiteY69" fmla="*/ 48065 h 669571"/>
                  <a:gd name="connsiteX70" fmla="*/ 1004888 w 1770151"/>
                  <a:gd name="connsiteY70" fmla="*/ 43303 h 669571"/>
                  <a:gd name="connsiteX71" fmla="*/ 1014413 w 1770151"/>
                  <a:gd name="connsiteY71" fmla="*/ 62353 h 669571"/>
                  <a:gd name="connsiteX72" fmla="*/ 1021557 w 1770151"/>
                  <a:gd name="connsiteY72" fmla="*/ 69496 h 669571"/>
                  <a:gd name="connsiteX73" fmla="*/ 1028700 w 1770151"/>
                  <a:gd name="connsiteY73" fmla="*/ 100453 h 669571"/>
                  <a:gd name="connsiteX74" fmla="*/ 1031082 w 1770151"/>
                  <a:gd name="connsiteY74" fmla="*/ 112359 h 669571"/>
                  <a:gd name="connsiteX75" fmla="*/ 1033463 w 1770151"/>
                  <a:gd name="connsiteY75" fmla="*/ 126646 h 669571"/>
                  <a:gd name="connsiteX76" fmla="*/ 1038225 w 1770151"/>
                  <a:gd name="connsiteY76" fmla="*/ 133790 h 669571"/>
                  <a:gd name="connsiteX77" fmla="*/ 1042988 w 1770151"/>
                  <a:gd name="connsiteY77" fmla="*/ 148078 h 669571"/>
                  <a:gd name="connsiteX78" fmla="*/ 1057275 w 1770151"/>
                  <a:gd name="connsiteY78" fmla="*/ 174271 h 669571"/>
                  <a:gd name="connsiteX79" fmla="*/ 1062038 w 1770151"/>
                  <a:gd name="connsiteY79" fmla="*/ 188559 h 669571"/>
                  <a:gd name="connsiteX80" fmla="*/ 1064419 w 1770151"/>
                  <a:gd name="connsiteY80" fmla="*/ 195703 h 669571"/>
                  <a:gd name="connsiteX81" fmla="*/ 1071563 w 1770151"/>
                  <a:gd name="connsiteY81" fmla="*/ 198084 h 669571"/>
                  <a:gd name="connsiteX82" fmla="*/ 1097757 w 1770151"/>
                  <a:gd name="connsiteY82" fmla="*/ 188559 h 669571"/>
                  <a:gd name="connsiteX83" fmla="*/ 1107282 w 1770151"/>
                  <a:gd name="connsiteY83" fmla="*/ 186178 h 669571"/>
                  <a:gd name="connsiteX84" fmla="*/ 1114425 w 1770151"/>
                  <a:gd name="connsiteY84" fmla="*/ 183796 h 669571"/>
                  <a:gd name="connsiteX85" fmla="*/ 1116807 w 1770151"/>
                  <a:gd name="connsiteY85" fmla="*/ 176653 h 669571"/>
                  <a:gd name="connsiteX86" fmla="*/ 1121569 w 1770151"/>
                  <a:gd name="connsiteY86" fmla="*/ 169509 h 669571"/>
                  <a:gd name="connsiteX87" fmla="*/ 1123950 w 1770151"/>
                  <a:gd name="connsiteY87" fmla="*/ 159984 h 669571"/>
                  <a:gd name="connsiteX88" fmla="*/ 1133475 w 1770151"/>
                  <a:gd name="connsiteY88" fmla="*/ 148078 h 669571"/>
                  <a:gd name="connsiteX89" fmla="*/ 1143000 w 1770151"/>
                  <a:gd name="connsiteY89" fmla="*/ 129028 h 669571"/>
                  <a:gd name="connsiteX90" fmla="*/ 1152525 w 1770151"/>
                  <a:gd name="connsiteY90" fmla="*/ 102834 h 669571"/>
                  <a:gd name="connsiteX91" fmla="*/ 1157288 w 1770151"/>
                  <a:gd name="connsiteY91" fmla="*/ 88546 h 669571"/>
                  <a:gd name="connsiteX92" fmla="*/ 1259682 w 1770151"/>
                  <a:gd name="connsiteY92" fmla="*/ 93309 h 669571"/>
                  <a:gd name="connsiteX93" fmla="*/ 1276350 w 1770151"/>
                  <a:gd name="connsiteY93" fmla="*/ 100453 h 669571"/>
                  <a:gd name="connsiteX94" fmla="*/ 1285875 w 1770151"/>
                  <a:gd name="connsiteY94" fmla="*/ 102834 h 669571"/>
                  <a:gd name="connsiteX95" fmla="*/ 1331119 w 1770151"/>
                  <a:gd name="connsiteY95" fmla="*/ 98071 h 669571"/>
                  <a:gd name="connsiteX96" fmla="*/ 1343025 w 1770151"/>
                  <a:gd name="connsiteY96" fmla="*/ 93309 h 669571"/>
                  <a:gd name="connsiteX97" fmla="*/ 1390650 w 1770151"/>
                  <a:gd name="connsiteY97" fmla="*/ 86165 h 669571"/>
                  <a:gd name="connsiteX98" fmla="*/ 1416844 w 1770151"/>
                  <a:gd name="connsiteY98" fmla="*/ 81403 h 669571"/>
                  <a:gd name="connsiteX99" fmla="*/ 1426369 w 1770151"/>
                  <a:gd name="connsiteY99" fmla="*/ 79021 h 669571"/>
                  <a:gd name="connsiteX100" fmla="*/ 1447800 w 1770151"/>
                  <a:gd name="connsiteY100" fmla="*/ 76640 h 669571"/>
                  <a:gd name="connsiteX101" fmla="*/ 1457325 w 1770151"/>
                  <a:gd name="connsiteY101" fmla="*/ 74259 h 669571"/>
                  <a:gd name="connsiteX102" fmla="*/ 1464469 w 1770151"/>
                  <a:gd name="connsiteY102" fmla="*/ 69496 h 669571"/>
                  <a:gd name="connsiteX103" fmla="*/ 1483519 w 1770151"/>
                  <a:gd name="connsiteY103" fmla="*/ 64734 h 669571"/>
                  <a:gd name="connsiteX104" fmla="*/ 1490663 w 1770151"/>
                  <a:gd name="connsiteY104" fmla="*/ 57590 h 669571"/>
                  <a:gd name="connsiteX105" fmla="*/ 1524000 w 1770151"/>
                  <a:gd name="connsiteY105" fmla="*/ 50446 h 669571"/>
                  <a:gd name="connsiteX106" fmla="*/ 1614488 w 1770151"/>
                  <a:gd name="connsiteY106" fmla="*/ 48065 h 669571"/>
                  <a:gd name="connsiteX107" fmla="*/ 1638300 w 1770151"/>
                  <a:gd name="connsiteY107" fmla="*/ 29015 h 669571"/>
                  <a:gd name="connsiteX108" fmla="*/ 1640682 w 1770151"/>
                  <a:gd name="connsiteY108" fmla="*/ 21871 h 669571"/>
                  <a:gd name="connsiteX109" fmla="*/ 1654969 w 1770151"/>
                  <a:gd name="connsiteY109" fmla="*/ 12346 h 669571"/>
                  <a:gd name="connsiteX110" fmla="*/ 1671638 w 1770151"/>
                  <a:gd name="connsiteY110" fmla="*/ 14728 h 669571"/>
                  <a:gd name="connsiteX111" fmla="*/ 1676400 w 1770151"/>
                  <a:gd name="connsiteY111" fmla="*/ 29015 h 669571"/>
                  <a:gd name="connsiteX112" fmla="*/ 1690688 w 1770151"/>
                  <a:gd name="connsiteY112" fmla="*/ 38540 h 669571"/>
                  <a:gd name="connsiteX113" fmla="*/ 1709738 w 1770151"/>
                  <a:gd name="connsiteY113" fmla="*/ 36159 h 669571"/>
                  <a:gd name="connsiteX114" fmla="*/ 1719263 w 1770151"/>
                  <a:gd name="connsiteY114" fmla="*/ 29015 h 669571"/>
                  <a:gd name="connsiteX115" fmla="*/ 1745457 w 1770151"/>
                  <a:gd name="connsiteY115" fmla="*/ 17109 h 669571"/>
                  <a:gd name="connsiteX116" fmla="*/ 1759744 w 1770151"/>
                  <a:gd name="connsiteY116" fmla="*/ 5203 h 669571"/>
                  <a:gd name="connsiteX117" fmla="*/ 1769269 w 1770151"/>
                  <a:gd name="connsiteY117" fmla="*/ 440 h 66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770151" h="669571">
                    <a:moveTo>
                      <a:pt x="0" y="669571"/>
                    </a:moveTo>
                    <a:cubicBezTo>
                      <a:pt x="10319" y="660840"/>
                      <a:pt x="20523" y="651971"/>
                      <a:pt x="30957" y="643378"/>
                    </a:cubicBezTo>
                    <a:cubicBezTo>
                      <a:pt x="34021" y="640855"/>
                      <a:pt x="36855" y="637846"/>
                      <a:pt x="40482" y="636234"/>
                    </a:cubicBezTo>
                    <a:cubicBezTo>
                      <a:pt x="44180" y="634590"/>
                      <a:pt x="48419" y="634647"/>
                      <a:pt x="52388" y="633853"/>
                    </a:cubicBezTo>
                    <a:cubicBezTo>
                      <a:pt x="53975" y="631472"/>
                      <a:pt x="54321" y="627144"/>
                      <a:pt x="57150" y="626709"/>
                    </a:cubicBezTo>
                    <a:cubicBezTo>
                      <a:pt x="65815" y="625376"/>
                      <a:pt x="74771" y="627253"/>
                      <a:pt x="83344" y="629090"/>
                    </a:cubicBezTo>
                    <a:cubicBezTo>
                      <a:pt x="105182" y="633770"/>
                      <a:pt x="76717" y="634242"/>
                      <a:pt x="97632" y="636234"/>
                    </a:cubicBezTo>
                    <a:cubicBezTo>
                      <a:pt x="111877" y="637591"/>
                      <a:pt x="126207" y="637821"/>
                      <a:pt x="140494" y="638615"/>
                    </a:cubicBezTo>
                    <a:cubicBezTo>
                      <a:pt x="151834" y="655626"/>
                      <a:pt x="144466" y="651515"/>
                      <a:pt x="159544" y="655284"/>
                    </a:cubicBezTo>
                    <a:cubicBezTo>
                      <a:pt x="167482" y="653696"/>
                      <a:pt x="175802" y="653427"/>
                      <a:pt x="183357" y="650521"/>
                    </a:cubicBezTo>
                    <a:cubicBezTo>
                      <a:pt x="192486" y="647010"/>
                      <a:pt x="189278" y="642542"/>
                      <a:pt x="192882" y="636234"/>
                    </a:cubicBezTo>
                    <a:cubicBezTo>
                      <a:pt x="199487" y="624676"/>
                      <a:pt x="199770" y="627948"/>
                      <a:pt x="209550" y="619565"/>
                    </a:cubicBezTo>
                    <a:cubicBezTo>
                      <a:pt x="212107" y="617373"/>
                      <a:pt x="214313" y="614802"/>
                      <a:pt x="216694" y="612421"/>
                    </a:cubicBezTo>
                    <a:cubicBezTo>
                      <a:pt x="234172" y="615599"/>
                      <a:pt x="239223" y="612938"/>
                      <a:pt x="250032" y="621946"/>
                    </a:cubicBezTo>
                    <a:cubicBezTo>
                      <a:pt x="252619" y="624102"/>
                      <a:pt x="254794" y="626709"/>
                      <a:pt x="257175" y="629090"/>
                    </a:cubicBezTo>
                    <a:cubicBezTo>
                      <a:pt x="264319" y="628296"/>
                      <a:pt x="271788" y="628982"/>
                      <a:pt x="278607" y="626709"/>
                    </a:cubicBezTo>
                    <a:cubicBezTo>
                      <a:pt x="285063" y="624557"/>
                      <a:pt x="289460" y="611093"/>
                      <a:pt x="292894" y="607659"/>
                    </a:cubicBezTo>
                    <a:cubicBezTo>
                      <a:pt x="294669" y="605884"/>
                      <a:pt x="297731" y="606267"/>
                      <a:pt x="300038" y="605278"/>
                    </a:cubicBezTo>
                    <a:cubicBezTo>
                      <a:pt x="303301" y="603880"/>
                      <a:pt x="306674" y="602578"/>
                      <a:pt x="309563" y="600515"/>
                    </a:cubicBezTo>
                    <a:cubicBezTo>
                      <a:pt x="312303" y="598557"/>
                      <a:pt x="314120" y="595527"/>
                      <a:pt x="316707" y="593371"/>
                    </a:cubicBezTo>
                    <a:cubicBezTo>
                      <a:pt x="318905" y="591539"/>
                      <a:pt x="321469" y="590196"/>
                      <a:pt x="323850" y="588609"/>
                    </a:cubicBezTo>
                    <a:cubicBezTo>
                      <a:pt x="327819" y="589403"/>
                      <a:pt x="332137" y="589180"/>
                      <a:pt x="335757" y="590990"/>
                    </a:cubicBezTo>
                    <a:cubicBezTo>
                      <a:pt x="343556" y="594889"/>
                      <a:pt x="342194" y="599810"/>
                      <a:pt x="347663" y="605278"/>
                    </a:cubicBezTo>
                    <a:cubicBezTo>
                      <a:pt x="352278" y="609893"/>
                      <a:pt x="356141" y="610485"/>
                      <a:pt x="361950" y="612421"/>
                    </a:cubicBezTo>
                    <a:cubicBezTo>
                      <a:pt x="369967" y="588381"/>
                      <a:pt x="357547" y="623538"/>
                      <a:pt x="369094" y="598134"/>
                    </a:cubicBezTo>
                    <a:cubicBezTo>
                      <a:pt x="382227" y="569241"/>
                      <a:pt x="369480" y="588095"/>
                      <a:pt x="383382" y="569559"/>
                    </a:cubicBezTo>
                    <a:cubicBezTo>
                      <a:pt x="384176" y="566384"/>
                      <a:pt x="385225" y="563262"/>
                      <a:pt x="385763" y="560034"/>
                    </a:cubicBezTo>
                    <a:cubicBezTo>
                      <a:pt x="386815" y="553722"/>
                      <a:pt x="386592" y="547192"/>
                      <a:pt x="388144" y="540984"/>
                    </a:cubicBezTo>
                    <a:cubicBezTo>
                      <a:pt x="393706" y="518735"/>
                      <a:pt x="392618" y="527796"/>
                      <a:pt x="400050" y="514790"/>
                    </a:cubicBezTo>
                    <a:cubicBezTo>
                      <a:pt x="401811" y="511708"/>
                      <a:pt x="403052" y="508347"/>
                      <a:pt x="404813" y="505265"/>
                    </a:cubicBezTo>
                    <a:cubicBezTo>
                      <a:pt x="409274" y="497457"/>
                      <a:pt x="415705" y="490294"/>
                      <a:pt x="423863" y="486215"/>
                    </a:cubicBezTo>
                    <a:cubicBezTo>
                      <a:pt x="426108" y="485092"/>
                      <a:pt x="428626" y="484628"/>
                      <a:pt x="431007" y="483834"/>
                    </a:cubicBezTo>
                    <a:cubicBezTo>
                      <a:pt x="433948" y="484569"/>
                      <a:pt x="450959" y="488303"/>
                      <a:pt x="457200" y="490978"/>
                    </a:cubicBezTo>
                    <a:cubicBezTo>
                      <a:pt x="471604" y="497152"/>
                      <a:pt x="461902" y="493665"/>
                      <a:pt x="473869" y="500503"/>
                    </a:cubicBezTo>
                    <a:cubicBezTo>
                      <a:pt x="476951" y="502264"/>
                      <a:pt x="480219" y="503678"/>
                      <a:pt x="483394" y="505265"/>
                    </a:cubicBezTo>
                    <a:cubicBezTo>
                      <a:pt x="509482" y="531353"/>
                      <a:pt x="490954" y="519233"/>
                      <a:pt x="547688" y="521934"/>
                    </a:cubicBezTo>
                    <a:cubicBezTo>
                      <a:pt x="549275" y="525109"/>
                      <a:pt x="551052" y="528196"/>
                      <a:pt x="552450" y="531459"/>
                    </a:cubicBezTo>
                    <a:cubicBezTo>
                      <a:pt x="553439" y="533766"/>
                      <a:pt x="552872" y="537035"/>
                      <a:pt x="554832" y="538603"/>
                    </a:cubicBezTo>
                    <a:cubicBezTo>
                      <a:pt x="557388" y="540647"/>
                      <a:pt x="561095" y="540723"/>
                      <a:pt x="564357" y="540984"/>
                    </a:cubicBezTo>
                    <a:cubicBezTo>
                      <a:pt x="580991" y="542315"/>
                      <a:pt x="597694" y="542571"/>
                      <a:pt x="614363" y="543365"/>
                    </a:cubicBezTo>
                    <a:cubicBezTo>
                      <a:pt x="622295" y="546009"/>
                      <a:pt x="629165" y="548771"/>
                      <a:pt x="638175" y="548128"/>
                    </a:cubicBezTo>
                    <a:cubicBezTo>
                      <a:pt x="643939" y="547716"/>
                      <a:pt x="649288" y="544953"/>
                      <a:pt x="654844" y="543365"/>
                    </a:cubicBezTo>
                    <a:cubicBezTo>
                      <a:pt x="658019" y="540190"/>
                      <a:pt x="660960" y="536762"/>
                      <a:pt x="664369" y="533840"/>
                    </a:cubicBezTo>
                    <a:cubicBezTo>
                      <a:pt x="666542" y="531978"/>
                      <a:pt x="669028" y="530498"/>
                      <a:pt x="671513" y="529078"/>
                    </a:cubicBezTo>
                    <a:cubicBezTo>
                      <a:pt x="674595" y="527317"/>
                      <a:pt x="677775" y="525713"/>
                      <a:pt x="681038" y="524315"/>
                    </a:cubicBezTo>
                    <a:cubicBezTo>
                      <a:pt x="704204" y="514386"/>
                      <a:pt x="757598" y="519695"/>
                      <a:pt x="762000" y="519553"/>
                    </a:cubicBezTo>
                    <a:cubicBezTo>
                      <a:pt x="764381" y="516378"/>
                      <a:pt x="766561" y="513041"/>
                      <a:pt x="769144" y="510028"/>
                    </a:cubicBezTo>
                    <a:cubicBezTo>
                      <a:pt x="771336" y="507471"/>
                      <a:pt x="774617" y="505808"/>
                      <a:pt x="776288" y="502884"/>
                    </a:cubicBezTo>
                    <a:cubicBezTo>
                      <a:pt x="778137" y="499648"/>
                      <a:pt x="778509" y="489772"/>
                      <a:pt x="781050" y="486215"/>
                    </a:cubicBezTo>
                    <a:cubicBezTo>
                      <a:pt x="783660" y="482561"/>
                      <a:pt x="787592" y="480046"/>
                      <a:pt x="790575" y="476690"/>
                    </a:cubicBezTo>
                    <a:cubicBezTo>
                      <a:pt x="795987" y="470602"/>
                      <a:pt x="804531" y="456017"/>
                      <a:pt x="814388" y="455259"/>
                    </a:cubicBezTo>
                    <a:lnTo>
                      <a:pt x="845344" y="452878"/>
                    </a:lnTo>
                    <a:cubicBezTo>
                      <a:pt x="849394" y="440726"/>
                      <a:pt x="845140" y="449941"/>
                      <a:pt x="854869" y="438590"/>
                    </a:cubicBezTo>
                    <a:cubicBezTo>
                      <a:pt x="866683" y="424807"/>
                      <a:pt x="856581" y="432686"/>
                      <a:pt x="869157" y="424303"/>
                    </a:cubicBezTo>
                    <a:lnTo>
                      <a:pt x="873919" y="410015"/>
                    </a:lnTo>
                    <a:cubicBezTo>
                      <a:pt x="874713" y="407634"/>
                      <a:pt x="875177" y="405116"/>
                      <a:pt x="876300" y="402871"/>
                    </a:cubicBezTo>
                    <a:cubicBezTo>
                      <a:pt x="877888" y="399696"/>
                      <a:pt x="879665" y="396609"/>
                      <a:pt x="881063" y="393346"/>
                    </a:cubicBezTo>
                    <a:cubicBezTo>
                      <a:pt x="883510" y="387636"/>
                      <a:pt x="884098" y="382721"/>
                      <a:pt x="885825" y="376678"/>
                    </a:cubicBezTo>
                    <a:cubicBezTo>
                      <a:pt x="886515" y="374264"/>
                      <a:pt x="887413" y="371915"/>
                      <a:pt x="888207" y="369534"/>
                    </a:cubicBezTo>
                    <a:cubicBezTo>
                      <a:pt x="890588" y="345721"/>
                      <a:pt x="892778" y="321889"/>
                      <a:pt x="895350" y="298096"/>
                    </a:cubicBezTo>
                    <a:cubicBezTo>
                      <a:pt x="895953" y="292516"/>
                      <a:pt x="896042" y="286780"/>
                      <a:pt x="897732" y="281428"/>
                    </a:cubicBezTo>
                    <a:cubicBezTo>
                      <a:pt x="906672" y="253119"/>
                      <a:pt x="909709" y="259639"/>
                      <a:pt x="914400" y="236184"/>
                    </a:cubicBezTo>
                    <a:cubicBezTo>
                      <a:pt x="927551" y="170428"/>
                      <a:pt x="914158" y="225251"/>
                      <a:pt x="921544" y="195703"/>
                    </a:cubicBezTo>
                    <a:cubicBezTo>
                      <a:pt x="922371" y="188256"/>
                      <a:pt x="924605" y="166111"/>
                      <a:pt x="926307" y="157603"/>
                    </a:cubicBezTo>
                    <a:cubicBezTo>
                      <a:pt x="926799" y="155142"/>
                      <a:pt x="927894" y="152840"/>
                      <a:pt x="928688" y="150459"/>
                    </a:cubicBezTo>
                    <a:cubicBezTo>
                      <a:pt x="929482" y="139346"/>
                      <a:pt x="929416" y="128139"/>
                      <a:pt x="931069" y="117121"/>
                    </a:cubicBezTo>
                    <a:cubicBezTo>
                      <a:pt x="931814" y="112157"/>
                      <a:pt x="934245" y="107596"/>
                      <a:pt x="935832" y="102834"/>
                    </a:cubicBezTo>
                    <a:cubicBezTo>
                      <a:pt x="942386" y="83172"/>
                      <a:pt x="937157" y="93834"/>
                      <a:pt x="947738" y="79021"/>
                    </a:cubicBezTo>
                    <a:cubicBezTo>
                      <a:pt x="949401" y="76692"/>
                      <a:pt x="950373" y="73792"/>
                      <a:pt x="952500" y="71878"/>
                    </a:cubicBezTo>
                    <a:cubicBezTo>
                      <a:pt x="982418" y="44951"/>
                      <a:pt x="962941" y="69069"/>
                      <a:pt x="978694" y="48065"/>
                    </a:cubicBezTo>
                    <a:cubicBezTo>
                      <a:pt x="982364" y="37054"/>
                      <a:pt x="982498" y="28909"/>
                      <a:pt x="1004888" y="43303"/>
                    </a:cubicBezTo>
                    <a:cubicBezTo>
                      <a:pt x="1010860" y="47142"/>
                      <a:pt x="1009393" y="57333"/>
                      <a:pt x="1014413" y="62353"/>
                    </a:cubicBezTo>
                    <a:lnTo>
                      <a:pt x="1021557" y="69496"/>
                    </a:lnTo>
                    <a:cubicBezTo>
                      <a:pt x="1026498" y="84321"/>
                      <a:pt x="1023444" y="74173"/>
                      <a:pt x="1028700" y="100453"/>
                    </a:cubicBezTo>
                    <a:cubicBezTo>
                      <a:pt x="1029494" y="104422"/>
                      <a:pt x="1030417" y="108367"/>
                      <a:pt x="1031082" y="112359"/>
                    </a:cubicBezTo>
                    <a:cubicBezTo>
                      <a:pt x="1031876" y="117121"/>
                      <a:pt x="1031936" y="122066"/>
                      <a:pt x="1033463" y="126646"/>
                    </a:cubicBezTo>
                    <a:cubicBezTo>
                      <a:pt x="1034368" y="129361"/>
                      <a:pt x="1037063" y="131175"/>
                      <a:pt x="1038225" y="133790"/>
                    </a:cubicBezTo>
                    <a:cubicBezTo>
                      <a:pt x="1040264" y="138378"/>
                      <a:pt x="1040203" y="143901"/>
                      <a:pt x="1042988" y="148078"/>
                    </a:cubicBezTo>
                    <a:cubicBezTo>
                      <a:pt x="1048785" y="156773"/>
                      <a:pt x="1053673" y="163465"/>
                      <a:pt x="1057275" y="174271"/>
                    </a:cubicBezTo>
                    <a:lnTo>
                      <a:pt x="1062038" y="188559"/>
                    </a:lnTo>
                    <a:cubicBezTo>
                      <a:pt x="1062832" y="190940"/>
                      <a:pt x="1062038" y="194909"/>
                      <a:pt x="1064419" y="195703"/>
                    </a:cubicBezTo>
                    <a:lnTo>
                      <a:pt x="1071563" y="198084"/>
                    </a:lnTo>
                    <a:cubicBezTo>
                      <a:pt x="1099789" y="193380"/>
                      <a:pt x="1072724" y="199685"/>
                      <a:pt x="1097757" y="188559"/>
                    </a:cubicBezTo>
                    <a:cubicBezTo>
                      <a:pt x="1100748" y="187230"/>
                      <a:pt x="1104135" y="187077"/>
                      <a:pt x="1107282" y="186178"/>
                    </a:cubicBezTo>
                    <a:cubicBezTo>
                      <a:pt x="1109695" y="185488"/>
                      <a:pt x="1112044" y="184590"/>
                      <a:pt x="1114425" y="183796"/>
                    </a:cubicBezTo>
                    <a:cubicBezTo>
                      <a:pt x="1115219" y="181415"/>
                      <a:pt x="1115684" y="178898"/>
                      <a:pt x="1116807" y="176653"/>
                    </a:cubicBezTo>
                    <a:cubicBezTo>
                      <a:pt x="1118087" y="174093"/>
                      <a:pt x="1120442" y="172140"/>
                      <a:pt x="1121569" y="169509"/>
                    </a:cubicBezTo>
                    <a:cubicBezTo>
                      <a:pt x="1122858" y="166501"/>
                      <a:pt x="1122361" y="162845"/>
                      <a:pt x="1123950" y="159984"/>
                    </a:cubicBezTo>
                    <a:cubicBezTo>
                      <a:pt x="1126418" y="155541"/>
                      <a:pt x="1130560" y="152242"/>
                      <a:pt x="1133475" y="148078"/>
                    </a:cubicBezTo>
                    <a:cubicBezTo>
                      <a:pt x="1140632" y="137854"/>
                      <a:pt x="1139848" y="138483"/>
                      <a:pt x="1143000" y="129028"/>
                    </a:cubicBezTo>
                    <a:cubicBezTo>
                      <a:pt x="1147926" y="94556"/>
                      <a:pt x="1140613" y="126660"/>
                      <a:pt x="1152525" y="102834"/>
                    </a:cubicBezTo>
                    <a:cubicBezTo>
                      <a:pt x="1154770" y="98344"/>
                      <a:pt x="1157288" y="88546"/>
                      <a:pt x="1157288" y="88546"/>
                    </a:cubicBezTo>
                    <a:lnTo>
                      <a:pt x="1259682" y="93309"/>
                    </a:lnTo>
                    <a:cubicBezTo>
                      <a:pt x="1264455" y="93620"/>
                      <a:pt x="1272696" y="99083"/>
                      <a:pt x="1276350" y="100453"/>
                    </a:cubicBezTo>
                    <a:cubicBezTo>
                      <a:pt x="1279414" y="101602"/>
                      <a:pt x="1282700" y="102040"/>
                      <a:pt x="1285875" y="102834"/>
                    </a:cubicBezTo>
                    <a:cubicBezTo>
                      <a:pt x="1291449" y="102370"/>
                      <a:pt x="1321779" y="100406"/>
                      <a:pt x="1331119" y="98071"/>
                    </a:cubicBezTo>
                    <a:cubicBezTo>
                      <a:pt x="1335266" y="97034"/>
                      <a:pt x="1338895" y="94410"/>
                      <a:pt x="1343025" y="93309"/>
                    </a:cubicBezTo>
                    <a:cubicBezTo>
                      <a:pt x="1362010" y="88246"/>
                      <a:pt x="1371249" y="88105"/>
                      <a:pt x="1390650" y="86165"/>
                    </a:cubicBezTo>
                    <a:cubicBezTo>
                      <a:pt x="1405980" y="81056"/>
                      <a:pt x="1389912" y="85892"/>
                      <a:pt x="1416844" y="81403"/>
                    </a:cubicBezTo>
                    <a:cubicBezTo>
                      <a:pt x="1420072" y="80865"/>
                      <a:pt x="1423134" y="79519"/>
                      <a:pt x="1426369" y="79021"/>
                    </a:cubicBezTo>
                    <a:cubicBezTo>
                      <a:pt x="1433473" y="77928"/>
                      <a:pt x="1440656" y="77434"/>
                      <a:pt x="1447800" y="76640"/>
                    </a:cubicBezTo>
                    <a:cubicBezTo>
                      <a:pt x="1450975" y="75846"/>
                      <a:pt x="1454317" y="75548"/>
                      <a:pt x="1457325" y="74259"/>
                    </a:cubicBezTo>
                    <a:cubicBezTo>
                      <a:pt x="1459956" y="73132"/>
                      <a:pt x="1461779" y="70474"/>
                      <a:pt x="1464469" y="69496"/>
                    </a:cubicBezTo>
                    <a:cubicBezTo>
                      <a:pt x="1470620" y="67259"/>
                      <a:pt x="1477169" y="66321"/>
                      <a:pt x="1483519" y="64734"/>
                    </a:cubicBezTo>
                    <a:cubicBezTo>
                      <a:pt x="1485900" y="62353"/>
                      <a:pt x="1488076" y="59746"/>
                      <a:pt x="1490663" y="57590"/>
                    </a:cubicBezTo>
                    <a:cubicBezTo>
                      <a:pt x="1501465" y="48589"/>
                      <a:pt x="1506099" y="51177"/>
                      <a:pt x="1524000" y="50446"/>
                    </a:cubicBezTo>
                    <a:cubicBezTo>
                      <a:pt x="1554148" y="49215"/>
                      <a:pt x="1584325" y="48859"/>
                      <a:pt x="1614488" y="48065"/>
                    </a:cubicBezTo>
                    <a:cubicBezTo>
                      <a:pt x="1631285" y="31268"/>
                      <a:pt x="1622751" y="36790"/>
                      <a:pt x="1638300" y="29015"/>
                    </a:cubicBezTo>
                    <a:cubicBezTo>
                      <a:pt x="1639094" y="26634"/>
                      <a:pt x="1638907" y="23646"/>
                      <a:pt x="1640682" y="21871"/>
                    </a:cubicBezTo>
                    <a:cubicBezTo>
                      <a:pt x="1644729" y="17824"/>
                      <a:pt x="1654969" y="12346"/>
                      <a:pt x="1654969" y="12346"/>
                    </a:cubicBezTo>
                    <a:cubicBezTo>
                      <a:pt x="1660525" y="13140"/>
                      <a:pt x="1667208" y="11282"/>
                      <a:pt x="1671638" y="14728"/>
                    </a:cubicBezTo>
                    <a:cubicBezTo>
                      <a:pt x="1675600" y="17810"/>
                      <a:pt x="1672223" y="26231"/>
                      <a:pt x="1676400" y="29015"/>
                    </a:cubicBezTo>
                    <a:lnTo>
                      <a:pt x="1690688" y="38540"/>
                    </a:lnTo>
                    <a:cubicBezTo>
                      <a:pt x="1697038" y="37746"/>
                      <a:pt x="1703667" y="38183"/>
                      <a:pt x="1709738" y="36159"/>
                    </a:cubicBezTo>
                    <a:cubicBezTo>
                      <a:pt x="1713503" y="34904"/>
                      <a:pt x="1715835" y="31015"/>
                      <a:pt x="1719263" y="29015"/>
                    </a:cubicBezTo>
                    <a:cubicBezTo>
                      <a:pt x="1733461" y="20733"/>
                      <a:pt x="1734087" y="20898"/>
                      <a:pt x="1745457" y="17109"/>
                    </a:cubicBezTo>
                    <a:cubicBezTo>
                      <a:pt x="1757556" y="975"/>
                      <a:pt x="1746653" y="11749"/>
                      <a:pt x="1759744" y="5203"/>
                    </a:cubicBezTo>
                    <a:cubicBezTo>
                      <a:pt x="1770151" y="0"/>
                      <a:pt x="1763304" y="440"/>
                      <a:pt x="1769269" y="440"/>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200" dirty="0">
                  <a:solidFill>
                    <a:prstClr val="black"/>
                  </a:solidFill>
                  <a:cs typeface="Calibri" pitchFamily="34" charset="0"/>
                </a:endParaRPr>
              </a:p>
            </p:txBody>
          </p:sp>
          <p:cxnSp>
            <p:nvCxnSpPr>
              <p:cNvPr id="57" name="Straight Connector 126"/>
              <p:cNvCxnSpPr/>
              <p:nvPr/>
            </p:nvCxnSpPr>
            <p:spPr bwMode="auto">
              <a:xfrm flipV="1">
                <a:off x="2926614" y="3169317"/>
                <a:ext cx="2208565" cy="47978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sp>
          <p:nvSpPr>
            <p:cNvPr id="46" name="TextBox 115"/>
            <p:cNvSpPr txBox="1"/>
            <p:nvPr/>
          </p:nvSpPr>
          <p:spPr bwMode="auto">
            <a:xfrm rot="20696893">
              <a:off x="4246444" y="2369949"/>
              <a:ext cx="2112903" cy="338212"/>
            </a:xfrm>
            <a:prstGeom prst="rect">
              <a:avLst/>
            </a:prstGeom>
            <a:noFill/>
          </p:spPr>
          <p:txBody>
            <a:bodyPr wrap="none">
              <a:spAutoFit/>
            </a:bodyPr>
            <a:lstStyle/>
            <a:p>
              <a:pPr fontAlgn="auto">
                <a:spcBef>
                  <a:spcPts val="0"/>
                </a:spcBef>
                <a:spcAft>
                  <a:spcPts val="0"/>
                </a:spcAft>
                <a:defRPr/>
              </a:pPr>
              <a:r>
                <a:rPr lang="en-US" sz="1600" b="1" cap="small" dirty="0">
                  <a:solidFill>
                    <a:prstClr val="black"/>
                  </a:solidFill>
                  <a:ea typeface="+mn-ea"/>
                  <a:cs typeface="Calibri" pitchFamily="34" charset="0"/>
                </a:rPr>
                <a:t>gross national product</a:t>
              </a:r>
            </a:p>
          </p:txBody>
        </p:sp>
        <p:grpSp>
          <p:nvGrpSpPr>
            <p:cNvPr id="47" name="Group 116"/>
            <p:cNvGrpSpPr>
              <a:grpSpLocks/>
            </p:cNvGrpSpPr>
            <p:nvPr/>
          </p:nvGrpSpPr>
          <p:grpSpPr bwMode="auto">
            <a:xfrm>
              <a:off x="1297260" y="1867301"/>
              <a:ext cx="6826377" cy="1911173"/>
              <a:chOff x="2589213" y="2036544"/>
              <a:chExt cx="4489530" cy="1554381"/>
            </a:xfrm>
          </p:grpSpPr>
          <p:sp>
            <p:nvSpPr>
              <p:cNvPr id="54" name="Freeform 123"/>
              <p:cNvSpPr/>
              <p:nvPr/>
            </p:nvSpPr>
            <p:spPr bwMode="auto">
              <a:xfrm>
                <a:off x="2589010" y="3035532"/>
                <a:ext cx="1640168" cy="555309"/>
              </a:xfrm>
              <a:custGeom>
                <a:avLst/>
                <a:gdLst>
                  <a:gd name="connsiteX0" fmla="*/ 0 w 1797844"/>
                  <a:gd name="connsiteY0" fmla="*/ 471839 h 490889"/>
                  <a:gd name="connsiteX1" fmla="*/ 21431 w 1797844"/>
                  <a:gd name="connsiteY1" fmla="*/ 478983 h 490889"/>
                  <a:gd name="connsiteX2" fmla="*/ 35719 w 1797844"/>
                  <a:gd name="connsiteY2" fmla="*/ 483745 h 490889"/>
                  <a:gd name="connsiteX3" fmla="*/ 42863 w 1797844"/>
                  <a:gd name="connsiteY3" fmla="*/ 488508 h 490889"/>
                  <a:gd name="connsiteX4" fmla="*/ 50006 w 1797844"/>
                  <a:gd name="connsiteY4" fmla="*/ 490889 h 490889"/>
                  <a:gd name="connsiteX5" fmla="*/ 111919 w 1797844"/>
                  <a:gd name="connsiteY5" fmla="*/ 488508 h 490889"/>
                  <a:gd name="connsiteX6" fmla="*/ 126206 w 1797844"/>
                  <a:gd name="connsiteY6" fmla="*/ 471839 h 490889"/>
                  <a:gd name="connsiteX7" fmla="*/ 130969 w 1797844"/>
                  <a:gd name="connsiteY7" fmla="*/ 464695 h 490889"/>
                  <a:gd name="connsiteX8" fmla="*/ 138113 w 1797844"/>
                  <a:gd name="connsiteY8" fmla="*/ 459933 h 490889"/>
                  <a:gd name="connsiteX9" fmla="*/ 142875 w 1797844"/>
                  <a:gd name="connsiteY9" fmla="*/ 452789 h 490889"/>
                  <a:gd name="connsiteX10" fmla="*/ 150019 w 1797844"/>
                  <a:gd name="connsiteY10" fmla="*/ 445645 h 490889"/>
                  <a:gd name="connsiteX11" fmla="*/ 157163 w 1797844"/>
                  <a:gd name="connsiteY11" fmla="*/ 431358 h 490889"/>
                  <a:gd name="connsiteX12" fmla="*/ 166688 w 1797844"/>
                  <a:gd name="connsiteY12" fmla="*/ 424214 h 490889"/>
                  <a:gd name="connsiteX13" fmla="*/ 173831 w 1797844"/>
                  <a:gd name="connsiteY13" fmla="*/ 414689 h 490889"/>
                  <a:gd name="connsiteX14" fmla="*/ 188119 w 1797844"/>
                  <a:gd name="connsiteY14" fmla="*/ 398020 h 490889"/>
                  <a:gd name="connsiteX15" fmla="*/ 190500 w 1797844"/>
                  <a:gd name="connsiteY15" fmla="*/ 390876 h 490889"/>
                  <a:gd name="connsiteX16" fmla="*/ 207169 w 1797844"/>
                  <a:gd name="connsiteY16" fmla="*/ 376589 h 490889"/>
                  <a:gd name="connsiteX17" fmla="*/ 223838 w 1797844"/>
                  <a:gd name="connsiteY17" fmla="*/ 359920 h 490889"/>
                  <a:gd name="connsiteX18" fmla="*/ 245269 w 1797844"/>
                  <a:gd name="connsiteY18" fmla="*/ 369445 h 490889"/>
                  <a:gd name="connsiteX19" fmla="*/ 247650 w 1797844"/>
                  <a:gd name="connsiteY19" fmla="*/ 376589 h 490889"/>
                  <a:gd name="connsiteX20" fmla="*/ 250031 w 1797844"/>
                  <a:gd name="connsiteY20" fmla="*/ 393258 h 490889"/>
                  <a:gd name="connsiteX21" fmla="*/ 252413 w 1797844"/>
                  <a:gd name="connsiteY21" fmla="*/ 402783 h 490889"/>
                  <a:gd name="connsiteX22" fmla="*/ 259556 w 1797844"/>
                  <a:gd name="connsiteY22" fmla="*/ 407545 h 490889"/>
                  <a:gd name="connsiteX23" fmla="*/ 297656 w 1797844"/>
                  <a:gd name="connsiteY23" fmla="*/ 398020 h 490889"/>
                  <a:gd name="connsiteX24" fmla="*/ 302419 w 1797844"/>
                  <a:gd name="connsiteY24" fmla="*/ 390876 h 490889"/>
                  <a:gd name="connsiteX25" fmla="*/ 309563 w 1797844"/>
                  <a:gd name="connsiteY25" fmla="*/ 381351 h 490889"/>
                  <a:gd name="connsiteX26" fmla="*/ 321469 w 1797844"/>
                  <a:gd name="connsiteY26" fmla="*/ 364683 h 490889"/>
                  <a:gd name="connsiteX27" fmla="*/ 328613 w 1797844"/>
                  <a:gd name="connsiteY27" fmla="*/ 359920 h 490889"/>
                  <a:gd name="connsiteX28" fmla="*/ 373856 w 1797844"/>
                  <a:gd name="connsiteY28" fmla="*/ 355158 h 490889"/>
                  <a:gd name="connsiteX29" fmla="*/ 383381 w 1797844"/>
                  <a:gd name="connsiteY29" fmla="*/ 343251 h 490889"/>
                  <a:gd name="connsiteX30" fmla="*/ 390525 w 1797844"/>
                  <a:gd name="connsiteY30" fmla="*/ 338489 h 490889"/>
                  <a:gd name="connsiteX31" fmla="*/ 400050 w 1797844"/>
                  <a:gd name="connsiteY31" fmla="*/ 321820 h 490889"/>
                  <a:gd name="connsiteX32" fmla="*/ 404813 w 1797844"/>
                  <a:gd name="connsiteY32" fmla="*/ 307533 h 490889"/>
                  <a:gd name="connsiteX33" fmla="*/ 414338 w 1797844"/>
                  <a:gd name="connsiteY33" fmla="*/ 293245 h 490889"/>
                  <a:gd name="connsiteX34" fmla="*/ 428625 w 1797844"/>
                  <a:gd name="connsiteY34" fmla="*/ 295626 h 490889"/>
                  <a:gd name="connsiteX35" fmla="*/ 445294 w 1797844"/>
                  <a:gd name="connsiteY35" fmla="*/ 305151 h 490889"/>
                  <a:gd name="connsiteX36" fmla="*/ 450056 w 1797844"/>
                  <a:gd name="connsiteY36" fmla="*/ 312295 h 490889"/>
                  <a:gd name="connsiteX37" fmla="*/ 490538 w 1797844"/>
                  <a:gd name="connsiteY37" fmla="*/ 302770 h 490889"/>
                  <a:gd name="connsiteX38" fmla="*/ 497681 w 1797844"/>
                  <a:gd name="connsiteY38" fmla="*/ 298008 h 490889"/>
                  <a:gd name="connsiteX39" fmla="*/ 523875 w 1797844"/>
                  <a:gd name="connsiteY39" fmla="*/ 300389 h 490889"/>
                  <a:gd name="connsiteX40" fmla="*/ 528638 w 1797844"/>
                  <a:gd name="connsiteY40" fmla="*/ 307533 h 490889"/>
                  <a:gd name="connsiteX41" fmla="*/ 542925 w 1797844"/>
                  <a:gd name="connsiteY41" fmla="*/ 317058 h 490889"/>
                  <a:gd name="connsiteX42" fmla="*/ 566738 w 1797844"/>
                  <a:gd name="connsiteY42" fmla="*/ 309914 h 490889"/>
                  <a:gd name="connsiteX43" fmla="*/ 571500 w 1797844"/>
                  <a:gd name="connsiteY43" fmla="*/ 302770 h 490889"/>
                  <a:gd name="connsiteX44" fmla="*/ 578644 w 1797844"/>
                  <a:gd name="connsiteY44" fmla="*/ 295626 h 490889"/>
                  <a:gd name="connsiteX45" fmla="*/ 585788 w 1797844"/>
                  <a:gd name="connsiteY45" fmla="*/ 300389 h 490889"/>
                  <a:gd name="connsiteX46" fmla="*/ 604838 w 1797844"/>
                  <a:gd name="connsiteY46" fmla="*/ 302770 h 490889"/>
                  <a:gd name="connsiteX47" fmla="*/ 614363 w 1797844"/>
                  <a:gd name="connsiteY47" fmla="*/ 305151 h 490889"/>
                  <a:gd name="connsiteX48" fmla="*/ 676275 w 1797844"/>
                  <a:gd name="connsiteY48" fmla="*/ 305151 h 490889"/>
                  <a:gd name="connsiteX49" fmla="*/ 678656 w 1797844"/>
                  <a:gd name="connsiteY49" fmla="*/ 314676 h 490889"/>
                  <a:gd name="connsiteX50" fmla="*/ 688181 w 1797844"/>
                  <a:gd name="connsiteY50" fmla="*/ 340870 h 490889"/>
                  <a:gd name="connsiteX51" fmla="*/ 690563 w 1797844"/>
                  <a:gd name="connsiteY51" fmla="*/ 352776 h 490889"/>
                  <a:gd name="connsiteX52" fmla="*/ 692944 w 1797844"/>
                  <a:gd name="connsiteY52" fmla="*/ 359920 h 490889"/>
                  <a:gd name="connsiteX53" fmla="*/ 707231 w 1797844"/>
                  <a:gd name="connsiteY53" fmla="*/ 364683 h 490889"/>
                  <a:gd name="connsiteX54" fmla="*/ 731044 w 1797844"/>
                  <a:gd name="connsiteY54" fmla="*/ 362301 h 490889"/>
                  <a:gd name="connsiteX55" fmla="*/ 738188 w 1797844"/>
                  <a:gd name="connsiteY55" fmla="*/ 355158 h 490889"/>
                  <a:gd name="connsiteX56" fmla="*/ 754856 w 1797844"/>
                  <a:gd name="connsiteY56" fmla="*/ 343251 h 490889"/>
                  <a:gd name="connsiteX57" fmla="*/ 766763 w 1797844"/>
                  <a:gd name="connsiteY57" fmla="*/ 340870 h 490889"/>
                  <a:gd name="connsiteX58" fmla="*/ 807244 w 1797844"/>
                  <a:gd name="connsiteY58" fmla="*/ 338489 h 490889"/>
                  <a:gd name="connsiteX59" fmla="*/ 821531 w 1797844"/>
                  <a:gd name="connsiteY59" fmla="*/ 324201 h 490889"/>
                  <a:gd name="connsiteX60" fmla="*/ 823913 w 1797844"/>
                  <a:gd name="connsiteY60" fmla="*/ 317058 h 490889"/>
                  <a:gd name="connsiteX61" fmla="*/ 840581 w 1797844"/>
                  <a:gd name="connsiteY61" fmla="*/ 314676 h 490889"/>
                  <a:gd name="connsiteX62" fmla="*/ 847725 w 1797844"/>
                  <a:gd name="connsiteY62" fmla="*/ 312295 h 490889"/>
                  <a:gd name="connsiteX63" fmla="*/ 902494 w 1797844"/>
                  <a:gd name="connsiteY63" fmla="*/ 309914 h 490889"/>
                  <a:gd name="connsiteX64" fmla="*/ 904875 w 1797844"/>
                  <a:gd name="connsiteY64" fmla="*/ 302770 h 490889"/>
                  <a:gd name="connsiteX65" fmla="*/ 909638 w 1797844"/>
                  <a:gd name="connsiteY65" fmla="*/ 290864 h 490889"/>
                  <a:gd name="connsiteX66" fmla="*/ 916781 w 1797844"/>
                  <a:gd name="connsiteY66" fmla="*/ 283720 h 490889"/>
                  <a:gd name="connsiteX67" fmla="*/ 933450 w 1797844"/>
                  <a:gd name="connsiteY67" fmla="*/ 271814 h 490889"/>
                  <a:gd name="connsiteX68" fmla="*/ 945356 w 1797844"/>
                  <a:gd name="connsiteY68" fmla="*/ 259908 h 490889"/>
                  <a:gd name="connsiteX69" fmla="*/ 952500 w 1797844"/>
                  <a:gd name="connsiteY69" fmla="*/ 257526 h 490889"/>
                  <a:gd name="connsiteX70" fmla="*/ 966788 w 1797844"/>
                  <a:gd name="connsiteY70" fmla="*/ 248001 h 490889"/>
                  <a:gd name="connsiteX71" fmla="*/ 976313 w 1797844"/>
                  <a:gd name="connsiteY71" fmla="*/ 243239 h 490889"/>
                  <a:gd name="connsiteX72" fmla="*/ 985838 w 1797844"/>
                  <a:gd name="connsiteY72" fmla="*/ 233714 h 490889"/>
                  <a:gd name="connsiteX73" fmla="*/ 1000125 w 1797844"/>
                  <a:gd name="connsiteY73" fmla="*/ 217045 h 490889"/>
                  <a:gd name="connsiteX74" fmla="*/ 1007269 w 1797844"/>
                  <a:gd name="connsiteY74" fmla="*/ 214664 h 490889"/>
                  <a:gd name="connsiteX75" fmla="*/ 1052513 w 1797844"/>
                  <a:gd name="connsiteY75" fmla="*/ 219426 h 490889"/>
                  <a:gd name="connsiteX76" fmla="*/ 1059656 w 1797844"/>
                  <a:gd name="connsiteY76" fmla="*/ 224189 h 490889"/>
                  <a:gd name="connsiteX77" fmla="*/ 1073944 w 1797844"/>
                  <a:gd name="connsiteY77" fmla="*/ 219426 h 490889"/>
                  <a:gd name="connsiteX78" fmla="*/ 1092994 w 1797844"/>
                  <a:gd name="connsiteY78" fmla="*/ 193233 h 490889"/>
                  <a:gd name="connsiteX79" fmla="*/ 1100138 w 1797844"/>
                  <a:gd name="connsiteY79" fmla="*/ 183708 h 490889"/>
                  <a:gd name="connsiteX80" fmla="*/ 1102519 w 1797844"/>
                  <a:gd name="connsiteY80" fmla="*/ 174183 h 490889"/>
                  <a:gd name="connsiteX81" fmla="*/ 1169194 w 1797844"/>
                  <a:gd name="connsiteY81" fmla="*/ 176564 h 490889"/>
                  <a:gd name="connsiteX82" fmla="*/ 1219200 w 1797844"/>
                  <a:gd name="connsiteY82" fmla="*/ 174183 h 490889"/>
                  <a:gd name="connsiteX83" fmla="*/ 1231106 w 1797844"/>
                  <a:gd name="connsiteY83" fmla="*/ 169420 h 490889"/>
                  <a:gd name="connsiteX84" fmla="*/ 1259681 w 1797844"/>
                  <a:gd name="connsiteY84" fmla="*/ 164658 h 490889"/>
                  <a:gd name="connsiteX85" fmla="*/ 1266825 w 1797844"/>
                  <a:gd name="connsiteY85" fmla="*/ 157514 h 490889"/>
                  <a:gd name="connsiteX86" fmla="*/ 1273969 w 1797844"/>
                  <a:gd name="connsiteY86" fmla="*/ 155133 h 490889"/>
                  <a:gd name="connsiteX87" fmla="*/ 1281113 w 1797844"/>
                  <a:gd name="connsiteY87" fmla="*/ 150370 h 490889"/>
                  <a:gd name="connsiteX88" fmla="*/ 1371600 w 1797844"/>
                  <a:gd name="connsiteY88" fmla="*/ 150370 h 490889"/>
                  <a:gd name="connsiteX89" fmla="*/ 1378744 w 1797844"/>
                  <a:gd name="connsiteY89" fmla="*/ 145608 h 490889"/>
                  <a:gd name="connsiteX90" fmla="*/ 1388269 w 1797844"/>
                  <a:gd name="connsiteY90" fmla="*/ 140845 h 490889"/>
                  <a:gd name="connsiteX91" fmla="*/ 1402556 w 1797844"/>
                  <a:gd name="connsiteY91" fmla="*/ 131320 h 490889"/>
                  <a:gd name="connsiteX92" fmla="*/ 1414463 w 1797844"/>
                  <a:gd name="connsiteY92" fmla="*/ 128939 h 490889"/>
                  <a:gd name="connsiteX93" fmla="*/ 1423988 w 1797844"/>
                  <a:gd name="connsiteY93" fmla="*/ 121795 h 490889"/>
                  <a:gd name="connsiteX94" fmla="*/ 1431131 w 1797844"/>
                  <a:gd name="connsiteY94" fmla="*/ 114651 h 490889"/>
                  <a:gd name="connsiteX95" fmla="*/ 1483519 w 1797844"/>
                  <a:gd name="connsiteY95" fmla="*/ 112270 h 490889"/>
                  <a:gd name="connsiteX96" fmla="*/ 1497806 w 1797844"/>
                  <a:gd name="connsiteY96" fmla="*/ 107508 h 490889"/>
                  <a:gd name="connsiteX97" fmla="*/ 1512094 w 1797844"/>
                  <a:gd name="connsiteY97" fmla="*/ 95601 h 490889"/>
                  <a:gd name="connsiteX98" fmla="*/ 1528763 w 1797844"/>
                  <a:gd name="connsiteY98" fmla="*/ 88458 h 490889"/>
                  <a:gd name="connsiteX99" fmla="*/ 1540669 w 1797844"/>
                  <a:gd name="connsiteY99" fmla="*/ 81314 h 490889"/>
                  <a:gd name="connsiteX100" fmla="*/ 1552575 w 1797844"/>
                  <a:gd name="connsiteY100" fmla="*/ 76551 h 490889"/>
                  <a:gd name="connsiteX101" fmla="*/ 1566863 w 1797844"/>
                  <a:gd name="connsiteY101" fmla="*/ 69408 h 490889"/>
                  <a:gd name="connsiteX102" fmla="*/ 1635919 w 1797844"/>
                  <a:gd name="connsiteY102" fmla="*/ 67026 h 490889"/>
                  <a:gd name="connsiteX103" fmla="*/ 1645444 w 1797844"/>
                  <a:gd name="connsiteY103" fmla="*/ 64645 h 490889"/>
                  <a:gd name="connsiteX104" fmla="*/ 1652588 w 1797844"/>
                  <a:gd name="connsiteY104" fmla="*/ 62264 h 490889"/>
                  <a:gd name="connsiteX105" fmla="*/ 1681163 w 1797844"/>
                  <a:gd name="connsiteY105" fmla="*/ 57501 h 490889"/>
                  <a:gd name="connsiteX106" fmla="*/ 1688306 w 1797844"/>
                  <a:gd name="connsiteY106" fmla="*/ 52739 h 490889"/>
                  <a:gd name="connsiteX107" fmla="*/ 1690688 w 1797844"/>
                  <a:gd name="connsiteY107" fmla="*/ 45595 h 490889"/>
                  <a:gd name="connsiteX108" fmla="*/ 1704975 w 1797844"/>
                  <a:gd name="connsiteY108" fmla="*/ 33689 h 490889"/>
                  <a:gd name="connsiteX109" fmla="*/ 1733550 w 1797844"/>
                  <a:gd name="connsiteY109" fmla="*/ 31308 h 490889"/>
                  <a:gd name="connsiteX110" fmla="*/ 1735931 w 1797844"/>
                  <a:gd name="connsiteY110" fmla="*/ 24164 h 490889"/>
                  <a:gd name="connsiteX111" fmla="*/ 1743075 w 1797844"/>
                  <a:gd name="connsiteY111" fmla="*/ 21783 h 490889"/>
                  <a:gd name="connsiteX112" fmla="*/ 1762125 w 1797844"/>
                  <a:gd name="connsiteY112" fmla="*/ 12258 h 490889"/>
                  <a:gd name="connsiteX113" fmla="*/ 1788319 w 1797844"/>
                  <a:gd name="connsiteY113" fmla="*/ 351 h 490889"/>
                  <a:gd name="connsiteX114" fmla="*/ 1797844 w 1797844"/>
                  <a:gd name="connsiteY114" fmla="*/ 351 h 49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97844" h="490889">
                    <a:moveTo>
                      <a:pt x="0" y="471839"/>
                    </a:moveTo>
                    <a:cubicBezTo>
                      <a:pt x="32182" y="477202"/>
                      <a:pt x="1338" y="470053"/>
                      <a:pt x="21431" y="478983"/>
                    </a:cubicBezTo>
                    <a:cubicBezTo>
                      <a:pt x="26019" y="481022"/>
                      <a:pt x="35719" y="483745"/>
                      <a:pt x="35719" y="483745"/>
                    </a:cubicBezTo>
                    <a:cubicBezTo>
                      <a:pt x="38100" y="485333"/>
                      <a:pt x="40303" y="487228"/>
                      <a:pt x="42863" y="488508"/>
                    </a:cubicBezTo>
                    <a:cubicBezTo>
                      <a:pt x="45108" y="489630"/>
                      <a:pt x="47496" y="490889"/>
                      <a:pt x="50006" y="490889"/>
                    </a:cubicBezTo>
                    <a:cubicBezTo>
                      <a:pt x="70659" y="490889"/>
                      <a:pt x="91281" y="489302"/>
                      <a:pt x="111919" y="488508"/>
                    </a:cubicBezTo>
                    <a:cubicBezTo>
                      <a:pt x="120575" y="479852"/>
                      <a:pt x="118568" y="482533"/>
                      <a:pt x="126206" y="471839"/>
                    </a:cubicBezTo>
                    <a:cubicBezTo>
                      <a:pt x="127870" y="469510"/>
                      <a:pt x="128945" y="466719"/>
                      <a:pt x="130969" y="464695"/>
                    </a:cubicBezTo>
                    <a:cubicBezTo>
                      <a:pt x="132993" y="462671"/>
                      <a:pt x="135732" y="461520"/>
                      <a:pt x="138113" y="459933"/>
                    </a:cubicBezTo>
                    <a:cubicBezTo>
                      <a:pt x="139700" y="457552"/>
                      <a:pt x="141043" y="454988"/>
                      <a:pt x="142875" y="452789"/>
                    </a:cubicBezTo>
                    <a:cubicBezTo>
                      <a:pt x="145031" y="450202"/>
                      <a:pt x="148151" y="448447"/>
                      <a:pt x="150019" y="445645"/>
                    </a:cubicBezTo>
                    <a:cubicBezTo>
                      <a:pt x="157767" y="434022"/>
                      <a:pt x="145920" y="442600"/>
                      <a:pt x="157163" y="431358"/>
                    </a:cubicBezTo>
                    <a:cubicBezTo>
                      <a:pt x="159969" y="428552"/>
                      <a:pt x="163882" y="427020"/>
                      <a:pt x="166688" y="424214"/>
                    </a:cubicBezTo>
                    <a:cubicBezTo>
                      <a:pt x="169494" y="421408"/>
                      <a:pt x="171218" y="417676"/>
                      <a:pt x="173831" y="414689"/>
                    </a:cubicBezTo>
                    <a:cubicBezTo>
                      <a:pt x="190003" y="396206"/>
                      <a:pt x="177918" y="413320"/>
                      <a:pt x="188119" y="398020"/>
                    </a:cubicBezTo>
                    <a:cubicBezTo>
                      <a:pt x="188913" y="395639"/>
                      <a:pt x="189108" y="392965"/>
                      <a:pt x="190500" y="390876"/>
                    </a:cubicBezTo>
                    <a:cubicBezTo>
                      <a:pt x="193815" y="385904"/>
                      <a:pt x="202771" y="379888"/>
                      <a:pt x="207169" y="376589"/>
                    </a:cubicBezTo>
                    <a:cubicBezTo>
                      <a:pt x="218086" y="360212"/>
                      <a:pt x="211264" y="364111"/>
                      <a:pt x="223838" y="359920"/>
                    </a:cubicBezTo>
                    <a:cubicBezTo>
                      <a:pt x="235771" y="361909"/>
                      <a:pt x="238671" y="359547"/>
                      <a:pt x="245269" y="369445"/>
                    </a:cubicBezTo>
                    <a:cubicBezTo>
                      <a:pt x="246661" y="371534"/>
                      <a:pt x="246856" y="374208"/>
                      <a:pt x="247650" y="376589"/>
                    </a:cubicBezTo>
                    <a:cubicBezTo>
                      <a:pt x="248444" y="382145"/>
                      <a:pt x="249027" y="387736"/>
                      <a:pt x="250031" y="393258"/>
                    </a:cubicBezTo>
                    <a:cubicBezTo>
                      <a:pt x="250617" y="396478"/>
                      <a:pt x="250598" y="400060"/>
                      <a:pt x="252413" y="402783"/>
                    </a:cubicBezTo>
                    <a:cubicBezTo>
                      <a:pt x="254000" y="405164"/>
                      <a:pt x="257175" y="405958"/>
                      <a:pt x="259556" y="407545"/>
                    </a:cubicBezTo>
                    <a:cubicBezTo>
                      <a:pt x="270599" y="405846"/>
                      <a:pt x="288061" y="407616"/>
                      <a:pt x="297656" y="398020"/>
                    </a:cubicBezTo>
                    <a:cubicBezTo>
                      <a:pt x="299680" y="395996"/>
                      <a:pt x="300755" y="393205"/>
                      <a:pt x="302419" y="390876"/>
                    </a:cubicBezTo>
                    <a:cubicBezTo>
                      <a:pt x="304726" y="387647"/>
                      <a:pt x="307460" y="384717"/>
                      <a:pt x="309563" y="381351"/>
                    </a:cubicBezTo>
                    <a:cubicBezTo>
                      <a:pt x="316891" y="369625"/>
                      <a:pt x="310809" y="373566"/>
                      <a:pt x="321469" y="364683"/>
                    </a:cubicBezTo>
                    <a:cubicBezTo>
                      <a:pt x="323668" y="362851"/>
                      <a:pt x="325797" y="360432"/>
                      <a:pt x="328613" y="359920"/>
                    </a:cubicBezTo>
                    <a:cubicBezTo>
                      <a:pt x="343533" y="357207"/>
                      <a:pt x="358775" y="356745"/>
                      <a:pt x="373856" y="355158"/>
                    </a:cubicBezTo>
                    <a:cubicBezTo>
                      <a:pt x="377031" y="351189"/>
                      <a:pt x="379787" y="346845"/>
                      <a:pt x="383381" y="343251"/>
                    </a:cubicBezTo>
                    <a:cubicBezTo>
                      <a:pt x="385405" y="341227"/>
                      <a:pt x="388937" y="340870"/>
                      <a:pt x="390525" y="338489"/>
                    </a:cubicBezTo>
                    <a:cubicBezTo>
                      <a:pt x="409716" y="309704"/>
                      <a:pt x="374134" y="347736"/>
                      <a:pt x="400050" y="321820"/>
                    </a:cubicBezTo>
                    <a:cubicBezTo>
                      <a:pt x="401638" y="317058"/>
                      <a:pt x="402375" y="311921"/>
                      <a:pt x="404813" y="307533"/>
                    </a:cubicBezTo>
                    <a:cubicBezTo>
                      <a:pt x="419679" y="280773"/>
                      <a:pt x="406457" y="316883"/>
                      <a:pt x="414338" y="293245"/>
                    </a:cubicBezTo>
                    <a:cubicBezTo>
                      <a:pt x="419100" y="294039"/>
                      <a:pt x="424001" y="294239"/>
                      <a:pt x="428625" y="295626"/>
                    </a:cubicBezTo>
                    <a:cubicBezTo>
                      <a:pt x="434115" y="297273"/>
                      <a:pt x="440513" y="301964"/>
                      <a:pt x="445294" y="305151"/>
                    </a:cubicBezTo>
                    <a:cubicBezTo>
                      <a:pt x="446881" y="307532"/>
                      <a:pt x="447200" y="312105"/>
                      <a:pt x="450056" y="312295"/>
                    </a:cubicBezTo>
                    <a:cubicBezTo>
                      <a:pt x="466404" y="313385"/>
                      <a:pt x="477835" y="310029"/>
                      <a:pt x="490538" y="302770"/>
                    </a:cubicBezTo>
                    <a:cubicBezTo>
                      <a:pt x="493023" y="301350"/>
                      <a:pt x="495300" y="299595"/>
                      <a:pt x="497681" y="298008"/>
                    </a:cubicBezTo>
                    <a:cubicBezTo>
                      <a:pt x="506412" y="298802"/>
                      <a:pt x="515495" y="297811"/>
                      <a:pt x="523875" y="300389"/>
                    </a:cubicBezTo>
                    <a:cubicBezTo>
                      <a:pt x="526611" y="301231"/>
                      <a:pt x="526484" y="305648"/>
                      <a:pt x="528638" y="307533"/>
                    </a:cubicBezTo>
                    <a:cubicBezTo>
                      <a:pt x="532945" y="311302"/>
                      <a:pt x="542925" y="317058"/>
                      <a:pt x="542925" y="317058"/>
                    </a:cubicBezTo>
                    <a:cubicBezTo>
                      <a:pt x="550863" y="314677"/>
                      <a:pt x="559326" y="313620"/>
                      <a:pt x="566738" y="309914"/>
                    </a:cubicBezTo>
                    <a:cubicBezTo>
                      <a:pt x="569298" y="308634"/>
                      <a:pt x="569668" y="304969"/>
                      <a:pt x="571500" y="302770"/>
                    </a:cubicBezTo>
                    <a:cubicBezTo>
                      <a:pt x="573656" y="300183"/>
                      <a:pt x="576263" y="298007"/>
                      <a:pt x="578644" y="295626"/>
                    </a:cubicBezTo>
                    <a:cubicBezTo>
                      <a:pt x="581025" y="297214"/>
                      <a:pt x="583027" y="299636"/>
                      <a:pt x="585788" y="300389"/>
                    </a:cubicBezTo>
                    <a:cubicBezTo>
                      <a:pt x="591962" y="302073"/>
                      <a:pt x="598526" y="301718"/>
                      <a:pt x="604838" y="302770"/>
                    </a:cubicBezTo>
                    <a:cubicBezTo>
                      <a:pt x="608066" y="303308"/>
                      <a:pt x="611188" y="304357"/>
                      <a:pt x="614363" y="305151"/>
                    </a:cubicBezTo>
                    <a:cubicBezTo>
                      <a:pt x="620526" y="304766"/>
                      <a:pt x="664813" y="299941"/>
                      <a:pt x="676275" y="305151"/>
                    </a:cubicBezTo>
                    <a:cubicBezTo>
                      <a:pt x="679254" y="306505"/>
                      <a:pt x="677946" y="311481"/>
                      <a:pt x="678656" y="314676"/>
                    </a:cubicBezTo>
                    <a:cubicBezTo>
                      <a:pt x="682767" y="333172"/>
                      <a:pt x="678328" y="321163"/>
                      <a:pt x="688181" y="340870"/>
                    </a:cubicBezTo>
                    <a:cubicBezTo>
                      <a:pt x="688975" y="344839"/>
                      <a:pt x="689581" y="348850"/>
                      <a:pt x="690563" y="352776"/>
                    </a:cubicBezTo>
                    <a:cubicBezTo>
                      <a:pt x="691172" y="355211"/>
                      <a:pt x="690902" y="358461"/>
                      <a:pt x="692944" y="359920"/>
                    </a:cubicBezTo>
                    <a:cubicBezTo>
                      <a:pt x="697029" y="362838"/>
                      <a:pt x="707231" y="364683"/>
                      <a:pt x="707231" y="364683"/>
                    </a:cubicBezTo>
                    <a:cubicBezTo>
                      <a:pt x="715169" y="363889"/>
                      <a:pt x="723419" y="364647"/>
                      <a:pt x="731044" y="362301"/>
                    </a:cubicBezTo>
                    <a:cubicBezTo>
                      <a:pt x="734263" y="361311"/>
                      <a:pt x="735631" y="357349"/>
                      <a:pt x="738188" y="355158"/>
                    </a:cubicBezTo>
                    <a:cubicBezTo>
                      <a:pt x="738611" y="354796"/>
                      <a:pt x="752625" y="344088"/>
                      <a:pt x="754856" y="343251"/>
                    </a:cubicBezTo>
                    <a:cubicBezTo>
                      <a:pt x="758646" y="341830"/>
                      <a:pt x="762732" y="341236"/>
                      <a:pt x="766763" y="340870"/>
                    </a:cubicBezTo>
                    <a:cubicBezTo>
                      <a:pt x="780224" y="339646"/>
                      <a:pt x="793750" y="339283"/>
                      <a:pt x="807244" y="338489"/>
                    </a:cubicBezTo>
                    <a:cubicBezTo>
                      <a:pt x="812006" y="333726"/>
                      <a:pt x="819400" y="330590"/>
                      <a:pt x="821531" y="324201"/>
                    </a:cubicBezTo>
                    <a:cubicBezTo>
                      <a:pt x="822325" y="321820"/>
                      <a:pt x="821668" y="318180"/>
                      <a:pt x="823913" y="317058"/>
                    </a:cubicBezTo>
                    <a:cubicBezTo>
                      <a:pt x="828933" y="314548"/>
                      <a:pt x="835025" y="315470"/>
                      <a:pt x="840581" y="314676"/>
                    </a:cubicBezTo>
                    <a:cubicBezTo>
                      <a:pt x="842962" y="313882"/>
                      <a:pt x="845222" y="312487"/>
                      <a:pt x="847725" y="312295"/>
                    </a:cubicBezTo>
                    <a:cubicBezTo>
                      <a:pt x="865945" y="310894"/>
                      <a:pt x="884469" y="312918"/>
                      <a:pt x="902494" y="309914"/>
                    </a:cubicBezTo>
                    <a:cubicBezTo>
                      <a:pt x="904970" y="309501"/>
                      <a:pt x="903994" y="305120"/>
                      <a:pt x="904875" y="302770"/>
                    </a:cubicBezTo>
                    <a:cubicBezTo>
                      <a:pt x="906376" y="298768"/>
                      <a:pt x="907373" y="294489"/>
                      <a:pt x="909638" y="290864"/>
                    </a:cubicBezTo>
                    <a:cubicBezTo>
                      <a:pt x="911423" y="288008"/>
                      <a:pt x="914224" y="285912"/>
                      <a:pt x="916781" y="283720"/>
                    </a:cubicBezTo>
                    <a:cubicBezTo>
                      <a:pt x="921953" y="279287"/>
                      <a:pt x="927794" y="275584"/>
                      <a:pt x="933450" y="271814"/>
                    </a:cubicBezTo>
                    <a:cubicBezTo>
                      <a:pt x="938213" y="264670"/>
                      <a:pt x="937419" y="263877"/>
                      <a:pt x="945356" y="259908"/>
                    </a:cubicBezTo>
                    <a:cubicBezTo>
                      <a:pt x="947601" y="258785"/>
                      <a:pt x="950306" y="258745"/>
                      <a:pt x="952500" y="257526"/>
                    </a:cubicBezTo>
                    <a:cubicBezTo>
                      <a:pt x="957504" y="254746"/>
                      <a:pt x="961668" y="250561"/>
                      <a:pt x="966788" y="248001"/>
                    </a:cubicBezTo>
                    <a:lnTo>
                      <a:pt x="976313" y="243239"/>
                    </a:lnTo>
                    <a:cubicBezTo>
                      <a:pt x="979488" y="240064"/>
                      <a:pt x="982881" y="237093"/>
                      <a:pt x="985838" y="233714"/>
                    </a:cubicBezTo>
                    <a:cubicBezTo>
                      <a:pt x="990461" y="228431"/>
                      <a:pt x="994028" y="221110"/>
                      <a:pt x="1000125" y="217045"/>
                    </a:cubicBezTo>
                    <a:cubicBezTo>
                      <a:pt x="1002214" y="215653"/>
                      <a:pt x="1004888" y="215458"/>
                      <a:pt x="1007269" y="214664"/>
                    </a:cubicBezTo>
                    <a:cubicBezTo>
                      <a:pt x="1010750" y="214882"/>
                      <a:pt x="1040620" y="213479"/>
                      <a:pt x="1052513" y="219426"/>
                    </a:cubicBezTo>
                    <a:cubicBezTo>
                      <a:pt x="1055073" y="220706"/>
                      <a:pt x="1057275" y="222601"/>
                      <a:pt x="1059656" y="224189"/>
                    </a:cubicBezTo>
                    <a:cubicBezTo>
                      <a:pt x="1064419" y="222601"/>
                      <a:pt x="1070087" y="222640"/>
                      <a:pt x="1073944" y="219426"/>
                    </a:cubicBezTo>
                    <a:cubicBezTo>
                      <a:pt x="1080302" y="214127"/>
                      <a:pt x="1087305" y="201196"/>
                      <a:pt x="1092994" y="193233"/>
                    </a:cubicBezTo>
                    <a:cubicBezTo>
                      <a:pt x="1095301" y="190004"/>
                      <a:pt x="1097757" y="186883"/>
                      <a:pt x="1100138" y="183708"/>
                    </a:cubicBezTo>
                    <a:cubicBezTo>
                      <a:pt x="1100932" y="180533"/>
                      <a:pt x="1099264" y="174520"/>
                      <a:pt x="1102519" y="174183"/>
                    </a:cubicBezTo>
                    <a:cubicBezTo>
                      <a:pt x="1124640" y="171895"/>
                      <a:pt x="1146955" y="176564"/>
                      <a:pt x="1169194" y="176564"/>
                    </a:cubicBezTo>
                    <a:cubicBezTo>
                      <a:pt x="1185882" y="176564"/>
                      <a:pt x="1202531" y="174977"/>
                      <a:pt x="1219200" y="174183"/>
                    </a:cubicBezTo>
                    <a:cubicBezTo>
                      <a:pt x="1223169" y="172595"/>
                      <a:pt x="1227012" y="170648"/>
                      <a:pt x="1231106" y="169420"/>
                    </a:cubicBezTo>
                    <a:cubicBezTo>
                      <a:pt x="1237434" y="167522"/>
                      <a:pt x="1254373" y="165416"/>
                      <a:pt x="1259681" y="164658"/>
                    </a:cubicBezTo>
                    <a:cubicBezTo>
                      <a:pt x="1262062" y="162277"/>
                      <a:pt x="1264023" y="159382"/>
                      <a:pt x="1266825" y="157514"/>
                    </a:cubicBezTo>
                    <a:cubicBezTo>
                      <a:pt x="1268914" y="156122"/>
                      <a:pt x="1271724" y="156256"/>
                      <a:pt x="1273969" y="155133"/>
                    </a:cubicBezTo>
                    <a:cubicBezTo>
                      <a:pt x="1276529" y="153853"/>
                      <a:pt x="1278732" y="151958"/>
                      <a:pt x="1281113" y="150370"/>
                    </a:cubicBezTo>
                    <a:cubicBezTo>
                      <a:pt x="1321160" y="159270"/>
                      <a:pt x="1307563" y="158375"/>
                      <a:pt x="1371600" y="150370"/>
                    </a:cubicBezTo>
                    <a:cubicBezTo>
                      <a:pt x="1374440" y="150015"/>
                      <a:pt x="1376259" y="147028"/>
                      <a:pt x="1378744" y="145608"/>
                    </a:cubicBezTo>
                    <a:cubicBezTo>
                      <a:pt x="1381826" y="143847"/>
                      <a:pt x="1385225" y="142671"/>
                      <a:pt x="1388269" y="140845"/>
                    </a:cubicBezTo>
                    <a:cubicBezTo>
                      <a:pt x="1393177" y="137900"/>
                      <a:pt x="1396943" y="132442"/>
                      <a:pt x="1402556" y="131320"/>
                    </a:cubicBezTo>
                    <a:lnTo>
                      <a:pt x="1414463" y="128939"/>
                    </a:lnTo>
                    <a:cubicBezTo>
                      <a:pt x="1417638" y="126558"/>
                      <a:pt x="1420975" y="124378"/>
                      <a:pt x="1423988" y="121795"/>
                    </a:cubicBezTo>
                    <a:cubicBezTo>
                      <a:pt x="1426545" y="119603"/>
                      <a:pt x="1427806" y="115183"/>
                      <a:pt x="1431131" y="114651"/>
                    </a:cubicBezTo>
                    <a:cubicBezTo>
                      <a:pt x="1448392" y="111889"/>
                      <a:pt x="1466056" y="113064"/>
                      <a:pt x="1483519" y="112270"/>
                    </a:cubicBezTo>
                    <a:cubicBezTo>
                      <a:pt x="1488281" y="110683"/>
                      <a:pt x="1494256" y="111058"/>
                      <a:pt x="1497806" y="107508"/>
                    </a:cubicBezTo>
                    <a:cubicBezTo>
                      <a:pt x="1504372" y="100942"/>
                      <a:pt x="1504359" y="100021"/>
                      <a:pt x="1512094" y="95601"/>
                    </a:cubicBezTo>
                    <a:cubicBezTo>
                      <a:pt x="1546784" y="75778"/>
                      <a:pt x="1502044" y="101818"/>
                      <a:pt x="1528763" y="88458"/>
                    </a:cubicBezTo>
                    <a:cubicBezTo>
                      <a:pt x="1532903" y="86388"/>
                      <a:pt x="1536529" y="83384"/>
                      <a:pt x="1540669" y="81314"/>
                    </a:cubicBezTo>
                    <a:cubicBezTo>
                      <a:pt x="1544492" y="79402"/>
                      <a:pt x="1548752" y="78463"/>
                      <a:pt x="1552575" y="76551"/>
                    </a:cubicBezTo>
                    <a:cubicBezTo>
                      <a:pt x="1558366" y="73656"/>
                      <a:pt x="1560023" y="69836"/>
                      <a:pt x="1566863" y="69408"/>
                    </a:cubicBezTo>
                    <a:cubicBezTo>
                      <a:pt x="1589850" y="67971"/>
                      <a:pt x="1612900" y="67820"/>
                      <a:pt x="1635919" y="67026"/>
                    </a:cubicBezTo>
                    <a:cubicBezTo>
                      <a:pt x="1639094" y="66232"/>
                      <a:pt x="1642297" y="65544"/>
                      <a:pt x="1645444" y="64645"/>
                    </a:cubicBezTo>
                    <a:cubicBezTo>
                      <a:pt x="1647858" y="63955"/>
                      <a:pt x="1650127" y="62756"/>
                      <a:pt x="1652588" y="62264"/>
                    </a:cubicBezTo>
                    <a:cubicBezTo>
                      <a:pt x="1662057" y="60370"/>
                      <a:pt x="1671638" y="59089"/>
                      <a:pt x="1681163" y="57501"/>
                    </a:cubicBezTo>
                    <a:cubicBezTo>
                      <a:pt x="1683544" y="55914"/>
                      <a:pt x="1686518" y="54974"/>
                      <a:pt x="1688306" y="52739"/>
                    </a:cubicBezTo>
                    <a:cubicBezTo>
                      <a:pt x="1689874" y="50779"/>
                      <a:pt x="1689296" y="47684"/>
                      <a:pt x="1690688" y="45595"/>
                    </a:cubicBezTo>
                    <a:cubicBezTo>
                      <a:pt x="1692130" y="43433"/>
                      <a:pt x="1701594" y="34365"/>
                      <a:pt x="1704975" y="33689"/>
                    </a:cubicBezTo>
                    <a:cubicBezTo>
                      <a:pt x="1714347" y="31815"/>
                      <a:pt x="1724025" y="32102"/>
                      <a:pt x="1733550" y="31308"/>
                    </a:cubicBezTo>
                    <a:cubicBezTo>
                      <a:pt x="1734344" y="28927"/>
                      <a:pt x="1734156" y="25939"/>
                      <a:pt x="1735931" y="24164"/>
                    </a:cubicBezTo>
                    <a:cubicBezTo>
                      <a:pt x="1737706" y="22389"/>
                      <a:pt x="1740830" y="22906"/>
                      <a:pt x="1743075" y="21783"/>
                    </a:cubicBezTo>
                    <a:cubicBezTo>
                      <a:pt x="1765569" y="10536"/>
                      <a:pt x="1746015" y="17627"/>
                      <a:pt x="1762125" y="12258"/>
                    </a:cubicBezTo>
                    <a:cubicBezTo>
                      <a:pt x="1775815" y="3132"/>
                      <a:pt x="1773605" y="1986"/>
                      <a:pt x="1788319" y="351"/>
                    </a:cubicBezTo>
                    <a:cubicBezTo>
                      <a:pt x="1791475" y="0"/>
                      <a:pt x="1794669" y="351"/>
                      <a:pt x="1797844" y="351"/>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200" dirty="0">
                  <a:solidFill>
                    <a:prstClr val="black"/>
                  </a:solidFill>
                  <a:cs typeface="Calibri" pitchFamily="34" charset="0"/>
                </a:endParaRPr>
              </a:p>
            </p:txBody>
          </p:sp>
          <p:cxnSp>
            <p:nvCxnSpPr>
              <p:cNvPr id="55" name="Straight Connector 124"/>
              <p:cNvCxnSpPr/>
              <p:nvPr/>
            </p:nvCxnSpPr>
            <p:spPr bwMode="auto">
              <a:xfrm flipV="1">
                <a:off x="4250059" y="2035975"/>
                <a:ext cx="2828272" cy="98664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48" name="Oval 117"/>
            <p:cNvSpPr/>
            <p:nvPr/>
          </p:nvSpPr>
          <p:spPr>
            <a:xfrm>
              <a:off x="5656105" y="2965392"/>
              <a:ext cx="365115" cy="365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49" name="Oval 118"/>
            <p:cNvSpPr/>
            <p:nvPr/>
          </p:nvSpPr>
          <p:spPr>
            <a:xfrm>
              <a:off x="7580101" y="1807851"/>
              <a:ext cx="366702" cy="365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ja-JP">
                <a:solidFill>
                  <a:srgbClr val="000000"/>
                </a:solidFill>
              </a:endParaRPr>
            </a:p>
          </p:txBody>
        </p:sp>
        <p:sp>
          <p:nvSpPr>
            <p:cNvPr id="50" name="TextBox 119"/>
            <p:cNvSpPr txBox="1"/>
            <p:nvPr/>
          </p:nvSpPr>
          <p:spPr bwMode="auto">
            <a:xfrm rot="20965818">
              <a:off x="3678135" y="3098772"/>
              <a:ext cx="1404898" cy="338211"/>
            </a:xfrm>
            <a:prstGeom prst="rect">
              <a:avLst/>
            </a:prstGeom>
            <a:noFill/>
          </p:spPr>
          <p:txBody>
            <a:bodyPr wrap="none">
              <a:spAutoFit/>
            </a:bodyPr>
            <a:lstStyle/>
            <a:p>
              <a:pPr fontAlgn="auto">
                <a:spcBef>
                  <a:spcPts val="0"/>
                </a:spcBef>
                <a:spcAft>
                  <a:spcPts val="0"/>
                </a:spcAft>
                <a:defRPr/>
              </a:pPr>
              <a:r>
                <a:rPr lang="en-US" sz="1600" b="1" cap="small" dirty="0">
                  <a:solidFill>
                    <a:prstClr val="black"/>
                  </a:solidFill>
                  <a:ea typeface="+mn-ea"/>
                  <a:cs typeface="Calibri" pitchFamily="34" charset="0"/>
                </a:rPr>
                <a:t>defense budget</a:t>
              </a:r>
            </a:p>
          </p:txBody>
        </p:sp>
        <p:sp>
          <p:nvSpPr>
            <p:cNvPr id="51" name="TextBox 48"/>
            <p:cNvSpPr txBox="1">
              <a:spLocks noChangeArrowheads="1"/>
            </p:cNvSpPr>
            <p:nvPr/>
          </p:nvSpPr>
          <p:spPr bwMode="auto">
            <a:xfrm>
              <a:off x="5798976" y="3278198"/>
              <a:ext cx="1522369" cy="646255"/>
            </a:xfrm>
            <a:prstGeom prst="rect">
              <a:avLst/>
            </a:prstGeom>
            <a:noFill/>
            <a:ln w="9525">
              <a:noFill/>
              <a:miter lim="800000"/>
              <a:headEnd/>
              <a:tailEnd/>
            </a:ln>
          </p:spPr>
          <p:txBody>
            <a:bodyPr>
              <a:spAutoFit/>
            </a:bodyPr>
            <a:lstStyle/>
            <a:p>
              <a:pPr fontAlgn="auto">
                <a:spcBef>
                  <a:spcPts val="0"/>
                </a:spcBef>
                <a:spcAft>
                  <a:spcPts val="0"/>
                </a:spcAft>
                <a:defRPr/>
              </a:pPr>
              <a:r>
                <a:rPr lang="en-US" sz="1200" b="1" dirty="0">
                  <a:solidFill>
                    <a:prstClr val="black"/>
                  </a:solidFill>
                  <a:ea typeface="+mn-ea"/>
                  <a:cs typeface="Calibri" pitchFamily="34" charset="0"/>
                </a:rPr>
                <a:t>Entire Defense budget to buy one airplane.  </a:t>
              </a:r>
              <a:endParaRPr lang="en-US" sz="1200" b="1" cap="small" dirty="0">
                <a:solidFill>
                  <a:prstClr val="black"/>
                </a:solidFill>
                <a:ea typeface="+mn-ea"/>
                <a:cs typeface="Calibri" pitchFamily="34" charset="0"/>
              </a:endParaRPr>
            </a:p>
          </p:txBody>
        </p:sp>
        <p:sp>
          <p:nvSpPr>
            <p:cNvPr id="52" name="TextBox 48"/>
            <p:cNvSpPr txBox="1">
              <a:spLocks noChangeArrowheads="1"/>
            </p:cNvSpPr>
            <p:nvPr/>
          </p:nvSpPr>
          <p:spPr bwMode="auto">
            <a:xfrm>
              <a:off x="7729322" y="2112717"/>
              <a:ext cx="1238215" cy="646255"/>
            </a:xfrm>
            <a:prstGeom prst="rect">
              <a:avLst/>
            </a:prstGeom>
            <a:noFill/>
            <a:ln w="9525">
              <a:noFill/>
              <a:miter lim="800000"/>
              <a:headEnd/>
              <a:tailEnd/>
            </a:ln>
          </p:spPr>
          <p:txBody>
            <a:bodyPr>
              <a:spAutoFit/>
            </a:bodyPr>
            <a:lstStyle/>
            <a:p>
              <a:pPr fontAlgn="auto">
                <a:spcBef>
                  <a:spcPts val="0"/>
                </a:spcBef>
                <a:spcAft>
                  <a:spcPts val="0"/>
                </a:spcAft>
                <a:defRPr/>
              </a:pPr>
              <a:r>
                <a:rPr lang="en-US" sz="1200" b="1" dirty="0">
                  <a:solidFill>
                    <a:prstClr val="black"/>
                  </a:solidFill>
                  <a:ea typeface="+mn-ea"/>
                  <a:cs typeface="Calibri" pitchFamily="34" charset="0"/>
                </a:rPr>
                <a:t>Entire GNP to buy one airplane.  </a:t>
              </a:r>
              <a:endParaRPr lang="en-US" sz="1200" b="1" cap="small" dirty="0">
                <a:solidFill>
                  <a:prstClr val="black"/>
                </a:solidFill>
                <a:ea typeface="+mn-ea"/>
                <a:cs typeface="Calibri" pitchFamily="34" charset="0"/>
              </a:endParaRPr>
            </a:p>
          </p:txBody>
        </p:sp>
        <p:sp>
          <p:nvSpPr>
            <p:cNvPr id="53" name="TextBox 3"/>
            <p:cNvSpPr txBox="1">
              <a:spLocks noChangeArrowheads="1"/>
            </p:cNvSpPr>
            <p:nvPr/>
          </p:nvSpPr>
          <p:spPr bwMode="auto">
            <a:xfrm>
              <a:off x="-1506002" y="6775619"/>
              <a:ext cx="3503021" cy="230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a:spcBef>
                  <a:spcPct val="0"/>
                </a:spcBef>
                <a:buFontTx/>
                <a:buNone/>
              </a:pPr>
              <a:r>
                <a:rPr lang="ja-JP" altLang="en-US" sz="900" dirty="0">
                  <a:solidFill>
                    <a:srgbClr val="000000"/>
                  </a:solidFill>
                </a:rPr>
                <a:t>出典</a:t>
              </a:r>
              <a:r>
                <a:rPr lang="en-US" altLang="ja-JP" sz="900" dirty="0">
                  <a:solidFill>
                    <a:srgbClr val="000000"/>
                  </a:solidFill>
                </a:rPr>
                <a:t>: Norm Augustine, </a:t>
              </a:r>
              <a:r>
                <a:rPr lang="en-US" altLang="ja-JP" sz="900" i="1" dirty="0">
                  <a:solidFill>
                    <a:srgbClr val="000000"/>
                  </a:solidFill>
                </a:rPr>
                <a:t>Augustine’s Laws</a:t>
              </a:r>
              <a:r>
                <a:rPr lang="en-US" altLang="ja-JP" sz="900" dirty="0">
                  <a:solidFill>
                    <a:srgbClr val="000000"/>
                  </a:solidFill>
                </a:rPr>
                <a:t>, 6</a:t>
              </a:r>
              <a:r>
                <a:rPr lang="en-US" altLang="ja-JP" sz="900" baseline="30000" dirty="0">
                  <a:solidFill>
                    <a:srgbClr val="000000"/>
                  </a:solidFill>
                </a:rPr>
                <a:t>th</a:t>
              </a:r>
              <a:r>
                <a:rPr lang="en-US" altLang="ja-JP" sz="900" dirty="0">
                  <a:solidFill>
                    <a:srgbClr val="000000"/>
                  </a:solidFill>
                </a:rPr>
                <a:t> Edition, AIAA Press, 1997.</a:t>
              </a:r>
            </a:p>
          </p:txBody>
        </p:sp>
      </p:grpSp>
      <p:sp>
        <p:nvSpPr>
          <p:cNvPr id="2" name="正方形/長方形 1"/>
          <p:cNvSpPr/>
          <p:nvPr/>
        </p:nvSpPr>
        <p:spPr>
          <a:xfrm>
            <a:off x="5619087" y="6535473"/>
            <a:ext cx="6096000" cy="276999"/>
          </a:xfrm>
          <a:prstGeom prst="rect">
            <a:avLst/>
          </a:prstGeom>
        </p:spPr>
        <p:txBody>
          <a:bodyPr>
            <a:spAutoFit/>
          </a:bodyPr>
          <a:lstStyle/>
          <a:p>
            <a:r>
              <a:rPr lang="en-US" altLang="ja-JP" sz="1200" dirty="0">
                <a:solidFill>
                  <a:srgbClr val="545454"/>
                </a:solidFill>
                <a:latin typeface="Meiryo UI" panose="020B0604030504040204" pitchFamily="50" charset="-128"/>
                <a:ea typeface="Meiryo UI" panose="020B0604030504040204" pitchFamily="50" charset="-128"/>
              </a:rPr>
              <a:t>GDP</a:t>
            </a:r>
            <a:r>
              <a:rPr lang="ja-JP" altLang="en-US" sz="1200" dirty="0">
                <a:solidFill>
                  <a:srgbClr val="545454"/>
                </a:solidFill>
                <a:latin typeface="Meiryo UI" panose="020B0604030504040204" pitchFamily="50" charset="-128"/>
                <a:ea typeface="Meiryo UI" panose="020B0604030504040204" pitchFamily="50" charset="-128"/>
              </a:rPr>
              <a:t>＝国内で一定期間内に生産されたモノやサービスの付加価値の合計額</a:t>
            </a:r>
            <a:endParaRPr lang="ja-JP" altLang="en-US" sz="1200" dirty="0">
              <a:latin typeface="Meiryo UI" panose="020B0604030504040204" pitchFamily="50" charset="-128"/>
              <a:ea typeface="Meiryo UI" panose="020B0604030504040204" pitchFamily="50" charset="-128"/>
            </a:endParaRPr>
          </a:p>
        </p:txBody>
      </p:sp>
      <p:sp>
        <p:nvSpPr>
          <p:cNvPr id="92" name="正方形/長方形 91"/>
          <p:cNvSpPr/>
          <p:nvPr/>
        </p:nvSpPr>
        <p:spPr>
          <a:xfrm>
            <a:off x="2401887" y="342246"/>
            <a:ext cx="7315201" cy="461665"/>
          </a:xfrm>
          <a:prstGeom prst="rect">
            <a:avLst/>
          </a:prstGeom>
        </p:spPr>
        <p:txBody>
          <a:bodyPr wrap="square">
            <a:spAutoFit/>
          </a:bodyPr>
          <a:lstStyle/>
          <a:p>
            <a:pPr algn="ctr"/>
            <a:r>
              <a:rPr lang="ja-JP" altLang="en-US" sz="2400" b="1" dirty="0">
                <a:latin typeface="Meiryo UI" panose="020B0604030504040204" pitchFamily="50" charset="-128"/>
                <a:ea typeface="Meiryo UI" panose="020B0604030504040204" pitchFamily="50" charset="-128"/>
              </a:rPr>
              <a:t>何れ戦闘機開発は、国内総生産を上回る？</a:t>
            </a:r>
          </a:p>
        </p:txBody>
      </p:sp>
    </p:spTree>
    <p:extLst>
      <p:ext uri="{BB962C8B-B14F-4D97-AF65-F5344CB8AC3E}">
        <p14:creationId xmlns:p14="http://schemas.microsoft.com/office/powerpoint/2010/main" val="4008481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886" y="0"/>
            <a:ext cx="881743" cy="551089"/>
          </a:xfrm>
          <a:prstGeom prst="rect">
            <a:avLst/>
          </a:prstGeom>
        </p:spPr>
      </p:pic>
      <p:sp>
        <p:nvSpPr>
          <p:cNvPr id="29" name="Text Box 2"/>
          <p:cNvSpPr txBox="1">
            <a:spLocks noChangeArrowheads="1"/>
          </p:cNvSpPr>
          <p:nvPr/>
        </p:nvSpPr>
        <p:spPr bwMode="auto">
          <a:xfrm>
            <a:off x="2083254" y="273806"/>
            <a:ext cx="8023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FontTx/>
              <a:buNone/>
            </a:pPr>
            <a:r>
              <a:rPr lang="en-US" altLang="ja-JP" sz="2400" b="1" dirty="0">
                <a:latin typeface="Meiryo UI" panose="020B0604030504040204" pitchFamily="50" charset="-128"/>
                <a:ea typeface="Meiryo UI" panose="020B0604030504040204" pitchFamily="50" charset="-128"/>
              </a:rPr>
              <a:t>DT</a:t>
            </a:r>
            <a:r>
              <a:rPr lang="ja-JP" altLang="en-US" sz="2400" b="1" dirty="0">
                <a:latin typeface="Meiryo UI" panose="020B0604030504040204" pitchFamily="50" charset="-128"/>
                <a:ea typeface="Meiryo UI" panose="020B0604030504040204" pitchFamily="50" charset="-128"/>
              </a:rPr>
              <a:t>に必要なコト</a:t>
            </a:r>
          </a:p>
        </p:txBody>
      </p:sp>
      <p:sp>
        <p:nvSpPr>
          <p:cNvPr id="125" name="四角形吹き出し 3"/>
          <p:cNvSpPr>
            <a:spLocks noChangeArrowheads="1"/>
          </p:cNvSpPr>
          <p:nvPr/>
        </p:nvSpPr>
        <p:spPr bwMode="auto">
          <a:xfrm>
            <a:off x="1507445" y="3829504"/>
            <a:ext cx="8785225" cy="2736850"/>
          </a:xfrm>
          <a:prstGeom prst="wedgeRectCallout">
            <a:avLst>
              <a:gd name="adj1" fmla="val -20308"/>
              <a:gd name="adj2" fmla="val -49329"/>
            </a:avLst>
          </a:prstGeom>
          <a:solidFill>
            <a:srgbClr val="CCFFCC"/>
          </a:solidFill>
          <a:ln w="28575">
            <a:solidFill>
              <a:srgbClr val="FF0000"/>
            </a:solidFill>
            <a:miter lim="800000"/>
            <a:headEnd/>
            <a:tailEnd/>
          </a:ln>
          <a:effectLst>
            <a:outerShdw blurRad="50800" dist="38100" dir="2700000" algn="tl" rotWithShape="0">
              <a:prstClr val="black">
                <a:alpha val="40000"/>
              </a:prstClr>
            </a:outerShdw>
          </a:effectLst>
        </p:spPr>
        <p:txBody>
          <a:bodyPr wrap="none" tIns="36000" bIns="36000"/>
          <a:lstStyle/>
          <a:p>
            <a:pPr algn="ctr">
              <a:defRPr/>
            </a:pPr>
            <a:r>
              <a:rPr lang="ja-JP" altLang="en-US" sz="1400" b="1" dirty="0">
                <a:solidFill>
                  <a:srgbClr val="FF0000"/>
                </a:solidFill>
                <a:latin typeface="メイリオ" pitchFamily="50" charset="-128"/>
                <a:ea typeface="メイリオ" pitchFamily="50" charset="-128"/>
                <a:cs typeface="メイリオ" pitchFamily="50" charset="-128"/>
              </a:rPr>
              <a:t>情報システム構想・企画の実施概要</a:t>
            </a:r>
            <a:endParaRPr lang="en-US" altLang="ja-JP" sz="1400" b="1" dirty="0">
              <a:solidFill>
                <a:srgbClr val="FF0000"/>
              </a:solidFill>
              <a:latin typeface="メイリオ" pitchFamily="50" charset="-128"/>
              <a:ea typeface="メイリオ" pitchFamily="50" charset="-128"/>
              <a:cs typeface="メイリオ" pitchFamily="50" charset="-128"/>
            </a:endParaRPr>
          </a:p>
        </p:txBody>
      </p:sp>
      <p:sp>
        <p:nvSpPr>
          <p:cNvPr id="126" name="フローチャート : 複数書類 24"/>
          <p:cNvSpPr/>
          <p:nvPr/>
        </p:nvSpPr>
        <p:spPr bwMode="auto">
          <a:xfrm>
            <a:off x="9141732" y="5062992"/>
            <a:ext cx="1079500" cy="627062"/>
          </a:xfrm>
          <a:prstGeom prst="flowChartMultidocumen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dirty="0">
                <a:solidFill>
                  <a:schemeClr val="tx1"/>
                </a:solidFill>
                <a:latin typeface="メイリオ" pitchFamily="50" charset="-128"/>
                <a:ea typeface="メイリオ" pitchFamily="50" charset="-128"/>
                <a:cs typeface="メイリオ" pitchFamily="50" charset="-128"/>
              </a:rPr>
              <a:t>システム</a:t>
            </a:r>
            <a:endParaRPr lang="en-US" altLang="ja-JP" sz="1100" dirty="0">
              <a:solidFill>
                <a:schemeClr val="tx1"/>
              </a:solidFill>
              <a:latin typeface="メイリオ" pitchFamily="50" charset="-128"/>
              <a:ea typeface="メイリオ" pitchFamily="50" charset="-128"/>
              <a:cs typeface="メイリオ" pitchFamily="50" charset="-128"/>
            </a:endParaRPr>
          </a:p>
          <a:p>
            <a:pPr algn="ctr">
              <a:defRPr/>
            </a:pPr>
            <a:r>
              <a:rPr lang="ja-JP" altLang="en-US" sz="1100" dirty="0">
                <a:solidFill>
                  <a:schemeClr val="tx1"/>
                </a:solidFill>
                <a:latin typeface="メイリオ" pitchFamily="50" charset="-128"/>
                <a:ea typeface="メイリオ" pitchFamily="50" charset="-128"/>
                <a:cs typeface="メイリオ" pitchFamily="50" charset="-128"/>
              </a:rPr>
              <a:t>企画書</a:t>
            </a:r>
            <a:endParaRPr lang="en-US" altLang="ja-JP" sz="1100" dirty="0">
              <a:solidFill>
                <a:schemeClr val="tx1"/>
              </a:solidFill>
              <a:latin typeface="メイリオ" pitchFamily="50" charset="-128"/>
              <a:ea typeface="メイリオ" pitchFamily="50" charset="-128"/>
              <a:cs typeface="メイリオ" pitchFamily="50" charset="-128"/>
            </a:endParaRPr>
          </a:p>
        </p:txBody>
      </p:sp>
      <p:sp>
        <p:nvSpPr>
          <p:cNvPr id="127" name="正方形/長方形 3"/>
          <p:cNvSpPr>
            <a:spLocks noChangeArrowheads="1"/>
          </p:cNvSpPr>
          <p:nvPr/>
        </p:nvSpPr>
        <p:spPr bwMode="auto">
          <a:xfrm>
            <a:off x="1610632" y="4794704"/>
            <a:ext cx="2162175" cy="1079500"/>
          </a:xfrm>
          <a:prstGeom prst="rect">
            <a:avLst/>
          </a:prstGeom>
          <a:solidFill>
            <a:srgbClr val="FFFFCC"/>
          </a:solidFill>
          <a:ln w="9525" algn="ctr">
            <a:solidFill>
              <a:srgbClr val="000000"/>
            </a:solidFill>
            <a:round/>
            <a:headEnd/>
            <a:tailEnd/>
          </a:ln>
        </p:spPr>
        <p:txBody>
          <a:bodyPr lIns="90000" tIns="46800" rIns="90000" bIns="46800"/>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100">
                <a:latin typeface="メイリオ" panose="020B0604030504040204" pitchFamily="50" charset="-128"/>
                <a:ea typeface="メイリオ" panose="020B0604030504040204" pitchFamily="50" charset="-128"/>
              </a:rPr>
              <a:t>顧客ニーズやビジネスの方向性から見えるあるべき姿と、業務・システムの現状から、必要な要求を洗い出し、要求を実現するソリューション候補を明確にする。</a:t>
            </a:r>
            <a:endParaRPr lang="en-US" altLang="ja-JP" sz="1100">
              <a:latin typeface="メイリオ" panose="020B0604030504040204" pitchFamily="50" charset="-128"/>
              <a:ea typeface="メイリオ" panose="020B0604030504040204" pitchFamily="50" charset="-128"/>
            </a:endParaRPr>
          </a:p>
        </p:txBody>
      </p:sp>
      <p:sp>
        <p:nvSpPr>
          <p:cNvPr id="128" name="正方形/長方形 240"/>
          <p:cNvSpPr>
            <a:spLocks noChangeArrowheads="1"/>
          </p:cNvSpPr>
          <p:nvPr/>
        </p:nvSpPr>
        <p:spPr bwMode="auto">
          <a:xfrm>
            <a:off x="4028395" y="4794704"/>
            <a:ext cx="2447925" cy="1079500"/>
          </a:xfrm>
          <a:prstGeom prst="rect">
            <a:avLst/>
          </a:prstGeom>
          <a:solidFill>
            <a:srgbClr val="FFFFCC"/>
          </a:solidFill>
          <a:ln w="9525" algn="ctr">
            <a:solidFill>
              <a:srgbClr val="000000"/>
            </a:solidFill>
            <a:round/>
            <a:headEnd/>
            <a:tailEnd/>
          </a:ln>
        </p:spPr>
        <p:txBody>
          <a:bodyPr lIns="90000" tIns="46800" rIns="90000" bIns="46800"/>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100">
                <a:latin typeface="メイリオ" panose="020B0604030504040204" pitchFamily="50" charset="-128"/>
                <a:ea typeface="メイリオ" panose="020B0604030504040204" pitchFamily="50" charset="-128"/>
              </a:rPr>
              <a:t>今後の業務の概要、必要となる役割や組織、情報システムの構造、現状からの移行性を検討し、その実現性や効果を確認し、評価する。</a:t>
            </a:r>
            <a:endParaRPr lang="en-US" altLang="ja-JP" sz="1400" b="1">
              <a:latin typeface="メイリオ" panose="020B0604030504040204" pitchFamily="50" charset="-128"/>
              <a:ea typeface="メイリオ" panose="020B0604030504040204" pitchFamily="50" charset="-128"/>
            </a:endParaRPr>
          </a:p>
        </p:txBody>
      </p:sp>
      <p:sp>
        <p:nvSpPr>
          <p:cNvPr id="129" name="正方形/長方形 241"/>
          <p:cNvSpPr>
            <a:spLocks noChangeArrowheads="1"/>
          </p:cNvSpPr>
          <p:nvPr/>
        </p:nvSpPr>
        <p:spPr bwMode="auto">
          <a:xfrm>
            <a:off x="6736670" y="4794704"/>
            <a:ext cx="2181225" cy="1079500"/>
          </a:xfrm>
          <a:prstGeom prst="rect">
            <a:avLst/>
          </a:prstGeom>
          <a:solidFill>
            <a:srgbClr val="FFFFCC"/>
          </a:solidFill>
          <a:ln w="9525" algn="ctr">
            <a:solidFill>
              <a:srgbClr val="000000"/>
            </a:solidFill>
            <a:round/>
            <a:headEnd/>
            <a:tailEnd/>
          </a:ln>
        </p:spPr>
        <p:txBody>
          <a:bodyPr lIns="90000" tIns="46800" rIns="90000" bIns="46800"/>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100">
                <a:latin typeface="メイリオ" panose="020B0604030504040204" pitchFamily="50" charset="-128"/>
                <a:ea typeface="メイリオ" panose="020B0604030504040204" pitchFamily="50" charset="-128"/>
              </a:rPr>
              <a:t>新業務・システムを実現するシナリオ（プロジェクト定義、リスク、マスタスケジュール、体制、投資対効果等）を策定し、システム企画の承認を得る。</a:t>
            </a:r>
          </a:p>
        </p:txBody>
      </p:sp>
      <p:sp>
        <p:nvSpPr>
          <p:cNvPr id="130" name="フローチャート : 複数書類 28"/>
          <p:cNvSpPr/>
          <p:nvPr/>
        </p:nvSpPr>
        <p:spPr bwMode="auto">
          <a:xfrm>
            <a:off x="9141732" y="5926592"/>
            <a:ext cx="1077913" cy="554037"/>
          </a:xfrm>
          <a:prstGeom prst="flowChartMultidocumen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ja-JP" altLang="en-US" sz="1100" dirty="0">
                <a:solidFill>
                  <a:schemeClr val="tx1"/>
                </a:solidFill>
                <a:latin typeface="メイリオ" pitchFamily="50" charset="-128"/>
                <a:ea typeface="メイリオ" pitchFamily="50" charset="-128"/>
                <a:cs typeface="メイリオ" pitchFamily="50" charset="-128"/>
              </a:rPr>
              <a:t>稟議書</a:t>
            </a:r>
            <a:endParaRPr lang="en-US" altLang="ja-JP" sz="1100" dirty="0">
              <a:solidFill>
                <a:schemeClr val="tx1"/>
              </a:solidFill>
              <a:latin typeface="メイリオ" pitchFamily="50" charset="-128"/>
              <a:ea typeface="メイリオ" pitchFamily="50" charset="-128"/>
              <a:cs typeface="メイリオ" pitchFamily="50" charset="-128"/>
            </a:endParaRPr>
          </a:p>
          <a:p>
            <a:pPr algn="ctr">
              <a:defRPr/>
            </a:pPr>
            <a:r>
              <a:rPr lang="ja-JP" altLang="en-US" sz="1100" dirty="0">
                <a:solidFill>
                  <a:schemeClr val="tx1"/>
                </a:solidFill>
                <a:latin typeface="メイリオ" pitchFamily="50" charset="-128"/>
                <a:ea typeface="メイリオ" pitchFamily="50" charset="-128"/>
                <a:cs typeface="メイリオ" pitchFamily="50" charset="-128"/>
              </a:rPr>
              <a:t>（方針稟議）</a:t>
            </a:r>
          </a:p>
        </p:txBody>
      </p:sp>
      <p:sp>
        <p:nvSpPr>
          <p:cNvPr id="131" name="AutoShape 275"/>
          <p:cNvSpPr>
            <a:spLocks noChangeArrowheads="1"/>
          </p:cNvSpPr>
          <p:nvPr/>
        </p:nvSpPr>
        <p:spPr bwMode="auto">
          <a:xfrm>
            <a:off x="1610632" y="4072392"/>
            <a:ext cx="2162175" cy="468312"/>
          </a:xfrm>
          <a:prstGeom prst="roundRect">
            <a:avLst>
              <a:gd name="adj" fmla="val 27612"/>
            </a:avLst>
          </a:prstGeom>
          <a:solidFill>
            <a:schemeClr val="accent1">
              <a:lumMod val="75000"/>
            </a:schemeClr>
          </a:solidFill>
          <a:ln>
            <a:noFill/>
          </a:ln>
          <a:effectLst/>
        </p:spPr>
        <p:txBody>
          <a:bodyPr wrap="none" lIns="72000" tIns="0" rIns="72000" bIns="0"/>
          <a:lstStyle/>
          <a:p>
            <a:pPr>
              <a:spcBef>
                <a:spcPct val="50000"/>
              </a:spcBef>
              <a:defRPr/>
            </a:pPr>
            <a:r>
              <a:rPr lang="ja-JP" altLang="en-US" sz="1600" dirty="0">
                <a:solidFill>
                  <a:srgbClr val="FFFFFF"/>
                </a:solidFill>
                <a:latin typeface="メイリオ" pitchFamily="50" charset="-128"/>
                <a:ea typeface="メイリオ" pitchFamily="50" charset="-128"/>
                <a:cs typeface="メイリオ" pitchFamily="50" charset="-128"/>
              </a:rPr>
              <a:t>①</a:t>
            </a:r>
            <a:r>
              <a:rPr lang="en-US" altLang="ja-JP" sz="1600" dirty="0">
                <a:solidFill>
                  <a:srgbClr val="FFFFFF"/>
                </a:solidFill>
                <a:latin typeface="Arial Black" pitchFamily="34" charset="0"/>
              </a:rPr>
              <a:t>Why</a:t>
            </a:r>
          </a:p>
          <a:p>
            <a:pPr>
              <a:defRPr/>
            </a:pPr>
            <a:r>
              <a:rPr lang="ja-JP" altLang="en-US" sz="1050" dirty="0">
                <a:solidFill>
                  <a:srgbClr val="FFFFFF"/>
                </a:solidFill>
                <a:latin typeface="メイリオ" pitchFamily="50" charset="-128"/>
                <a:ea typeface="メイリオ" pitchFamily="50" charset="-128"/>
                <a:cs typeface="メイリオ" pitchFamily="50" charset="-128"/>
              </a:rPr>
              <a:t>何のために？</a:t>
            </a:r>
            <a:endParaRPr lang="en-US" altLang="ja-JP" sz="1050" dirty="0">
              <a:solidFill>
                <a:srgbClr val="FFFFFF"/>
              </a:solidFill>
              <a:latin typeface="メイリオ" pitchFamily="50" charset="-128"/>
              <a:ea typeface="メイリオ" pitchFamily="50" charset="-128"/>
              <a:cs typeface="メイリオ" pitchFamily="50" charset="-128"/>
            </a:endParaRPr>
          </a:p>
        </p:txBody>
      </p:sp>
      <p:sp>
        <p:nvSpPr>
          <p:cNvPr id="132" name="AutoShape 275"/>
          <p:cNvSpPr>
            <a:spLocks noChangeArrowheads="1"/>
          </p:cNvSpPr>
          <p:nvPr/>
        </p:nvSpPr>
        <p:spPr bwMode="auto">
          <a:xfrm>
            <a:off x="4028395" y="4072392"/>
            <a:ext cx="2447925" cy="468312"/>
          </a:xfrm>
          <a:prstGeom prst="roundRect">
            <a:avLst>
              <a:gd name="adj" fmla="val 33718"/>
            </a:avLst>
          </a:prstGeom>
          <a:solidFill>
            <a:schemeClr val="accent1">
              <a:lumMod val="75000"/>
            </a:schemeClr>
          </a:solidFill>
          <a:ln>
            <a:noFill/>
          </a:ln>
          <a:effectLst/>
        </p:spPr>
        <p:txBody>
          <a:bodyPr wrap="none" lIns="72000" tIns="0" rIns="72000" bIns="0"/>
          <a:lstStyle/>
          <a:p>
            <a:pPr>
              <a:spcBef>
                <a:spcPct val="50000"/>
              </a:spcBef>
              <a:defRPr/>
            </a:pPr>
            <a:r>
              <a:rPr lang="ja-JP" altLang="en-US" sz="1600" dirty="0">
                <a:solidFill>
                  <a:srgbClr val="FFFFFF"/>
                </a:solidFill>
                <a:latin typeface="メイリオ" pitchFamily="50" charset="-128"/>
                <a:ea typeface="メイリオ" pitchFamily="50" charset="-128"/>
                <a:cs typeface="メイリオ" pitchFamily="50" charset="-128"/>
              </a:rPr>
              <a:t>②</a:t>
            </a:r>
            <a:r>
              <a:rPr lang="en-US" altLang="ja-JP" sz="1600" dirty="0">
                <a:solidFill>
                  <a:srgbClr val="FFFFFF"/>
                </a:solidFill>
                <a:latin typeface="Arial Black" pitchFamily="34" charset="0"/>
              </a:rPr>
              <a:t>What</a:t>
            </a:r>
          </a:p>
          <a:p>
            <a:pPr>
              <a:defRPr/>
            </a:pPr>
            <a:r>
              <a:rPr lang="ja-JP" altLang="en-US" sz="1050" dirty="0">
                <a:solidFill>
                  <a:srgbClr val="FFFFFF"/>
                </a:solidFill>
                <a:latin typeface="メイリオ" pitchFamily="50" charset="-128"/>
                <a:ea typeface="メイリオ" pitchFamily="50" charset="-128"/>
                <a:cs typeface="メイリオ" pitchFamily="50" charset="-128"/>
              </a:rPr>
              <a:t>どのようなしくみを？</a:t>
            </a:r>
            <a:endParaRPr lang="en-US" altLang="ja-JP" sz="1050" dirty="0">
              <a:solidFill>
                <a:srgbClr val="FFFFFF"/>
              </a:solidFill>
              <a:latin typeface="メイリオ" pitchFamily="50" charset="-128"/>
              <a:ea typeface="メイリオ" pitchFamily="50" charset="-128"/>
              <a:cs typeface="メイリオ" pitchFamily="50" charset="-128"/>
            </a:endParaRPr>
          </a:p>
        </p:txBody>
      </p:sp>
      <p:sp>
        <p:nvSpPr>
          <p:cNvPr id="133" name="AutoShape 275"/>
          <p:cNvSpPr>
            <a:spLocks noChangeArrowheads="1"/>
          </p:cNvSpPr>
          <p:nvPr/>
        </p:nvSpPr>
        <p:spPr bwMode="auto">
          <a:xfrm>
            <a:off x="6736670" y="4072392"/>
            <a:ext cx="2181225" cy="468312"/>
          </a:xfrm>
          <a:prstGeom prst="roundRect">
            <a:avLst>
              <a:gd name="adj" fmla="val 31682"/>
            </a:avLst>
          </a:prstGeom>
          <a:solidFill>
            <a:schemeClr val="accent1">
              <a:lumMod val="75000"/>
            </a:schemeClr>
          </a:solidFill>
          <a:ln>
            <a:noFill/>
          </a:ln>
          <a:effectLst/>
        </p:spPr>
        <p:txBody>
          <a:bodyPr wrap="none" lIns="72000" tIns="0" rIns="72000" bIns="0"/>
          <a:lstStyle/>
          <a:p>
            <a:pPr>
              <a:spcBef>
                <a:spcPct val="50000"/>
              </a:spcBef>
              <a:defRPr/>
            </a:pPr>
            <a:r>
              <a:rPr lang="ja-JP" altLang="en-US" sz="1600" dirty="0">
                <a:solidFill>
                  <a:srgbClr val="FFFFFF"/>
                </a:solidFill>
                <a:latin typeface="メイリオ" pitchFamily="50" charset="-128"/>
                <a:ea typeface="メイリオ" pitchFamily="50" charset="-128"/>
                <a:cs typeface="メイリオ" pitchFamily="50" charset="-128"/>
              </a:rPr>
              <a:t>③</a:t>
            </a:r>
            <a:r>
              <a:rPr lang="en-US" altLang="ja-JP" sz="1600" dirty="0">
                <a:solidFill>
                  <a:srgbClr val="FFFFFF"/>
                </a:solidFill>
                <a:latin typeface="Arial Black" pitchFamily="34" charset="0"/>
              </a:rPr>
              <a:t>How</a:t>
            </a:r>
          </a:p>
          <a:p>
            <a:pPr>
              <a:defRPr/>
            </a:pPr>
            <a:r>
              <a:rPr lang="ja-JP" altLang="en-US" sz="1050" dirty="0">
                <a:solidFill>
                  <a:srgbClr val="FFFFFF"/>
                </a:solidFill>
                <a:latin typeface="メイリオ" pitchFamily="50" charset="-128"/>
                <a:ea typeface="メイリオ" pitchFamily="50" charset="-128"/>
                <a:cs typeface="メイリオ" pitchFamily="50" charset="-128"/>
              </a:rPr>
              <a:t>どのように実現するか？</a:t>
            </a:r>
            <a:endParaRPr lang="en-US" altLang="ja-JP" sz="1050" dirty="0">
              <a:solidFill>
                <a:srgbClr val="FFFFFF"/>
              </a:solidFill>
              <a:latin typeface="メイリオ" pitchFamily="50" charset="-128"/>
              <a:ea typeface="メイリオ" pitchFamily="50" charset="-128"/>
              <a:cs typeface="メイリオ" pitchFamily="50" charset="-128"/>
            </a:endParaRPr>
          </a:p>
        </p:txBody>
      </p:sp>
      <p:sp>
        <p:nvSpPr>
          <p:cNvPr id="134" name="ホームベース 1"/>
          <p:cNvSpPr>
            <a:spLocks noChangeArrowheads="1"/>
          </p:cNvSpPr>
          <p:nvPr/>
        </p:nvSpPr>
        <p:spPr bwMode="auto">
          <a:xfrm>
            <a:off x="1610632" y="4559754"/>
            <a:ext cx="2162175" cy="215900"/>
          </a:xfrm>
          <a:prstGeom prst="homePlate">
            <a:avLst>
              <a:gd name="adj" fmla="val 50074"/>
            </a:avLst>
          </a:prstGeom>
          <a:solidFill>
            <a:schemeClr val="bg1"/>
          </a:solidFill>
          <a:ln w="9525" algn="ctr">
            <a:solidFill>
              <a:srgbClr val="000000"/>
            </a:solidFill>
            <a:round/>
            <a:headEnd/>
            <a:tailEnd/>
          </a:ln>
        </p:spPr>
        <p:txBody>
          <a:bodyPr lIns="90000" tIns="36000" rIns="90000" bIns="36000" anchor="ctr"/>
          <a:lstStyle>
            <a:lvl1pPr marL="354013" indent="-354013"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en-US" altLang="ja-JP" sz="1200" b="1">
                <a:solidFill>
                  <a:srgbClr val="000000"/>
                </a:solidFill>
                <a:latin typeface="メイリオ" panose="020B0604030504040204" pitchFamily="50" charset="-128"/>
                <a:ea typeface="メイリオ" panose="020B0604030504040204" pitchFamily="50" charset="-128"/>
              </a:rPr>
              <a:t>A. </a:t>
            </a:r>
            <a:r>
              <a:rPr lang="ja-JP" altLang="en-US" sz="1200" b="1">
                <a:latin typeface="メイリオ" panose="020B0604030504040204" pitchFamily="50" charset="-128"/>
                <a:ea typeface="メイリオ" panose="020B0604030504040204" pitchFamily="50" charset="-128"/>
              </a:rPr>
              <a:t>要求の取りまとめ</a:t>
            </a:r>
          </a:p>
        </p:txBody>
      </p:sp>
      <p:sp>
        <p:nvSpPr>
          <p:cNvPr id="135" name="ホームベース 233"/>
          <p:cNvSpPr>
            <a:spLocks noChangeArrowheads="1"/>
          </p:cNvSpPr>
          <p:nvPr/>
        </p:nvSpPr>
        <p:spPr bwMode="auto">
          <a:xfrm>
            <a:off x="4028395" y="4559754"/>
            <a:ext cx="2447925" cy="215900"/>
          </a:xfrm>
          <a:prstGeom prst="homePlate">
            <a:avLst>
              <a:gd name="adj" fmla="val 50077"/>
            </a:avLst>
          </a:prstGeom>
          <a:solidFill>
            <a:schemeClr val="bg1"/>
          </a:solidFill>
          <a:ln w="9525" algn="ctr">
            <a:solidFill>
              <a:srgbClr val="000000"/>
            </a:solidFill>
            <a:round/>
            <a:headEnd/>
            <a:tailEnd/>
          </a:ln>
        </p:spPr>
        <p:txBody>
          <a:bodyPr lIns="90000" tIns="36000" rIns="90000" bIns="36000" anchor="ctr"/>
          <a:lstStyle>
            <a:lvl1pPr marL="354013" indent="-354013"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en-US" altLang="ja-JP" sz="1200" b="1">
                <a:solidFill>
                  <a:srgbClr val="000000"/>
                </a:solidFill>
                <a:latin typeface="メイリオ" panose="020B0604030504040204" pitchFamily="50" charset="-128"/>
                <a:ea typeface="メイリオ" panose="020B0604030504040204" pitchFamily="50" charset="-128"/>
              </a:rPr>
              <a:t>B. </a:t>
            </a:r>
            <a:r>
              <a:rPr lang="ja-JP" altLang="en-US" sz="1200" b="1">
                <a:solidFill>
                  <a:srgbClr val="000000"/>
                </a:solidFill>
                <a:latin typeface="メイリオ" panose="020B0604030504040204" pitchFamily="50" charset="-128"/>
                <a:ea typeface="メイリオ" panose="020B0604030504040204" pitchFamily="50" charset="-128"/>
              </a:rPr>
              <a:t>業務・システムの概要定義</a:t>
            </a:r>
          </a:p>
        </p:txBody>
      </p:sp>
      <p:sp>
        <p:nvSpPr>
          <p:cNvPr id="136" name="ホームベース 234"/>
          <p:cNvSpPr>
            <a:spLocks noChangeArrowheads="1"/>
          </p:cNvSpPr>
          <p:nvPr/>
        </p:nvSpPr>
        <p:spPr bwMode="auto">
          <a:xfrm>
            <a:off x="6736670" y="4559754"/>
            <a:ext cx="2181225" cy="215900"/>
          </a:xfrm>
          <a:prstGeom prst="homePlate">
            <a:avLst>
              <a:gd name="adj" fmla="val 50094"/>
            </a:avLst>
          </a:prstGeom>
          <a:solidFill>
            <a:schemeClr val="bg1"/>
          </a:solidFill>
          <a:ln w="9525" algn="ctr">
            <a:solidFill>
              <a:srgbClr val="000000"/>
            </a:solidFill>
            <a:round/>
            <a:headEnd/>
            <a:tailEnd/>
          </a:ln>
        </p:spPr>
        <p:txBody>
          <a:bodyPr lIns="90000" tIns="36000" rIns="90000" bIns="36000" anchor="ctr"/>
          <a:lstStyle>
            <a:lvl1pPr marL="354013" indent="-354013"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en-US" altLang="ja-JP" sz="1200" b="1">
                <a:solidFill>
                  <a:srgbClr val="000000"/>
                </a:solidFill>
                <a:latin typeface="メイリオ" panose="020B0604030504040204" pitchFamily="50" charset="-128"/>
                <a:ea typeface="メイリオ" panose="020B0604030504040204" pitchFamily="50" charset="-128"/>
              </a:rPr>
              <a:t>C. </a:t>
            </a:r>
            <a:r>
              <a:rPr lang="ja-JP" altLang="en-US" sz="1200" b="1">
                <a:solidFill>
                  <a:srgbClr val="000000"/>
                </a:solidFill>
                <a:latin typeface="メイリオ" panose="020B0604030504040204" pitchFamily="50" charset="-128"/>
                <a:ea typeface="メイリオ" panose="020B0604030504040204" pitchFamily="50" charset="-128"/>
              </a:rPr>
              <a:t>実現シナリオの策定</a:t>
            </a:r>
          </a:p>
        </p:txBody>
      </p:sp>
      <p:sp>
        <p:nvSpPr>
          <p:cNvPr id="137" name="テキスト ボックス 36"/>
          <p:cNvSpPr txBox="1">
            <a:spLocks noChangeArrowheads="1"/>
          </p:cNvSpPr>
          <p:nvPr/>
        </p:nvSpPr>
        <p:spPr bwMode="auto">
          <a:xfrm>
            <a:off x="1578882" y="5867854"/>
            <a:ext cx="2160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a:latin typeface="メイリオ" panose="020B0604030504040204" pitchFamily="50" charset="-128"/>
                <a:ea typeface="メイリオ" panose="020B0604030504040204" pitchFamily="50" charset="-128"/>
              </a:rPr>
              <a:t>あるべき姿実現のための</a:t>
            </a:r>
            <a:endParaRPr lang="en-US" altLang="ja-JP" sz="1400" b="1">
              <a:latin typeface="メイリオ" panose="020B0604030504040204" pitchFamily="50" charset="-128"/>
              <a:ea typeface="メイリオ" panose="020B0604030504040204" pitchFamily="50" charset="-128"/>
            </a:endParaRPr>
          </a:p>
          <a:p>
            <a:pPr algn="ctr" eaLnBrk="1" hangingPunct="1"/>
            <a:r>
              <a:rPr lang="ja-JP" altLang="en-US" sz="1600" b="1">
                <a:solidFill>
                  <a:srgbClr val="FF0000"/>
                </a:solidFill>
                <a:latin typeface="メイリオ" panose="020B0604030504040204" pitchFamily="50" charset="-128"/>
                <a:ea typeface="メイリオ" panose="020B0604030504040204" pitchFamily="50" charset="-128"/>
              </a:rPr>
              <a:t>「要求」</a:t>
            </a:r>
            <a:r>
              <a:rPr lang="ja-JP" altLang="en-US" sz="1400" b="1">
                <a:latin typeface="メイリオ" panose="020B0604030504040204" pitchFamily="50" charset="-128"/>
                <a:ea typeface="メイリオ" panose="020B0604030504040204" pitchFamily="50" charset="-128"/>
              </a:rPr>
              <a:t>のとりまとめ</a:t>
            </a:r>
          </a:p>
        </p:txBody>
      </p:sp>
      <p:sp>
        <p:nvSpPr>
          <p:cNvPr id="138" name="正方形/長方形 37"/>
          <p:cNvSpPr>
            <a:spLocks noChangeArrowheads="1"/>
          </p:cNvSpPr>
          <p:nvPr/>
        </p:nvSpPr>
        <p:spPr bwMode="auto">
          <a:xfrm>
            <a:off x="3626757" y="5867854"/>
            <a:ext cx="31099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a:latin typeface="メイリオ" panose="020B0604030504040204" pitchFamily="50" charset="-128"/>
                <a:ea typeface="メイリオ" panose="020B0604030504040204" pitchFamily="50" charset="-128"/>
              </a:rPr>
              <a:t>要求を満たすための</a:t>
            </a:r>
            <a:endParaRPr lang="en-US" altLang="ja-JP" sz="1400" b="1">
              <a:latin typeface="メイリオ" panose="020B0604030504040204" pitchFamily="50" charset="-128"/>
              <a:ea typeface="メイリオ" panose="020B0604030504040204" pitchFamily="50" charset="-128"/>
            </a:endParaRPr>
          </a:p>
          <a:p>
            <a:pPr algn="ctr" eaLnBrk="1" hangingPunct="1"/>
            <a:r>
              <a:rPr lang="ja-JP" altLang="en-US" sz="1600" b="1">
                <a:solidFill>
                  <a:srgbClr val="FF0000"/>
                </a:solidFill>
                <a:latin typeface="メイリオ" panose="020B0604030504040204" pitchFamily="50" charset="-128"/>
                <a:ea typeface="メイリオ" panose="020B0604030504040204" pitchFamily="50" charset="-128"/>
              </a:rPr>
              <a:t>「ソリューション」</a:t>
            </a:r>
            <a:r>
              <a:rPr lang="ja-JP" altLang="en-US" sz="1400" b="1">
                <a:latin typeface="メイリオ" panose="020B0604030504040204" pitchFamily="50" charset="-128"/>
                <a:ea typeface="メイリオ" panose="020B0604030504040204" pitchFamily="50" charset="-128"/>
              </a:rPr>
              <a:t>のとりまとめ</a:t>
            </a:r>
            <a:endParaRPr lang="en-US" altLang="ja-JP" sz="1400" b="1">
              <a:latin typeface="メイリオ" panose="020B0604030504040204" pitchFamily="50" charset="-128"/>
              <a:ea typeface="メイリオ" panose="020B0604030504040204" pitchFamily="50" charset="-128"/>
            </a:endParaRPr>
          </a:p>
          <a:p>
            <a:pPr algn="ctr" eaLnBrk="1" hangingPunct="1"/>
            <a:r>
              <a:rPr lang="ja-JP" altLang="en-US" sz="1200">
                <a:latin typeface="メイリオ" panose="020B0604030504040204" pitchFamily="50" charset="-128"/>
                <a:ea typeface="メイリオ" panose="020B0604030504040204" pitchFamily="50" charset="-128"/>
              </a:rPr>
              <a:t>（業務・システムを含めた施策）</a:t>
            </a:r>
            <a:endParaRPr lang="ja-JP" altLang="en-US" sz="1400">
              <a:latin typeface="メイリオ" panose="020B0604030504040204" pitchFamily="50" charset="-128"/>
              <a:ea typeface="メイリオ" panose="020B0604030504040204" pitchFamily="50" charset="-128"/>
            </a:endParaRPr>
          </a:p>
        </p:txBody>
      </p:sp>
      <p:sp>
        <p:nvSpPr>
          <p:cNvPr id="139" name="正方形/長方形 38"/>
          <p:cNvSpPr>
            <a:spLocks noChangeArrowheads="1"/>
          </p:cNvSpPr>
          <p:nvPr/>
        </p:nvSpPr>
        <p:spPr bwMode="auto">
          <a:xfrm>
            <a:off x="6574745" y="5867854"/>
            <a:ext cx="24939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a:latin typeface="メイリオ" panose="020B0604030504040204" pitchFamily="50" charset="-128"/>
                <a:ea typeface="メイリオ" panose="020B0604030504040204" pitchFamily="50" charset="-128"/>
              </a:rPr>
              <a:t>実現に向けた</a:t>
            </a:r>
            <a:endParaRPr lang="en-US" altLang="ja-JP" sz="1400" b="1">
              <a:latin typeface="メイリオ" panose="020B0604030504040204" pitchFamily="50" charset="-128"/>
              <a:ea typeface="メイリオ" panose="020B0604030504040204" pitchFamily="50" charset="-128"/>
            </a:endParaRPr>
          </a:p>
          <a:p>
            <a:pPr algn="ctr" eaLnBrk="1" hangingPunct="1"/>
            <a:r>
              <a:rPr lang="ja-JP" altLang="en-US" sz="1600" b="1">
                <a:solidFill>
                  <a:srgbClr val="FF0000"/>
                </a:solidFill>
                <a:latin typeface="メイリオ" panose="020B0604030504040204" pitchFamily="50" charset="-128"/>
                <a:ea typeface="メイリオ" panose="020B0604030504040204" pitchFamily="50" charset="-128"/>
              </a:rPr>
              <a:t>「シナリオ」</a:t>
            </a:r>
            <a:r>
              <a:rPr lang="ja-JP" altLang="en-US" sz="1400" b="1">
                <a:latin typeface="メイリオ" panose="020B0604030504040204" pitchFamily="50" charset="-128"/>
                <a:ea typeface="メイリオ" panose="020B0604030504040204" pitchFamily="50" charset="-128"/>
              </a:rPr>
              <a:t>のとりまとめ</a:t>
            </a:r>
            <a:endParaRPr lang="en-US" altLang="ja-JP" sz="1400" b="1">
              <a:latin typeface="メイリオ" panose="020B0604030504040204" pitchFamily="50" charset="-128"/>
              <a:ea typeface="メイリオ" panose="020B0604030504040204" pitchFamily="50" charset="-128"/>
            </a:endParaRPr>
          </a:p>
          <a:p>
            <a:pPr algn="ctr" eaLnBrk="1" hangingPunct="1"/>
            <a:r>
              <a:rPr lang="ja-JP" altLang="en-US" sz="1200">
                <a:latin typeface="メイリオ" panose="020B0604030504040204" pitchFamily="50" charset="-128"/>
                <a:ea typeface="メイリオ" panose="020B0604030504040204" pitchFamily="50" charset="-128"/>
              </a:rPr>
              <a:t>（ベンダーへの提案依頼含む）</a:t>
            </a:r>
            <a:endParaRPr lang="ja-JP" altLang="en-US" sz="1400" b="1">
              <a:latin typeface="メイリオ" panose="020B0604030504040204" pitchFamily="50" charset="-128"/>
              <a:ea typeface="メイリオ" panose="020B0604030504040204" pitchFamily="50" charset="-128"/>
            </a:endParaRPr>
          </a:p>
        </p:txBody>
      </p:sp>
      <p:sp>
        <p:nvSpPr>
          <p:cNvPr id="140" name="正方形/長方形 2"/>
          <p:cNvSpPr>
            <a:spLocks noChangeArrowheads="1"/>
          </p:cNvSpPr>
          <p:nvPr/>
        </p:nvSpPr>
        <p:spPr bwMode="auto">
          <a:xfrm>
            <a:off x="1580470" y="1246642"/>
            <a:ext cx="8640762" cy="2520950"/>
          </a:xfrm>
          <a:prstGeom prst="rect">
            <a:avLst/>
          </a:prstGeom>
          <a:solidFill>
            <a:schemeClr val="bg1"/>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400" b="1" dirty="0">
                <a:latin typeface="メイリオ" panose="020B0604030504040204" pitchFamily="50" charset="-128"/>
                <a:ea typeface="メイリオ" panose="020B0604030504040204" pitchFamily="50" charset="-128"/>
              </a:rPr>
              <a:t>システムライフサイクル関連の全体プロセス</a:t>
            </a:r>
            <a:endParaRPr lang="en-US" altLang="ja-JP" sz="1400" b="1" dirty="0">
              <a:latin typeface="メイリオ" panose="020B0604030504040204" pitchFamily="50" charset="-128"/>
              <a:ea typeface="メイリオ" panose="020B0604030504040204" pitchFamily="50" charset="-128"/>
            </a:endParaRPr>
          </a:p>
        </p:txBody>
      </p:sp>
      <p:sp>
        <p:nvSpPr>
          <p:cNvPr id="141" name="AutoShape 7"/>
          <p:cNvSpPr>
            <a:spLocks noChangeArrowheads="1"/>
          </p:cNvSpPr>
          <p:nvPr/>
        </p:nvSpPr>
        <p:spPr bwMode="auto">
          <a:xfrm>
            <a:off x="4963432" y="1535567"/>
            <a:ext cx="4249738" cy="1871662"/>
          </a:xfrm>
          <a:prstGeom prst="homePlate">
            <a:avLst>
              <a:gd name="adj" fmla="val 14957"/>
            </a:avLst>
          </a:prstGeom>
          <a:solidFill>
            <a:schemeClr val="accent1">
              <a:lumMod val="20000"/>
              <a:lumOff val="80000"/>
            </a:schemeClr>
          </a:solidFill>
          <a:ln w="19050">
            <a:solidFill>
              <a:srgbClr val="002060"/>
            </a:solidFill>
            <a:miter lim="800000"/>
            <a:headEnd/>
            <a:tailEnd/>
          </a:ln>
          <a:effectLst>
            <a:outerShdw blurRad="50800" dist="38100" dir="2700000" algn="tl" rotWithShape="0">
              <a:prstClr val="black">
                <a:alpha val="40000"/>
              </a:prstClr>
            </a:outerShdw>
          </a:effectLst>
        </p:spPr>
        <p:txBody>
          <a:bodyPr wrap="none" tIns="46800"/>
          <a:lstStyle/>
          <a:p>
            <a:pPr algn="ctr">
              <a:defRPr/>
            </a:pPr>
            <a:r>
              <a:rPr lang="ja-JP" altLang="en-US" sz="1200" b="1" dirty="0">
                <a:latin typeface="メイリオ" pitchFamily="50" charset="-128"/>
                <a:ea typeface="メイリオ" pitchFamily="50" charset="-128"/>
                <a:cs typeface="メイリオ" pitchFamily="50" charset="-128"/>
              </a:rPr>
              <a:t>情報システム　構築プロジェクト</a:t>
            </a:r>
            <a:endParaRPr lang="ja-JP" altLang="en-US" sz="1100" dirty="0">
              <a:latin typeface="メイリオ" pitchFamily="50" charset="-128"/>
              <a:ea typeface="メイリオ" pitchFamily="50" charset="-128"/>
              <a:cs typeface="メイリオ" pitchFamily="50" charset="-128"/>
            </a:endParaRPr>
          </a:p>
        </p:txBody>
      </p:sp>
      <p:sp>
        <p:nvSpPr>
          <p:cNvPr id="142" name="AutoShape 4"/>
          <p:cNvSpPr>
            <a:spLocks noChangeArrowheads="1"/>
          </p:cNvSpPr>
          <p:nvPr/>
        </p:nvSpPr>
        <p:spPr bwMode="auto">
          <a:xfrm>
            <a:off x="1796370" y="1535567"/>
            <a:ext cx="914400" cy="1871662"/>
          </a:xfrm>
          <a:prstGeom prst="homePlate">
            <a:avLst>
              <a:gd name="adj" fmla="val 25000"/>
            </a:avLst>
          </a:prstGeom>
          <a:solidFill>
            <a:schemeClr val="bg1"/>
          </a:solidFill>
          <a:ln w="1905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ja-JP" altLang="en-US" sz="1100" dirty="0">
                <a:latin typeface="メイリオ" pitchFamily="50" charset="-128"/>
                <a:ea typeface="メイリオ" pitchFamily="50" charset="-128"/>
                <a:cs typeface="メイリオ" pitchFamily="50" charset="-128"/>
              </a:rPr>
              <a:t>経営戦略</a:t>
            </a:r>
            <a:endParaRPr lang="en-US" altLang="ja-JP" sz="1100" dirty="0">
              <a:latin typeface="メイリオ" pitchFamily="50" charset="-128"/>
              <a:ea typeface="メイリオ" pitchFamily="50" charset="-128"/>
              <a:cs typeface="メイリオ" pitchFamily="50" charset="-128"/>
            </a:endParaRPr>
          </a:p>
          <a:p>
            <a:pPr algn="ctr">
              <a:defRPr/>
            </a:pPr>
            <a:r>
              <a:rPr lang="ja-JP" altLang="en-US" sz="1100" dirty="0">
                <a:latin typeface="メイリオ" pitchFamily="50" charset="-128"/>
                <a:ea typeface="メイリオ" pitchFamily="50" charset="-128"/>
                <a:cs typeface="メイリオ" pitchFamily="50" charset="-128"/>
              </a:rPr>
              <a:t>・</a:t>
            </a:r>
            <a:endParaRPr lang="en-US" altLang="ja-JP" sz="1100" dirty="0">
              <a:latin typeface="メイリオ" pitchFamily="50" charset="-128"/>
              <a:ea typeface="メイリオ" pitchFamily="50" charset="-128"/>
              <a:cs typeface="メイリオ" pitchFamily="50" charset="-128"/>
            </a:endParaRPr>
          </a:p>
          <a:p>
            <a:pPr algn="ctr">
              <a:defRPr/>
            </a:pPr>
            <a:r>
              <a:rPr lang="ja-JP" altLang="en-US" sz="1100" dirty="0">
                <a:latin typeface="メイリオ" pitchFamily="50" charset="-128"/>
                <a:ea typeface="メイリオ" pitchFamily="50" charset="-128"/>
                <a:cs typeface="メイリオ" pitchFamily="50" charset="-128"/>
              </a:rPr>
              <a:t>事業戦略</a:t>
            </a:r>
          </a:p>
        </p:txBody>
      </p:sp>
      <p:sp>
        <p:nvSpPr>
          <p:cNvPr id="143" name="AutoShape 5"/>
          <p:cNvSpPr>
            <a:spLocks noChangeArrowheads="1"/>
          </p:cNvSpPr>
          <p:nvPr/>
        </p:nvSpPr>
        <p:spPr bwMode="auto">
          <a:xfrm>
            <a:off x="2732995" y="2254704"/>
            <a:ext cx="792162" cy="1152525"/>
          </a:xfrm>
          <a:prstGeom prst="homePlate">
            <a:avLst>
              <a:gd name="adj" fmla="val 25000"/>
            </a:avLst>
          </a:prstGeom>
          <a:solidFill>
            <a:schemeClr val="bg1"/>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ja-JP" altLang="en-US" sz="1100" dirty="0">
                <a:latin typeface="メイリオ" pitchFamily="50" charset="-128"/>
                <a:ea typeface="メイリオ" pitchFamily="50" charset="-128"/>
                <a:cs typeface="メイリオ" pitchFamily="50" charset="-128"/>
              </a:rPr>
              <a:t>情報戦略</a:t>
            </a:r>
            <a:endParaRPr lang="en-US" altLang="ja-JP" sz="1100" dirty="0">
              <a:latin typeface="メイリオ" pitchFamily="50" charset="-128"/>
              <a:ea typeface="メイリオ" pitchFamily="50" charset="-128"/>
              <a:cs typeface="メイリオ" pitchFamily="50" charset="-128"/>
            </a:endParaRPr>
          </a:p>
          <a:p>
            <a:pPr algn="ctr">
              <a:defRPr/>
            </a:pPr>
            <a:r>
              <a:rPr lang="ja-JP" altLang="en-US" sz="1100" dirty="0">
                <a:latin typeface="メイリオ" pitchFamily="50" charset="-128"/>
                <a:ea typeface="メイリオ" pitchFamily="50" charset="-128"/>
                <a:cs typeface="メイリオ" pitchFamily="50" charset="-128"/>
              </a:rPr>
              <a:t>・</a:t>
            </a:r>
            <a:endParaRPr lang="en-US" altLang="ja-JP" sz="1100" dirty="0">
              <a:latin typeface="メイリオ" pitchFamily="50" charset="-128"/>
              <a:ea typeface="メイリオ" pitchFamily="50" charset="-128"/>
              <a:cs typeface="メイリオ" pitchFamily="50" charset="-128"/>
            </a:endParaRPr>
          </a:p>
          <a:p>
            <a:pPr algn="ctr">
              <a:defRPr/>
            </a:pPr>
            <a:r>
              <a:rPr lang="ja-JP" altLang="en-US" sz="1100" dirty="0">
                <a:latin typeface="メイリオ" pitchFamily="50" charset="-128"/>
                <a:ea typeface="メイリオ" pitchFamily="50" charset="-128"/>
                <a:cs typeface="メイリオ" pitchFamily="50" charset="-128"/>
              </a:rPr>
              <a:t>ＩＴ戦略</a:t>
            </a:r>
          </a:p>
        </p:txBody>
      </p:sp>
      <p:sp>
        <p:nvSpPr>
          <p:cNvPr id="144" name="AutoShape 7"/>
          <p:cNvSpPr>
            <a:spLocks noChangeArrowheads="1"/>
          </p:cNvSpPr>
          <p:nvPr/>
        </p:nvSpPr>
        <p:spPr bwMode="auto">
          <a:xfrm>
            <a:off x="2732995" y="1535567"/>
            <a:ext cx="2230437" cy="647700"/>
          </a:xfrm>
          <a:prstGeom prst="homePlate">
            <a:avLst>
              <a:gd name="adj" fmla="val 33762"/>
            </a:avLst>
          </a:prstGeom>
          <a:solidFill>
            <a:schemeClr val="bg1"/>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ja-JP" altLang="en-US" sz="1100" dirty="0">
                <a:latin typeface="メイリオ" pitchFamily="50" charset="-128"/>
                <a:ea typeface="メイリオ" pitchFamily="50" charset="-128"/>
                <a:cs typeface="メイリオ" pitchFamily="50" charset="-128"/>
              </a:rPr>
              <a:t>ビジネス構想</a:t>
            </a:r>
            <a:endParaRPr lang="en-US" altLang="ja-JP" sz="1100" dirty="0">
              <a:latin typeface="メイリオ" pitchFamily="50" charset="-128"/>
              <a:ea typeface="メイリオ" pitchFamily="50" charset="-128"/>
              <a:cs typeface="メイリオ" pitchFamily="50" charset="-128"/>
            </a:endParaRPr>
          </a:p>
          <a:p>
            <a:pPr algn="ctr">
              <a:defRPr/>
            </a:pPr>
            <a:r>
              <a:rPr lang="ja-JP" altLang="en-US" sz="1100" dirty="0">
                <a:latin typeface="メイリオ" pitchFamily="50" charset="-128"/>
                <a:ea typeface="メイリオ" pitchFamily="50" charset="-128"/>
                <a:cs typeface="メイリオ" pitchFamily="50" charset="-128"/>
              </a:rPr>
              <a:t>（新規事業創出・機能先鋭化）</a:t>
            </a:r>
            <a:endParaRPr lang="en-US" altLang="ja-JP" sz="1100" dirty="0">
              <a:latin typeface="メイリオ" pitchFamily="50" charset="-128"/>
              <a:ea typeface="メイリオ" pitchFamily="50" charset="-128"/>
              <a:cs typeface="メイリオ" pitchFamily="50" charset="-128"/>
            </a:endParaRPr>
          </a:p>
          <a:p>
            <a:pPr algn="ctr">
              <a:defRPr/>
            </a:pPr>
            <a:r>
              <a:rPr lang="ja-JP" altLang="en-US" sz="1100" dirty="0">
                <a:latin typeface="メイリオ" pitchFamily="50" charset="-128"/>
                <a:ea typeface="メイリオ" pitchFamily="50" charset="-128"/>
                <a:cs typeface="メイリオ" pitchFamily="50" charset="-128"/>
              </a:rPr>
              <a:t>（業務改革・改善）</a:t>
            </a:r>
          </a:p>
        </p:txBody>
      </p:sp>
      <p:sp>
        <p:nvSpPr>
          <p:cNvPr id="145" name="AutoShape 13"/>
          <p:cNvSpPr>
            <a:spLocks noChangeArrowheads="1"/>
          </p:cNvSpPr>
          <p:nvPr/>
        </p:nvSpPr>
        <p:spPr bwMode="auto">
          <a:xfrm>
            <a:off x="8298770" y="1786392"/>
            <a:ext cx="768350" cy="1558925"/>
          </a:xfrm>
          <a:prstGeom prst="homePlate">
            <a:avLst>
              <a:gd name="adj" fmla="val 25000"/>
            </a:avLst>
          </a:prstGeom>
          <a:solidFill>
            <a:schemeClr val="bg1"/>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ja-JP" altLang="en-US" sz="1100" dirty="0">
                <a:latin typeface="メイリオ" pitchFamily="50" charset="-128"/>
                <a:ea typeface="メイリオ" pitchFamily="50" charset="-128"/>
                <a:cs typeface="メイリオ" pitchFamily="50" charset="-128"/>
              </a:rPr>
              <a:t>ユーザ</a:t>
            </a:r>
            <a:endParaRPr lang="en-US" altLang="ja-JP" sz="1100" dirty="0">
              <a:latin typeface="メイリオ" pitchFamily="50" charset="-128"/>
              <a:ea typeface="メイリオ" pitchFamily="50" charset="-128"/>
              <a:cs typeface="メイリオ" pitchFamily="50" charset="-128"/>
            </a:endParaRPr>
          </a:p>
          <a:p>
            <a:pPr algn="ctr">
              <a:defRPr/>
            </a:pPr>
            <a:r>
              <a:rPr lang="ja-JP" altLang="en-US" sz="1100" dirty="0">
                <a:latin typeface="メイリオ" pitchFamily="50" charset="-128"/>
                <a:ea typeface="メイリオ" pitchFamily="50" charset="-128"/>
                <a:cs typeface="メイリオ" pitchFamily="50" charset="-128"/>
              </a:rPr>
              <a:t>受入れ</a:t>
            </a:r>
            <a:endParaRPr lang="en-US" altLang="ja-JP" sz="1100" dirty="0">
              <a:latin typeface="メイリオ" pitchFamily="50" charset="-128"/>
              <a:ea typeface="メイリオ" pitchFamily="50" charset="-128"/>
              <a:cs typeface="メイリオ" pitchFamily="50" charset="-128"/>
            </a:endParaRPr>
          </a:p>
          <a:p>
            <a:pPr algn="ctr">
              <a:defRPr/>
            </a:pPr>
            <a:r>
              <a:rPr lang="ja-JP" altLang="en-US" sz="1100" dirty="0">
                <a:latin typeface="メイリオ" pitchFamily="50" charset="-128"/>
                <a:ea typeface="メイリオ" pitchFamily="50" charset="-128"/>
                <a:cs typeface="メイリオ" pitchFamily="50" charset="-128"/>
              </a:rPr>
              <a:t>テスト</a:t>
            </a:r>
            <a:endParaRPr lang="en-US" altLang="ja-JP" sz="1100" dirty="0">
              <a:latin typeface="メイリオ" pitchFamily="50" charset="-128"/>
              <a:ea typeface="メイリオ" pitchFamily="50" charset="-128"/>
              <a:cs typeface="メイリオ" pitchFamily="50" charset="-128"/>
            </a:endParaRPr>
          </a:p>
          <a:p>
            <a:pPr algn="ctr">
              <a:defRPr/>
            </a:pPr>
            <a:r>
              <a:rPr lang="ja-JP" altLang="en-US" sz="1100" dirty="0">
                <a:latin typeface="メイリオ" pitchFamily="50" charset="-128"/>
                <a:ea typeface="メイリオ" pitchFamily="50" charset="-128"/>
                <a:cs typeface="メイリオ" pitchFamily="50" charset="-128"/>
              </a:rPr>
              <a:t>・</a:t>
            </a:r>
          </a:p>
          <a:p>
            <a:pPr algn="ctr">
              <a:defRPr/>
            </a:pPr>
            <a:r>
              <a:rPr lang="ja-JP" altLang="en-US" sz="1100" dirty="0">
                <a:latin typeface="メイリオ" pitchFamily="50" charset="-128"/>
                <a:ea typeface="メイリオ" pitchFamily="50" charset="-128"/>
                <a:cs typeface="メイリオ" pitchFamily="50" charset="-128"/>
              </a:rPr>
              <a:t>移行</a:t>
            </a:r>
          </a:p>
        </p:txBody>
      </p:sp>
      <p:sp>
        <p:nvSpPr>
          <p:cNvPr id="146" name="AutoShape 19"/>
          <p:cNvSpPr>
            <a:spLocks noChangeArrowheads="1"/>
          </p:cNvSpPr>
          <p:nvPr/>
        </p:nvSpPr>
        <p:spPr bwMode="auto">
          <a:xfrm>
            <a:off x="5034870" y="1786392"/>
            <a:ext cx="577850" cy="1557337"/>
          </a:xfrm>
          <a:prstGeom prst="homePlate">
            <a:avLst>
              <a:gd name="adj" fmla="val 29653"/>
            </a:avLst>
          </a:prstGeom>
          <a:solidFill>
            <a:schemeClr val="bg1"/>
          </a:solidFill>
          <a:ln w="19050">
            <a:solidFill>
              <a:srgbClr val="000066"/>
            </a:solidFill>
            <a:miter lim="800000"/>
            <a:headEnd/>
            <a:tailEnd/>
          </a:ln>
          <a:effectLst>
            <a:outerShdw blurRad="50800" dist="38100" dir="2700000" algn="tl" rotWithShape="0">
              <a:prstClr val="black">
                <a:alpha val="40000"/>
              </a:prstClr>
            </a:outerShdw>
          </a:effectLst>
        </p:spPr>
        <p:txBody>
          <a:bodyPr vert="wordArtVertRtl" wrap="none" anchor="ctr"/>
          <a:lstStyle/>
          <a:p>
            <a:pPr algn="ctr">
              <a:defRPr/>
            </a:pPr>
            <a:endParaRPr lang="ja-JP" altLang="en-US" sz="1100" dirty="0">
              <a:latin typeface="メイリオ" pitchFamily="50" charset="-128"/>
              <a:ea typeface="メイリオ" pitchFamily="50" charset="-128"/>
              <a:cs typeface="メイリオ" pitchFamily="50" charset="-128"/>
            </a:endParaRPr>
          </a:p>
        </p:txBody>
      </p:sp>
      <p:sp>
        <p:nvSpPr>
          <p:cNvPr id="147" name="AutoShape 8"/>
          <p:cNvSpPr>
            <a:spLocks noChangeArrowheads="1"/>
          </p:cNvSpPr>
          <p:nvPr/>
        </p:nvSpPr>
        <p:spPr bwMode="auto">
          <a:xfrm>
            <a:off x="5613362" y="1786738"/>
            <a:ext cx="503931" cy="1559130"/>
          </a:xfrm>
          <a:prstGeom prst="homePlate">
            <a:avLst>
              <a:gd name="adj" fmla="val 25000"/>
            </a:avLst>
          </a:prstGeom>
          <a:solidFill>
            <a:schemeClr val="bg1"/>
          </a:solidFill>
          <a:ln w="19050">
            <a:solidFill>
              <a:srgbClr val="000066"/>
            </a:solidFill>
            <a:miter lim="800000"/>
            <a:headEnd/>
            <a:tailEnd/>
          </a:ln>
          <a:effectLst>
            <a:outerShdw blurRad="50800" dist="38100" dir="2700000" algn="tl" rotWithShape="0">
              <a:prstClr val="black">
                <a:alpha val="40000"/>
              </a:prstClr>
            </a:outerShdw>
          </a:effectLst>
        </p:spPr>
        <p:txBody>
          <a:bodyPr vert="wordArtVertRtl" wrap="none" anchor="ctr"/>
          <a:lstStyle/>
          <a:p>
            <a:pPr algn="ctr">
              <a:defRPr/>
            </a:pPr>
            <a:r>
              <a:rPr lang="ja-JP" altLang="en-US" sz="1100" dirty="0">
                <a:latin typeface="メイリオ" pitchFamily="50" charset="-128"/>
                <a:ea typeface="メイリオ" pitchFamily="50" charset="-128"/>
                <a:cs typeface="メイリオ" pitchFamily="50" charset="-128"/>
              </a:rPr>
              <a:t>要件定義</a:t>
            </a:r>
          </a:p>
        </p:txBody>
      </p:sp>
      <p:sp>
        <p:nvSpPr>
          <p:cNvPr id="148" name="AutoShape 9"/>
          <p:cNvSpPr>
            <a:spLocks noChangeArrowheads="1"/>
          </p:cNvSpPr>
          <p:nvPr/>
        </p:nvSpPr>
        <p:spPr bwMode="auto">
          <a:xfrm>
            <a:off x="6128158" y="2235341"/>
            <a:ext cx="540000" cy="1110526"/>
          </a:xfrm>
          <a:prstGeom prst="homePlate">
            <a:avLst>
              <a:gd name="adj" fmla="val 18384"/>
            </a:avLst>
          </a:prstGeom>
          <a:solidFill>
            <a:schemeClr val="bg1"/>
          </a:solidFill>
          <a:ln w="19050">
            <a:solidFill>
              <a:srgbClr val="000066"/>
            </a:solidFill>
            <a:miter lim="800000"/>
            <a:headEnd/>
            <a:tailEnd/>
          </a:ln>
          <a:effectLst>
            <a:outerShdw blurRad="50800" dist="38100" dir="2700000" algn="tl" rotWithShape="0">
              <a:prstClr val="black">
                <a:alpha val="40000"/>
              </a:prstClr>
            </a:outerShdw>
          </a:effectLst>
        </p:spPr>
        <p:txBody>
          <a:bodyPr vert="wordArtVertRtl" wrap="none" anchor="ctr"/>
          <a:lstStyle/>
          <a:p>
            <a:pPr algn="ctr">
              <a:defRPr/>
            </a:pPr>
            <a:r>
              <a:rPr lang="ja-JP" altLang="en-US" sz="1100" dirty="0">
                <a:latin typeface="メイリオ" pitchFamily="50" charset="-128"/>
                <a:ea typeface="メイリオ" pitchFamily="50" charset="-128"/>
                <a:cs typeface="メイリオ" pitchFamily="50" charset="-128"/>
              </a:rPr>
              <a:t>基本設計</a:t>
            </a:r>
          </a:p>
        </p:txBody>
      </p:sp>
      <p:sp>
        <p:nvSpPr>
          <p:cNvPr id="149" name="AutoShape 10"/>
          <p:cNvSpPr>
            <a:spLocks noChangeArrowheads="1"/>
          </p:cNvSpPr>
          <p:nvPr/>
        </p:nvSpPr>
        <p:spPr bwMode="auto">
          <a:xfrm>
            <a:off x="7211445" y="2235341"/>
            <a:ext cx="540000" cy="1110526"/>
          </a:xfrm>
          <a:prstGeom prst="homePlate">
            <a:avLst>
              <a:gd name="adj" fmla="val 18384"/>
            </a:avLst>
          </a:prstGeom>
          <a:solidFill>
            <a:schemeClr val="bg1"/>
          </a:solidFill>
          <a:ln w="19050">
            <a:solidFill>
              <a:srgbClr val="000066"/>
            </a:solidFill>
            <a:miter lim="800000"/>
            <a:headEnd/>
            <a:tailEnd/>
          </a:ln>
          <a:effectLst>
            <a:outerShdw blurRad="50800" dist="38100" dir="2700000" algn="tl" rotWithShape="0">
              <a:prstClr val="black">
                <a:alpha val="40000"/>
              </a:prstClr>
            </a:outerShdw>
          </a:effectLst>
        </p:spPr>
        <p:txBody>
          <a:bodyPr vert="wordArtVertRtl" anchor="ctr"/>
          <a:lstStyle/>
          <a:p>
            <a:pPr algn="ctr">
              <a:defRPr/>
            </a:pPr>
            <a:r>
              <a:rPr lang="ja-JP" altLang="en-US" sz="1000" dirty="0">
                <a:latin typeface="メイリオ" pitchFamily="50" charset="-128"/>
                <a:ea typeface="メイリオ" pitchFamily="50" charset="-128"/>
                <a:cs typeface="メイリオ" pitchFamily="50" charset="-128"/>
              </a:rPr>
              <a:t>プログラミング</a:t>
            </a:r>
            <a:endParaRPr lang="en-US" altLang="ja-JP" sz="1000" dirty="0">
              <a:latin typeface="メイリオ" pitchFamily="50" charset="-128"/>
              <a:ea typeface="メイリオ" pitchFamily="50" charset="-128"/>
              <a:cs typeface="メイリオ" pitchFamily="50" charset="-128"/>
            </a:endParaRPr>
          </a:p>
        </p:txBody>
      </p:sp>
      <p:sp>
        <p:nvSpPr>
          <p:cNvPr id="150" name="AutoShape 12"/>
          <p:cNvSpPr>
            <a:spLocks noChangeArrowheads="1"/>
          </p:cNvSpPr>
          <p:nvPr/>
        </p:nvSpPr>
        <p:spPr bwMode="auto">
          <a:xfrm>
            <a:off x="6117545" y="1786392"/>
            <a:ext cx="2170112" cy="384175"/>
          </a:xfrm>
          <a:prstGeom prst="homePlate">
            <a:avLst>
              <a:gd name="adj" fmla="val 14449"/>
            </a:avLst>
          </a:prstGeom>
          <a:solidFill>
            <a:schemeClr val="bg1"/>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ja-JP" altLang="en-US" sz="1100" dirty="0">
                <a:latin typeface="メイリオ" pitchFamily="50" charset="-128"/>
                <a:ea typeface="メイリオ" pitchFamily="50" charset="-128"/>
                <a:cs typeface="メイリオ" pitchFamily="50" charset="-128"/>
              </a:rPr>
              <a:t>業務プロセス変更実施</a:t>
            </a:r>
          </a:p>
          <a:p>
            <a:pPr algn="ctr">
              <a:defRPr/>
            </a:pPr>
            <a:r>
              <a:rPr lang="ja-JP" altLang="en-US" sz="1100" dirty="0">
                <a:latin typeface="メイリオ" pitchFamily="50" charset="-128"/>
                <a:ea typeface="メイリオ" pitchFamily="50" charset="-128"/>
                <a:cs typeface="メイリオ" pitchFamily="50" charset="-128"/>
              </a:rPr>
              <a:t>（組織、設備、プロセス・・）</a:t>
            </a:r>
          </a:p>
        </p:txBody>
      </p:sp>
      <p:sp>
        <p:nvSpPr>
          <p:cNvPr id="151" name="AutoShape 14"/>
          <p:cNvSpPr>
            <a:spLocks noChangeArrowheads="1"/>
          </p:cNvSpPr>
          <p:nvPr/>
        </p:nvSpPr>
        <p:spPr bwMode="auto">
          <a:xfrm>
            <a:off x="9213170" y="1535567"/>
            <a:ext cx="792162" cy="1871662"/>
          </a:xfrm>
          <a:prstGeom prst="homePlate">
            <a:avLst>
              <a:gd name="adj" fmla="val 25000"/>
            </a:avLst>
          </a:prstGeom>
          <a:solidFill>
            <a:schemeClr val="bg1"/>
          </a:solidFill>
          <a:ln w="1905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ja-JP" altLang="en-US" sz="1100" dirty="0">
                <a:latin typeface="メイリオ" pitchFamily="50" charset="-128"/>
                <a:ea typeface="メイリオ" pitchFamily="50" charset="-128"/>
                <a:cs typeface="メイリオ" pitchFamily="50" charset="-128"/>
              </a:rPr>
              <a:t>保守</a:t>
            </a:r>
            <a:endParaRPr lang="en-US" altLang="ja-JP" sz="1100" dirty="0">
              <a:latin typeface="メイリオ" pitchFamily="50" charset="-128"/>
              <a:ea typeface="メイリオ" pitchFamily="50" charset="-128"/>
              <a:cs typeface="メイリオ" pitchFamily="50" charset="-128"/>
            </a:endParaRPr>
          </a:p>
          <a:p>
            <a:pPr algn="ctr">
              <a:defRPr/>
            </a:pPr>
            <a:r>
              <a:rPr lang="ja-JP" altLang="en-US" sz="1100" dirty="0">
                <a:latin typeface="メイリオ" pitchFamily="50" charset="-128"/>
                <a:ea typeface="メイリオ" pitchFamily="50" charset="-128"/>
                <a:cs typeface="メイリオ" pitchFamily="50" charset="-128"/>
              </a:rPr>
              <a:t>・</a:t>
            </a:r>
            <a:endParaRPr lang="en-US" altLang="ja-JP" sz="1100" dirty="0">
              <a:latin typeface="メイリオ" pitchFamily="50" charset="-128"/>
              <a:ea typeface="メイリオ" pitchFamily="50" charset="-128"/>
              <a:cs typeface="メイリオ" pitchFamily="50" charset="-128"/>
            </a:endParaRPr>
          </a:p>
          <a:p>
            <a:pPr algn="ctr">
              <a:defRPr/>
            </a:pPr>
            <a:r>
              <a:rPr lang="ja-JP" altLang="en-US" sz="1100" dirty="0">
                <a:latin typeface="メイリオ" pitchFamily="50" charset="-128"/>
                <a:ea typeface="メイリオ" pitchFamily="50" charset="-128"/>
                <a:cs typeface="メイリオ" pitchFamily="50" charset="-128"/>
              </a:rPr>
              <a:t>運用</a:t>
            </a:r>
          </a:p>
        </p:txBody>
      </p:sp>
      <p:sp>
        <p:nvSpPr>
          <p:cNvPr id="152" name="AutoShape 9"/>
          <p:cNvSpPr>
            <a:spLocks noChangeArrowheads="1"/>
          </p:cNvSpPr>
          <p:nvPr/>
        </p:nvSpPr>
        <p:spPr bwMode="auto">
          <a:xfrm>
            <a:off x="6664370" y="2235341"/>
            <a:ext cx="540000" cy="1110526"/>
          </a:xfrm>
          <a:prstGeom prst="homePlate">
            <a:avLst>
              <a:gd name="adj" fmla="val 18384"/>
            </a:avLst>
          </a:prstGeom>
          <a:solidFill>
            <a:schemeClr val="bg1"/>
          </a:solidFill>
          <a:ln w="19050">
            <a:solidFill>
              <a:srgbClr val="000066"/>
            </a:solidFill>
            <a:miter lim="800000"/>
            <a:headEnd/>
            <a:tailEnd/>
          </a:ln>
          <a:effectLst>
            <a:outerShdw blurRad="50800" dist="38100" dir="2700000" algn="tl" rotWithShape="0">
              <a:prstClr val="black">
                <a:alpha val="40000"/>
              </a:prstClr>
            </a:outerShdw>
          </a:effectLst>
        </p:spPr>
        <p:txBody>
          <a:bodyPr vert="wordArtVertRtl" wrap="none" anchor="ctr"/>
          <a:lstStyle/>
          <a:p>
            <a:pPr algn="ctr">
              <a:defRPr/>
            </a:pPr>
            <a:r>
              <a:rPr lang="ja-JP" altLang="en-US" sz="1100" dirty="0">
                <a:latin typeface="メイリオ" pitchFamily="50" charset="-128"/>
                <a:ea typeface="メイリオ" pitchFamily="50" charset="-128"/>
                <a:cs typeface="メイリオ" pitchFamily="50" charset="-128"/>
              </a:rPr>
              <a:t>詳細設計</a:t>
            </a:r>
          </a:p>
        </p:txBody>
      </p:sp>
      <p:sp>
        <p:nvSpPr>
          <p:cNvPr id="153" name="AutoShape 9"/>
          <p:cNvSpPr>
            <a:spLocks noChangeArrowheads="1"/>
          </p:cNvSpPr>
          <p:nvPr/>
        </p:nvSpPr>
        <p:spPr bwMode="auto">
          <a:xfrm>
            <a:off x="7758520" y="2235341"/>
            <a:ext cx="540000" cy="1110526"/>
          </a:xfrm>
          <a:prstGeom prst="homePlate">
            <a:avLst>
              <a:gd name="adj" fmla="val 18384"/>
            </a:avLst>
          </a:prstGeom>
          <a:solidFill>
            <a:schemeClr val="bg1"/>
          </a:solidFill>
          <a:ln w="19050">
            <a:solidFill>
              <a:srgbClr val="000066"/>
            </a:solidFill>
            <a:miter lim="800000"/>
            <a:headEnd/>
            <a:tailEnd/>
          </a:ln>
          <a:effectLst>
            <a:outerShdw blurRad="50800" dist="38100" dir="2700000" algn="tl" rotWithShape="0">
              <a:prstClr val="black">
                <a:alpha val="40000"/>
              </a:prstClr>
            </a:outerShdw>
          </a:effectLst>
        </p:spPr>
        <p:txBody>
          <a:bodyPr vert="wordArtVertRtl" anchor="ctr"/>
          <a:lstStyle/>
          <a:p>
            <a:pPr algn="ctr">
              <a:defRPr/>
            </a:pPr>
            <a:r>
              <a:rPr lang="ja-JP" altLang="en-US" sz="1000" dirty="0">
                <a:latin typeface="メイリオ" pitchFamily="50" charset="-128"/>
                <a:ea typeface="メイリオ" pitchFamily="50" charset="-128"/>
                <a:cs typeface="メイリオ" pitchFamily="50" charset="-128"/>
              </a:rPr>
              <a:t>システムテスト</a:t>
            </a:r>
          </a:p>
        </p:txBody>
      </p:sp>
      <p:sp>
        <p:nvSpPr>
          <p:cNvPr id="154" name="AutoShape 7"/>
          <p:cNvSpPr>
            <a:spLocks noChangeArrowheads="1"/>
          </p:cNvSpPr>
          <p:nvPr/>
        </p:nvSpPr>
        <p:spPr bwMode="auto">
          <a:xfrm>
            <a:off x="3598182" y="2254704"/>
            <a:ext cx="1365250" cy="1152525"/>
          </a:xfrm>
          <a:prstGeom prst="homePlate">
            <a:avLst>
              <a:gd name="adj" fmla="val 16051"/>
            </a:avLst>
          </a:prstGeom>
          <a:solidFill>
            <a:srgbClr val="CCFFCC"/>
          </a:solidFill>
          <a:ln w="28575">
            <a:solidFill>
              <a:srgbClr val="FF0000"/>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ja-JP" altLang="en-US" sz="1400" b="1" dirty="0">
                <a:solidFill>
                  <a:srgbClr val="FF0000"/>
                </a:solidFill>
                <a:latin typeface="メイリオ" pitchFamily="50" charset="-128"/>
                <a:ea typeface="メイリオ" pitchFamily="50" charset="-128"/>
                <a:cs typeface="メイリオ" pitchFamily="50" charset="-128"/>
              </a:rPr>
              <a:t>情報システム</a:t>
            </a:r>
            <a:endParaRPr lang="en-US" altLang="ja-JP" sz="1400" b="1" dirty="0">
              <a:solidFill>
                <a:srgbClr val="FF0000"/>
              </a:solidFill>
              <a:latin typeface="メイリオ" pitchFamily="50" charset="-128"/>
              <a:ea typeface="メイリオ" pitchFamily="50" charset="-128"/>
              <a:cs typeface="メイリオ" pitchFamily="50" charset="-128"/>
            </a:endParaRPr>
          </a:p>
          <a:p>
            <a:pPr algn="ctr">
              <a:defRPr/>
            </a:pPr>
            <a:r>
              <a:rPr lang="ja-JP" altLang="en-US" sz="1400" b="1" dirty="0">
                <a:solidFill>
                  <a:srgbClr val="FF0000"/>
                </a:solidFill>
                <a:latin typeface="メイリオ" pitchFamily="50" charset="-128"/>
                <a:ea typeface="メイリオ" pitchFamily="50" charset="-128"/>
                <a:cs typeface="メイリオ" pitchFamily="50" charset="-128"/>
              </a:rPr>
              <a:t>構想・企画</a:t>
            </a:r>
          </a:p>
        </p:txBody>
      </p:sp>
      <p:sp>
        <p:nvSpPr>
          <p:cNvPr id="155" name="テキスト ボックス 54"/>
          <p:cNvSpPr txBox="1">
            <a:spLocks noChangeArrowheads="1"/>
          </p:cNvSpPr>
          <p:nvPr/>
        </p:nvSpPr>
        <p:spPr bwMode="auto">
          <a:xfrm>
            <a:off x="0" y="854627"/>
            <a:ext cx="121484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en-US" altLang="ja-JP" sz="1400" b="1" dirty="0">
                <a:latin typeface="メイリオ" panose="020B0604030504040204" pitchFamily="50" charset="-128"/>
                <a:ea typeface="メイリオ" panose="020B0604030504040204" pitchFamily="50" charset="-128"/>
              </a:rPr>
              <a:t>DT</a:t>
            </a:r>
            <a:r>
              <a:rPr lang="ja-JP" altLang="en-US" sz="1400" b="1" dirty="0">
                <a:latin typeface="メイリオ" panose="020B0604030504040204" pitchFamily="50" charset="-128"/>
                <a:ea typeface="メイリオ" panose="020B0604030504040204" pitchFamily="50" charset="-128"/>
              </a:rPr>
              <a:t>に必要なコトは</a:t>
            </a:r>
            <a:r>
              <a:rPr lang="ja-JP" altLang="en-US" sz="1400" dirty="0">
                <a:latin typeface="メイリオ" panose="020B0604030504040204" pitchFamily="50" charset="-128"/>
                <a:ea typeface="メイリオ" panose="020B0604030504040204" pitchFamily="50" charset="-128"/>
              </a:rPr>
              <a:t> “ビジネス戦略の達成”および“事業や組織の価値向上”に貢献するシステムの要求を確り</a:t>
            </a:r>
            <a:r>
              <a:rPr lang="ja-JP" altLang="en-US" sz="1400" b="1" u="sng" dirty="0">
                <a:latin typeface="メイリオ" panose="020B0604030504040204" pitchFamily="50" charset="-128"/>
                <a:ea typeface="メイリオ" panose="020B0604030504040204" pitchFamily="50" charset="-128"/>
              </a:rPr>
              <a:t>自分たちの言葉で表現</a:t>
            </a:r>
            <a:r>
              <a:rPr lang="ja-JP" altLang="en-US" sz="1400" dirty="0">
                <a:latin typeface="メイリオ" panose="020B0604030504040204" pitchFamily="50" charset="-128"/>
                <a:ea typeface="メイリオ" panose="020B0604030504040204" pitchFamily="50" charset="-128"/>
              </a:rPr>
              <a:t>することが重要。</a:t>
            </a:r>
          </a:p>
        </p:txBody>
      </p:sp>
      <p:sp>
        <p:nvSpPr>
          <p:cNvPr id="156" name="円/楕円 1"/>
          <p:cNvSpPr>
            <a:spLocks noChangeArrowheads="1"/>
          </p:cNvSpPr>
          <p:nvPr/>
        </p:nvSpPr>
        <p:spPr bwMode="auto">
          <a:xfrm>
            <a:off x="3523570" y="2170567"/>
            <a:ext cx="1474787" cy="1373187"/>
          </a:xfrm>
          <a:prstGeom prst="ellipse">
            <a:avLst/>
          </a:prstGeom>
          <a:noFill/>
          <a:ln w="381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marL="354013" indent="-354013"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endParaRPr lang="ja-JP" altLang="en-US" sz="1200">
              <a:solidFill>
                <a:srgbClr val="000000"/>
              </a:solidFill>
              <a:latin typeface="メイリオ" panose="020B0604030504040204" pitchFamily="50" charset="-128"/>
              <a:ea typeface="メイリオ" panose="020B0604030504040204" pitchFamily="50" charset="-128"/>
            </a:endParaRPr>
          </a:p>
        </p:txBody>
      </p:sp>
      <p:cxnSp>
        <p:nvCxnSpPr>
          <p:cNvPr id="157" name="直線コネクタ 156"/>
          <p:cNvCxnSpPr>
            <a:stCxn id="156" idx="3"/>
          </p:cNvCxnSpPr>
          <p:nvPr/>
        </p:nvCxnSpPr>
        <p:spPr>
          <a:xfrm flipH="1">
            <a:off x="1507445" y="3343729"/>
            <a:ext cx="2232025" cy="4857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a:stCxn id="156" idx="5"/>
          </p:cNvCxnSpPr>
          <p:nvPr/>
        </p:nvCxnSpPr>
        <p:spPr>
          <a:xfrm>
            <a:off x="4782457" y="3343729"/>
            <a:ext cx="5510213" cy="4857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59" name="二等辺三角形 58"/>
          <p:cNvSpPr>
            <a:spLocks noChangeArrowheads="1"/>
          </p:cNvSpPr>
          <p:nvPr/>
        </p:nvSpPr>
        <p:spPr bwMode="auto">
          <a:xfrm rot="16200000" flipV="1">
            <a:off x="3658507" y="5270955"/>
            <a:ext cx="492125" cy="101600"/>
          </a:xfrm>
          <a:prstGeom prst="triangle">
            <a:avLst>
              <a:gd name="adj" fmla="val 50000"/>
            </a:avLst>
          </a:prstGeom>
          <a:solidFill>
            <a:schemeClr val="tx2"/>
          </a:solidFill>
          <a:ln w="9525" algn="ctr">
            <a:solidFill>
              <a:schemeClr val="tx1"/>
            </a:solidFill>
            <a:round/>
            <a:headEnd/>
            <a:tailEnd/>
          </a:ln>
        </p:spPr>
        <p:txBody>
          <a:bodyPr lIns="36000" tIns="36000" rIns="36000" bIns="36000"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latin typeface="Arial" panose="020B0604020202020204" pitchFamily="34" charset="0"/>
            </a:endParaRPr>
          </a:p>
        </p:txBody>
      </p:sp>
      <p:sp>
        <p:nvSpPr>
          <p:cNvPr id="160" name="二等辺三角形 59"/>
          <p:cNvSpPr>
            <a:spLocks noChangeArrowheads="1"/>
          </p:cNvSpPr>
          <p:nvPr/>
        </p:nvSpPr>
        <p:spPr bwMode="auto">
          <a:xfrm rot="16200000" flipV="1">
            <a:off x="6352494" y="5270955"/>
            <a:ext cx="492125" cy="101600"/>
          </a:xfrm>
          <a:prstGeom prst="triangle">
            <a:avLst>
              <a:gd name="adj" fmla="val 50000"/>
            </a:avLst>
          </a:prstGeom>
          <a:solidFill>
            <a:schemeClr val="tx2"/>
          </a:solidFill>
          <a:ln w="9525" algn="ctr">
            <a:solidFill>
              <a:schemeClr val="tx1"/>
            </a:solidFill>
            <a:round/>
            <a:headEnd/>
            <a:tailEnd/>
          </a:ln>
        </p:spPr>
        <p:txBody>
          <a:bodyPr lIns="36000" tIns="36000" rIns="36000" bIns="36000"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latin typeface="Arial" panose="020B0604020202020204" pitchFamily="34" charset="0"/>
            </a:endParaRPr>
          </a:p>
        </p:txBody>
      </p:sp>
      <p:sp>
        <p:nvSpPr>
          <p:cNvPr id="161" name="二等辺三角形 60"/>
          <p:cNvSpPr>
            <a:spLocks noChangeArrowheads="1"/>
          </p:cNvSpPr>
          <p:nvPr/>
        </p:nvSpPr>
        <p:spPr bwMode="auto">
          <a:xfrm rot="16200000" flipV="1">
            <a:off x="8771844" y="5270955"/>
            <a:ext cx="492125" cy="101600"/>
          </a:xfrm>
          <a:prstGeom prst="triangle">
            <a:avLst>
              <a:gd name="adj" fmla="val 50000"/>
            </a:avLst>
          </a:prstGeom>
          <a:solidFill>
            <a:schemeClr val="tx2"/>
          </a:solidFill>
          <a:ln w="9525" algn="ctr">
            <a:solidFill>
              <a:schemeClr val="tx1"/>
            </a:solidFill>
            <a:round/>
            <a:headEnd/>
            <a:tailEnd/>
          </a:ln>
        </p:spPr>
        <p:txBody>
          <a:bodyPr lIns="36000" tIns="36000" rIns="36000" bIns="36000"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latin typeface="Arial" panose="020B0604020202020204" pitchFamily="34" charset="0"/>
            </a:endParaRPr>
          </a:p>
        </p:txBody>
      </p:sp>
      <p:sp>
        <p:nvSpPr>
          <p:cNvPr id="162" name="二等辺三角形 61"/>
          <p:cNvSpPr>
            <a:spLocks noChangeArrowheads="1"/>
          </p:cNvSpPr>
          <p:nvPr/>
        </p:nvSpPr>
        <p:spPr bwMode="auto">
          <a:xfrm flipV="1">
            <a:off x="9376682" y="5753554"/>
            <a:ext cx="490538" cy="101600"/>
          </a:xfrm>
          <a:prstGeom prst="triangle">
            <a:avLst>
              <a:gd name="adj" fmla="val 50000"/>
            </a:avLst>
          </a:prstGeom>
          <a:solidFill>
            <a:schemeClr val="tx2"/>
          </a:solidFill>
          <a:ln w="9525" algn="ctr">
            <a:solidFill>
              <a:schemeClr val="tx1"/>
            </a:solidFill>
            <a:round/>
            <a:headEnd/>
            <a:tailEnd/>
          </a:ln>
        </p:spPr>
        <p:txBody>
          <a:bodyPr lIns="36000" tIns="36000" rIns="36000" bIns="36000"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endParaRPr lang="ja-JP" altLang="en-US">
              <a:latin typeface="Arial" panose="020B0604020202020204" pitchFamily="34" charset="0"/>
            </a:endParaRPr>
          </a:p>
        </p:txBody>
      </p:sp>
      <p:sp>
        <p:nvSpPr>
          <p:cNvPr id="163" name="テキスト ボックス 62"/>
          <p:cNvSpPr txBox="1">
            <a:spLocks noChangeArrowheads="1"/>
          </p:cNvSpPr>
          <p:nvPr/>
        </p:nvSpPr>
        <p:spPr bwMode="auto">
          <a:xfrm>
            <a:off x="5065032" y="1786392"/>
            <a:ext cx="431800"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eaLnBrk="1" hangingPunct="1"/>
            <a:r>
              <a:rPr lang="ja-JP" altLang="en-US" sz="1100">
                <a:latin typeface="メイリオ" panose="020B0604030504040204" pitchFamily="50" charset="-128"/>
                <a:ea typeface="メイリオ" panose="020B0604030504040204" pitchFamily="50" charset="-128"/>
              </a:rPr>
              <a:t>プロ</a:t>
            </a:r>
            <a:endParaRPr lang="en-US" altLang="ja-JP" sz="1100">
              <a:latin typeface="メイリオ" panose="020B0604030504040204" pitchFamily="50" charset="-128"/>
              <a:ea typeface="メイリオ" panose="020B0604030504040204" pitchFamily="50" charset="-128"/>
            </a:endParaRPr>
          </a:p>
          <a:p>
            <a:pPr algn="ctr" eaLnBrk="1" hangingPunct="1"/>
            <a:r>
              <a:rPr lang="ja-JP" altLang="en-US" sz="1100">
                <a:latin typeface="メイリオ" panose="020B0604030504040204" pitchFamily="50" charset="-128"/>
                <a:ea typeface="メイリオ" panose="020B0604030504040204" pitchFamily="50" charset="-128"/>
              </a:rPr>
              <a:t>ジェクト</a:t>
            </a:r>
            <a:endParaRPr lang="en-US" altLang="ja-JP" sz="1100">
              <a:latin typeface="メイリオ" panose="020B0604030504040204" pitchFamily="50" charset="-128"/>
              <a:ea typeface="メイリオ" panose="020B0604030504040204" pitchFamily="50" charset="-128"/>
            </a:endParaRPr>
          </a:p>
          <a:p>
            <a:pPr algn="ctr" eaLnBrk="1" hangingPunct="1"/>
            <a:r>
              <a:rPr lang="ja-JP" altLang="en-US" sz="1100">
                <a:latin typeface="メイリオ" panose="020B0604030504040204" pitchFamily="50" charset="-128"/>
                <a:ea typeface="メイリオ" panose="020B0604030504040204" pitchFamily="50" charset="-128"/>
              </a:rPr>
              <a:t>計画</a:t>
            </a:r>
            <a:endParaRPr lang="en-US" altLang="ja-JP" sz="1100">
              <a:latin typeface="メイリオ" panose="020B0604030504040204" pitchFamily="50" charset="-128"/>
              <a:ea typeface="メイリオ" panose="020B0604030504040204" pitchFamily="50" charset="-128"/>
            </a:endParaRPr>
          </a:p>
        </p:txBody>
      </p:sp>
      <p:sp>
        <p:nvSpPr>
          <p:cNvPr id="164" name="二等辺三角形 163"/>
          <p:cNvSpPr/>
          <p:nvPr/>
        </p:nvSpPr>
        <p:spPr bwMode="auto">
          <a:xfrm>
            <a:off x="4769757" y="3407229"/>
            <a:ext cx="215900" cy="176213"/>
          </a:xfrm>
          <a:prstGeom prst="triangle">
            <a:avLst/>
          </a:prstGeom>
          <a:solidFill>
            <a:srgbClr val="FF0000"/>
          </a:solidFill>
          <a:ln>
            <a:noFill/>
          </a:ln>
          <a:effectLst/>
        </p:spPr>
        <p:txBody>
          <a:bodyPr wrap="none" lIns="72000" tIns="0" rIns="72000" bIns="0" anchor="ctr"/>
          <a:lstStyle/>
          <a:p>
            <a:pPr algn="ctr">
              <a:spcBef>
                <a:spcPct val="50000"/>
              </a:spcBef>
              <a:defRPr/>
            </a:pPr>
            <a:endParaRPr lang="ja-JP" altLang="en-US" sz="1050" dirty="0">
              <a:solidFill>
                <a:srgbClr val="FFFFFF"/>
              </a:solidFill>
              <a:latin typeface="Arial Black" pitchFamily="34" charset="0"/>
            </a:endParaRPr>
          </a:p>
        </p:txBody>
      </p:sp>
      <p:sp>
        <p:nvSpPr>
          <p:cNvPr id="165" name="二等辺三角形 164"/>
          <p:cNvSpPr/>
          <p:nvPr/>
        </p:nvSpPr>
        <p:spPr bwMode="auto">
          <a:xfrm>
            <a:off x="5396820" y="3407229"/>
            <a:ext cx="215900" cy="176213"/>
          </a:xfrm>
          <a:prstGeom prst="triangle">
            <a:avLst/>
          </a:prstGeom>
          <a:solidFill>
            <a:srgbClr val="3333CC"/>
          </a:solidFill>
          <a:ln>
            <a:noFill/>
          </a:ln>
          <a:effectLst/>
        </p:spPr>
        <p:txBody>
          <a:bodyPr wrap="none" lIns="72000" tIns="0" rIns="72000" bIns="0" anchor="ctr"/>
          <a:lstStyle/>
          <a:p>
            <a:pPr algn="ctr">
              <a:spcBef>
                <a:spcPct val="50000"/>
              </a:spcBef>
              <a:defRPr/>
            </a:pPr>
            <a:endParaRPr lang="ja-JP" altLang="en-US" sz="1050" dirty="0">
              <a:solidFill>
                <a:srgbClr val="FFFFFF"/>
              </a:solidFill>
              <a:latin typeface="Arial Black" pitchFamily="34" charset="0"/>
            </a:endParaRPr>
          </a:p>
        </p:txBody>
      </p:sp>
      <p:sp>
        <p:nvSpPr>
          <p:cNvPr id="166" name="正方形/長方形 65"/>
          <p:cNvSpPr>
            <a:spLocks noChangeArrowheads="1"/>
          </p:cNvSpPr>
          <p:nvPr/>
        </p:nvSpPr>
        <p:spPr bwMode="auto">
          <a:xfrm>
            <a:off x="4503057" y="3551692"/>
            <a:ext cx="749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100">
                <a:latin typeface="メイリオ" panose="020B0604030504040204" pitchFamily="50" charset="-128"/>
                <a:ea typeface="メイリオ" panose="020B0604030504040204" pitchFamily="50" charset="-128"/>
              </a:rPr>
              <a:t>方針稟議</a:t>
            </a:r>
            <a:endParaRPr lang="en-US" altLang="ja-JP" sz="1100">
              <a:latin typeface="メイリオ" panose="020B0604030504040204" pitchFamily="50" charset="-128"/>
              <a:ea typeface="メイリオ" panose="020B0604030504040204" pitchFamily="50" charset="-128"/>
            </a:endParaRPr>
          </a:p>
        </p:txBody>
      </p:sp>
      <p:sp>
        <p:nvSpPr>
          <p:cNvPr id="167" name="正方形/長方形 66"/>
          <p:cNvSpPr>
            <a:spLocks noChangeArrowheads="1"/>
          </p:cNvSpPr>
          <p:nvPr/>
        </p:nvSpPr>
        <p:spPr bwMode="auto">
          <a:xfrm>
            <a:off x="5323795" y="3551692"/>
            <a:ext cx="749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r>
              <a:rPr lang="ja-JP" altLang="en-US" sz="1100">
                <a:latin typeface="メイリオ" panose="020B0604030504040204" pitchFamily="50" charset="-128"/>
                <a:ea typeface="メイリオ" panose="020B0604030504040204" pitchFamily="50" charset="-128"/>
              </a:rPr>
              <a:t>実行稟議</a:t>
            </a:r>
          </a:p>
        </p:txBody>
      </p:sp>
    </p:spTree>
    <p:extLst>
      <p:ext uri="{BB962C8B-B14F-4D97-AF65-F5344CB8AC3E}">
        <p14:creationId xmlns:p14="http://schemas.microsoft.com/office/powerpoint/2010/main" val="3752314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10886" y="0"/>
            <a:ext cx="881743" cy="551089"/>
          </a:xfrm>
          <a:prstGeom prst="rect">
            <a:avLst/>
          </a:prstGeom>
        </p:spPr>
      </p:pic>
      <p:sp>
        <p:nvSpPr>
          <p:cNvPr id="94" name="正方形/長方形 2"/>
          <p:cNvSpPr>
            <a:spLocks noChangeArrowheads="1"/>
          </p:cNvSpPr>
          <p:nvPr/>
        </p:nvSpPr>
        <p:spPr bwMode="auto">
          <a:xfrm>
            <a:off x="4796775" y="3001966"/>
            <a:ext cx="5372100" cy="1512888"/>
          </a:xfrm>
          <a:prstGeom prst="rect">
            <a:avLst/>
          </a:prstGeom>
          <a:solidFill>
            <a:schemeClr val="bg1"/>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600">
                <a:latin typeface="Meiryo UI" panose="020B0604030504040204" pitchFamily="50" charset="-128"/>
                <a:ea typeface="Meiryo UI" panose="020B0604030504040204" pitchFamily="50" charset="-128"/>
              </a:rPr>
              <a:t>ウォーターフォール型開発（</a:t>
            </a:r>
            <a:r>
              <a:rPr lang="en-US" altLang="ja-JP" sz="1600">
                <a:latin typeface="Meiryo UI" panose="020B0604030504040204" pitchFamily="50" charset="-128"/>
                <a:ea typeface="Meiryo UI" panose="020B0604030504040204" pitchFamily="50" charset="-128"/>
              </a:rPr>
              <a:t>MKI</a:t>
            </a:r>
            <a:r>
              <a:rPr lang="ja-JP" altLang="en-US" sz="1600">
                <a:latin typeface="Meiryo UI" panose="020B0604030504040204" pitchFamily="50" charset="-128"/>
                <a:ea typeface="Meiryo UI" panose="020B0604030504040204" pitchFamily="50" charset="-128"/>
              </a:rPr>
              <a:t>開発標準）</a:t>
            </a: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p:txBody>
      </p:sp>
      <p:sp>
        <p:nvSpPr>
          <p:cNvPr id="95" name="AutoShape 13"/>
          <p:cNvSpPr>
            <a:spLocks noChangeArrowheads="1"/>
          </p:cNvSpPr>
          <p:nvPr/>
        </p:nvSpPr>
        <p:spPr bwMode="auto">
          <a:xfrm>
            <a:off x="8405163" y="3362329"/>
            <a:ext cx="612775" cy="1079500"/>
          </a:xfrm>
          <a:prstGeom prst="homePlate">
            <a:avLst>
              <a:gd name="adj" fmla="val 25000"/>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vert="eaVert" wrap="none" anchor="ctr"/>
          <a:lstStyle/>
          <a:p>
            <a:pPr algn="ctr">
              <a:defRPr/>
            </a:pPr>
            <a:r>
              <a:rPr lang="ja-JP" altLang="en-US" sz="1200" dirty="0">
                <a:latin typeface="Meiryo UI" panose="020B0604030504040204" pitchFamily="50" charset="-128"/>
                <a:ea typeface="Meiryo UI" panose="020B0604030504040204" pitchFamily="50" charset="-128"/>
              </a:rPr>
              <a:t>総合テスト</a:t>
            </a:r>
          </a:p>
        </p:txBody>
      </p:sp>
      <p:sp>
        <p:nvSpPr>
          <p:cNvPr id="96" name="AutoShape 19"/>
          <p:cNvSpPr>
            <a:spLocks noChangeArrowheads="1"/>
          </p:cNvSpPr>
          <p:nvPr/>
        </p:nvSpPr>
        <p:spPr bwMode="auto">
          <a:xfrm>
            <a:off x="4844400" y="3360741"/>
            <a:ext cx="515938" cy="1079500"/>
          </a:xfrm>
          <a:prstGeom prst="homePlate">
            <a:avLst>
              <a:gd name="adj" fmla="val 29653"/>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defRPr/>
            </a:pPr>
            <a:r>
              <a:rPr lang="ja-JP" altLang="en-US" sz="1100" dirty="0">
                <a:latin typeface="Meiryo UI" panose="020B0604030504040204" pitchFamily="50" charset="-128"/>
                <a:ea typeface="Meiryo UI" panose="020B0604030504040204" pitchFamily="50" charset="-128"/>
              </a:rPr>
              <a:t>開発</a:t>
            </a:r>
          </a:p>
          <a:p>
            <a:pPr>
              <a:defRPr/>
            </a:pPr>
            <a:r>
              <a:rPr lang="ja-JP" altLang="en-US" sz="1100" dirty="0">
                <a:latin typeface="Meiryo UI" panose="020B0604030504040204" pitchFamily="50" charset="-128"/>
                <a:ea typeface="Meiryo UI" panose="020B0604030504040204" pitchFamily="50" charset="-128"/>
              </a:rPr>
              <a:t>導入</a:t>
            </a:r>
          </a:p>
          <a:p>
            <a:pPr>
              <a:defRPr/>
            </a:pPr>
            <a:r>
              <a:rPr lang="ja-JP" altLang="en-US" sz="1100" dirty="0">
                <a:latin typeface="Meiryo UI" panose="020B0604030504040204" pitchFamily="50" charset="-128"/>
                <a:ea typeface="Meiryo UI" panose="020B0604030504040204" pitchFamily="50" charset="-128"/>
              </a:rPr>
              <a:t>計画</a:t>
            </a:r>
          </a:p>
          <a:p>
            <a:pPr>
              <a:defRPr/>
            </a:pPr>
            <a:endParaRPr lang="ja-JP" altLang="en-US" sz="1100" dirty="0">
              <a:latin typeface="Meiryo UI" panose="020B0604030504040204" pitchFamily="50" charset="-128"/>
              <a:ea typeface="Meiryo UI" panose="020B0604030504040204" pitchFamily="50" charset="-128"/>
            </a:endParaRPr>
          </a:p>
          <a:p>
            <a:pPr>
              <a:defRPr/>
            </a:pPr>
            <a:r>
              <a:rPr lang="ja-JP" altLang="en-US" sz="1100" dirty="0">
                <a:latin typeface="Meiryo UI" panose="020B0604030504040204" pitchFamily="50" charset="-128"/>
                <a:ea typeface="Meiryo UI" panose="020B0604030504040204" pitchFamily="50" charset="-128"/>
              </a:rPr>
              <a:t>立上</a:t>
            </a:r>
          </a:p>
        </p:txBody>
      </p:sp>
      <p:sp>
        <p:nvSpPr>
          <p:cNvPr id="97" name="AutoShape 4"/>
          <p:cNvSpPr>
            <a:spLocks noChangeArrowheads="1"/>
          </p:cNvSpPr>
          <p:nvPr/>
        </p:nvSpPr>
        <p:spPr bwMode="auto">
          <a:xfrm>
            <a:off x="1534463" y="1770066"/>
            <a:ext cx="936625" cy="1079500"/>
          </a:xfrm>
          <a:prstGeom prst="homePlate">
            <a:avLst>
              <a:gd name="adj" fmla="val 25000"/>
            </a:avLst>
          </a:prstGeom>
          <a:solidFill>
            <a:schemeClr val="bg2">
              <a:lumMod val="10000"/>
              <a:lumOff val="90000"/>
            </a:schemeClr>
          </a:solidFill>
          <a:ln w="1905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ja-JP" altLang="en-US" sz="1200" dirty="0">
                <a:latin typeface="Meiryo UI" panose="020B0604030504040204" pitchFamily="50" charset="-128"/>
                <a:ea typeface="Meiryo UI" panose="020B0604030504040204" pitchFamily="50" charset="-128"/>
              </a:rPr>
              <a:t>ビジネス</a:t>
            </a:r>
          </a:p>
          <a:p>
            <a:pPr algn="ctr">
              <a:defRPr/>
            </a:pPr>
            <a:r>
              <a:rPr lang="ja-JP" altLang="en-US" sz="1200" dirty="0">
                <a:latin typeface="Meiryo UI" panose="020B0604030504040204" pitchFamily="50" charset="-128"/>
                <a:ea typeface="Meiryo UI" panose="020B0604030504040204" pitchFamily="50" charset="-128"/>
              </a:rPr>
              <a:t>・事業</a:t>
            </a:r>
          </a:p>
          <a:p>
            <a:pPr algn="ctr">
              <a:defRPr/>
            </a:pPr>
            <a:r>
              <a:rPr lang="ja-JP" altLang="en-US" sz="1200" dirty="0">
                <a:latin typeface="Meiryo UI" panose="020B0604030504040204" pitchFamily="50" charset="-128"/>
                <a:ea typeface="Meiryo UI" panose="020B0604030504040204" pitchFamily="50" charset="-128"/>
              </a:rPr>
              <a:t>戦略</a:t>
            </a:r>
          </a:p>
        </p:txBody>
      </p:sp>
      <p:sp>
        <p:nvSpPr>
          <p:cNvPr id="98" name="AutoShape 5"/>
          <p:cNvSpPr>
            <a:spLocks noChangeArrowheads="1"/>
          </p:cNvSpPr>
          <p:nvPr/>
        </p:nvSpPr>
        <p:spPr bwMode="auto">
          <a:xfrm>
            <a:off x="2520300" y="2319341"/>
            <a:ext cx="673100" cy="530225"/>
          </a:xfrm>
          <a:prstGeom prst="homePlate">
            <a:avLst>
              <a:gd name="adj" fmla="val 25000"/>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ja-JP" altLang="en-US" sz="1200" dirty="0">
                <a:latin typeface="Meiryo UI" panose="020B0604030504040204" pitchFamily="50" charset="-128"/>
                <a:ea typeface="Meiryo UI" panose="020B0604030504040204" pitchFamily="50" charset="-128"/>
              </a:rPr>
              <a:t>ＩＴ</a:t>
            </a:r>
          </a:p>
          <a:p>
            <a:pPr algn="ctr">
              <a:defRPr/>
            </a:pPr>
            <a:r>
              <a:rPr lang="ja-JP" altLang="en-US" sz="1200" dirty="0">
                <a:latin typeface="Meiryo UI" panose="020B0604030504040204" pitchFamily="50" charset="-128"/>
                <a:ea typeface="Meiryo UI" panose="020B0604030504040204" pitchFamily="50" charset="-128"/>
              </a:rPr>
              <a:t>戦略</a:t>
            </a:r>
          </a:p>
        </p:txBody>
      </p:sp>
      <p:sp>
        <p:nvSpPr>
          <p:cNvPr id="99" name="AutoShape 8"/>
          <p:cNvSpPr>
            <a:spLocks noChangeArrowheads="1"/>
          </p:cNvSpPr>
          <p:nvPr/>
        </p:nvSpPr>
        <p:spPr bwMode="auto">
          <a:xfrm>
            <a:off x="5361925" y="3362329"/>
            <a:ext cx="612775" cy="1079500"/>
          </a:xfrm>
          <a:prstGeom prst="homePlate">
            <a:avLst>
              <a:gd name="adj" fmla="val 25000"/>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vert="eaVert" wrap="none" anchor="ctr"/>
          <a:lstStyle/>
          <a:p>
            <a:pPr algn="ctr">
              <a:defRPr/>
            </a:pPr>
            <a:r>
              <a:rPr lang="ja-JP" altLang="en-US" sz="1200" dirty="0">
                <a:latin typeface="Meiryo UI" panose="020B0604030504040204" pitchFamily="50" charset="-128"/>
                <a:ea typeface="Meiryo UI" panose="020B0604030504040204" pitchFamily="50" charset="-128"/>
              </a:rPr>
              <a:t>要件定義</a:t>
            </a:r>
          </a:p>
        </p:txBody>
      </p:sp>
      <p:sp>
        <p:nvSpPr>
          <p:cNvPr id="100" name="AutoShape 9"/>
          <p:cNvSpPr>
            <a:spLocks noChangeArrowheads="1"/>
          </p:cNvSpPr>
          <p:nvPr/>
        </p:nvSpPr>
        <p:spPr bwMode="auto">
          <a:xfrm>
            <a:off x="5971525" y="3362329"/>
            <a:ext cx="611188" cy="1079500"/>
          </a:xfrm>
          <a:prstGeom prst="homePlate">
            <a:avLst>
              <a:gd name="adj" fmla="val 18384"/>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vert="eaVert" wrap="none" anchor="ctr"/>
          <a:lstStyle/>
          <a:p>
            <a:pPr algn="ctr">
              <a:defRPr/>
            </a:pPr>
            <a:r>
              <a:rPr lang="ja-JP" altLang="en-US" sz="1200" dirty="0">
                <a:latin typeface="Meiryo UI" panose="020B0604030504040204" pitchFamily="50" charset="-128"/>
                <a:ea typeface="Meiryo UI" panose="020B0604030504040204" pitchFamily="50" charset="-128"/>
              </a:rPr>
              <a:t>概要設計</a:t>
            </a:r>
          </a:p>
        </p:txBody>
      </p:sp>
      <p:sp>
        <p:nvSpPr>
          <p:cNvPr id="101" name="AutoShape 10"/>
          <p:cNvSpPr>
            <a:spLocks noChangeArrowheads="1"/>
          </p:cNvSpPr>
          <p:nvPr/>
        </p:nvSpPr>
        <p:spPr bwMode="auto">
          <a:xfrm>
            <a:off x="6579538" y="3371854"/>
            <a:ext cx="612775" cy="1079500"/>
          </a:xfrm>
          <a:prstGeom prst="homePlate">
            <a:avLst>
              <a:gd name="adj" fmla="val 18384"/>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vert="eaVert" wrap="none" anchor="ctr"/>
          <a:lstStyle/>
          <a:p>
            <a:pPr algn="ctr">
              <a:defRPr/>
            </a:pPr>
            <a:r>
              <a:rPr lang="ja-JP" altLang="en-US" sz="1200" dirty="0">
                <a:latin typeface="Meiryo UI" panose="020B0604030504040204" pitchFamily="50" charset="-128"/>
                <a:ea typeface="Meiryo UI" panose="020B0604030504040204" pitchFamily="50" charset="-128"/>
              </a:rPr>
              <a:t>詳細設計</a:t>
            </a:r>
          </a:p>
        </p:txBody>
      </p:sp>
      <p:sp>
        <p:nvSpPr>
          <p:cNvPr id="102" name="AutoShape 11"/>
          <p:cNvSpPr>
            <a:spLocks noChangeArrowheads="1"/>
          </p:cNvSpPr>
          <p:nvPr/>
        </p:nvSpPr>
        <p:spPr bwMode="auto">
          <a:xfrm>
            <a:off x="7797150" y="3362329"/>
            <a:ext cx="612775" cy="1079500"/>
          </a:xfrm>
          <a:prstGeom prst="homePlate">
            <a:avLst>
              <a:gd name="adj" fmla="val 18384"/>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vert="eaVert" wrap="none" anchor="ctr"/>
          <a:lstStyle/>
          <a:p>
            <a:pPr algn="ctr">
              <a:defRPr/>
            </a:pPr>
            <a:r>
              <a:rPr lang="ja-JP" altLang="en-US" sz="1200" dirty="0">
                <a:latin typeface="Meiryo UI" panose="020B0604030504040204" pitchFamily="50" charset="-128"/>
                <a:ea typeface="Meiryo UI" panose="020B0604030504040204" pitchFamily="50" charset="-128"/>
              </a:rPr>
              <a:t>単体テスト</a:t>
            </a:r>
          </a:p>
        </p:txBody>
      </p:sp>
      <p:sp>
        <p:nvSpPr>
          <p:cNvPr id="103" name="AutoShape 14"/>
          <p:cNvSpPr>
            <a:spLocks noChangeArrowheads="1"/>
          </p:cNvSpPr>
          <p:nvPr/>
        </p:nvSpPr>
        <p:spPr bwMode="auto">
          <a:xfrm>
            <a:off x="9014763" y="3362329"/>
            <a:ext cx="1079500" cy="1079500"/>
          </a:xfrm>
          <a:prstGeom prst="homePlate">
            <a:avLst>
              <a:gd name="adj" fmla="val 25000"/>
            </a:avLst>
          </a:prstGeom>
          <a:solidFill>
            <a:schemeClr val="bg2">
              <a:lumMod val="10000"/>
              <a:lumOff val="90000"/>
            </a:schemeClr>
          </a:solidFill>
          <a:ln w="19050">
            <a:solidFill>
              <a:srgbClr val="800000"/>
            </a:solidFill>
            <a:miter lim="800000"/>
            <a:headEnd/>
            <a:tailEnd/>
          </a:ln>
          <a:effectLst>
            <a:outerShdw blurRad="50800" dist="38100" dir="2700000" algn="tl" rotWithShape="0">
              <a:prstClr val="black">
                <a:alpha val="40000"/>
              </a:prstClr>
            </a:outerShdw>
          </a:effectLst>
        </p:spPr>
        <p:txBody>
          <a:bodyPr wrap="none" anchor="ctr"/>
          <a:lstStyle/>
          <a:p>
            <a:pPr>
              <a:defRPr/>
            </a:pPr>
            <a:r>
              <a:rPr lang="ja-JP" altLang="en-US" sz="1200" dirty="0">
                <a:latin typeface="Meiryo UI" panose="020B0604030504040204" pitchFamily="50" charset="-128"/>
                <a:ea typeface="Meiryo UI" panose="020B0604030504040204" pitchFamily="50" charset="-128"/>
              </a:rPr>
              <a:t>保守</a:t>
            </a:r>
            <a:endParaRPr lang="en-US" altLang="ja-JP" sz="1200" dirty="0">
              <a:latin typeface="Meiryo UI" panose="020B0604030504040204" pitchFamily="50" charset="-128"/>
              <a:ea typeface="Meiryo UI" panose="020B0604030504040204" pitchFamily="50" charset="-128"/>
            </a:endParaRPr>
          </a:p>
          <a:p>
            <a:pPr>
              <a:defRPr/>
            </a:pPr>
            <a:endParaRPr lang="en-US" altLang="ja-JP" sz="1200" dirty="0">
              <a:latin typeface="Meiryo UI" panose="020B0604030504040204" pitchFamily="50" charset="-128"/>
              <a:ea typeface="Meiryo UI" panose="020B0604030504040204" pitchFamily="50" charset="-128"/>
            </a:endParaRPr>
          </a:p>
          <a:p>
            <a:pPr>
              <a:defRPr/>
            </a:pPr>
            <a:r>
              <a:rPr lang="ja-JP" altLang="en-US" sz="1200" dirty="0">
                <a:latin typeface="Meiryo UI" panose="020B0604030504040204" pitchFamily="50" charset="-128"/>
                <a:ea typeface="Meiryo UI" panose="020B0604030504040204" pitchFamily="50" charset="-128"/>
              </a:rPr>
              <a:t>運用</a:t>
            </a:r>
          </a:p>
        </p:txBody>
      </p:sp>
      <p:sp>
        <p:nvSpPr>
          <p:cNvPr id="104" name="正方形/長方形 2"/>
          <p:cNvSpPr>
            <a:spLocks noChangeArrowheads="1"/>
          </p:cNvSpPr>
          <p:nvPr/>
        </p:nvSpPr>
        <p:spPr bwMode="auto">
          <a:xfrm>
            <a:off x="4796775" y="1419229"/>
            <a:ext cx="5373688" cy="1511300"/>
          </a:xfrm>
          <a:prstGeom prst="rect">
            <a:avLst/>
          </a:prstGeom>
          <a:solidFill>
            <a:schemeClr val="bg1"/>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600">
                <a:latin typeface="Meiryo UI" panose="020B0604030504040204" pitchFamily="50" charset="-128"/>
                <a:ea typeface="Meiryo UI" panose="020B0604030504040204" pitchFamily="50" charset="-128"/>
              </a:rPr>
              <a:t>ASAP</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AcceleratedSAP</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SAP</a:t>
            </a:r>
            <a:r>
              <a:rPr lang="ja-JP" altLang="en-US" sz="1600">
                <a:latin typeface="Meiryo UI" panose="020B0604030504040204" pitchFamily="50" charset="-128"/>
                <a:ea typeface="Meiryo UI" panose="020B0604030504040204" pitchFamily="50" charset="-128"/>
              </a:rPr>
              <a:t>の標準導入方式）</a:t>
            </a: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p:txBody>
      </p:sp>
      <p:sp>
        <p:nvSpPr>
          <p:cNvPr id="105" name="AutoShape 13"/>
          <p:cNvSpPr>
            <a:spLocks noChangeArrowheads="1"/>
          </p:cNvSpPr>
          <p:nvPr/>
        </p:nvSpPr>
        <p:spPr bwMode="auto">
          <a:xfrm>
            <a:off x="8248000" y="1779591"/>
            <a:ext cx="769938" cy="1079500"/>
          </a:xfrm>
          <a:prstGeom prst="homePlate">
            <a:avLst>
              <a:gd name="adj" fmla="val 25000"/>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defRPr/>
            </a:pPr>
            <a:r>
              <a:rPr lang="ja-JP" altLang="en-US" sz="1200" dirty="0">
                <a:latin typeface="Meiryo UI" panose="020B0604030504040204" pitchFamily="50" charset="-128"/>
                <a:ea typeface="Meiryo UI" panose="020B0604030504040204" pitchFamily="50" charset="-128"/>
              </a:rPr>
              <a:t>本稼動</a:t>
            </a:r>
            <a:endParaRPr lang="en-US" altLang="ja-JP" sz="1200" dirty="0">
              <a:latin typeface="Meiryo UI" panose="020B0604030504040204" pitchFamily="50" charset="-128"/>
              <a:ea typeface="Meiryo UI" panose="020B0604030504040204" pitchFamily="50" charset="-128"/>
            </a:endParaRPr>
          </a:p>
          <a:p>
            <a:pPr>
              <a:defRPr/>
            </a:pPr>
            <a:r>
              <a:rPr lang="ja-JP" altLang="en-US" sz="1200" dirty="0">
                <a:latin typeface="Meiryo UI" panose="020B0604030504040204" pitchFamily="50" charset="-128"/>
                <a:ea typeface="Meiryo UI" panose="020B0604030504040204" pitchFamily="50" charset="-128"/>
              </a:rPr>
              <a:t>移行</a:t>
            </a:r>
          </a:p>
        </p:txBody>
      </p:sp>
      <p:sp>
        <p:nvSpPr>
          <p:cNvPr id="106" name="AutoShape 19"/>
          <p:cNvSpPr>
            <a:spLocks noChangeArrowheads="1"/>
          </p:cNvSpPr>
          <p:nvPr/>
        </p:nvSpPr>
        <p:spPr bwMode="auto">
          <a:xfrm>
            <a:off x="4844400" y="1778004"/>
            <a:ext cx="501650" cy="1079500"/>
          </a:xfrm>
          <a:prstGeom prst="homePlate">
            <a:avLst>
              <a:gd name="adj" fmla="val 29653"/>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vert="eaVert" wrap="none" anchor="ctr"/>
          <a:lstStyle/>
          <a:p>
            <a:pPr>
              <a:defRPr/>
            </a:pPr>
            <a:r>
              <a:rPr lang="ja-JP" altLang="en-US" sz="1100" dirty="0">
                <a:latin typeface="Meiryo UI" panose="020B0604030504040204" pitchFamily="50" charset="-128"/>
                <a:ea typeface="Meiryo UI" panose="020B0604030504040204" pitchFamily="50" charset="-128"/>
              </a:rPr>
              <a:t>プロジェクト準備</a:t>
            </a:r>
          </a:p>
        </p:txBody>
      </p:sp>
      <p:sp>
        <p:nvSpPr>
          <p:cNvPr id="107" name="AutoShape 8"/>
          <p:cNvSpPr>
            <a:spLocks noChangeArrowheads="1"/>
          </p:cNvSpPr>
          <p:nvPr/>
        </p:nvSpPr>
        <p:spPr bwMode="auto">
          <a:xfrm>
            <a:off x="5346050" y="1779591"/>
            <a:ext cx="673100" cy="1079500"/>
          </a:xfrm>
          <a:prstGeom prst="homePlate">
            <a:avLst>
              <a:gd name="adj" fmla="val 25000"/>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vert="eaVert" wrap="none" anchor="ctr"/>
          <a:lstStyle/>
          <a:p>
            <a:pPr>
              <a:defRPr/>
            </a:pPr>
            <a:r>
              <a:rPr lang="ja-JP" altLang="en-US" sz="1200" dirty="0">
                <a:latin typeface="Meiryo UI" panose="020B0604030504040204" pitchFamily="50" charset="-128"/>
                <a:ea typeface="Meiryo UI" panose="020B0604030504040204" pitchFamily="50" charset="-128"/>
              </a:rPr>
              <a:t>ビジネス設計</a:t>
            </a:r>
          </a:p>
        </p:txBody>
      </p:sp>
      <p:sp>
        <p:nvSpPr>
          <p:cNvPr id="108" name="AutoShape 12"/>
          <p:cNvSpPr>
            <a:spLocks noChangeArrowheads="1"/>
          </p:cNvSpPr>
          <p:nvPr/>
        </p:nvSpPr>
        <p:spPr bwMode="auto">
          <a:xfrm>
            <a:off x="6020738" y="1779591"/>
            <a:ext cx="2227262" cy="1079500"/>
          </a:xfrm>
          <a:prstGeom prst="homePlate">
            <a:avLst>
              <a:gd name="adj" fmla="val 14449"/>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wrap="none"/>
          <a:lstStyle/>
          <a:p>
            <a:pPr>
              <a:defRPr/>
            </a:pPr>
            <a:r>
              <a:rPr lang="ja-JP" altLang="en-US" sz="1200" dirty="0">
                <a:latin typeface="Meiryo UI" panose="020B0604030504040204" pitchFamily="50" charset="-128"/>
                <a:ea typeface="Meiryo UI" panose="020B0604030504040204" pitchFamily="50" charset="-128"/>
              </a:rPr>
              <a:t>実現化</a:t>
            </a:r>
          </a:p>
        </p:txBody>
      </p:sp>
      <p:sp>
        <p:nvSpPr>
          <p:cNvPr id="109" name="AutoShape 14"/>
          <p:cNvSpPr>
            <a:spLocks noChangeArrowheads="1"/>
          </p:cNvSpPr>
          <p:nvPr/>
        </p:nvSpPr>
        <p:spPr bwMode="auto">
          <a:xfrm>
            <a:off x="9016350" y="1779591"/>
            <a:ext cx="1079500" cy="1079500"/>
          </a:xfrm>
          <a:prstGeom prst="homePlate">
            <a:avLst>
              <a:gd name="adj" fmla="val 25000"/>
            </a:avLst>
          </a:prstGeom>
          <a:solidFill>
            <a:schemeClr val="bg2">
              <a:lumMod val="10000"/>
              <a:lumOff val="90000"/>
            </a:schemeClr>
          </a:solidFill>
          <a:ln w="19050">
            <a:solidFill>
              <a:srgbClr val="800000"/>
            </a:solidFill>
            <a:miter lim="800000"/>
            <a:headEnd/>
            <a:tailEnd/>
          </a:ln>
          <a:effectLst>
            <a:outerShdw blurRad="50800" dist="38100" dir="2700000" algn="tl" rotWithShape="0">
              <a:prstClr val="black">
                <a:alpha val="40000"/>
              </a:prstClr>
            </a:outerShdw>
          </a:effectLst>
        </p:spPr>
        <p:txBody>
          <a:bodyPr wrap="none" anchor="ctr"/>
          <a:lstStyle/>
          <a:p>
            <a:pPr>
              <a:defRPr/>
            </a:pPr>
            <a:r>
              <a:rPr lang="ja-JP" altLang="en-US" sz="1200" dirty="0">
                <a:latin typeface="Meiryo UI" panose="020B0604030504040204" pitchFamily="50" charset="-128"/>
                <a:ea typeface="Meiryo UI" panose="020B0604030504040204" pitchFamily="50" charset="-128"/>
              </a:rPr>
              <a:t>本稼動</a:t>
            </a:r>
            <a:endParaRPr lang="en-US" altLang="ja-JP" sz="1200" dirty="0">
              <a:latin typeface="Meiryo UI" panose="020B0604030504040204" pitchFamily="50" charset="-128"/>
              <a:ea typeface="Meiryo UI" panose="020B0604030504040204" pitchFamily="50" charset="-128"/>
            </a:endParaRPr>
          </a:p>
          <a:p>
            <a:pPr>
              <a:defRPr/>
            </a:pPr>
            <a:r>
              <a:rPr lang="ja-JP" altLang="en-US" sz="1200" dirty="0">
                <a:latin typeface="Meiryo UI" panose="020B0604030504040204" pitchFamily="50" charset="-128"/>
                <a:ea typeface="Meiryo UI" panose="020B0604030504040204" pitchFamily="50" charset="-128"/>
              </a:rPr>
              <a:t>と</a:t>
            </a:r>
            <a:endParaRPr lang="en-US" altLang="ja-JP" sz="1200" dirty="0">
              <a:latin typeface="Meiryo UI" panose="020B0604030504040204" pitchFamily="50" charset="-128"/>
              <a:ea typeface="Meiryo UI" panose="020B0604030504040204" pitchFamily="50" charset="-128"/>
            </a:endParaRPr>
          </a:p>
          <a:p>
            <a:pPr>
              <a:defRPr/>
            </a:pPr>
            <a:r>
              <a:rPr lang="ja-JP" altLang="en-US" sz="1200" dirty="0">
                <a:latin typeface="Meiryo UI" panose="020B0604030504040204" pitchFamily="50" charset="-128"/>
                <a:ea typeface="Meiryo UI" panose="020B0604030504040204" pitchFamily="50" charset="-128"/>
              </a:rPr>
              <a:t>サポート</a:t>
            </a:r>
          </a:p>
        </p:txBody>
      </p:sp>
      <p:sp>
        <p:nvSpPr>
          <p:cNvPr id="110" name="正方形/長方形 2"/>
          <p:cNvSpPr>
            <a:spLocks noChangeArrowheads="1"/>
          </p:cNvSpPr>
          <p:nvPr/>
        </p:nvSpPr>
        <p:spPr bwMode="auto">
          <a:xfrm>
            <a:off x="4796775" y="4586291"/>
            <a:ext cx="5372100" cy="1727200"/>
          </a:xfrm>
          <a:prstGeom prst="rect">
            <a:avLst/>
          </a:prstGeom>
          <a:solidFill>
            <a:schemeClr val="bg1"/>
          </a:solidFill>
          <a:ln w="76200"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600">
                <a:latin typeface="Meiryo UI" panose="020B0604030504040204" pitchFamily="50" charset="-128"/>
                <a:ea typeface="Meiryo UI" panose="020B0604030504040204" pitchFamily="50" charset="-128"/>
              </a:rPr>
              <a:t>　　　　　アジャイル開発（</a:t>
            </a:r>
            <a:r>
              <a:rPr lang="en-US" altLang="ja-JP" sz="1600">
                <a:latin typeface="Meiryo UI" panose="020B0604030504040204" pitchFamily="50" charset="-128"/>
                <a:ea typeface="Meiryo UI" panose="020B0604030504040204" pitchFamily="50" charset="-128"/>
              </a:rPr>
              <a:t>AUP</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SCRUM</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XP</a:t>
            </a:r>
            <a:r>
              <a:rPr lang="ja-JP" altLang="en-US" sz="1600">
                <a:latin typeface="Meiryo UI" panose="020B0604030504040204" pitchFamily="50" charset="-128"/>
                <a:ea typeface="Meiryo UI" panose="020B0604030504040204" pitchFamily="50" charset="-128"/>
              </a:rPr>
              <a:t>、</a:t>
            </a:r>
            <a:r>
              <a:rPr lang="en-US" altLang="ja-JP" sz="1600">
                <a:latin typeface="Meiryo UI" panose="020B0604030504040204" pitchFamily="50" charset="-128"/>
                <a:ea typeface="Meiryo UI" panose="020B0604030504040204" pitchFamily="50" charset="-128"/>
              </a:rPr>
              <a:t>FDD</a:t>
            </a:r>
            <a:r>
              <a:rPr lang="ja-JP" altLang="en-US" sz="1600">
                <a:latin typeface="Meiryo UI" panose="020B0604030504040204" pitchFamily="50" charset="-128"/>
                <a:ea typeface="Meiryo UI" panose="020B0604030504040204" pitchFamily="50" charset="-128"/>
              </a:rPr>
              <a:t>など）</a:t>
            </a: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600">
              <a:latin typeface="Meiryo UI" panose="020B0604030504040204" pitchFamily="50" charset="-128"/>
              <a:ea typeface="Meiryo UI" panose="020B0604030504040204" pitchFamily="50" charset="-128"/>
            </a:endParaRPr>
          </a:p>
        </p:txBody>
      </p:sp>
      <p:sp>
        <p:nvSpPr>
          <p:cNvPr id="111" name="AutoShape 14"/>
          <p:cNvSpPr>
            <a:spLocks noChangeArrowheads="1"/>
          </p:cNvSpPr>
          <p:nvPr/>
        </p:nvSpPr>
        <p:spPr bwMode="auto">
          <a:xfrm>
            <a:off x="9014763" y="5451479"/>
            <a:ext cx="1079500" cy="719137"/>
          </a:xfrm>
          <a:prstGeom prst="homePlate">
            <a:avLst>
              <a:gd name="adj" fmla="val 25000"/>
            </a:avLst>
          </a:prstGeom>
          <a:solidFill>
            <a:schemeClr val="bg2">
              <a:lumMod val="10000"/>
              <a:lumOff val="90000"/>
            </a:schemeClr>
          </a:solidFill>
          <a:ln w="19050">
            <a:solidFill>
              <a:srgbClr val="800000"/>
            </a:solidFill>
            <a:miter lim="800000"/>
            <a:headEnd/>
            <a:tailEnd/>
          </a:ln>
          <a:effectLst>
            <a:outerShdw blurRad="50800" dist="38100" dir="2700000" algn="tl" rotWithShape="0">
              <a:prstClr val="black">
                <a:alpha val="40000"/>
              </a:prstClr>
            </a:outerShdw>
          </a:effectLst>
        </p:spPr>
        <p:txBody>
          <a:bodyPr wrap="none" anchor="ctr"/>
          <a:lstStyle/>
          <a:p>
            <a:pPr>
              <a:defRPr/>
            </a:pPr>
            <a:r>
              <a:rPr lang="ja-JP" altLang="en-US" sz="1200" dirty="0">
                <a:latin typeface="Meiryo UI" panose="020B0604030504040204" pitchFamily="50" charset="-128"/>
                <a:ea typeface="Meiryo UI" panose="020B0604030504040204" pitchFamily="50" charset="-128"/>
              </a:rPr>
              <a:t>運用</a:t>
            </a:r>
          </a:p>
        </p:txBody>
      </p:sp>
      <p:sp>
        <p:nvSpPr>
          <p:cNvPr id="112" name="AutoShape 11"/>
          <p:cNvSpPr>
            <a:spLocks noChangeArrowheads="1"/>
          </p:cNvSpPr>
          <p:nvPr/>
        </p:nvSpPr>
        <p:spPr bwMode="auto">
          <a:xfrm>
            <a:off x="7189138" y="3371854"/>
            <a:ext cx="611187" cy="1079500"/>
          </a:xfrm>
          <a:prstGeom prst="homePlate">
            <a:avLst>
              <a:gd name="adj" fmla="val 18384"/>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vert="eaVert" wrap="none" anchor="ctr"/>
          <a:lstStyle/>
          <a:p>
            <a:pPr algn="ctr">
              <a:defRPr/>
            </a:pPr>
            <a:r>
              <a:rPr lang="ja-JP" altLang="en-US" sz="1200" dirty="0">
                <a:latin typeface="Meiryo UI" panose="020B0604030504040204" pitchFamily="50" charset="-128"/>
                <a:ea typeface="Meiryo UI" panose="020B0604030504040204" pitchFamily="50" charset="-128"/>
              </a:rPr>
              <a:t>製造</a:t>
            </a:r>
          </a:p>
        </p:txBody>
      </p:sp>
      <p:sp>
        <p:nvSpPr>
          <p:cNvPr id="113" name="AutoShape 9"/>
          <p:cNvSpPr>
            <a:spLocks noChangeArrowheads="1"/>
          </p:cNvSpPr>
          <p:nvPr/>
        </p:nvSpPr>
        <p:spPr bwMode="auto">
          <a:xfrm>
            <a:off x="6057250" y="2174879"/>
            <a:ext cx="1044575" cy="611187"/>
          </a:xfrm>
          <a:prstGeom prst="homePlate">
            <a:avLst>
              <a:gd name="adj" fmla="val 18384"/>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anchor="ctr"/>
          <a:lstStyle/>
          <a:p>
            <a:pPr>
              <a:defRPr/>
            </a:pPr>
            <a:r>
              <a:rPr lang="ja-JP" altLang="en-US" sz="1100" dirty="0">
                <a:latin typeface="Meiryo UI" panose="020B0604030504040204" pitchFamily="50" charset="-128"/>
                <a:ea typeface="Meiryo UI" panose="020B0604030504040204" pitchFamily="50" charset="-128"/>
              </a:rPr>
              <a:t>ベースラインカスタマイズ</a:t>
            </a:r>
          </a:p>
        </p:txBody>
      </p:sp>
      <p:sp>
        <p:nvSpPr>
          <p:cNvPr id="114" name="AutoShape 11"/>
          <p:cNvSpPr>
            <a:spLocks noChangeArrowheads="1"/>
          </p:cNvSpPr>
          <p:nvPr/>
        </p:nvSpPr>
        <p:spPr bwMode="auto">
          <a:xfrm>
            <a:off x="7131988" y="2174879"/>
            <a:ext cx="1044575" cy="611187"/>
          </a:xfrm>
          <a:prstGeom prst="homePlate">
            <a:avLst>
              <a:gd name="adj" fmla="val 18384"/>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anchor="ctr"/>
          <a:lstStyle/>
          <a:p>
            <a:pPr>
              <a:defRPr/>
            </a:pPr>
            <a:r>
              <a:rPr lang="ja-JP" altLang="en-US" sz="1100" dirty="0">
                <a:latin typeface="Meiryo UI" panose="020B0604030504040204" pitchFamily="50" charset="-128"/>
                <a:ea typeface="Meiryo UI" panose="020B0604030504040204" pitchFamily="50" charset="-128"/>
              </a:rPr>
              <a:t>最終</a:t>
            </a:r>
            <a:br>
              <a:rPr lang="en-US" altLang="ja-JP" sz="1100" dirty="0">
                <a:latin typeface="Meiryo UI" panose="020B0604030504040204" pitchFamily="50" charset="-128"/>
                <a:ea typeface="Meiryo UI" panose="020B0604030504040204" pitchFamily="50" charset="-128"/>
              </a:rPr>
            </a:br>
            <a:r>
              <a:rPr lang="ja-JP" altLang="en-US" sz="1100" dirty="0">
                <a:latin typeface="Meiryo UI" panose="020B0604030504040204" pitchFamily="50" charset="-128"/>
                <a:ea typeface="Meiryo UI" panose="020B0604030504040204" pitchFamily="50" charset="-128"/>
              </a:rPr>
              <a:t>カスタマイズ</a:t>
            </a:r>
          </a:p>
        </p:txBody>
      </p:sp>
      <p:sp>
        <p:nvSpPr>
          <p:cNvPr id="115" name="フリーフォーム 114"/>
          <p:cNvSpPr/>
          <p:nvPr/>
        </p:nvSpPr>
        <p:spPr bwMode="auto">
          <a:xfrm flipV="1">
            <a:off x="4844400" y="5711829"/>
            <a:ext cx="2173288" cy="98425"/>
          </a:xfrm>
          <a:custGeom>
            <a:avLst/>
            <a:gdLst>
              <a:gd name="connsiteX0" fmla="*/ 0 w 2165230"/>
              <a:gd name="connsiteY0" fmla="*/ 0 h 414068"/>
              <a:gd name="connsiteX1" fmla="*/ 948906 w 2165230"/>
              <a:gd name="connsiteY1" fmla="*/ 0 h 414068"/>
              <a:gd name="connsiteX2" fmla="*/ 2165230 w 2165230"/>
              <a:gd name="connsiteY2" fmla="*/ 405442 h 414068"/>
              <a:gd name="connsiteX3" fmla="*/ 43132 w 2165230"/>
              <a:gd name="connsiteY3" fmla="*/ 414068 h 414068"/>
              <a:gd name="connsiteX4" fmla="*/ 0 w 2165230"/>
              <a:gd name="connsiteY4" fmla="*/ 0 h 414068"/>
              <a:gd name="connsiteX0" fmla="*/ 0 w 2136468"/>
              <a:gd name="connsiteY0" fmla="*/ 0 h 414068"/>
              <a:gd name="connsiteX1" fmla="*/ 948906 w 2136468"/>
              <a:gd name="connsiteY1" fmla="*/ 0 h 414068"/>
              <a:gd name="connsiteX2" fmla="*/ 2136468 w 2136468"/>
              <a:gd name="connsiteY2" fmla="*/ 390812 h 414068"/>
              <a:gd name="connsiteX3" fmla="*/ 43132 w 2136468"/>
              <a:gd name="connsiteY3" fmla="*/ 414068 h 414068"/>
              <a:gd name="connsiteX4" fmla="*/ 0 w 2136468"/>
              <a:gd name="connsiteY4" fmla="*/ 0 h 41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468" h="414068">
                <a:moveTo>
                  <a:pt x="0" y="0"/>
                </a:moveTo>
                <a:lnTo>
                  <a:pt x="948906" y="0"/>
                </a:lnTo>
                <a:lnTo>
                  <a:pt x="2136468" y="390812"/>
                </a:lnTo>
                <a:lnTo>
                  <a:pt x="43132" y="414068"/>
                </a:lnTo>
                <a:lnTo>
                  <a:pt x="0" y="0"/>
                </a:lnTo>
                <a:close/>
              </a:path>
            </a:pathLst>
          </a:custGeom>
          <a:solidFill>
            <a:schemeClr val="bg1">
              <a:lumMod val="95000"/>
              <a:alpha val="50000"/>
            </a:schemeClr>
          </a:solidFill>
          <a:ln w="9525" algn="ctr">
            <a:solidFill>
              <a:srgbClr val="000000"/>
            </a:solidFill>
            <a:prstDash val="sysDot"/>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16" name="AutoShape 13"/>
          <p:cNvSpPr>
            <a:spLocks noChangeArrowheads="1"/>
          </p:cNvSpPr>
          <p:nvPr/>
        </p:nvSpPr>
        <p:spPr bwMode="auto">
          <a:xfrm>
            <a:off x="7973363" y="5810254"/>
            <a:ext cx="1044575" cy="360362"/>
          </a:xfrm>
          <a:prstGeom prst="homePlate">
            <a:avLst>
              <a:gd name="adj" fmla="val 25000"/>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defRPr/>
            </a:pPr>
            <a:r>
              <a:rPr lang="ja-JP" altLang="en-US" sz="1200" dirty="0">
                <a:latin typeface="Meiryo UI" panose="020B0604030504040204" pitchFamily="50" charset="-128"/>
                <a:ea typeface="Meiryo UI" panose="020B0604030504040204" pitchFamily="50" charset="-128"/>
              </a:rPr>
              <a:t>移行</a:t>
            </a:r>
          </a:p>
        </p:txBody>
      </p:sp>
      <p:sp>
        <p:nvSpPr>
          <p:cNvPr id="117" name="AutoShape 9"/>
          <p:cNvSpPr>
            <a:spLocks noChangeArrowheads="1"/>
          </p:cNvSpPr>
          <p:nvPr/>
        </p:nvSpPr>
        <p:spPr bwMode="auto">
          <a:xfrm>
            <a:off x="5887388" y="5810254"/>
            <a:ext cx="1044575" cy="360362"/>
          </a:xfrm>
          <a:prstGeom prst="homePlate">
            <a:avLst>
              <a:gd name="adj" fmla="val 18384"/>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defRPr/>
            </a:pPr>
            <a:r>
              <a:rPr lang="ja-JP" altLang="en-US" sz="1200" dirty="0">
                <a:latin typeface="Meiryo UI" panose="020B0604030504040204" pitchFamily="50" charset="-128"/>
                <a:ea typeface="Meiryo UI" panose="020B0604030504040204" pitchFamily="50" charset="-128"/>
              </a:rPr>
              <a:t>推敲</a:t>
            </a:r>
          </a:p>
        </p:txBody>
      </p:sp>
      <p:sp>
        <p:nvSpPr>
          <p:cNvPr id="118" name="AutoShape 10"/>
          <p:cNvSpPr>
            <a:spLocks noChangeArrowheads="1"/>
          </p:cNvSpPr>
          <p:nvPr/>
        </p:nvSpPr>
        <p:spPr bwMode="auto">
          <a:xfrm>
            <a:off x="4880913" y="4880021"/>
            <a:ext cx="1045350" cy="253916"/>
          </a:xfrm>
          <a:prstGeom prst="homePlate">
            <a:avLst>
              <a:gd name="adj" fmla="val 45563"/>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wrap="none" lIns="36000" rIns="36000" anchor="ctr">
            <a:spAutoFit/>
          </a:bodyPr>
          <a:lstStyle/>
          <a:p>
            <a:pPr>
              <a:defRPr/>
            </a:pPr>
            <a:r>
              <a:rPr lang="ja-JP" altLang="en-US" sz="1050" dirty="0">
                <a:latin typeface="Meiryo UI" panose="020B0604030504040204" pitchFamily="50" charset="-128"/>
                <a:ea typeface="Meiryo UI" panose="020B0604030504040204" pitchFamily="50" charset="-128"/>
              </a:rPr>
              <a:t>ビジネスモデリング</a:t>
            </a:r>
          </a:p>
        </p:txBody>
      </p:sp>
      <p:sp>
        <p:nvSpPr>
          <p:cNvPr id="119" name="AutoShape 11"/>
          <p:cNvSpPr>
            <a:spLocks noChangeArrowheads="1"/>
          </p:cNvSpPr>
          <p:nvPr/>
        </p:nvSpPr>
        <p:spPr bwMode="auto">
          <a:xfrm>
            <a:off x="6930375" y="5810254"/>
            <a:ext cx="1044575" cy="360362"/>
          </a:xfrm>
          <a:prstGeom prst="homePlate">
            <a:avLst>
              <a:gd name="adj" fmla="val 18384"/>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defRPr/>
            </a:pPr>
            <a:r>
              <a:rPr lang="ja-JP" altLang="en-US" sz="1200" dirty="0">
                <a:latin typeface="Meiryo UI" panose="020B0604030504040204" pitchFamily="50" charset="-128"/>
                <a:ea typeface="Meiryo UI" panose="020B0604030504040204" pitchFamily="50" charset="-128"/>
              </a:rPr>
              <a:t>作成</a:t>
            </a:r>
          </a:p>
        </p:txBody>
      </p:sp>
      <p:sp>
        <p:nvSpPr>
          <p:cNvPr id="120" name="山形 119"/>
          <p:cNvSpPr/>
          <p:nvPr/>
        </p:nvSpPr>
        <p:spPr bwMode="auto">
          <a:xfrm>
            <a:off x="6020738" y="4881566"/>
            <a:ext cx="574675" cy="252413"/>
          </a:xfrm>
          <a:prstGeom prst="chevron">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lIns="0" rIns="0" anchor="ctr">
            <a:spAutoFit/>
          </a:bodyPr>
          <a:lstStyle/>
          <a:p>
            <a:pPr>
              <a:defRPr/>
            </a:pPr>
            <a:r>
              <a:rPr lang="ja-JP" altLang="en-US" sz="1050" dirty="0">
                <a:latin typeface="Meiryo UI" panose="020B0604030504040204" pitchFamily="50" charset="-128"/>
                <a:ea typeface="Meiryo UI" panose="020B0604030504040204" pitchFamily="50" charset="-128"/>
              </a:rPr>
              <a:t>要求</a:t>
            </a:r>
          </a:p>
        </p:txBody>
      </p:sp>
      <p:sp>
        <p:nvSpPr>
          <p:cNvPr id="121" name="山形 120"/>
          <p:cNvSpPr/>
          <p:nvPr/>
        </p:nvSpPr>
        <p:spPr bwMode="auto">
          <a:xfrm>
            <a:off x="6546200" y="4879979"/>
            <a:ext cx="576263" cy="254000"/>
          </a:xfrm>
          <a:prstGeom prst="chevron">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lIns="0" rIns="0" anchor="ctr">
            <a:spAutoFit/>
          </a:bodyPr>
          <a:lstStyle/>
          <a:p>
            <a:pPr>
              <a:defRPr/>
            </a:pPr>
            <a:r>
              <a:rPr lang="ja-JP" altLang="en-US" sz="1050" dirty="0">
                <a:latin typeface="Meiryo UI" panose="020B0604030504040204" pitchFamily="50" charset="-128"/>
                <a:ea typeface="Meiryo UI" panose="020B0604030504040204" pitchFamily="50" charset="-128"/>
              </a:rPr>
              <a:t>分析</a:t>
            </a:r>
          </a:p>
        </p:txBody>
      </p:sp>
      <p:sp>
        <p:nvSpPr>
          <p:cNvPr id="122" name="山形 121"/>
          <p:cNvSpPr/>
          <p:nvPr/>
        </p:nvSpPr>
        <p:spPr bwMode="auto">
          <a:xfrm>
            <a:off x="7073250" y="4875216"/>
            <a:ext cx="576263" cy="252413"/>
          </a:xfrm>
          <a:prstGeom prst="chevron">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lIns="0" rIns="0" anchor="ctr">
            <a:spAutoFit/>
          </a:bodyPr>
          <a:lstStyle/>
          <a:p>
            <a:pPr>
              <a:defRPr/>
            </a:pPr>
            <a:r>
              <a:rPr lang="ja-JP" altLang="en-US" sz="1050" dirty="0">
                <a:latin typeface="Meiryo UI" panose="020B0604030504040204" pitchFamily="50" charset="-128"/>
                <a:ea typeface="Meiryo UI" panose="020B0604030504040204" pitchFamily="50" charset="-128"/>
              </a:rPr>
              <a:t>設計</a:t>
            </a:r>
          </a:p>
        </p:txBody>
      </p:sp>
      <p:sp>
        <p:nvSpPr>
          <p:cNvPr id="123" name="山形 122"/>
          <p:cNvSpPr/>
          <p:nvPr/>
        </p:nvSpPr>
        <p:spPr bwMode="auto">
          <a:xfrm>
            <a:off x="7600300" y="4875216"/>
            <a:ext cx="576263" cy="252413"/>
          </a:xfrm>
          <a:prstGeom prst="chevron">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lIns="0" rIns="0" anchor="ctr">
            <a:spAutoFit/>
          </a:bodyPr>
          <a:lstStyle/>
          <a:p>
            <a:pPr>
              <a:defRPr/>
            </a:pPr>
            <a:r>
              <a:rPr lang="ja-JP" altLang="en-US" sz="1050" dirty="0">
                <a:latin typeface="Meiryo UI" panose="020B0604030504040204" pitchFamily="50" charset="-128"/>
                <a:ea typeface="Meiryo UI" panose="020B0604030504040204" pitchFamily="50" charset="-128"/>
              </a:rPr>
              <a:t>実装</a:t>
            </a:r>
          </a:p>
        </p:txBody>
      </p:sp>
      <p:sp>
        <p:nvSpPr>
          <p:cNvPr id="124" name="山形 123"/>
          <p:cNvSpPr/>
          <p:nvPr/>
        </p:nvSpPr>
        <p:spPr bwMode="auto">
          <a:xfrm>
            <a:off x="8127350" y="4879979"/>
            <a:ext cx="647700" cy="254000"/>
          </a:xfrm>
          <a:prstGeom prst="chevron">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lIns="0" rIns="0" anchor="ctr">
            <a:spAutoFit/>
          </a:bodyPr>
          <a:lstStyle/>
          <a:p>
            <a:pPr>
              <a:defRPr/>
            </a:pPr>
            <a:r>
              <a:rPr lang="ja-JP" altLang="en-US" sz="1050" dirty="0">
                <a:latin typeface="Meiryo UI" panose="020B0604030504040204" pitchFamily="50" charset="-128"/>
                <a:ea typeface="Meiryo UI" panose="020B0604030504040204" pitchFamily="50" charset="-128"/>
              </a:rPr>
              <a:t>テスト</a:t>
            </a:r>
          </a:p>
        </p:txBody>
      </p:sp>
      <p:sp>
        <p:nvSpPr>
          <p:cNvPr id="125" name="AutoShape 8"/>
          <p:cNvSpPr>
            <a:spLocks noChangeArrowheads="1"/>
          </p:cNvSpPr>
          <p:nvPr/>
        </p:nvSpPr>
        <p:spPr bwMode="auto">
          <a:xfrm>
            <a:off x="4844400" y="5810254"/>
            <a:ext cx="1044575" cy="360362"/>
          </a:xfrm>
          <a:prstGeom prst="homePlate">
            <a:avLst>
              <a:gd name="adj" fmla="val 25000"/>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defRPr/>
            </a:pPr>
            <a:r>
              <a:rPr lang="ja-JP" altLang="en-US" sz="1200" dirty="0">
                <a:latin typeface="Meiryo UI" panose="020B0604030504040204" pitchFamily="50" charset="-128"/>
                <a:ea typeface="Meiryo UI" panose="020B0604030504040204" pitchFamily="50" charset="-128"/>
              </a:rPr>
              <a:t>方向付け</a:t>
            </a:r>
          </a:p>
        </p:txBody>
      </p:sp>
      <p:sp>
        <p:nvSpPr>
          <p:cNvPr id="126" name="角丸四角形 2"/>
          <p:cNvSpPr>
            <a:spLocks noChangeArrowheads="1"/>
          </p:cNvSpPr>
          <p:nvPr/>
        </p:nvSpPr>
        <p:spPr bwMode="auto">
          <a:xfrm>
            <a:off x="4872975" y="5240341"/>
            <a:ext cx="2203450" cy="477838"/>
          </a:xfrm>
          <a:prstGeom prst="roundRect">
            <a:avLst>
              <a:gd name="adj" fmla="val 16667"/>
            </a:avLst>
          </a:prstGeom>
          <a:solidFill>
            <a:schemeClr val="bg1"/>
          </a:solidFill>
          <a:ln w="9525" algn="ctr">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54013" indent="-35401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000" b="1">
              <a:solidFill>
                <a:srgbClr val="000000"/>
              </a:solidFill>
              <a:latin typeface="Meiryo UI" panose="020B0604030504040204" pitchFamily="50" charset="-128"/>
              <a:ea typeface="Meiryo UI" panose="020B0604030504040204" pitchFamily="50" charset="-128"/>
            </a:endParaRPr>
          </a:p>
        </p:txBody>
      </p:sp>
      <p:grpSp>
        <p:nvGrpSpPr>
          <p:cNvPr id="127" name="グループ化 10"/>
          <p:cNvGrpSpPr>
            <a:grpSpLocks/>
          </p:cNvGrpSpPr>
          <p:nvPr/>
        </p:nvGrpSpPr>
        <p:grpSpPr bwMode="auto">
          <a:xfrm>
            <a:off x="4944413" y="5405441"/>
            <a:ext cx="1727200" cy="44450"/>
            <a:chOff x="3682538" y="5695064"/>
            <a:chExt cx="1728192" cy="45719"/>
          </a:xfrm>
        </p:grpSpPr>
        <p:sp>
          <p:nvSpPr>
            <p:cNvPr id="128" name="正方形/長方形 127"/>
            <p:cNvSpPr/>
            <p:nvPr/>
          </p:nvSpPr>
          <p:spPr bwMode="auto">
            <a:xfrm>
              <a:off x="3682538" y="5695064"/>
              <a:ext cx="287502"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29" name="正方形/長方形 128"/>
            <p:cNvSpPr/>
            <p:nvPr/>
          </p:nvSpPr>
          <p:spPr bwMode="auto">
            <a:xfrm>
              <a:off x="3970040" y="5695064"/>
              <a:ext cx="289091"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30" name="正方形/長方形 129"/>
            <p:cNvSpPr/>
            <p:nvPr/>
          </p:nvSpPr>
          <p:spPr bwMode="auto">
            <a:xfrm>
              <a:off x="4259131" y="5695064"/>
              <a:ext cx="287503"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31" name="正方形/長方形 130"/>
            <p:cNvSpPr/>
            <p:nvPr/>
          </p:nvSpPr>
          <p:spPr bwMode="auto">
            <a:xfrm>
              <a:off x="4546634" y="5695064"/>
              <a:ext cx="287502"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32" name="正方形/長方形 131"/>
            <p:cNvSpPr/>
            <p:nvPr/>
          </p:nvSpPr>
          <p:spPr bwMode="auto">
            <a:xfrm>
              <a:off x="4834136" y="5695064"/>
              <a:ext cx="289091"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33" name="正方形/長方形 132"/>
            <p:cNvSpPr/>
            <p:nvPr/>
          </p:nvSpPr>
          <p:spPr bwMode="auto">
            <a:xfrm>
              <a:off x="5123227" y="5695064"/>
              <a:ext cx="287503"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grpSp>
      <p:grpSp>
        <p:nvGrpSpPr>
          <p:cNvPr id="134" name="グループ化 11"/>
          <p:cNvGrpSpPr>
            <a:grpSpLocks/>
          </p:cNvGrpSpPr>
          <p:nvPr/>
        </p:nvGrpSpPr>
        <p:grpSpPr bwMode="auto">
          <a:xfrm>
            <a:off x="5096813" y="5499104"/>
            <a:ext cx="1727200" cy="46037"/>
            <a:chOff x="3834938" y="5593393"/>
            <a:chExt cx="1728192" cy="45719"/>
          </a:xfrm>
        </p:grpSpPr>
        <p:sp>
          <p:nvSpPr>
            <p:cNvPr id="135" name="正方形/長方形 134"/>
            <p:cNvSpPr/>
            <p:nvPr/>
          </p:nvSpPr>
          <p:spPr bwMode="auto">
            <a:xfrm>
              <a:off x="3834938" y="5593393"/>
              <a:ext cx="287502"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36" name="正方形/長方形 135"/>
            <p:cNvSpPr/>
            <p:nvPr/>
          </p:nvSpPr>
          <p:spPr bwMode="auto">
            <a:xfrm>
              <a:off x="4122440" y="5593393"/>
              <a:ext cx="289091"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37" name="正方形/長方形 136"/>
            <p:cNvSpPr/>
            <p:nvPr/>
          </p:nvSpPr>
          <p:spPr bwMode="auto">
            <a:xfrm>
              <a:off x="4411531" y="5593393"/>
              <a:ext cx="287503"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38" name="正方形/長方形 137"/>
            <p:cNvSpPr/>
            <p:nvPr/>
          </p:nvSpPr>
          <p:spPr bwMode="auto">
            <a:xfrm>
              <a:off x="4699034" y="5593393"/>
              <a:ext cx="287502"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39" name="正方形/長方形 138"/>
            <p:cNvSpPr/>
            <p:nvPr/>
          </p:nvSpPr>
          <p:spPr bwMode="auto">
            <a:xfrm>
              <a:off x="4986536" y="5593393"/>
              <a:ext cx="289091"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40" name="正方形/長方形 139"/>
            <p:cNvSpPr/>
            <p:nvPr/>
          </p:nvSpPr>
          <p:spPr bwMode="auto">
            <a:xfrm>
              <a:off x="5275627" y="5593393"/>
              <a:ext cx="287503"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grpSp>
      <p:sp>
        <p:nvSpPr>
          <p:cNvPr id="141" name="AutoShape 26"/>
          <p:cNvSpPr>
            <a:spLocks noChangeArrowheads="1"/>
          </p:cNvSpPr>
          <p:nvPr/>
        </p:nvSpPr>
        <p:spPr bwMode="auto">
          <a:xfrm rot="2605159">
            <a:off x="6620813" y="5386391"/>
            <a:ext cx="152400" cy="180975"/>
          </a:xfrm>
          <a:prstGeom prst="circularArrow">
            <a:avLst>
              <a:gd name="adj1" fmla="val 4521"/>
              <a:gd name="adj2" fmla="val 1276425"/>
              <a:gd name="adj3" fmla="val 17978244"/>
              <a:gd name="adj4" fmla="val 14241192"/>
              <a:gd name="adj5" fmla="val 11879"/>
            </a:avLst>
          </a:prstGeom>
          <a:solidFill>
            <a:srgbClr val="7030A0"/>
          </a:solidFill>
          <a:ln w="9525">
            <a:solidFill>
              <a:srgbClr val="7030A0"/>
            </a:solidFill>
            <a:miter lim="800000"/>
            <a:headEnd/>
            <a:tailEnd/>
          </a:ln>
          <a:effectLst/>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sp>
        <p:nvSpPr>
          <p:cNvPr id="142" name="AutoShape 26"/>
          <p:cNvSpPr>
            <a:spLocks noChangeArrowheads="1"/>
          </p:cNvSpPr>
          <p:nvPr/>
        </p:nvSpPr>
        <p:spPr bwMode="auto">
          <a:xfrm rot="2605159">
            <a:off x="6768450" y="5478466"/>
            <a:ext cx="152400" cy="180975"/>
          </a:xfrm>
          <a:prstGeom prst="circularArrow">
            <a:avLst>
              <a:gd name="adj1" fmla="val 4521"/>
              <a:gd name="adj2" fmla="val 1276425"/>
              <a:gd name="adj3" fmla="val 17978244"/>
              <a:gd name="adj4" fmla="val 14241192"/>
              <a:gd name="adj5" fmla="val 11879"/>
            </a:avLst>
          </a:prstGeom>
          <a:solidFill>
            <a:srgbClr val="7030A0"/>
          </a:solidFill>
          <a:ln w="9525">
            <a:solidFill>
              <a:srgbClr val="7030A0"/>
            </a:solidFill>
            <a:miter lim="800000"/>
            <a:headEnd/>
            <a:tailEnd/>
          </a:ln>
          <a:effectLst/>
        </p:spPr>
        <p:txBody>
          <a:bodyPr wrap="none" anchor="ctr"/>
          <a:lstStyle/>
          <a:p>
            <a:pPr>
              <a:defRPr/>
            </a:pPr>
            <a:endParaRPr lang="ja-JP" altLang="en-US">
              <a:latin typeface="Meiryo UI" panose="020B0604030504040204" pitchFamily="50" charset="-128"/>
              <a:ea typeface="Meiryo UI" panose="020B0604030504040204" pitchFamily="50" charset="-128"/>
            </a:endParaRPr>
          </a:p>
        </p:txBody>
      </p:sp>
      <p:grpSp>
        <p:nvGrpSpPr>
          <p:cNvPr id="143" name="グループ化 9"/>
          <p:cNvGrpSpPr>
            <a:grpSpLocks/>
          </p:cNvGrpSpPr>
          <p:nvPr/>
        </p:nvGrpSpPr>
        <p:grpSpPr bwMode="auto">
          <a:xfrm>
            <a:off x="5249213" y="5594354"/>
            <a:ext cx="1727200" cy="46037"/>
            <a:chOff x="3987338" y="5491721"/>
            <a:chExt cx="1728192" cy="45719"/>
          </a:xfrm>
        </p:grpSpPr>
        <p:sp>
          <p:nvSpPr>
            <p:cNvPr id="144" name="正方形/長方形 143"/>
            <p:cNvSpPr/>
            <p:nvPr/>
          </p:nvSpPr>
          <p:spPr bwMode="auto">
            <a:xfrm>
              <a:off x="3987338" y="5491721"/>
              <a:ext cx="287502"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45" name="正方形/長方形 144"/>
            <p:cNvSpPr/>
            <p:nvPr/>
          </p:nvSpPr>
          <p:spPr bwMode="auto">
            <a:xfrm>
              <a:off x="4274840" y="5491721"/>
              <a:ext cx="289091"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46" name="正方形/長方形 145"/>
            <p:cNvSpPr/>
            <p:nvPr/>
          </p:nvSpPr>
          <p:spPr bwMode="auto">
            <a:xfrm>
              <a:off x="4563931" y="5491721"/>
              <a:ext cx="287503"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47" name="正方形/長方形 146"/>
            <p:cNvSpPr/>
            <p:nvPr/>
          </p:nvSpPr>
          <p:spPr bwMode="auto">
            <a:xfrm>
              <a:off x="4851434" y="5491721"/>
              <a:ext cx="287502"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48" name="正方形/長方形 147"/>
            <p:cNvSpPr/>
            <p:nvPr/>
          </p:nvSpPr>
          <p:spPr bwMode="auto">
            <a:xfrm>
              <a:off x="5138936" y="5491721"/>
              <a:ext cx="289091"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sp>
          <p:nvSpPr>
            <p:cNvPr id="149" name="正方形/長方形 148"/>
            <p:cNvSpPr/>
            <p:nvPr/>
          </p:nvSpPr>
          <p:spPr bwMode="auto">
            <a:xfrm>
              <a:off x="5428027" y="5491721"/>
              <a:ext cx="287503" cy="45719"/>
            </a:xfrm>
            <a:prstGeom prst="rect">
              <a:avLst/>
            </a:prstGeom>
            <a:solidFill>
              <a:schemeClr val="bg2">
                <a:lumMod val="10000"/>
                <a:lumOff val="90000"/>
              </a:schemeClr>
            </a:solidFill>
            <a:ln w="9525" algn="ctr">
              <a:solidFill>
                <a:srgbClr val="000000"/>
              </a:solidFill>
              <a:round/>
              <a:headEnd/>
              <a:tailEnd/>
            </a:ln>
            <a:effectLst/>
          </p:spPr>
          <p:txBody>
            <a:bodyPr lIns="90000" tIns="46800" rIns="90000" bIns="46800" anchor="ctr"/>
            <a:lstStyle/>
            <a:p>
              <a:pPr marL="354013" indent="-354013">
                <a:defRPr/>
              </a:pPr>
              <a:endParaRPr lang="ja-JP" altLang="en-US" sz="1200" dirty="0">
                <a:solidFill>
                  <a:srgbClr val="000000"/>
                </a:solidFill>
                <a:latin typeface="Meiryo UI" panose="020B0604030504040204" pitchFamily="50" charset="-128"/>
                <a:ea typeface="Meiryo UI" panose="020B0604030504040204" pitchFamily="50" charset="-128"/>
              </a:endParaRPr>
            </a:p>
          </p:txBody>
        </p:sp>
      </p:grpSp>
      <p:sp>
        <p:nvSpPr>
          <p:cNvPr id="150" name="AutoShape 6"/>
          <p:cNvSpPr>
            <a:spLocks noChangeArrowheads="1"/>
          </p:cNvSpPr>
          <p:nvPr/>
        </p:nvSpPr>
        <p:spPr bwMode="auto">
          <a:xfrm>
            <a:off x="3241025" y="2319341"/>
            <a:ext cx="1339850" cy="530225"/>
          </a:xfrm>
          <a:prstGeom prst="homePlate">
            <a:avLst>
              <a:gd name="adj" fmla="val 24435"/>
            </a:avLst>
          </a:prstGeom>
          <a:solidFill>
            <a:srgbClr val="FFFF00"/>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defRPr/>
            </a:pPr>
            <a:r>
              <a:rPr lang="en-US" altLang="ja-JP" sz="1400" dirty="0">
                <a:solidFill>
                  <a:srgbClr val="FF0000"/>
                </a:solidFill>
                <a:latin typeface="Meiryo UI" panose="020B0604030504040204" pitchFamily="50" charset="-128"/>
                <a:ea typeface="Meiryo UI" panose="020B0604030504040204" pitchFamily="50" charset="-128"/>
              </a:rPr>
              <a:t>IT</a:t>
            </a:r>
            <a:r>
              <a:rPr lang="ja-JP" altLang="en-US" sz="1400" dirty="0">
                <a:solidFill>
                  <a:srgbClr val="FF0000"/>
                </a:solidFill>
                <a:latin typeface="Meiryo UI" panose="020B0604030504040204" pitchFamily="50" charset="-128"/>
                <a:ea typeface="Meiryo UI" panose="020B0604030504040204" pitchFamily="50" charset="-128"/>
              </a:rPr>
              <a:t>構想・企画</a:t>
            </a:r>
          </a:p>
        </p:txBody>
      </p:sp>
      <p:sp>
        <p:nvSpPr>
          <p:cNvPr id="151" name="AutoShape 7"/>
          <p:cNvSpPr>
            <a:spLocks noChangeArrowheads="1"/>
          </p:cNvSpPr>
          <p:nvPr/>
        </p:nvSpPr>
        <p:spPr bwMode="auto">
          <a:xfrm>
            <a:off x="2520300" y="1778004"/>
            <a:ext cx="2060575" cy="493712"/>
          </a:xfrm>
          <a:prstGeom prst="homePlate">
            <a:avLst>
              <a:gd name="adj" fmla="val 33762"/>
            </a:avLst>
          </a:prstGeom>
          <a:solidFill>
            <a:schemeClr val="bg2">
              <a:lumMod val="10000"/>
              <a:lumOff val="90000"/>
            </a:schemeClr>
          </a:solidFill>
          <a:ln w="19050">
            <a:solidFill>
              <a:srgbClr val="000066"/>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ja-JP" altLang="en-US" sz="1200" dirty="0">
                <a:latin typeface="Meiryo UI" panose="020B0604030504040204" pitchFamily="50" charset="-128"/>
                <a:ea typeface="Meiryo UI" panose="020B0604030504040204" pitchFamily="50" charset="-128"/>
              </a:rPr>
              <a:t>業務改革・改善</a:t>
            </a:r>
          </a:p>
          <a:p>
            <a:pPr algn="ctr">
              <a:defRPr/>
            </a:pPr>
            <a:r>
              <a:rPr lang="ja-JP" altLang="en-US" sz="1200" dirty="0">
                <a:latin typeface="Meiryo UI" panose="020B0604030504040204" pitchFamily="50" charset="-128"/>
                <a:ea typeface="Meiryo UI" panose="020B0604030504040204" pitchFamily="50" charset="-128"/>
              </a:rPr>
              <a:t>企画・構想</a:t>
            </a:r>
          </a:p>
        </p:txBody>
      </p:sp>
      <p:sp>
        <p:nvSpPr>
          <p:cNvPr id="152" name="正方形/長方形 3"/>
          <p:cNvSpPr>
            <a:spLocks noChangeArrowheads="1"/>
          </p:cNvSpPr>
          <p:nvPr/>
        </p:nvSpPr>
        <p:spPr bwMode="auto">
          <a:xfrm>
            <a:off x="4522693" y="1581154"/>
            <a:ext cx="36933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200" b="1">
                <a:solidFill>
                  <a:srgbClr val="0070C0"/>
                </a:solidFill>
                <a:latin typeface="Meiryo UI" panose="020B0604030504040204" pitchFamily="50" charset="-128"/>
                <a:ea typeface="Meiryo UI" panose="020B0604030504040204" pitchFamily="50" charset="-128"/>
              </a:rPr>
              <a:t>（パッケージ導入）</a:t>
            </a:r>
          </a:p>
        </p:txBody>
      </p:sp>
      <p:sp>
        <p:nvSpPr>
          <p:cNvPr id="153" name="正方形/長方形 83"/>
          <p:cNvSpPr>
            <a:spLocks noChangeArrowheads="1"/>
          </p:cNvSpPr>
          <p:nvPr/>
        </p:nvSpPr>
        <p:spPr bwMode="auto">
          <a:xfrm>
            <a:off x="4522693" y="3494091"/>
            <a:ext cx="369332"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dist" eaLnBrk="1" hangingPunct="1">
              <a:spcBef>
                <a:spcPct val="0"/>
              </a:spcBef>
              <a:buFontTx/>
              <a:buNone/>
            </a:pPr>
            <a:r>
              <a:rPr lang="ja-JP" altLang="en-US" sz="1200" b="1">
                <a:solidFill>
                  <a:srgbClr val="0070C0"/>
                </a:solidFill>
                <a:latin typeface="Meiryo UI" panose="020B0604030504040204" pitchFamily="50" charset="-128"/>
                <a:ea typeface="Meiryo UI" panose="020B0604030504040204" pitchFamily="50" charset="-128"/>
              </a:rPr>
              <a:t>（スクラッチ開発）</a:t>
            </a:r>
          </a:p>
        </p:txBody>
      </p:sp>
      <p:sp>
        <p:nvSpPr>
          <p:cNvPr id="154" name="テキスト ボックス 2"/>
          <p:cNvSpPr txBox="1">
            <a:spLocks noChangeArrowheads="1"/>
          </p:cNvSpPr>
          <p:nvPr/>
        </p:nvSpPr>
        <p:spPr bwMode="auto">
          <a:xfrm>
            <a:off x="4852338" y="4703766"/>
            <a:ext cx="704286" cy="2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900" b="1">
                <a:latin typeface="Meiryo UI" panose="020B0604030504040204" pitchFamily="50" charset="-128"/>
                <a:ea typeface="Meiryo UI" panose="020B0604030504040204" pitchFamily="50" charset="-128"/>
              </a:rPr>
              <a:t>イテレーション</a:t>
            </a:r>
          </a:p>
        </p:txBody>
      </p:sp>
      <p:sp>
        <p:nvSpPr>
          <p:cNvPr id="155" name="テキスト ボックス 83"/>
          <p:cNvSpPr txBox="1">
            <a:spLocks noChangeArrowheads="1"/>
          </p:cNvSpPr>
          <p:nvPr/>
        </p:nvSpPr>
        <p:spPr bwMode="auto">
          <a:xfrm>
            <a:off x="4919013" y="5240341"/>
            <a:ext cx="439791" cy="2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900" b="1">
                <a:latin typeface="Meiryo UI" panose="020B0604030504040204" pitchFamily="50" charset="-128"/>
                <a:ea typeface="Meiryo UI" panose="020B0604030504040204" pitchFamily="50" charset="-128"/>
              </a:rPr>
              <a:t>フェーズ</a:t>
            </a:r>
          </a:p>
        </p:txBody>
      </p:sp>
      <p:sp>
        <p:nvSpPr>
          <p:cNvPr id="156" name="テキスト ボックス 3"/>
          <p:cNvSpPr txBox="1">
            <a:spLocks noChangeArrowheads="1"/>
          </p:cNvSpPr>
          <p:nvPr/>
        </p:nvSpPr>
        <p:spPr bwMode="auto">
          <a:xfrm>
            <a:off x="4796775" y="6386516"/>
            <a:ext cx="5372100" cy="339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600" b="1">
                <a:latin typeface="Meiryo UI" panose="020B0604030504040204" pitchFamily="50" charset="-128"/>
                <a:ea typeface="Meiryo UI" panose="020B0604030504040204" pitchFamily="50" charset="-128"/>
              </a:rPr>
              <a:t>アジャイル開発（自動化ツール：</a:t>
            </a:r>
            <a:r>
              <a:rPr lang="en-US" altLang="ja-JP" sz="1600" b="1">
                <a:latin typeface="Meiryo UI" panose="020B0604030504040204" pitchFamily="50" charset="-128"/>
                <a:ea typeface="Meiryo UI" panose="020B0604030504040204" pitchFamily="50" charset="-128"/>
              </a:rPr>
              <a:t>BRMS</a:t>
            </a:r>
            <a:r>
              <a:rPr lang="ja-JP" altLang="en-US" sz="1600" b="1">
                <a:latin typeface="Meiryo UI" panose="020B0604030504040204" pitchFamily="50" charset="-128"/>
                <a:ea typeface="Meiryo UI" panose="020B0604030504040204" pitchFamily="50" charset="-128"/>
              </a:rPr>
              <a:t>）</a:t>
            </a:r>
          </a:p>
        </p:txBody>
      </p:sp>
      <p:sp>
        <p:nvSpPr>
          <p:cNvPr id="157" name="正方形/長方形 2"/>
          <p:cNvSpPr>
            <a:spLocks noChangeArrowheads="1"/>
          </p:cNvSpPr>
          <p:nvPr/>
        </p:nvSpPr>
        <p:spPr bwMode="auto">
          <a:xfrm>
            <a:off x="7151038" y="5307016"/>
            <a:ext cx="19656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600" b="1">
                <a:latin typeface="Meiryo UI" panose="020B0604030504040204" pitchFamily="50" charset="-128"/>
                <a:ea typeface="Meiryo UI" panose="020B0604030504040204" pitchFamily="50" charset="-128"/>
              </a:rPr>
              <a:t>例：</a:t>
            </a:r>
            <a:r>
              <a:rPr lang="en-US" altLang="ja-JP" sz="1600" b="1">
                <a:latin typeface="Meiryo UI" panose="020B0604030504040204" pitchFamily="50" charset="-128"/>
                <a:ea typeface="Meiryo UI" panose="020B0604030504040204" pitchFamily="50" charset="-128"/>
              </a:rPr>
              <a:t>Coup</a:t>
            </a:r>
            <a:r>
              <a:rPr lang="ja-JP" altLang="en-US" sz="1600" b="1">
                <a:latin typeface="Meiryo UI" panose="020B0604030504040204" pitchFamily="50" charset="-128"/>
                <a:ea typeface="Meiryo UI" panose="020B0604030504040204" pitchFamily="50" charset="-128"/>
              </a:rPr>
              <a:t>開発標準</a:t>
            </a:r>
          </a:p>
        </p:txBody>
      </p:sp>
      <p:pic>
        <p:nvPicPr>
          <p:cNvPr id="158" name="Picture 8" descr="C:\Documents and Settings\hamaguchik\Local Settings\Temporary Internet Files\Content.IE5\KPVLFXOE\MC9004326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363" y="2951166"/>
            <a:ext cx="1643062"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テキスト ボックス 2"/>
          <p:cNvSpPr txBox="1">
            <a:spLocks noChangeArrowheads="1"/>
          </p:cNvSpPr>
          <p:nvPr/>
        </p:nvSpPr>
        <p:spPr bwMode="auto">
          <a:xfrm>
            <a:off x="1897350" y="4477328"/>
            <a:ext cx="23780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dirty="0">
                <a:latin typeface="Meiryo UI" panose="020B0604030504040204" pitchFamily="50" charset="-128"/>
                <a:ea typeface="Meiryo UI" panose="020B0604030504040204" pitchFamily="50" charset="-128"/>
              </a:rPr>
              <a:t>ＩＴ構想・企画概要版</a:t>
            </a:r>
            <a:endParaRPr lang="en-US" altLang="ja-JP" sz="1800" dirty="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800" dirty="0">
                <a:latin typeface="Meiryo UI" panose="020B0604030504040204" pitchFamily="50" charset="-128"/>
                <a:ea typeface="Meiryo UI" panose="020B0604030504040204" pitchFamily="50" charset="-128"/>
              </a:rPr>
              <a:t>ＩＴ構想・企画詳細版</a:t>
            </a:r>
          </a:p>
        </p:txBody>
      </p:sp>
      <p:sp>
        <p:nvSpPr>
          <p:cNvPr id="160" name="テキスト ボックス 3"/>
          <p:cNvSpPr txBox="1">
            <a:spLocks noChangeArrowheads="1"/>
          </p:cNvSpPr>
          <p:nvPr/>
        </p:nvSpPr>
        <p:spPr bwMode="auto">
          <a:xfrm>
            <a:off x="1783700" y="3243266"/>
            <a:ext cx="1096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4000" b="1">
                <a:latin typeface="Meiryo UI" panose="020B0604030504040204" pitchFamily="50" charset="-128"/>
                <a:ea typeface="Meiryo UI" panose="020B0604030504040204" pitchFamily="50" charset="-128"/>
              </a:rPr>
              <a:t>①</a:t>
            </a:r>
          </a:p>
        </p:txBody>
      </p:sp>
      <p:grpSp>
        <p:nvGrpSpPr>
          <p:cNvPr id="161" name="グループ化 12"/>
          <p:cNvGrpSpPr>
            <a:grpSpLocks/>
          </p:cNvGrpSpPr>
          <p:nvPr/>
        </p:nvGrpSpPr>
        <p:grpSpPr bwMode="auto">
          <a:xfrm>
            <a:off x="1982138" y="5240341"/>
            <a:ext cx="2103437" cy="1335088"/>
            <a:chOff x="6583658" y="4892024"/>
            <a:chExt cx="2103097" cy="1335444"/>
          </a:xfrm>
        </p:grpSpPr>
        <p:sp>
          <p:nvSpPr>
            <p:cNvPr id="162" name="フローチャート : 書類 11"/>
            <p:cNvSpPr>
              <a:spLocks noChangeArrowheads="1"/>
            </p:cNvSpPr>
            <p:nvPr/>
          </p:nvSpPr>
          <p:spPr bwMode="auto">
            <a:xfrm>
              <a:off x="6602979" y="4892024"/>
              <a:ext cx="2083776" cy="1335444"/>
            </a:xfrm>
            <a:prstGeom prst="flowChartDocument">
              <a:avLst/>
            </a:prstGeom>
            <a:solidFill>
              <a:srgbClr val="FFC000"/>
            </a:solidFill>
            <a:ln w="57150" algn="ctr">
              <a:solidFill>
                <a:srgbClr val="FF0000"/>
              </a:solidFill>
              <a:round/>
              <a:headEnd/>
              <a:tailEnd/>
            </a:ln>
          </p:spPr>
          <p:txBody>
            <a:bodyPr lIns="45720" rIns="4572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600" b="1">
                <a:latin typeface="Meiryo UI" panose="020B0604030504040204" pitchFamily="50" charset="-128"/>
                <a:ea typeface="Meiryo UI" panose="020B0604030504040204" pitchFamily="50" charset="-128"/>
              </a:endParaRPr>
            </a:p>
          </p:txBody>
        </p:sp>
        <p:sp>
          <p:nvSpPr>
            <p:cNvPr id="163" name="テキスト ボックス 7"/>
            <p:cNvSpPr txBox="1">
              <a:spLocks noChangeArrowheads="1"/>
            </p:cNvSpPr>
            <p:nvPr/>
          </p:nvSpPr>
          <p:spPr bwMode="auto">
            <a:xfrm>
              <a:off x="6583658" y="5159829"/>
              <a:ext cx="2083776" cy="64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1800">
                  <a:latin typeface="Meiryo UI" panose="020B0604030504040204" pitchFamily="50" charset="-128"/>
                  <a:ea typeface="Meiryo UI" panose="020B0604030504040204" pitchFamily="50" charset="-128"/>
                </a:rPr>
                <a:t>ＩＴ構想・企画と</a:t>
              </a:r>
              <a:endParaRPr lang="en-US" altLang="ja-JP" sz="18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1800">
                  <a:latin typeface="Meiryo UI" panose="020B0604030504040204" pitchFamily="50" charset="-128"/>
                  <a:ea typeface="Meiryo UI" panose="020B0604030504040204" pitchFamily="50" charset="-128"/>
                </a:rPr>
                <a:t>稟議承認プロセス</a:t>
              </a:r>
            </a:p>
          </p:txBody>
        </p:sp>
      </p:grpSp>
      <p:pic>
        <p:nvPicPr>
          <p:cNvPr id="164" name="Picture 8" descr="C:\Documents and Settings\hamaguchik\Local Settings\Temporary Internet Files\Content.IE5\KPVLFXOE\MC9004326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450" y="2984504"/>
            <a:ext cx="1643063"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テキスト ボックス 10"/>
          <p:cNvSpPr txBox="1">
            <a:spLocks noChangeArrowheads="1"/>
          </p:cNvSpPr>
          <p:nvPr/>
        </p:nvSpPr>
        <p:spPr bwMode="auto">
          <a:xfrm>
            <a:off x="3263250" y="3287716"/>
            <a:ext cx="1096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4000" b="1">
                <a:latin typeface="Meiryo UI" panose="020B0604030504040204" pitchFamily="50" charset="-128"/>
                <a:ea typeface="Meiryo UI" panose="020B0604030504040204" pitchFamily="50" charset="-128"/>
              </a:rPr>
              <a:t>②</a:t>
            </a:r>
          </a:p>
        </p:txBody>
      </p:sp>
      <p:sp>
        <p:nvSpPr>
          <p:cNvPr id="166" name="正方形/長方形 165"/>
          <p:cNvSpPr/>
          <p:nvPr/>
        </p:nvSpPr>
        <p:spPr>
          <a:xfrm>
            <a:off x="1865437" y="340816"/>
            <a:ext cx="8383626" cy="461665"/>
          </a:xfrm>
          <a:prstGeom prst="rect">
            <a:avLst/>
          </a:prstGeom>
        </p:spPr>
        <p:txBody>
          <a:bodyPr wrap="square">
            <a:spAutoFit/>
          </a:bodyPr>
          <a:lstStyle/>
          <a:p>
            <a:pPr algn="ctr"/>
            <a:r>
              <a:rPr lang="en-US" altLang="ja-JP" sz="2400" b="1" dirty="0">
                <a:latin typeface="Meiryo UI" panose="020B0604030504040204" pitchFamily="50" charset="-128"/>
                <a:ea typeface="Meiryo UI" panose="020B0604030504040204" pitchFamily="50" charset="-128"/>
              </a:rPr>
              <a:t>DT</a:t>
            </a:r>
            <a:r>
              <a:rPr lang="ja-JP" altLang="en-US" sz="2400" b="1" dirty="0">
                <a:latin typeface="Meiryo UI" panose="020B0604030504040204" pitchFamily="50" charset="-128"/>
                <a:ea typeface="Meiryo UI" panose="020B0604030504040204" pitchFamily="50" charset="-128"/>
              </a:rPr>
              <a:t>の為には、システム開発手法の改革も必要</a:t>
            </a:r>
          </a:p>
        </p:txBody>
      </p:sp>
      <p:sp>
        <p:nvSpPr>
          <p:cNvPr id="2" name="テキスト ボックス 1"/>
          <p:cNvSpPr txBox="1"/>
          <p:nvPr/>
        </p:nvSpPr>
        <p:spPr>
          <a:xfrm>
            <a:off x="2680312" y="858262"/>
            <a:ext cx="8500125" cy="523220"/>
          </a:xfrm>
          <a:prstGeom prst="rect">
            <a:avLst/>
          </a:prstGeom>
          <a:noFill/>
        </p:spPr>
        <p:txBody>
          <a:bodyPr wrap="square" rtlCol="0">
            <a:spAutoFit/>
          </a:bodyPr>
          <a:lstStyle/>
          <a:p>
            <a:r>
              <a:rPr lang="ja-JP" altLang="en-US" sz="2000" b="1" u="sng" dirty="0">
                <a:latin typeface="Meiryo UI" panose="020B0604030504040204" pitchFamily="50" charset="-128"/>
                <a:ea typeface="Meiryo UI" panose="020B0604030504040204" pitchFamily="50" charset="-128"/>
              </a:rPr>
              <a:t>迅速にサービスをお客様に提供できるように</a:t>
            </a:r>
            <a:r>
              <a:rPr lang="ja-JP" altLang="en-US" sz="2800" b="1" dirty="0">
                <a:solidFill>
                  <a:srgbClr val="FF0000"/>
                </a:solidFill>
                <a:latin typeface="Meiryo UI" panose="020B0604030504040204" pitchFamily="50" charset="-128"/>
                <a:ea typeface="Meiryo UI" panose="020B0604030504040204" pitchFamily="50" charset="-128"/>
              </a:rPr>
              <a:t>ソフト開発手法を変えろ！</a:t>
            </a:r>
            <a:endParaRPr kumimoji="1" lang="ja-JP" altLang="en-US" sz="2800" b="1" dirty="0">
              <a:solidFill>
                <a:srgbClr val="FF0000"/>
              </a:solidFill>
              <a:latin typeface="Meiryo UI" panose="020B0604030504040204" pitchFamily="50" charset="-128"/>
              <a:ea typeface="Meiryo UI" panose="020B0604030504040204" pitchFamily="50" charset="-128"/>
            </a:endParaRPr>
          </a:p>
        </p:txBody>
      </p:sp>
      <p:sp>
        <p:nvSpPr>
          <p:cNvPr id="3" name="右矢印吹き出し 2"/>
          <p:cNvSpPr/>
          <p:nvPr/>
        </p:nvSpPr>
        <p:spPr>
          <a:xfrm>
            <a:off x="272144" y="2699773"/>
            <a:ext cx="1109920" cy="4026467"/>
          </a:xfrm>
          <a:prstGeom prst="rightArrowCallout">
            <a:avLst/>
          </a:prstGeom>
          <a:solidFill>
            <a:schemeClr val="accent3">
              <a:lumMod val="20000"/>
              <a:lumOff val="80000"/>
            </a:schemeClr>
          </a:solidFill>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角丸四角形 3"/>
          <p:cNvSpPr/>
          <p:nvPr/>
        </p:nvSpPr>
        <p:spPr>
          <a:xfrm>
            <a:off x="1440800" y="2951166"/>
            <a:ext cx="3143249" cy="3775075"/>
          </a:xfrm>
          <a:prstGeom prst="roundRect">
            <a:avLst>
              <a:gd name="adj" fmla="val 5463"/>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07667" y="3058482"/>
            <a:ext cx="461665" cy="3724274"/>
          </a:xfrm>
          <a:prstGeom prst="rect">
            <a:avLst/>
          </a:prstGeom>
          <a:noFill/>
        </p:spPr>
        <p:txBody>
          <a:bodyPr vert="eaVert" wrap="square" rtlCol="0">
            <a:spAutoFit/>
          </a:bodyPr>
          <a:lstStyle/>
          <a:p>
            <a:r>
              <a:rPr kumimoji="1" lang="ja-JP" altLang="en-US" b="1" dirty="0"/>
              <a:t>既に創ってあります。利用してね！</a:t>
            </a:r>
          </a:p>
        </p:txBody>
      </p:sp>
    </p:spTree>
    <p:extLst>
      <p:ext uri="{BB962C8B-B14F-4D97-AF65-F5344CB8AC3E}">
        <p14:creationId xmlns:p14="http://schemas.microsoft.com/office/powerpoint/2010/main" val="1586464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a:xfrm>
            <a:off x="7545451" y="5046038"/>
            <a:ext cx="625475" cy="1233170"/>
          </a:xfrm>
          <a:prstGeom prst="rect">
            <a:avLst/>
          </a:prstGeom>
        </p:spPr>
        <p:txBody>
          <a:bodyPr vert="horz" wrap="square" lIns="0" tIns="0" rIns="0" bIns="0" rtlCol="0">
            <a:spAutoFit/>
          </a:bodyPr>
          <a:lstStyle/>
          <a:p>
            <a:pPr marL="12700">
              <a:lnSpc>
                <a:spcPct val="100000"/>
              </a:lnSpc>
            </a:pPr>
            <a:r>
              <a:rPr sz="8000" b="1" spc="35" dirty="0">
                <a:latin typeface="Meiryo UI" panose="020B0604030504040204" pitchFamily="50" charset="-128"/>
                <a:ea typeface="Meiryo UI" panose="020B0604030504040204" pitchFamily="50" charset="-128"/>
                <a:cs typeface="Trebuchet MS"/>
              </a:rPr>
              <a:t>=</a:t>
            </a:r>
            <a:endParaRPr sz="8000">
              <a:latin typeface="Meiryo UI" panose="020B0604030504040204" pitchFamily="50" charset="-128"/>
              <a:ea typeface="Meiryo UI" panose="020B0604030504040204" pitchFamily="50" charset="-128"/>
              <a:cs typeface="Trebuchet MS"/>
            </a:endParaRPr>
          </a:p>
        </p:txBody>
      </p:sp>
      <p:sp>
        <p:nvSpPr>
          <p:cNvPr id="5" name="object 6"/>
          <p:cNvSpPr/>
          <p:nvPr/>
        </p:nvSpPr>
        <p:spPr>
          <a:xfrm>
            <a:off x="0" y="1626055"/>
            <a:ext cx="5420868" cy="2869946"/>
          </a:xfrm>
          <a:prstGeom prst="rect">
            <a:avLst/>
          </a:prstGeom>
          <a:blipFill>
            <a:blip r:embed="rId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 name="object 7"/>
          <p:cNvSpPr/>
          <p:nvPr/>
        </p:nvSpPr>
        <p:spPr>
          <a:xfrm>
            <a:off x="6789928" y="1626055"/>
            <a:ext cx="5399023" cy="2869946"/>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 name="object 9"/>
          <p:cNvSpPr txBox="1"/>
          <p:nvPr/>
        </p:nvSpPr>
        <p:spPr>
          <a:xfrm>
            <a:off x="10661650" y="2086810"/>
            <a:ext cx="1305560" cy="379095"/>
          </a:xfrm>
          <a:prstGeom prst="rect">
            <a:avLst/>
          </a:prstGeom>
        </p:spPr>
        <p:txBody>
          <a:bodyPr vert="horz" wrap="square" lIns="0" tIns="0" rIns="0" bIns="0" rtlCol="0">
            <a:spAutoFit/>
          </a:bodyPr>
          <a:lstStyle/>
          <a:p>
            <a:pPr marL="12700">
              <a:lnSpc>
                <a:spcPct val="100000"/>
              </a:lnSpc>
            </a:pPr>
            <a:r>
              <a:rPr sz="2400" b="1" spc="-80" dirty="0">
                <a:latin typeface="Meiryo UI" panose="020B0604030504040204" pitchFamily="50" charset="-128"/>
                <a:ea typeface="Meiryo UI" panose="020B0604030504040204" pitchFamily="50" charset="-128"/>
                <a:cs typeface="Trebuchet MS"/>
              </a:rPr>
              <a:t>G</a:t>
            </a:r>
            <a:r>
              <a:rPr sz="2400" b="1" spc="-60" dirty="0">
                <a:latin typeface="Meiryo UI" panose="020B0604030504040204" pitchFamily="50" charset="-128"/>
                <a:ea typeface="Meiryo UI" panose="020B0604030504040204" pitchFamily="50" charset="-128"/>
                <a:cs typeface="Trebuchet MS"/>
              </a:rPr>
              <a:t>E</a:t>
            </a:r>
            <a:r>
              <a:rPr sz="2400" b="1" spc="10" dirty="0">
                <a:latin typeface="Meiryo UI" panose="020B0604030504040204" pitchFamily="50" charset="-128"/>
                <a:ea typeface="Meiryo UI" panose="020B0604030504040204" pitchFamily="50" charset="-128"/>
                <a:cs typeface="Microsoft YaHei"/>
              </a:rPr>
              <a:t>パワー</a:t>
            </a:r>
            <a:endParaRPr sz="2400" dirty="0">
              <a:latin typeface="Meiryo UI" panose="020B0604030504040204" pitchFamily="50" charset="-128"/>
              <a:ea typeface="Meiryo UI" panose="020B0604030504040204" pitchFamily="50" charset="-128"/>
              <a:cs typeface="Microsoft YaHei"/>
            </a:endParaRPr>
          </a:p>
        </p:txBody>
      </p:sp>
      <p:sp>
        <p:nvSpPr>
          <p:cNvPr id="8" name="object 10"/>
          <p:cNvSpPr txBox="1"/>
          <p:nvPr/>
        </p:nvSpPr>
        <p:spPr>
          <a:xfrm>
            <a:off x="2191257" y="5046038"/>
            <a:ext cx="625475" cy="1233170"/>
          </a:xfrm>
          <a:prstGeom prst="rect">
            <a:avLst/>
          </a:prstGeom>
        </p:spPr>
        <p:txBody>
          <a:bodyPr vert="horz" wrap="square" lIns="0" tIns="0" rIns="0" bIns="0" rtlCol="0">
            <a:spAutoFit/>
          </a:bodyPr>
          <a:lstStyle/>
          <a:p>
            <a:pPr marL="12700">
              <a:lnSpc>
                <a:spcPct val="100000"/>
              </a:lnSpc>
            </a:pPr>
            <a:r>
              <a:rPr sz="8000" b="1" spc="35" dirty="0">
                <a:latin typeface="Meiryo UI" panose="020B0604030504040204" pitchFamily="50" charset="-128"/>
                <a:ea typeface="Meiryo UI" panose="020B0604030504040204" pitchFamily="50" charset="-128"/>
                <a:cs typeface="Trebuchet MS"/>
              </a:rPr>
              <a:t>+</a:t>
            </a:r>
            <a:endParaRPr sz="8000" dirty="0">
              <a:latin typeface="Meiryo UI" panose="020B0604030504040204" pitchFamily="50" charset="-128"/>
              <a:ea typeface="Meiryo UI" panose="020B0604030504040204" pitchFamily="50" charset="-128"/>
              <a:cs typeface="Trebuchet MS"/>
            </a:endParaRPr>
          </a:p>
        </p:txBody>
      </p:sp>
      <p:sp>
        <p:nvSpPr>
          <p:cNvPr id="9" name="object 11"/>
          <p:cNvSpPr txBox="1"/>
          <p:nvPr/>
        </p:nvSpPr>
        <p:spPr>
          <a:xfrm>
            <a:off x="4989703" y="5046038"/>
            <a:ext cx="625475" cy="1233170"/>
          </a:xfrm>
          <a:prstGeom prst="rect">
            <a:avLst/>
          </a:prstGeom>
        </p:spPr>
        <p:txBody>
          <a:bodyPr vert="horz" wrap="square" lIns="0" tIns="0" rIns="0" bIns="0" rtlCol="0">
            <a:spAutoFit/>
          </a:bodyPr>
          <a:lstStyle/>
          <a:p>
            <a:pPr marL="12700">
              <a:lnSpc>
                <a:spcPct val="100000"/>
              </a:lnSpc>
            </a:pPr>
            <a:r>
              <a:rPr sz="8000" b="1" spc="35" dirty="0">
                <a:latin typeface="Meiryo UI" panose="020B0604030504040204" pitchFamily="50" charset="-128"/>
                <a:ea typeface="Meiryo UI" panose="020B0604030504040204" pitchFamily="50" charset="-128"/>
                <a:cs typeface="Trebuchet MS"/>
              </a:rPr>
              <a:t>+</a:t>
            </a:r>
            <a:endParaRPr sz="8000">
              <a:latin typeface="Meiryo UI" panose="020B0604030504040204" pitchFamily="50" charset="-128"/>
              <a:ea typeface="Meiryo UI" panose="020B0604030504040204" pitchFamily="50" charset="-128"/>
              <a:cs typeface="Trebuchet MS"/>
            </a:endParaRPr>
          </a:p>
        </p:txBody>
      </p:sp>
      <p:sp>
        <p:nvSpPr>
          <p:cNvPr id="10" name="object 12"/>
          <p:cNvSpPr txBox="1"/>
          <p:nvPr/>
        </p:nvSpPr>
        <p:spPr>
          <a:xfrm>
            <a:off x="5747130" y="2632783"/>
            <a:ext cx="684530" cy="1354455"/>
          </a:xfrm>
          <a:prstGeom prst="rect">
            <a:avLst/>
          </a:prstGeom>
        </p:spPr>
        <p:txBody>
          <a:bodyPr vert="horz" wrap="square" lIns="0" tIns="0" rIns="0" bIns="0" rtlCol="0">
            <a:spAutoFit/>
          </a:bodyPr>
          <a:lstStyle/>
          <a:p>
            <a:pPr marL="12700" algn="ctr">
              <a:lnSpc>
                <a:spcPct val="100000"/>
              </a:lnSpc>
            </a:pPr>
            <a:r>
              <a:rPr sz="8800" b="1" spc="30" dirty="0">
                <a:latin typeface="Meiryo UI" panose="020B0604030504040204" pitchFamily="50" charset="-128"/>
                <a:ea typeface="Meiryo UI" panose="020B0604030504040204" pitchFamily="50" charset="-128"/>
                <a:cs typeface="Trebuchet MS"/>
              </a:rPr>
              <a:t>+</a:t>
            </a:r>
            <a:endParaRPr sz="8800" dirty="0">
              <a:latin typeface="Meiryo UI" panose="020B0604030504040204" pitchFamily="50" charset="-128"/>
              <a:ea typeface="Meiryo UI" panose="020B0604030504040204" pitchFamily="50" charset="-128"/>
              <a:cs typeface="Trebuchet MS"/>
            </a:endParaRPr>
          </a:p>
        </p:txBody>
      </p:sp>
      <p:sp>
        <p:nvSpPr>
          <p:cNvPr id="11" name="object 13"/>
          <p:cNvSpPr txBox="1"/>
          <p:nvPr/>
        </p:nvSpPr>
        <p:spPr>
          <a:xfrm>
            <a:off x="401218" y="5690055"/>
            <a:ext cx="1515745" cy="614045"/>
          </a:xfrm>
          <a:prstGeom prst="rect">
            <a:avLst/>
          </a:prstGeom>
        </p:spPr>
        <p:txBody>
          <a:bodyPr vert="horz" wrap="square" lIns="0" tIns="0" rIns="0" bIns="0" rtlCol="0">
            <a:spAutoFit/>
          </a:bodyPr>
          <a:lstStyle/>
          <a:p>
            <a:pPr marL="12700" marR="5080" indent="449580">
              <a:lnSpc>
                <a:spcPct val="100000"/>
              </a:lnSpc>
              <a:tabLst>
                <a:tab pos="669290" algn="l"/>
              </a:tabLst>
            </a:pPr>
            <a:r>
              <a:rPr sz="2000" u="sng" spc="-1635" dirty="0">
                <a:latin typeface="Meiryo UI" panose="020B0604030504040204" pitchFamily="50" charset="-128"/>
                <a:ea typeface="Meiryo UI" panose="020B0604030504040204" pitchFamily="50" charset="-128"/>
                <a:cs typeface="Meiryo UI"/>
              </a:rPr>
              <a:t>デ</a:t>
            </a:r>
            <a:r>
              <a:rPr sz="2000" spc="-1635" dirty="0">
                <a:latin typeface="Meiryo UI" panose="020B0604030504040204" pitchFamily="50" charset="-128"/>
                <a:ea typeface="Meiryo UI" panose="020B0604030504040204" pitchFamily="50" charset="-128"/>
                <a:cs typeface="Times New Roman"/>
              </a:rPr>
              <a:t>	</a:t>
            </a:r>
            <a:r>
              <a:rPr sz="2000" spc="-5" dirty="0">
                <a:latin typeface="Meiryo UI" panose="020B0604030504040204" pitchFamily="50" charset="-128"/>
                <a:ea typeface="Meiryo UI" panose="020B0604030504040204" pitchFamily="50" charset="-128"/>
                <a:cs typeface="Meiryo UI"/>
              </a:rPr>
              <a:t>ータ</a:t>
            </a:r>
            <a:r>
              <a:rPr lang="ja-JP" altLang="en-US" sz="2000" spc="-5" dirty="0">
                <a:latin typeface="Meiryo UI" panose="020B0604030504040204" pitchFamily="50" charset="-128"/>
                <a:ea typeface="Meiryo UI" panose="020B0604030504040204" pitchFamily="50" charset="-128"/>
                <a:cs typeface="Meiryo UI"/>
              </a:rPr>
              <a:t>の</a:t>
            </a:r>
            <a:r>
              <a:rPr sz="2000" dirty="0" err="1">
                <a:latin typeface="Meiryo UI" panose="020B0604030504040204" pitchFamily="50" charset="-128"/>
                <a:ea typeface="Meiryo UI" panose="020B0604030504040204" pitchFamily="50" charset="-128"/>
                <a:cs typeface="Meiryo UI"/>
              </a:rPr>
              <a:t>継続的な接続</a:t>
            </a:r>
            <a:endParaRPr sz="2000" dirty="0">
              <a:latin typeface="Meiryo UI" panose="020B0604030504040204" pitchFamily="50" charset="-128"/>
              <a:ea typeface="Meiryo UI" panose="020B0604030504040204" pitchFamily="50" charset="-128"/>
              <a:cs typeface="Meiryo UI"/>
            </a:endParaRPr>
          </a:p>
        </p:txBody>
      </p:sp>
      <p:sp>
        <p:nvSpPr>
          <p:cNvPr id="12" name="object 14"/>
          <p:cNvSpPr txBox="1"/>
          <p:nvPr/>
        </p:nvSpPr>
        <p:spPr>
          <a:xfrm>
            <a:off x="3073958" y="5456485"/>
            <a:ext cx="1886585" cy="614045"/>
          </a:xfrm>
          <a:prstGeom prst="rect">
            <a:avLst/>
          </a:prstGeom>
        </p:spPr>
        <p:txBody>
          <a:bodyPr vert="horz" wrap="square" lIns="0" tIns="0" rIns="0" bIns="0" rtlCol="0">
            <a:spAutoFit/>
          </a:bodyPr>
          <a:lstStyle/>
          <a:p>
            <a:pPr marL="12700" marR="5080" indent="357505">
              <a:lnSpc>
                <a:spcPct val="100000"/>
              </a:lnSpc>
            </a:pPr>
            <a:r>
              <a:rPr sz="2000" u="sng" spc="-500" dirty="0">
                <a:latin typeface="Meiryo UI" panose="020B0604030504040204" pitchFamily="50" charset="-128"/>
                <a:ea typeface="Meiryo UI" panose="020B0604030504040204" pitchFamily="50" charset="-128"/>
                <a:cs typeface="Times New Roman"/>
              </a:rPr>
              <a:t> </a:t>
            </a:r>
            <a:r>
              <a:rPr sz="2000" u="sng" dirty="0">
                <a:latin typeface="Meiryo UI" panose="020B0604030504040204" pitchFamily="50" charset="-128"/>
                <a:ea typeface="Meiryo UI" panose="020B0604030504040204" pitchFamily="50" charset="-128"/>
                <a:cs typeface="Meiryo UI"/>
              </a:rPr>
              <a:t>統計・分析  </a:t>
            </a:r>
            <a:r>
              <a:rPr sz="2000" dirty="0">
                <a:latin typeface="Meiryo UI" panose="020B0604030504040204" pitchFamily="50" charset="-128"/>
                <a:ea typeface="Meiryo UI" panose="020B0604030504040204" pitchFamily="50" charset="-128"/>
                <a:cs typeface="Meiryo UI"/>
              </a:rPr>
              <a:t>トレンド、セ</a:t>
            </a:r>
            <a:r>
              <a:rPr sz="2000" spc="5" dirty="0">
                <a:latin typeface="Meiryo UI" panose="020B0604030504040204" pitchFamily="50" charset="-128"/>
                <a:ea typeface="Meiryo UI" panose="020B0604030504040204" pitchFamily="50" charset="-128"/>
                <a:cs typeface="Meiryo UI"/>
              </a:rPr>
              <a:t>グ</a:t>
            </a:r>
            <a:r>
              <a:rPr sz="2000" dirty="0">
                <a:latin typeface="Meiryo UI" panose="020B0604030504040204" pitchFamily="50" charset="-128"/>
                <a:ea typeface="Meiryo UI" panose="020B0604030504040204" pitchFamily="50" charset="-128"/>
                <a:cs typeface="Meiryo UI"/>
              </a:rPr>
              <a:t>メント</a:t>
            </a:r>
          </a:p>
        </p:txBody>
      </p:sp>
      <p:sp>
        <p:nvSpPr>
          <p:cNvPr id="13" name="object 15"/>
          <p:cNvSpPr txBox="1"/>
          <p:nvPr/>
        </p:nvSpPr>
        <p:spPr>
          <a:xfrm>
            <a:off x="5836411" y="5690055"/>
            <a:ext cx="1386840" cy="614045"/>
          </a:xfrm>
          <a:prstGeom prst="rect">
            <a:avLst/>
          </a:prstGeom>
        </p:spPr>
        <p:txBody>
          <a:bodyPr vert="horz" wrap="square" lIns="0" tIns="0" rIns="0" bIns="0" rtlCol="0">
            <a:spAutoFit/>
          </a:bodyPr>
          <a:lstStyle/>
          <a:p>
            <a:pPr marL="12700" marR="5080" indent="424180">
              <a:lnSpc>
                <a:spcPct val="100000"/>
              </a:lnSpc>
            </a:pPr>
            <a:r>
              <a:rPr sz="2000" u="sng" spc="-495" dirty="0">
                <a:latin typeface="Meiryo UI" panose="020B0604030504040204" pitchFamily="50" charset="-128"/>
                <a:ea typeface="Meiryo UI" panose="020B0604030504040204" pitchFamily="50" charset="-128"/>
                <a:cs typeface="Times New Roman"/>
              </a:rPr>
              <a:t> </a:t>
            </a:r>
            <a:r>
              <a:rPr sz="2000" u="sng" spc="-5" dirty="0">
                <a:latin typeface="Meiryo UI" panose="020B0604030504040204" pitchFamily="50" charset="-128"/>
                <a:ea typeface="Meiryo UI" panose="020B0604030504040204" pitchFamily="50" charset="-128"/>
                <a:cs typeface="Meiryo UI"/>
              </a:rPr>
              <a:t>物理  </a:t>
            </a:r>
            <a:r>
              <a:rPr sz="2000" spc="5" dirty="0">
                <a:latin typeface="Meiryo UI" panose="020B0604030504040204" pitchFamily="50" charset="-128"/>
                <a:ea typeface="Meiryo UI" panose="020B0604030504040204" pitchFamily="50" charset="-128"/>
                <a:cs typeface="Meiryo UI"/>
              </a:rPr>
              <a:t>G</a:t>
            </a:r>
            <a:r>
              <a:rPr sz="2000" dirty="0">
                <a:latin typeface="Meiryo UI" panose="020B0604030504040204" pitchFamily="50" charset="-128"/>
                <a:ea typeface="Meiryo UI" panose="020B0604030504040204" pitchFamily="50" charset="-128"/>
                <a:cs typeface="Meiryo UI"/>
              </a:rPr>
              <a:t>E専門領域</a:t>
            </a:r>
            <a:endParaRPr sz="2000">
              <a:latin typeface="Meiryo UI" panose="020B0604030504040204" pitchFamily="50" charset="-128"/>
              <a:ea typeface="Meiryo UI" panose="020B0604030504040204" pitchFamily="50" charset="-128"/>
              <a:cs typeface="Meiryo UI"/>
            </a:endParaRPr>
          </a:p>
        </p:txBody>
      </p:sp>
      <p:sp>
        <p:nvSpPr>
          <p:cNvPr id="14" name="object 16"/>
          <p:cNvSpPr/>
          <p:nvPr/>
        </p:nvSpPr>
        <p:spPr>
          <a:xfrm>
            <a:off x="861795" y="4956502"/>
            <a:ext cx="723061" cy="675702"/>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 name="object 17"/>
          <p:cNvSpPr/>
          <p:nvPr/>
        </p:nvSpPr>
        <p:spPr>
          <a:xfrm>
            <a:off x="3621151" y="4985966"/>
            <a:ext cx="690499" cy="464057"/>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 name="object 18"/>
          <p:cNvSpPr/>
          <p:nvPr/>
        </p:nvSpPr>
        <p:spPr>
          <a:xfrm>
            <a:off x="3870325" y="5376110"/>
            <a:ext cx="160655" cy="0"/>
          </a:xfrm>
          <a:custGeom>
            <a:avLst/>
            <a:gdLst/>
            <a:ahLst/>
            <a:cxnLst/>
            <a:rect l="l" t="t" r="r" b="b"/>
            <a:pathLst>
              <a:path w="160654">
                <a:moveTo>
                  <a:pt x="0" y="0"/>
                </a:moveTo>
                <a:lnTo>
                  <a:pt x="160147" y="0"/>
                </a:lnTo>
              </a:path>
            </a:pathLst>
          </a:custGeom>
          <a:ln w="28575">
            <a:solidFill>
              <a:srgbClr val="FFFFFF"/>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 name="object 19"/>
          <p:cNvSpPr/>
          <p:nvPr/>
        </p:nvSpPr>
        <p:spPr>
          <a:xfrm>
            <a:off x="6286575" y="4901913"/>
            <a:ext cx="652476" cy="730291"/>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 name="object 21"/>
          <p:cNvSpPr txBox="1"/>
          <p:nvPr/>
        </p:nvSpPr>
        <p:spPr>
          <a:xfrm>
            <a:off x="8915400" y="4878651"/>
            <a:ext cx="3054350" cy="1769715"/>
          </a:xfrm>
          <a:prstGeom prst="rect">
            <a:avLst/>
          </a:prstGeom>
        </p:spPr>
        <p:txBody>
          <a:bodyPr vert="horz" wrap="square" lIns="0" tIns="0" rIns="0" bIns="0" rtlCol="0">
            <a:spAutoFit/>
          </a:bodyPr>
          <a:lstStyle/>
          <a:p>
            <a:pPr marL="12700">
              <a:lnSpc>
                <a:spcPct val="100000"/>
              </a:lnSpc>
              <a:tabLst>
                <a:tab pos="901700" algn="l"/>
              </a:tabLst>
            </a:pPr>
            <a:r>
              <a:rPr sz="2000" u="sng" spc="-495" dirty="0">
                <a:latin typeface="Meiryo UI" panose="020B0604030504040204" pitchFamily="50" charset="-128"/>
                <a:ea typeface="Meiryo UI" panose="020B0604030504040204" pitchFamily="50" charset="-128"/>
                <a:cs typeface="Times New Roman"/>
              </a:rPr>
              <a:t> </a:t>
            </a:r>
            <a:r>
              <a:rPr sz="2000" b="1" u="sng" spc="5" dirty="0">
                <a:latin typeface="Meiryo UI" panose="020B0604030504040204" pitchFamily="50" charset="-128"/>
                <a:ea typeface="Meiryo UI" panose="020B0604030504040204" pitchFamily="50" charset="-128"/>
                <a:cs typeface="Meiryo UI"/>
              </a:rPr>
              <a:t>お客様	&amp;</a:t>
            </a:r>
            <a:r>
              <a:rPr sz="2000" b="1" u="sng" spc="-95" dirty="0">
                <a:latin typeface="Meiryo UI" panose="020B0604030504040204" pitchFamily="50" charset="-128"/>
                <a:ea typeface="Meiryo UI" panose="020B0604030504040204" pitchFamily="50" charset="-128"/>
                <a:cs typeface="Meiryo UI"/>
              </a:rPr>
              <a:t> </a:t>
            </a:r>
            <a:r>
              <a:rPr sz="2000" b="1" u="sng" dirty="0">
                <a:latin typeface="Meiryo UI" panose="020B0604030504040204" pitchFamily="50" charset="-128"/>
                <a:ea typeface="Meiryo UI" panose="020B0604030504040204" pitchFamily="50" charset="-128"/>
                <a:cs typeface="Meiryo UI"/>
              </a:rPr>
              <a:t>GEのベネフィット</a:t>
            </a:r>
            <a:endParaRPr sz="2000" dirty="0">
              <a:latin typeface="Meiryo UI" panose="020B0604030504040204" pitchFamily="50" charset="-128"/>
              <a:ea typeface="Meiryo UI" panose="020B0604030504040204" pitchFamily="50" charset="-128"/>
              <a:cs typeface="Meiryo UI"/>
            </a:endParaRPr>
          </a:p>
          <a:p>
            <a:pPr marL="13335">
              <a:lnSpc>
                <a:spcPct val="100000"/>
              </a:lnSpc>
            </a:pPr>
            <a:r>
              <a:rPr sz="2000" dirty="0">
                <a:latin typeface="Meiryo UI" panose="020B0604030504040204" pitchFamily="50" charset="-128"/>
                <a:ea typeface="Meiryo UI" panose="020B0604030504040204" pitchFamily="50" charset="-128"/>
                <a:cs typeface="Meiryo UI"/>
              </a:rPr>
              <a:t>発電出力 &amp;</a:t>
            </a:r>
            <a:r>
              <a:rPr sz="2000" spc="-90" dirty="0">
                <a:latin typeface="Meiryo UI" panose="020B0604030504040204" pitchFamily="50" charset="-128"/>
                <a:ea typeface="Meiryo UI" panose="020B0604030504040204" pitchFamily="50" charset="-128"/>
                <a:cs typeface="Meiryo UI"/>
              </a:rPr>
              <a:t> </a:t>
            </a:r>
            <a:r>
              <a:rPr sz="2000" dirty="0">
                <a:latin typeface="Meiryo UI" panose="020B0604030504040204" pitchFamily="50" charset="-128"/>
                <a:ea typeface="Meiryo UI" panose="020B0604030504040204" pitchFamily="50" charset="-128"/>
                <a:cs typeface="Meiryo UI"/>
              </a:rPr>
              <a:t>新ビジネスモデル</a:t>
            </a:r>
          </a:p>
          <a:p>
            <a:pPr marL="13335" marR="897890">
              <a:lnSpc>
                <a:spcPct val="125000"/>
              </a:lnSpc>
            </a:pPr>
            <a:r>
              <a:rPr sz="2000" dirty="0">
                <a:latin typeface="Meiryo UI" panose="020B0604030504040204" pitchFamily="50" charset="-128"/>
                <a:ea typeface="Meiryo UI" panose="020B0604030504040204" pitchFamily="50" charset="-128"/>
                <a:cs typeface="Meiryo UI"/>
              </a:rPr>
              <a:t>信頼性 &amp;</a:t>
            </a:r>
            <a:r>
              <a:rPr sz="2000" spc="-105" dirty="0">
                <a:latin typeface="Meiryo UI" panose="020B0604030504040204" pitchFamily="50" charset="-128"/>
                <a:ea typeface="Meiryo UI" panose="020B0604030504040204" pitchFamily="50" charset="-128"/>
                <a:cs typeface="Meiryo UI"/>
              </a:rPr>
              <a:t> </a:t>
            </a:r>
            <a:r>
              <a:rPr sz="2000" dirty="0" err="1">
                <a:latin typeface="Meiryo UI" panose="020B0604030504040204" pitchFamily="50" charset="-128"/>
                <a:ea typeface="Meiryo UI" panose="020B0604030504040204" pitchFamily="50" charset="-128"/>
                <a:cs typeface="Meiryo UI"/>
              </a:rPr>
              <a:t>稼働時間</a:t>
            </a:r>
            <a:r>
              <a:rPr sz="2000" dirty="0">
                <a:latin typeface="Meiryo UI" panose="020B0604030504040204" pitchFamily="50" charset="-128"/>
                <a:ea typeface="Meiryo UI" panose="020B0604030504040204" pitchFamily="50" charset="-128"/>
                <a:cs typeface="Meiryo UI"/>
              </a:rPr>
              <a:t>  </a:t>
            </a:r>
            <a:r>
              <a:rPr sz="2000" dirty="0" err="1">
                <a:latin typeface="Meiryo UI" panose="020B0604030504040204" pitchFamily="50" charset="-128"/>
                <a:ea typeface="Meiryo UI" panose="020B0604030504040204" pitchFamily="50" charset="-128"/>
                <a:cs typeface="Meiryo UI"/>
              </a:rPr>
              <a:t>燃料費</a:t>
            </a:r>
            <a:br>
              <a:rPr lang="en-US" sz="2000" dirty="0">
                <a:latin typeface="Meiryo UI" panose="020B0604030504040204" pitchFamily="50" charset="-128"/>
                <a:ea typeface="Meiryo UI" panose="020B0604030504040204" pitchFamily="50" charset="-128"/>
                <a:cs typeface="Meiryo UI"/>
              </a:rPr>
            </a:br>
            <a:r>
              <a:rPr sz="2000" dirty="0" err="1">
                <a:latin typeface="Meiryo UI" panose="020B0604030504040204" pitchFamily="50" charset="-128"/>
                <a:ea typeface="Meiryo UI" panose="020B0604030504040204" pitchFamily="50" charset="-128"/>
                <a:cs typeface="Meiryo UI"/>
              </a:rPr>
              <a:t>リペア</a:t>
            </a:r>
            <a:r>
              <a:rPr sz="2000" dirty="0">
                <a:latin typeface="Meiryo UI" panose="020B0604030504040204" pitchFamily="50" charset="-128"/>
                <a:ea typeface="Meiryo UI" panose="020B0604030504040204" pitchFamily="50" charset="-128"/>
                <a:cs typeface="Meiryo UI"/>
              </a:rPr>
              <a:t> ＆</a:t>
            </a:r>
            <a:r>
              <a:rPr sz="2000" spc="-85" dirty="0">
                <a:latin typeface="Meiryo UI" panose="020B0604030504040204" pitchFamily="50" charset="-128"/>
                <a:ea typeface="Meiryo UI" panose="020B0604030504040204" pitchFamily="50" charset="-128"/>
                <a:cs typeface="Meiryo UI"/>
              </a:rPr>
              <a:t> </a:t>
            </a:r>
            <a:r>
              <a:rPr sz="2000" dirty="0" err="1">
                <a:latin typeface="Meiryo UI" panose="020B0604030504040204" pitchFamily="50" charset="-128"/>
                <a:ea typeface="Meiryo UI" panose="020B0604030504040204" pitchFamily="50" charset="-128"/>
                <a:cs typeface="Meiryo UI"/>
              </a:rPr>
              <a:t>定検保守</a:t>
            </a:r>
            <a:endParaRPr sz="2000" dirty="0">
              <a:latin typeface="Meiryo UI" panose="020B0604030504040204" pitchFamily="50" charset="-128"/>
              <a:ea typeface="Meiryo UI" panose="020B0604030504040204" pitchFamily="50" charset="-128"/>
              <a:cs typeface="Meiryo UI"/>
            </a:endParaRPr>
          </a:p>
        </p:txBody>
      </p:sp>
      <p:sp>
        <p:nvSpPr>
          <p:cNvPr id="19" name="object 9"/>
          <p:cNvSpPr txBox="1"/>
          <p:nvPr/>
        </p:nvSpPr>
        <p:spPr>
          <a:xfrm>
            <a:off x="6939050" y="2086809"/>
            <a:ext cx="1976349" cy="369332"/>
          </a:xfrm>
          <a:prstGeom prst="rect">
            <a:avLst/>
          </a:prstGeom>
        </p:spPr>
        <p:txBody>
          <a:bodyPr vert="horz" wrap="square" lIns="0" tIns="0" rIns="0" bIns="0" rtlCol="0">
            <a:spAutoFit/>
          </a:bodyPr>
          <a:lstStyle/>
          <a:p>
            <a:pPr marL="12700">
              <a:lnSpc>
                <a:spcPct val="100000"/>
              </a:lnSpc>
            </a:pPr>
            <a:r>
              <a:rPr lang="ja-JP" altLang="en-US" sz="2400" dirty="0">
                <a:latin typeface="Meiryo UI" panose="020B0604030504040204" pitchFamily="50" charset="-128"/>
                <a:ea typeface="Meiryo UI" panose="020B0604030504040204" pitchFamily="50" charset="-128"/>
                <a:cs typeface="Microsoft YaHei"/>
              </a:rPr>
              <a:t>物理学</a:t>
            </a:r>
            <a:endParaRPr sz="2400" dirty="0">
              <a:latin typeface="Meiryo UI" panose="020B0604030504040204" pitchFamily="50" charset="-128"/>
              <a:ea typeface="Meiryo UI" panose="020B0604030504040204" pitchFamily="50" charset="-128"/>
              <a:cs typeface="Microsoft YaHei"/>
            </a:endParaRPr>
          </a:p>
        </p:txBody>
      </p:sp>
      <p:sp>
        <p:nvSpPr>
          <p:cNvPr id="20" name="object 9"/>
          <p:cNvSpPr txBox="1"/>
          <p:nvPr/>
        </p:nvSpPr>
        <p:spPr>
          <a:xfrm>
            <a:off x="170915" y="2159318"/>
            <a:ext cx="1976349" cy="369332"/>
          </a:xfrm>
          <a:prstGeom prst="rect">
            <a:avLst/>
          </a:prstGeom>
        </p:spPr>
        <p:txBody>
          <a:bodyPr vert="horz" wrap="square" lIns="0" tIns="0" rIns="0" bIns="0" rtlCol="0">
            <a:spAutoFit/>
          </a:bodyPr>
          <a:lstStyle/>
          <a:p>
            <a:pPr marL="12700">
              <a:lnSpc>
                <a:spcPct val="100000"/>
              </a:lnSpc>
            </a:pPr>
            <a:r>
              <a:rPr lang="ja-JP" altLang="en-US" sz="2400" dirty="0">
                <a:latin typeface="Meiryo UI" panose="020B0604030504040204" pitchFamily="50" charset="-128"/>
                <a:ea typeface="Meiryo UI" panose="020B0604030504040204" pitchFamily="50" charset="-128"/>
                <a:cs typeface="Microsoft YaHei"/>
              </a:rPr>
              <a:t>アナリティクス</a:t>
            </a:r>
            <a:endParaRPr sz="2400" dirty="0">
              <a:latin typeface="Meiryo UI" panose="020B0604030504040204" pitchFamily="50" charset="-128"/>
              <a:ea typeface="Meiryo UI" panose="020B0604030504040204" pitchFamily="50" charset="-128"/>
              <a:cs typeface="Microsoft YaHei"/>
            </a:endParaRPr>
          </a:p>
        </p:txBody>
      </p:sp>
      <p:sp>
        <p:nvSpPr>
          <p:cNvPr id="21" name="object 9"/>
          <p:cNvSpPr txBox="1"/>
          <p:nvPr/>
        </p:nvSpPr>
        <p:spPr>
          <a:xfrm>
            <a:off x="3665498" y="2147232"/>
            <a:ext cx="1747647" cy="369332"/>
          </a:xfrm>
          <a:prstGeom prst="rect">
            <a:avLst/>
          </a:prstGeom>
        </p:spPr>
        <p:txBody>
          <a:bodyPr vert="horz" wrap="square" lIns="0" tIns="0" rIns="0" bIns="0" rtlCol="0">
            <a:spAutoFit/>
          </a:bodyPr>
          <a:lstStyle/>
          <a:p>
            <a:pPr marL="12700" algn="r">
              <a:lnSpc>
                <a:spcPct val="100000"/>
              </a:lnSpc>
            </a:pPr>
            <a:r>
              <a:rPr sz="2400" b="1" spc="-80" dirty="0">
                <a:latin typeface="Meiryo UI" panose="020B0604030504040204" pitchFamily="50" charset="-128"/>
                <a:ea typeface="Meiryo UI" panose="020B0604030504040204" pitchFamily="50" charset="-128"/>
                <a:cs typeface="Trebuchet MS"/>
              </a:rPr>
              <a:t>G</a:t>
            </a:r>
            <a:r>
              <a:rPr sz="2400" b="1" spc="-60" dirty="0">
                <a:latin typeface="Meiryo UI" panose="020B0604030504040204" pitchFamily="50" charset="-128"/>
                <a:ea typeface="Meiryo UI" panose="020B0604030504040204" pitchFamily="50" charset="-128"/>
                <a:cs typeface="Trebuchet MS"/>
              </a:rPr>
              <a:t>E</a:t>
            </a:r>
            <a:r>
              <a:rPr lang="ja-JP" altLang="en-US" sz="2400" b="1" spc="-60" dirty="0">
                <a:latin typeface="Meiryo UI" panose="020B0604030504040204" pitchFamily="50" charset="-128"/>
                <a:ea typeface="Meiryo UI" panose="020B0604030504040204" pitchFamily="50" charset="-128"/>
                <a:cs typeface="Trebuchet MS"/>
              </a:rPr>
              <a:t>デジタル</a:t>
            </a:r>
            <a:endParaRPr sz="2400" dirty="0">
              <a:latin typeface="Meiryo UI" panose="020B0604030504040204" pitchFamily="50" charset="-128"/>
              <a:ea typeface="Meiryo UI" panose="020B0604030504040204" pitchFamily="50" charset="-128"/>
              <a:cs typeface="Microsoft YaHei"/>
            </a:endParaRPr>
          </a:p>
        </p:txBody>
      </p:sp>
      <p:pic>
        <p:nvPicPr>
          <p:cNvPr id="22" name="図 21"/>
          <p:cNvPicPr>
            <a:picLocks noChangeAspect="1"/>
          </p:cNvPicPr>
          <p:nvPr/>
        </p:nvPicPr>
        <p:blipFill>
          <a:blip r:embed="rId7"/>
          <a:stretch>
            <a:fillRect/>
          </a:stretch>
        </p:blipFill>
        <p:spPr>
          <a:xfrm>
            <a:off x="10886" y="0"/>
            <a:ext cx="881743" cy="551089"/>
          </a:xfrm>
          <a:prstGeom prst="rect">
            <a:avLst/>
          </a:prstGeom>
        </p:spPr>
      </p:pic>
      <p:sp>
        <p:nvSpPr>
          <p:cNvPr id="2" name="テキスト ボックス 1"/>
          <p:cNvSpPr txBox="1"/>
          <p:nvPr/>
        </p:nvSpPr>
        <p:spPr>
          <a:xfrm>
            <a:off x="1728160" y="1130664"/>
            <a:ext cx="2177143" cy="1200329"/>
          </a:xfrm>
          <a:prstGeom prst="rect">
            <a:avLst/>
          </a:prstGeom>
          <a:noFill/>
        </p:spPr>
        <p:txBody>
          <a:bodyPr wrap="square" rtlCol="0">
            <a:spAutoFit/>
          </a:bodyPr>
          <a:lstStyle/>
          <a:p>
            <a:pPr algn="ctr"/>
            <a:r>
              <a:rPr kumimoji="1" lang="en-US" altLang="ja-JP" sz="7200" b="1" dirty="0">
                <a:latin typeface="Meiryo UI" panose="020B0604030504040204" pitchFamily="50" charset="-128"/>
                <a:ea typeface="Meiryo UI" panose="020B0604030504040204" pitchFamily="50" charset="-128"/>
              </a:rPr>
              <a:t>IT</a:t>
            </a:r>
            <a:endParaRPr kumimoji="1" lang="ja-JP" altLang="en-US" sz="7200" b="1"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8305373" y="1126910"/>
            <a:ext cx="2177143" cy="1200329"/>
          </a:xfrm>
          <a:prstGeom prst="rect">
            <a:avLst/>
          </a:prstGeom>
          <a:noFill/>
        </p:spPr>
        <p:txBody>
          <a:bodyPr wrap="square" rtlCol="0">
            <a:spAutoFit/>
          </a:bodyPr>
          <a:lstStyle/>
          <a:p>
            <a:pPr algn="ctr"/>
            <a:r>
              <a:rPr kumimoji="1" lang="en-US" altLang="ja-JP" sz="7200" b="1" dirty="0">
                <a:latin typeface="Meiryo UI" panose="020B0604030504040204" pitchFamily="50" charset="-128"/>
                <a:ea typeface="Meiryo UI" panose="020B0604030504040204" pitchFamily="50" charset="-128"/>
              </a:rPr>
              <a:t>OT</a:t>
            </a:r>
            <a:endParaRPr kumimoji="1" lang="ja-JP" altLang="en-US" sz="7200" b="1"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3637221" y="438740"/>
            <a:ext cx="4840143" cy="461665"/>
          </a:xfrm>
          <a:prstGeom prst="rect">
            <a:avLst/>
          </a:prstGeom>
          <a:noFill/>
        </p:spPr>
        <p:txBody>
          <a:bodyPr wrap="square" rtlCol="0">
            <a:spAutoFit/>
          </a:bodyPr>
          <a:lstStyle/>
          <a:p>
            <a:pPr algn="ctr"/>
            <a:r>
              <a:rPr kumimoji="1" lang="en-US" altLang="ja-JP" sz="2400" b="1" dirty="0">
                <a:latin typeface="Meiryo UI" panose="020B0604030504040204" pitchFamily="50" charset="-128"/>
                <a:ea typeface="Meiryo UI" panose="020B0604030504040204" pitchFamily="50" charset="-128"/>
              </a:rPr>
              <a:t>IT</a:t>
            </a:r>
            <a:r>
              <a:rPr kumimoji="1" lang="ja-JP" altLang="en-US" sz="2400" b="1" dirty="0">
                <a:latin typeface="Meiryo UI" panose="020B0604030504040204" pitchFamily="50" charset="-128"/>
                <a:ea typeface="Meiryo UI" panose="020B0604030504040204" pitchFamily="50" charset="-128"/>
              </a:rPr>
              <a:t>と現場の協働</a:t>
            </a:r>
          </a:p>
        </p:txBody>
      </p:sp>
      <p:cxnSp>
        <p:nvCxnSpPr>
          <p:cNvPr id="25" name="直線矢印コネクタ 24"/>
          <p:cNvCxnSpPr/>
          <p:nvPr/>
        </p:nvCxnSpPr>
        <p:spPr>
          <a:xfrm flipV="1">
            <a:off x="3309257" y="1727074"/>
            <a:ext cx="5301343" cy="23191"/>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619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曲折矢印 2"/>
          <p:cNvSpPr/>
          <p:nvPr/>
        </p:nvSpPr>
        <p:spPr bwMode="auto">
          <a:xfrm rot="5400000">
            <a:off x="10794729" y="1180293"/>
            <a:ext cx="639410" cy="482969"/>
          </a:xfrm>
          <a:prstGeom prst="bentArrow">
            <a:avLst/>
          </a:prstGeom>
          <a:solidFill>
            <a:schemeClr val="tx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ＭＳ Ｐゴシック" pitchFamily="50" charset="-128"/>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6930" y="837256"/>
            <a:ext cx="1094379" cy="866835"/>
          </a:xfrm>
          <a:prstGeom prst="rect">
            <a:avLst/>
          </a:prstGeom>
        </p:spPr>
      </p:pic>
      <p:pic>
        <p:nvPicPr>
          <p:cNvPr id="5" name="図 4"/>
          <p:cNvPicPr>
            <a:picLocks noChangeAspect="1"/>
          </p:cNvPicPr>
          <p:nvPr/>
        </p:nvPicPr>
        <p:blipFill>
          <a:blip r:embed="rId3"/>
          <a:stretch>
            <a:fillRect/>
          </a:stretch>
        </p:blipFill>
        <p:spPr>
          <a:xfrm>
            <a:off x="6105407" y="5109246"/>
            <a:ext cx="1098691" cy="1177403"/>
          </a:xfrm>
          <a:prstGeom prst="rect">
            <a:avLst/>
          </a:prstGeom>
        </p:spPr>
      </p:pic>
      <p:grpSp>
        <p:nvGrpSpPr>
          <p:cNvPr id="6" name="グループ化 5"/>
          <p:cNvGrpSpPr/>
          <p:nvPr/>
        </p:nvGrpSpPr>
        <p:grpSpPr>
          <a:xfrm>
            <a:off x="897352" y="2358147"/>
            <a:ext cx="5976664" cy="2664296"/>
            <a:chOff x="738188" y="3060551"/>
            <a:chExt cx="5976664" cy="2880320"/>
          </a:xfrm>
          <a:solidFill>
            <a:srgbClr val="002060"/>
          </a:solidFill>
        </p:grpSpPr>
        <p:sp>
          <p:nvSpPr>
            <p:cNvPr id="7" name="正方形/長方形 6"/>
            <p:cNvSpPr/>
            <p:nvPr/>
          </p:nvSpPr>
          <p:spPr bwMode="auto">
            <a:xfrm>
              <a:off x="738188" y="3060552"/>
              <a:ext cx="4464496" cy="389231"/>
            </a:xfrm>
            <a:prstGeom prst="rect">
              <a:avLst/>
            </a:prstGeom>
            <a:grp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8" name="正方形/長方形 7"/>
            <p:cNvSpPr/>
            <p:nvPr/>
          </p:nvSpPr>
          <p:spPr bwMode="auto">
            <a:xfrm>
              <a:off x="738188" y="5551639"/>
              <a:ext cx="4464496" cy="389232"/>
            </a:xfrm>
            <a:prstGeom prst="rect">
              <a:avLst/>
            </a:prstGeom>
            <a:grp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9" name="アーチ 8"/>
            <p:cNvSpPr/>
            <p:nvPr/>
          </p:nvSpPr>
          <p:spPr bwMode="auto">
            <a:xfrm rot="5400000">
              <a:off x="3762524" y="2988543"/>
              <a:ext cx="2880320" cy="3024336"/>
            </a:xfrm>
            <a:prstGeom prst="blockArc">
              <a:avLst>
                <a:gd name="adj1" fmla="val 10800000"/>
                <a:gd name="adj2" fmla="val 21562303"/>
                <a:gd name="adj3" fmla="val 13604"/>
              </a:avLst>
            </a:prstGeom>
            <a:grp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ＭＳ Ｐゴシック" pitchFamily="50" charset="-128"/>
              </a:endParaRPr>
            </a:p>
          </p:txBody>
        </p:sp>
      </p:grpSp>
      <p:sp>
        <p:nvSpPr>
          <p:cNvPr id="10" name="右矢印 9"/>
          <p:cNvSpPr/>
          <p:nvPr/>
        </p:nvSpPr>
        <p:spPr bwMode="auto">
          <a:xfrm>
            <a:off x="6638123" y="2718187"/>
            <a:ext cx="4321745" cy="1863210"/>
          </a:xfrm>
          <a:prstGeom prst="rightArrow">
            <a:avLst>
              <a:gd name="adj1" fmla="val 50000"/>
              <a:gd name="adj2" fmla="val 30597"/>
            </a:avLst>
          </a:prstGeom>
          <a:solidFill>
            <a:srgbClr val="0070C0"/>
          </a:solidFill>
          <a:ln w="9525">
            <a:solidFill>
              <a:srgbClr val="0070C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1" name="AutoShape 22"/>
          <p:cNvSpPr>
            <a:spLocks noChangeArrowheads="1"/>
          </p:cNvSpPr>
          <p:nvPr/>
        </p:nvSpPr>
        <p:spPr bwMode="auto">
          <a:xfrm>
            <a:off x="5878865" y="2870564"/>
            <a:ext cx="1539861" cy="1495446"/>
          </a:xfrm>
          <a:prstGeom prst="roundRect">
            <a:avLst>
              <a:gd name="adj" fmla="val 6667"/>
            </a:avLst>
          </a:prstGeom>
          <a:solidFill>
            <a:srgbClr val="003F69">
              <a:alpha val="74117"/>
            </a:srgbClr>
          </a:solidFill>
          <a:ln w="19050">
            <a:solidFill>
              <a:schemeClr val="bg1"/>
            </a:solidFill>
            <a:round/>
            <a:headEnd/>
            <a:tailEnd/>
          </a:ln>
        </p:spPr>
        <p:txBody>
          <a:bodyPr wrap="none" lIns="63995" tIns="31997" rIns="63995" bIns="31997" anchor="ctr"/>
          <a:lstStyle>
            <a:lvl1pPr defTabSz="6381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6381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6381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endParaRPr lang="en-US" altLang="en-US" sz="1800">
              <a:latin typeface="Arial" panose="020B0604020202020204" pitchFamily="34" charset="0"/>
              <a:cs typeface="Arial" panose="020B0604020202020204" pitchFamily="34" charset="0"/>
            </a:endParaRPr>
          </a:p>
        </p:txBody>
      </p:sp>
      <p:cxnSp>
        <p:nvCxnSpPr>
          <p:cNvPr id="12" name="直線コネクタ 11"/>
          <p:cNvCxnSpPr/>
          <p:nvPr/>
        </p:nvCxnSpPr>
        <p:spPr>
          <a:xfrm>
            <a:off x="6725267" y="764973"/>
            <a:ext cx="5390" cy="580970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794" y="3114736"/>
            <a:ext cx="994660" cy="100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p:cNvSpPr txBox="1"/>
          <p:nvPr/>
        </p:nvSpPr>
        <p:spPr>
          <a:xfrm>
            <a:off x="1906366" y="2358147"/>
            <a:ext cx="2238980" cy="415498"/>
          </a:xfrm>
          <a:prstGeom prst="rect">
            <a:avLst/>
          </a:prstGeom>
          <a:noFill/>
        </p:spPr>
        <p:txBody>
          <a:bodyPr wrap="square" rtlCol="0">
            <a:spAutoFit/>
          </a:bodyPr>
          <a:lstStyle/>
          <a:p>
            <a:pPr algn="ctr"/>
            <a:r>
              <a:rPr kumimoji="1" lang="ja-JP" altLang="en-US" sz="2000" dirty="0">
                <a:solidFill>
                  <a:schemeClr val="bg1"/>
                </a:solidFill>
                <a:latin typeface="Meiryo UI" panose="020B0604030504040204" pitchFamily="50" charset="-128"/>
                <a:ea typeface="Meiryo UI" panose="020B0604030504040204" pitchFamily="50" charset="-128"/>
              </a:rPr>
              <a:t>情報技術（</a:t>
            </a:r>
            <a:r>
              <a:rPr kumimoji="1" lang="en-US" altLang="ja-JP" sz="2000" dirty="0">
                <a:solidFill>
                  <a:schemeClr val="bg1"/>
                </a:solidFill>
                <a:latin typeface="Meiryo UI" panose="020B0604030504040204" pitchFamily="50" charset="-128"/>
                <a:ea typeface="Meiryo UI" panose="020B0604030504040204" pitchFamily="50" charset="-128"/>
              </a:rPr>
              <a:t>IT</a:t>
            </a:r>
            <a:r>
              <a:rPr kumimoji="1" lang="ja-JP" altLang="en-US" sz="2000" dirty="0">
                <a:solidFill>
                  <a:schemeClr val="bg1"/>
                </a:solidFill>
                <a:latin typeface="Meiryo UI" panose="020B0604030504040204" pitchFamily="50" charset="-128"/>
                <a:ea typeface="Meiryo UI" panose="020B0604030504040204" pitchFamily="50" charset="-128"/>
              </a:rPr>
              <a:t>）</a:t>
            </a:r>
          </a:p>
        </p:txBody>
      </p:sp>
      <p:sp>
        <p:nvSpPr>
          <p:cNvPr id="15" name="テキスト ボックス 14"/>
          <p:cNvSpPr txBox="1"/>
          <p:nvPr/>
        </p:nvSpPr>
        <p:spPr>
          <a:xfrm>
            <a:off x="1957217" y="4662403"/>
            <a:ext cx="2238980" cy="400110"/>
          </a:xfrm>
          <a:prstGeom prst="rect">
            <a:avLst/>
          </a:prstGeom>
          <a:noFill/>
        </p:spPr>
        <p:txBody>
          <a:bodyPr wrap="square" rtlCol="0">
            <a:spAutoFit/>
          </a:bodyPr>
          <a:lstStyle/>
          <a:p>
            <a:pPr algn="ctr"/>
            <a:r>
              <a:rPr kumimoji="1" lang="ja-JP" altLang="en-US" sz="2000" dirty="0">
                <a:solidFill>
                  <a:schemeClr val="bg1"/>
                </a:solidFill>
                <a:latin typeface="Meiryo UI" panose="020B0604030504040204" pitchFamily="50" charset="-128"/>
                <a:ea typeface="Meiryo UI" panose="020B0604030504040204" pitchFamily="50" charset="-128"/>
              </a:rPr>
              <a:t>通信技術（</a:t>
            </a:r>
            <a:r>
              <a:rPr kumimoji="1" lang="en-US" altLang="ja-JP" sz="2000" dirty="0">
                <a:solidFill>
                  <a:schemeClr val="bg1"/>
                </a:solidFill>
                <a:latin typeface="Meiryo UI" panose="020B0604030504040204" pitchFamily="50" charset="-128"/>
                <a:ea typeface="Meiryo UI" panose="020B0604030504040204" pitchFamily="50" charset="-128"/>
              </a:rPr>
              <a:t>CT</a:t>
            </a:r>
            <a:r>
              <a:rPr kumimoji="1" lang="ja-JP" altLang="en-US" sz="2000" dirty="0">
                <a:solidFill>
                  <a:schemeClr val="bg1"/>
                </a:solidFill>
                <a:latin typeface="Meiryo UI" panose="020B0604030504040204" pitchFamily="50" charset="-128"/>
                <a:ea typeface="Meiryo UI" panose="020B0604030504040204" pitchFamily="50" charset="-128"/>
              </a:rPr>
              <a:t>）</a:t>
            </a:r>
          </a:p>
        </p:txBody>
      </p:sp>
      <p:sp>
        <p:nvSpPr>
          <p:cNvPr id="16" name="Text Box 12"/>
          <p:cNvSpPr txBox="1">
            <a:spLocks noChangeArrowheads="1"/>
          </p:cNvSpPr>
          <p:nvPr/>
        </p:nvSpPr>
        <p:spPr bwMode="auto">
          <a:xfrm>
            <a:off x="5960288" y="2864935"/>
            <a:ext cx="1435100" cy="27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4794" tIns="22398" rIns="44794" bIns="22398">
            <a:spAutoFit/>
          </a:bodyPr>
          <a:lstStyle>
            <a:lvl1pPr defTabSz="6381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6381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6381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a:lnSpc>
                <a:spcPct val="93000"/>
              </a:lnSpc>
              <a:spcBef>
                <a:spcPct val="50000"/>
              </a:spcBef>
              <a:buClr>
                <a:srgbClr val="FFFFFF"/>
              </a:buClr>
              <a:buSzPct val="45000"/>
              <a:buFontTx/>
              <a:buNone/>
            </a:pPr>
            <a:r>
              <a:rPr lang="ja-JP" altLang="en-US" sz="1600" b="1" dirty="0">
                <a:solidFill>
                  <a:schemeClr val="bg1"/>
                </a:solidFill>
                <a:latin typeface="Meiryo UI" panose="020B0604030504040204" pitchFamily="50" charset="-128"/>
                <a:ea typeface="Meiryo UI" panose="020B0604030504040204" pitchFamily="50" charset="-128"/>
                <a:cs typeface="Arial" panose="020B0604020202020204" pitchFamily="34" charset="0"/>
              </a:rPr>
              <a:t>インターネット</a:t>
            </a:r>
            <a:endParaRPr lang="en-US" altLang="en-US" sz="16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7" name="Text Box 12"/>
          <p:cNvSpPr txBox="1">
            <a:spLocks noChangeArrowheads="1"/>
          </p:cNvSpPr>
          <p:nvPr/>
        </p:nvSpPr>
        <p:spPr bwMode="auto">
          <a:xfrm>
            <a:off x="5915719" y="4105675"/>
            <a:ext cx="1435100" cy="27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44794" tIns="22398" rIns="44794" bIns="22398">
            <a:spAutoFit/>
          </a:bodyPr>
          <a:lstStyle>
            <a:lvl1pPr defTabSz="6381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6381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6381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a:lnSpc>
                <a:spcPct val="93000"/>
              </a:lnSpc>
              <a:spcBef>
                <a:spcPct val="50000"/>
              </a:spcBef>
              <a:buClr>
                <a:srgbClr val="FFFFFF"/>
              </a:buClr>
              <a:buSzPct val="45000"/>
              <a:buFontTx/>
              <a:buNone/>
            </a:pPr>
            <a:r>
              <a:rPr lang="en-US" altLang="ja-JP" sz="1600" b="1" dirty="0">
                <a:solidFill>
                  <a:schemeClr val="bg1"/>
                </a:solidFill>
                <a:latin typeface="Meiryo UI" panose="020B0604030504040204" pitchFamily="50" charset="-128"/>
                <a:ea typeface="Meiryo UI" panose="020B0604030504040204" pitchFamily="50" charset="-128"/>
                <a:cs typeface="Arial" panose="020B0604020202020204" pitchFamily="34" charset="0"/>
              </a:rPr>
              <a:t>1995</a:t>
            </a:r>
            <a:r>
              <a:rPr lang="ja-JP" altLang="en-US" sz="1600" b="1" dirty="0">
                <a:solidFill>
                  <a:schemeClr val="bg1"/>
                </a:solidFill>
                <a:latin typeface="Meiryo UI" panose="020B0604030504040204" pitchFamily="50" charset="-128"/>
                <a:ea typeface="Meiryo UI" panose="020B0604030504040204" pitchFamily="50" charset="-128"/>
                <a:cs typeface="Arial" panose="020B0604020202020204" pitchFamily="34" charset="0"/>
              </a:rPr>
              <a:t>年</a:t>
            </a:r>
            <a:endParaRPr lang="en-US" altLang="en-US" sz="1600" b="1" dirty="0">
              <a:solidFill>
                <a:schemeClr val="bg1"/>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8" name="角丸四角形 17"/>
          <p:cNvSpPr/>
          <p:nvPr/>
        </p:nvSpPr>
        <p:spPr bwMode="auto">
          <a:xfrm>
            <a:off x="11008495" y="1750145"/>
            <a:ext cx="474033" cy="3744416"/>
          </a:xfrm>
          <a:prstGeom prst="roundRect">
            <a:avLst>
              <a:gd name="adj" fmla="val 50000"/>
            </a:avLst>
          </a:prstGeom>
          <a:solidFill>
            <a:srgbClr val="FFC000"/>
          </a:solidFill>
          <a:ln w="9525">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6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デジタル・トランスフォーメーション</a:t>
            </a:r>
          </a:p>
        </p:txBody>
      </p:sp>
      <p:pic>
        <p:nvPicPr>
          <p:cNvPr id="19" name="図 18"/>
          <p:cNvPicPr>
            <a:picLocks noChangeAspect="1"/>
          </p:cNvPicPr>
          <p:nvPr/>
        </p:nvPicPr>
        <p:blipFill>
          <a:blip r:embed="rId5"/>
          <a:stretch>
            <a:fillRect/>
          </a:stretch>
        </p:blipFill>
        <p:spPr>
          <a:xfrm>
            <a:off x="4781204" y="5260632"/>
            <a:ext cx="1139192" cy="949327"/>
          </a:xfrm>
          <a:prstGeom prst="rect">
            <a:avLst/>
          </a:prstGeom>
        </p:spPr>
      </p:pic>
      <p:sp>
        <p:nvSpPr>
          <p:cNvPr id="20" name="星 24 19"/>
          <p:cNvSpPr/>
          <p:nvPr/>
        </p:nvSpPr>
        <p:spPr bwMode="auto">
          <a:xfrm>
            <a:off x="6340178" y="2264629"/>
            <a:ext cx="848347" cy="652567"/>
          </a:xfrm>
          <a:prstGeom prst="star24">
            <a:avLst/>
          </a:prstGeom>
          <a:solidFill>
            <a:srgbClr val="FF5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FF0000"/>
              </a:solidFill>
              <a:latin typeface="Meiryo UI" panose="020B0604030504040204" pitchFamily="50" charset="-128"/>
              <a:ea typeface="Meiryo UI" panose="020B0604030504040204" pitchFamily="50" charset="-128"/>
            </a:endParaRPr>
          </a:p>
        </p:txBody>
      </p:sp>
      <p:sp>
        <p:nvSpPr>
          <p:cNvPr id="21" name="星 24 20"/>
          <p:cNvSpPr/>
          <p:nvPr/>
        </p:nvSpPr>
        <p:spPr bwMode="auto">
          <a:xfrm>
            <a:off x="6326904" y="4320891"/>
            <a:ext cx="848347" cy="587793"/>
          </a:xfrm>
          <a:prstGeom prst="star24">
            <a:avLst/>
          </a:prstGeom>
          <a:solidFill>
            <a:srgbClr val="FF505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solidFill>
                <a:srgbClr val="FF0000"/>
              </a:solidFill>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7019193" y="3190766"/>
            <a:ext cx="430887" cy="902644"/>
          </a:xfrm>
          <a:prstGeom prst="rect">
            <a:avLst/>
          </a:prstGeom>
          <a:noFill/>
        </p:spPr>
        <p:txBody>
          <a:bodyPr vert="eaVert" wrap="square" rtlCol="0">
            <a:spAutoFit/>
          </a:bodyPr>
          <a:lstStyle/>
          <a:p>
            <a:pPr algn="ctr"/>
            <a:r>
              <a:rPr kumimoji="1" lang="ja-JP" altLang="en-US" sz="1600" b="1" dirty="0">
                <a:solidFill>
                  <a:schemeClr val="accent6">
                    <a:lumMod val="60000"/>
                    <a:lumOff val="40000"/>
                  </a:schemeClr>
                </a:solidFill>
                <a:latin typeface="Meiryo UI" panose="020B0604030504040204" pitchFamily="50" charset="-128"/>
                <a:ea typeface="Meiryo UI" panose="020B0604030504040204" pitchFamily="50" charset="-128"/>
              </a:rPr>
              <a:t>融合</a:t>
            </a:r>
          </a:p>
        </p:txBody>
      </p:sp>
      <p:sp>
        <p:nvSpPr>
          <p:cNvPr id="23" name="六角形 22"/>
          <p:cNvSpPr/>
          <p:nvPr/>
        </p:nvSpPr>
        <p:spPr bwMode="auto">
          <a:xfrm>
            <a:off x="4957051" y="6303199"/>
            <a:ext cx="548813" cy="388521"/>
          </a:xfrm>
          <a:prstGeom prst="hexagon">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4801889" y="6303199"/>
            <a:ext cx="859136" cy="415498"/>
          </a:xfrm>
          <a:prstGeom prst="rect">
            <a:avLst/>
          </a:prstGeom>
          <a:noFill/>
        </p:spPr>
        <p:txBody>
          <a:bodyPr wrap="square" rtlCol="0">
            <a:spAutoFit/>
          </a:bodyPr>
          <a:lstStyle/>
          <a:p>
            <a:pPr algn="ctr"/>
            <a:r>
              <a:rPr kumimoji="1" lang="en-US" altLang="ja-JP" b="1" dirty="0">
                <a:latin typeface="Ebrima" panose="02000000000000000000" pitchFamily="2" charset="0"/>
                <a:ea typeface="Ebrima" panose="02000000000000000000" pitchFamily="2" charset="0"/>
                <a:cs typeface="Ebrima" panose="02000000000000000000" pitchFamily="2" charset="0"/>
              </a:rPr>
              <a:t>1G</a:t>
            </a:r>
            <a:endParaRPr kumimoji="1" lang="ja-JP" altLang="en-US" b="1" dirty="0">
              <a:latin typeface="Ebrima" panose="02000000000000000000" pitchFamily="2" charset="0"/>
              <a:cs typeface="Ebrima" panose="02000000000000000000" pitchFamily="2" charset="0"/>
            </a:endParaRPr>
          </a:p>
        </p:txBody>
      </p:sp>
      <p:pic>
        <p:nvPicPr>
          <p:cNvPr id="25" name="図 24"/>
          <p:cNvPicPr>
            <a:picLocks noChangeAspect="1"/>
          </p:cNvPicPr>
          <p:nvPr/>
        </p:nvPicPr>
        <p:blipFill>
          <a:blip r:embed="rId6"/>
          <a:stretch>
            <a:fillRect/>
          </a:stretch>
        </p:blipFill>
        <p:spPr>
          <a:xfrm>
            <a:off x="8491323" y="5419792"/>
            <a:ext cx="1109568" cy="737680"/>
          </a:xfrm>
          <a:prstGeom prst="rect">
            <a:avLst/>
          </a:prstGeom>
        </p:spPr>
      </p:pic>
      <p:sp>
        <p:nvSpPr>
          <p:cNvPr id="26" name="六角形 25"/>
          <p:cNvSpPr/>
          <p:nvPr/>
        </p:nvSpPr>
        <p:spPr bwMode="auto">
          <a:xfrm>
            <a:off x="6458074" y="6286649"/>
            <a:ext cx="548813" cy="388521"/>
          </a:xfrm>
          <a:prstGeom prst="hexagon">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6327733" y="6279826"/>
            <a:ext cx="859136" cy="415498"/>
          </a:xfrm>
          <a:prstGeom prst="rect">
            <a:avLst/>
          </a:prstGeom>
          <a:noFill/>
        </p:spPr>
        <p:txBody>
          <a:bodyPr wrap="square" rtlCol="0">
            <a:spAutoFit/>
          </a:bodyPr>
          <a:lstStyle/>
          <a:p>
            <a:pPr algn="ctr"/>
            <a:r>
              <a:rPr lang="en-US" altLang="ja-JP" b="1" dirty="0">
                <a:latin typeface="Ebrima" panose="02000000000000000000" pitchFamily="2" charset="0"/>
                <a:ea typeface="Ebrima" panose="02000000000000000000" pitchFamily="2" charset="0"/>
                <a:cs typeface="Ebrima" panose="02000000000000000000" pitchFamily="2" charset="0"/>
              </a:rPr>
              <a:t>2</a:t>
            </a:r>
            <a:r>
              <a:rPr kumimoji="1" lang="en-US" altLang="ja-JP" b="1" dirty="0">
                <a:latin typeface="Ebrima" panose="02000000000000000000" pitchFamily="2" charset="0"/>
                <a:ea typeface="Ebrima" panose="02000000000000000000" pitchFamily="2" charset="0"/>
                <a:cs typeface="Ebrima" panose="02000000000000000000" pitchFamily="2" charset="0"/>
              </a:rPr>
              <a:t>G</a:t>
            </a:r>
            <a:endParaRPr kumimoji="1" lang="ja-JP" altLang="en-US" b="1" dirty="0">
              <a:latin typeface="Ebrima" panose="02000000000000000000" pitchFamily="2" charset="0"/>
              <a:cs typeface="Ebrima" panose="02000000000000000000" pitchFamily="2" charset="0"/>
            </a:endParaRPr>
          </a:p>
        </p:txBody>
      </p:sp>
      <p:sp>
        <p:nvSpPr>
          <p:cNvPr id="28" name="テキスト ボックス 27"/>
          <p:cNvSpPr txBox="1"/>
          <p:nvPr/>
        </p:nvSpPr>
        <p:spPr>
          <a:xfrm>
            <a:off x="4571178" y="4990505"/>
            <a:ext cx="1445120"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自動車電話</a:t>
            </a:r>
          </a:p>
        </p:txBody>
      </p:sp>
      <p:cxnSp>
        <p:nvCxnSpPr>
          <p:cNvPr id="29" name="直線矢印コネクタ 28"/>
          <p:cNvCxnSpPr/>
          <p:nvPr/>
        </p:nvCxnSpPr>
        <p:spPr>
          <a:xfrm>
            <a:off x="5505864" y="6510948"/>
            <a:ext cx="952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5393587" y="6266626"/>
            <a:ext cx="1166532"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アナログから</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デジタルへ</a:t>
            </a:r>
          </a:p>
        </p:txBody>
      </p:sp>
      <p:sp>
        <p:nvSpPr>
          <p:cNvPr id="31" name="六角形 30"/>
          <p:cNvSpPr/>
          <p:nvPr/>
        </p:nvSpPr>
        <p:spPr bwMode="auto">
          <a:xfrm>
            <a:off x="7575377" y="6284961"/>
            <a:ext cx="548813" cy="388521"/>
          </a:xfrm>
          <a:prstGeom prst="hexagon">
            <a:avLst/>
          </a:pr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7418726" y="6266626"/>
            <a:ext cx="859136" cy="415498"/>
          </a:xfrm>
          <a:prstGeom prst="rect">
            <a:avLst/>
          </a:prstGeom>
          <a:noFill/>
        </p:spPr>
        <p:txBody>
          <a:bodyPr wrap="square" rtlCol="0">
            <a:spAutoFit/>
          </a:bodyPr>
          <a:lstStyle/>
          <a:p>
            <a:pPr algn="ctr"/>
            <a:r>
              <a:rPr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3</a:t>
            </a:r>
            <a:r>
              <a:rPr kumimoji="1"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G</a:t>
            </a:r>
            <a:endParaRPr kumimoji="1" lang="ja-JP" altLang="en-US" b="1" dirty="0">
              <a:solidFill>
                <a:schemeClr val="bg1"/>
              </a:solidFill>
              <a:latin typeface="Ebrima" panose="02000000000000000000" pitchFamily="2" charset="0"/>
              <a:cs typeface="Ebrima" panose="02000000000000000000" pitchFamily="2" charset="0"/>
            </a:endParaRPr>
          </a:p>
        </p:txBody>
      </p:sp>
      <p:cxnSp>
        <p:nvCxnSpPr>
          <p:cNvPr id="33" name="直線矢印コネクタ 32"/>
          <p:cNvCxnSpPr/>
          <p:nvPr/>
        </p:nvCxnSpPr>
        <p:spPr>
          <a:xfrm>
            <a:off x="7019193" y="6474375"/>
            <a:ext cx="556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6702724" y="6455457"/>
            <a:ext cx="1166532"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64kbps</a:t>
            </a:r>
            <a:endParaRPr kumimoji="1" lang="ja-JP" altLang="en-US" sz="1200" dirty="0">
              <a:latin typeface="Meiryo UI" panose="020B0604030504040204" pitchFamily="50" charset="-128"/>
              <a:ea typeface="Meiryo UI" panose="020B0604030504040204" pitchFamily="50" charset="-128"/>
            </a:endParaRPr>
          </a:p>
        </p:txBody>
      </p:sp>
      <p:sp>
        <p:nvSpPr>
          <p:cNvPr id="35" name="六角形 34"/>
          <p:cNvSpPr/>
          <p:nvPr/>
        </p:nvSpPr>
        <p:spPr bwMode="auto">
          <a:xfrm>
            <a:off x="8795298" y="6294557"/>
            <a:ext cx="548813" cy="388521"/>
          </a:xfrm>
          <a:prstGeom prst="hexagon">
            <a:avLst/>
          </a:prstGeom>
          <a:solidFill>
            <a:schemeClr val="accent3">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8638647" y="6286649"/>
            <a:ext cx="859136" cy="415498"/>
          </a:xfrm>
          <a:prstGeom prst="rect">
            <a:avLst/>
          </a:prstGeom>
          <a:noFill/>
        </p:spPr>
        <p:txBody>
          <a:bodyPr wrap="square" rtlCol="0">
            <a:spAutoFit/>
          </a:bodyPr>
          <a:lstStyle/>
          <a:p>
            <a:pPr algn="ctr"/>
            <a:r>
              <a:rPr kumimoji="1"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4G</a:t>
            </a:r>
            <a:endParaRPr kumimoji="1" lang="ja-JP" altLang="en-US" b="1" dirty="0">
              <a:solidFill>
                <a:schemeClr val="bg1"/>
              </a:solidFill>
              <a:latin typeface="Ebrima" panose="02000000000000000000" pitchFamily="2" charset="0"/>
              <a:cs typeface="Ebrima" panose="02000000000000000000" pitchFamily="2" charset="0"/>
            </a:endParaRPr>
          </a:p>
        </p:txBody>
      </p:sp>
      <p:cxnSp>
        <p:nvCxnSpPr>
          <p:cNvPr id="37" name="直線矢印コネクタ 36"/>
          <p:cNvCxnSpPr/>
          <p:nvPr/>
        </p:nvCxnSpPr>
        <p:spPr>
          <a:xfrm>
            <a:off x="8114273" y="6474375"/>
            <a:ext cx="681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7871503" y="6444382"/>
            <a:ext cx="1166532"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100Mbps</a:t>
            </a:r>
            <a:endParaRPr kumimoji="1" lang="ja-JP" altLang="en-US" sz="1200" dirty="0">
              <a:latin typeface="Meiryo UI" panose="020B0604030504040204" pitchFamily="50" charset="-128"/>
              <a:ea typeface="Meiryo UI" panose="020B0604030504040204" pitchFamily="50" charset="-128"/>
            </a:endParaRPr>
          </a:p>
        </p:txBody>
      </p:sp>
      <p:cxnSp>
        <p:nvCxnSpPr>
          <p:cNvPr id="39" name="直線矢印コネクタ 38"/>
          <p:cNvCxnSpPr/>
          <p:nvPr/>
        </p:nvCxnSpPr>
        <p:spPr>
          <a:xfrm flipV="1">
            <a:off x="9344111" y="6487575"/>
            <a:ext cx="751722" cy="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9148568" y="6462856"/>
            <a:ext cx="1166532" cy="276999"/>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10Gbps</a:t>
            </a:r>
            <a:endParaRPr kumimoji="1" lang="ja-JP" altLang="en-US" sz="1200" dirty="0">
              <a:latin typeface="Meiryo UI" panose="020B0604030504040204" pitchFamily="50" charset="-128"/>
              <a:ea typeface="Meiryo UI" panose="020B0604030504040204" pitchFamily="50" charset="-128"/>
            </a:endParaRPr>
          </a:p>
        </p:txBody>
      </p:sp>
      <p:sp>
        <p:nvSpPr>
          <p:cNvPr id="41" name="星 10 40"/>
          <p:cNvSpPr/>
          <p:nvPr/>
        </p:nvSpPr>
        <p:spPr bwMode="auto">
          <a:xfrm>
            <a:off x="8761355" y="764973"/>
            <a:ext cx="2286086" cy="806927"/>
          </a:xfrm>
          <a:prstGeom prst="star10">
            <a:avLst/>
          </a:prstGeom>
          <a:solidFill>
            <a:srgbClr val="FFC000"/>
          </a:solidFill>
          <a:ln w="9525">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42" name="Text Box 19"/>
          <p:cNvSpPr txBox="1">
            <a:spLocks noChangeArrowheads="1"/>
          </p:cNvSpPr>
          <p:nvPr/>
        </p:nvSpPr>
        <p:spPr bwMode="auto">
          <a:xfrm>
            <a:off x="8622076" y="916487"/>
            <a:ext cx="2572420" cy="61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44794" tIns="22398" rIns="44794" bIns="22398">
            <a:spAutoFit/>
          </a:bodyPr>
          <a:lstStyle>
            <a:lvl1pPr defTabSz="638175">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defTabSz="638175">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defTabSz="638175">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defTabSz="638175">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638175"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a:lnSpc>
                <a:spcPct val="93000"/>
              </a:lnSpc>
              <a:spcBef>
                <a:spcPct val="50000"/>
              </a:spcBef>
              <a:buClr>
                <a:srgbClr val="FFFFFF"/>
              </a:buClr>
              <a:buSzPct val="45000"/>
              <a:buFontTx/>
              <a:buNone/>
            </a:pPr>
            <a:r>
              <a:rPr lang="ja-JP" altLang="en-US" sz="1600" b="1" dirty="0">
                <a:latin typeface="Meiryo UI" panose="020B0604030504040204" pitchFamily="50" charset="-128"/>
                <a:ea typeface="Meiryo UI" panose="020B0604030504040204" pitchFamily="50" charset="-128"/>
                <a:cs typeface="Arial" panose="020B0604020202020204" pitchFamily="34" charset="0"/>
              </a:rPr>
              <a:t>認知システム</a:t>
            </a:r>
            <a:br>
              <a:rPr lang="en-US" altLang="ja-JP" sz="1600" b="1" dirty="0">
                <a:latin typeface="Meiryo UI" panose="020B0604030504040204" pitchFamily="50" charset="-128"/>
                <a:ea typeface="Meiryo UI" panose="020B0604030504040204" pitchFamily="50" charset="-128"/>
                <a:cs typeface="Arial" panose="020B0604020202020204" pitchFamily="34" charset="0"/>
              </a:rPr>
            </a:br>
            <a:r>
              <a:rPr lang="en-US" altLang="en-US" sz="1200" b="1" dirty="0">
                <a:latin typeface="Meiryo UI" panose="020B0604030504040204" pitchFamily="50" charset="-128"/>
                <a:ea typeface="Meiryo UI" panose="020B0604030504040204" pitchFamily="50" charset="-128"/>
                <a:cs typeface="Arial" panose="020B0604020202020204" pitchFamily="34" charset="0"/>
              </a:rPr>
              <a:t>Cognitive </a:t>
            </a:r>
            <a:r>
              <a:rPr lang="en-US" altLang="ja-JP" sz="1200" b="1" dirty="0">
                <a:latin typeface="Meiryo UI" panose="020B0604030504040204" pitchFamily="50" charset="-128"/>
                <a:ea typeface="Meiryo UI" panose="020B0604030504040204" pitchFamily="50" charset="-128"/>
                <a:cs typeface="Arial" panose="020B0604020202020204" pitchFamily="34" charset="0"/>
              </a:rPr>
              <a:t>Computing</a:t>
            </a:r>
            <a:br>
              <a:rPr lang="en-US" altLang="ja-JP" sz="1200" b="1" dirty="0">
                <a:latin typeface="Meiryo UI" panose="020B0604030504040204" pitchFamily="50" charset="-128"/>
                <a:ea typeface="Meiryo UI" panose="020B0604030504040204" pitchFamily="50" charset="-128"/>
                <a:cs typeface="Arial" panose="020B0604020202020204" pitchFamily="34" charset="0"/>
              </a:rPr>
            </a:br>
            <a:r>
              <a:rPr lang="ja-JP" altLang="en-US" sz="1200" dirty="0">
                <a:latin typeface="Arial Black" panose="020B0A04020102020204" pitchFamily="34" charset="0"/>
                <a:ea typeface="Meiryo UI" panose="020B0604030504040204" pitchFamily="50" charset="-128"/>
                <a:cs typeface="Arial" panose="020B0604020202020204" pitchFamily="34" charset="0"/>
              </a:rPr>
              <a:t>人工知能</a:t>
            </a:r>
            <a:endParaRPr lang="en-US" altLang="en-US" sz="1200" dirty="0">
              <a:latin typeface="Arial Black" panose="020B0A04020102020204" pitchFamily="34" charset="0"/>
              <a:ea typeface="Meiryo UI" panose="020B0604030504040204" pitchFamily="50" charset="-128"/>
              <a:cs typeface="Arial" panose="020B0604020202020204" pitchFamily="34" charset="0"/>
            </a:endParaRPr>
          </a:p>
        </p:txBody>
      </p:sp>
      <p:sp>
        <p:nvSpPr>
          <p:cNvPr id="44" name="稲妻 43"/>
          <p:cNvSpPr/>
          <p:nvPr/>
        </p:nvSpPr>
        <p:spPr bwMode="auto">
          <a:xfrm>
            <a:off x="10513109" y="1462113"/>
            <a:ext cx="606475" cy="403464"/>
          </a:xfrm>
          <a:prstGeom prst="lightningBolt">
            <a:avLst/>
          </a:prstGeom>
          <a:solidFill>
            <a:schemeClr val="accent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45" name="稲妻 44"/>
          <p:cNvSpPr/>
          <p:nvPr/>
        </p:nvSpPr>
        <p:spPr bwMode="auto">
          <a:xfrm rot="16200000">
            <a:off x="10461449" y="5533331"/>
            <a:ext cx="616101" cy="555883"/>
          </a:xfrm>
          <a:prstGeom prst="lightningBolt">
            <a:avLst/>
          </a:prstGeom>
          <a:solidFill>
            <a:schemeClr val="accent2">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46" name="テキスト ボックス 45"/>
          <p:cNvSpPr txBox="1"/>
          <p:nvPr/>
        </p:nvSpPr>
        <p:spPr>
          <a:xfrm>
            <a:off x="6317594" y="2390172"/>
            <a:ext cx="846199" cy="415498"/>
          </a:xfrm>
          <a:prstGeom prst="rect">
            <a:avLst/>
          </a:prstGeom>
          <a:noFill/>
        </p:spPr>
        <p:txBody>
          <a:bodyPr wrap="square" rtlCol="0">
            <a:spAutoFit/>
          </a:bodyPr>
          <a:lstStyle/>
          <a:p>
            <a:pPr algn="ctr"/>
            <a:r>
              <a:rPr kumimoji="1" lang="ja-JP" altLang="en-US" sz="2000" dirty="0">
                <a:latin typeface="HG行書体" panose="03000609000000000000" pitchFamily="65" charset="-128"/>
                <a:ea typeface="HG行書体" panose="03000609000000000000" pitchFamily="65" charset="-128"/>
              </a:rPr>
              <a:t>革命</a:t>
            </a:r>
          </a:p>
        </p:txBody>
      </p:sp>
      <p:sp>
        <p:nvSpPr>
          <p:cNvPr id="47" name="テキスト ボックス 46"/>
          <p:cNvSpPr txBox="1"/>
          <p:nvPr/>
        </p:nvSpPr>
        <p:spPr>
          <a:xfrm>
            <a:off x="6340178" y="4398800"/>
            <a:ext cx="846199" cy="415498"/>
          </a:xfrm>
          <a:prstGeom prst="rect">
            <a:avLst/>
          </a:prstGeom>
          <a:noFill/>
        </p:spPr>
        <p:txBody>
          <a:bodyPr wrap="square" rtlCol="0">
            <a:spAutoFit/>
          </a:bodyPr>
          <a:lstStyle/>
          <a:p>
            <a:pPr algn="ctr"/>
            <a:r>
              <a:rPr kumimoji="1" lang="ja-JP" altLang="en-US" sz="2000" dirty="0">
                <a:latin typeface="HG行書体" panose="03000609000000000000" pitchFamily="65" charset="-128"/>
                <a:ea typeface="HG行書体" panose="03000609000000000000" pitchFamily="65" charset="-128"/>
              </a:rPr>
              <a:t>革命</a:t>
            </a:r>
          </a:p>
        </p:txBody>
      </p:sp>
      <p:pic>
        <p:nvPicPr>
          <p:cNvPr id="48" name="図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4808" y="5482086"/>
            <a:ext cx="795491" cy="1193237"/>
          </a:xfrm>
          <a:prstGeom prst="rect">
            <a:avLst/>
          </a:prstGeom>
        </p:spPr>
      </p:pic>
      <p:sp>
        <p:nvSpPr>
          <p:cNvPr id="49" name="雲 48"/>
          <p:cNvSpPr/>
          <p:nvPr/>
        </p:nvSpPr>
        <p:spPr bwMode="auto">
          <a:xfrm>
            <a:off x="937246" y="5070576"/>
            <a:ext cx="325634" cy="437761"/>
          </a:xfrm>
          <a:prstGeom prst="cloud">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50" name="テキスト ボックス 49"/>
          <p:cNvSpPr txBox="1"/>
          <p:nvPr/>
        </p:nvSpPr>
        <p:spPr>
          <a:xfrm>
            <a:off x="672502" y="5689409"/>
            <a:ext cx="400110" cy="718991"/>
          </a:xfrm>
          <a:prstGeom prst="rect">
            <a:avLst/>
          </a:prstGeom>
          <a:noFill/>
        </p:spPr>
        <p:txBody>
          <a:bodyPr vert="eaVert" wrap="square" rtlCol="0">
            <a:spAutoFit/>
          </a:bodyPr>
          <a:lstStyle/>
          <a:p>
            <a:r>
              <a:rPr kumimoji="1" lang="ja-JP" altLang="en-US" sz="1400" dirty="0">
                <a:latin typeface="Meiryo UI" panose="020B0604030504040204" pitchFamily="50" charset="-128"/>
                <a:ea typeface="Meiryo UI" panose="020B0604030504040204" pitchFamily="50" charset="-128"/>
              </a:rPr>
              <a:t>のろし</a:t>
            </a:r>
          </a:p>
        </p:txBody>
      </p:sp>
      <p:sp>
        <p:nvSpPr>
          <p:cNvPr id="51" name="テキスト ボックス 50"/>
          <p:cNvSpPr txBox="1"/>
          <p:nvPr/>
        </p:nvSpPr>
        <p:spPr>
          <a:xfrm>
            <a:off x="528486" y="6575261"/>
            <a:ext cx="1212941" cy="21544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e</a:t>
            </a:r>
            <a:r>
              <a:rPr kumimoji="1" lang="ja-JP" altLang="en-US" sz="800" dirty="0">
                <a:latin typeface="Meiryo UI" panose="020B0604030504040204" pitchFamily="50" charset="-128"/>
                <a:ea typeface="Meiryo UI" panose="020B0604030504040204" pitchFamily="50" charset="-128"/>
              </a:rPr>
              <a:t>おもちゃや</a:t>
            </a:r>
            <a:r>
              <a:rPr kumimoji="1" lang="ja-JP" altLang="en-US" sz="800" dirty="0" err="1">
                <a:latin typeface="Meiryo UI" panose="020B0604030504040204" pitchFamily="50" charset="-128"/>
                <a:ea typeface="Meiryo UI" panose="020B0604030504040204" pitchFamily="50" charset="-128"/>
              </a:rPr>
              <a:t>さん</a:t>
            </a:r>
            <a:endParaRPr kumimoji="1" lang="ja-JP" altLang="en-US" sz="800" dirty="0">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4740402" y="6017792"/>
            <a:ext cx="1212941" cy="215444"/>
          </a:xfrm>
          <a:prstGeom prst="rect">
            <a:avLst/>
          </a:prstGeom>
          <a:noFill/>
        </p:spPr>
        <p:txBody>
          <a:bodyPr wrap="square" rtlCol="0">
            <a:spAutoFit/>
          </a:bodyPr>
          <a:lstStyle/>
          <a:p>
            <a:pPr algn="ctr"/>
            <a:r>
              <a:rPr kumimoji="1" lang="ja-JP" altLang="en-US" sz="800" dirty="0">
                <a:solidFill>
                  <a:schemeClr val="bg1"/>
                </a:solidFill>
                <a:latin typeface="Meiryo UI" panose="020B0604030504040204" pitchFamily="50" charset="-128"/>
                <a:ea typeface="Meiryo UI" panose="020B0604030504040204" pitchFamily="50" charset="-128"/>
              </a:rPr>
              <a:t>（出典）</a:t>
            </a:r>
            <a:r>
              <a:rPr kumimoji="1" lang="en-US" altLang="ja-JP" sz="800" dirty="0">
                <a:solidFill>
                  <a:schemeClr val="bg1"/>
                </a:solidFill>
                <a:latin typeface="Meiryo UI" panose="020B0604030504040204" pitchFamily="50" charset="-128"/>
                <a:ea typeface="Meiryo UI" panose="020B0604030504040204" pitchFamily="50" charset="-128"/>
              </a:rPr>
              <a:t>NTT HP</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pic>
        <p:nvPicPr>
          <p:cNvPr id="53" name="図 52"/>
          <p:cNvPicPr>
            <a:picLocks noChangeAspect="1"/>
          </p:cNvPicPr>
          <p:nvPr/>
        </p:nvPicPr>
        <p:blipFill>
          <a:blip r:embed="rId8"/>
          <a:stretch>
            <a:fillRect/>
          </a:stretch>
        </p:blipFill>
        <p:spPr>
          <a:xfrm>
            <a:off x="1540106" y="5477815"/>
            <a:ext cx="1131616" cy="907263"/>
          </a:xfrm>
          <a:prstGeom prst="rect">
            <a:avLst/>
          </a:prstGeom>
        </p:spPr>
      </p:pic>
      <p:sp>
        <p:nvSpPr>
          <p:cNvPr id="54" name="テキスト ボックス 53"/>
          <p:cNvSpPr txBox="1"/>
          <p:nvPr/>
        </p:nvSpPr>
        <p:spPr>
          <a:xfrm>
            <a:off x="1517623" y="6350476"/>
            <a:ext cx="1212941" cy="21544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（出典）佐川急便</a:t>
            </a:r>
            <a:r>
              <a:rPr kumimoji="1" lang="en-US" altLang="ja-JP" sz="800" dirty="0">
                <a:latin typeface="Meiryo UI" panose="020B0604030504040204" pitchFamily="50" charset="-128"/>
                <a:ea typeface="Meiryo UI" panose="020B0604030504040204" pitchFamily="50" charset="-128"/>
              </a:rPr>
              <a:t>HP</a:t>
            </a:r>
            <a:endParaRPr kumimoji="1" lang="ja-JP" altLang="en-US" sz="800" dirty="0">
              <a:latin typeface="Meiryo UI" panose="020B0604030504040204" pitchFamily="50" charset="-128"/>
              <a:ea typeface="Meiryo UI" panose="020B0604030504040204" pitchFamily="50" charset="-128"/>
            </a:endParaRPr>
          </a:p>
        </p:txBody>
      </p:sp>
      <p:sp>
        <p:nvSpPr>
          <p:cNvPr id="55" name="テキスト ボックス 54"/>
          <p:cNvSpPr txBox="1"/>
          <p:nvPr/>
        </p:nvSpPr>
        <p:spPr>
          <a:xfrm>
            <a:off x="1736206" y="5032683"/>
            <a:ext cx="895654"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飛脚</a:t>
            </a:r>
          </a:p>
        </p:txBody>
      </p:sp>
      <p:pic>
        <p:nvPicPr>
          <p:cNvPr id="56" name="図 55"/>
          <p:cNvPicPr>
            <a:picLocks noChangeAspect="1"/>
          </p:cNvPicPr>
          <p:nvPr/>
        </p:nvPicPr>
        <p:blipFill>
          <a:blip r:embed="rId9"/>
          <a:stretch>
            <a:fillRect/>
          </a:stretch>
        </p:blipFill>
        <p:spPr>
          <a:xfrm>
            <a:off x="2788063" y="6013703"/>
            <a:ext cx="849248" cy="585981"/>
          </a:xfrm>
          <a:prstGeom prst="rect">
            <a:avLst/>
          </a:prstGeom>
        </p:spPr>
      </p:pic>
      <p:sp>
        <p:nvSpPr>
          <p:cNvPr id="57" name="テキスト ボックス 56"/>
          <p:cNvSpPr txBox="1"/>
          <p:nvPr/>
        </p:nvSpPr>
        <p:spPr>
          <a:xfrm>
            <a:off x="2769560" y="5020879"/>
            <a:ext cx="903925"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電報</a:t>
            </a:r>
          </a:p>
        </p:txBody>
      </p:sp>
      <p:sp>
        <p:nvSpPr>
          <p:cNvPr id="58" name="テキスト ボックス 57"/>
          <p:cNvSpPr txBox="1"/>
          <p:nvPr/>
        </p:nvSpPr>
        <p:spPr>
          <a:xfrm>
            <a:off x="2631127" y="6575261"/>
            <a:ext cx="1109196" cy="21544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（出典）例文</a:t>
            </a:r>
            <a:r>
              <a:rPr kumimoji="1" lang="en-US" altLang="ja-JP" sz="800" dirty="0">
                <a:latin typeface="Meiryo UI" panose="020B0604030504040204" pitchFamily="50" charset="-128"/>
                <a:ea typeface="Meiryo UI" panose="020B0604030504040204" pitchFamily="50" charset="-128"/>
              </a:rPr>
              <a:t>.info</a:t>
            </a:r>
            <a:endParaRPr kumimoji="1" lang="ja-JP" altLang="en-US" sz="800" dirty="0">
              <a:latin typeface="Meiryo UI" panose="020B0604030504040204" pitchFamily="50" charset="-128"/>
              <a:ea typeface="Meiryo UI" panose="020B0604030504040204" pitchFamily="50" charset="-128"/>
            </a:endParaRPr>
          </a:p>
        </p:txBody>
      </p:sp>
      <p:pic>
        <p:nvPicPr>
          <p:cNvPr id="59" name="Picture 8" descr="P:\dtse\presentations\hkn\marconi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a:xfrm>
            <a:off x="2794160" y="5310629"/>
            <a:ext cx="851426" cy="64132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0" name="図 59"/>
          <p:cNvPicPr>
            <a:picLocks noChangeAspect="1"/>
          </p:cNvPicPr>
          <p:nvPr/>
        </p:nvPicPr>
        <p:blipFill>
          <a:blip r:embed="rId11"/>
          <a:stretch>
            <a:fillRect/>
          </a:stretch>
        </p:blipFill>
        <p:spPr>
          <a:xfrm>
            <a:off x="3673164" y="5156934"/>
            <a:ext cx="982217" cy="913691"/>
          </a:xfrm>
          <a:prstGeom prst="rect">
            <a:avLst/>
          </a:prstGeom>
        </p:spPr>
      </p:pic>
      <p:sp>
        <p:nvSpPr>
          <p:cNvPr id="61" name="テキスト ボックス 60"/>
          <p:cNvSpPr txBox="1"/>
          <p:nvPr/>
        </p:nvSpPr>
        <p:spPr>
          <a:xfrm>
            <a:off x="3634259" y="5890214"/>
            <a:ext cx="1109196" cy="21544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)GIZMODO</a:t>
            </a:r>
            <a:endParaRPr kumimoji="1" lang="ja-JP" altLang="en-US" sz="800" dirty="0">
              <a:latin typeface="Meiryo UI" panose="020B0604030504040204" pitchFamily="50" charset="-128"/>
              <a:ea typeface="Meiryo UI" panose="020B0604030504040204" pitchFamily="50" charset="-128"/>
            </a:endParaRPr>
          </a:p>
        </p:txBody>
      </p:sp>
      <p:sp>
        <p:nvSpPr>
          <p:cNvPr id="62" name="テキスト ボックス 61"/>
          <p:cNvSpPr txBox="1"/>
          <p:nvPr/>
        </p:nvSpPr>
        <p:spPr>
          <a:xfrm>
            <a:off x="3778881" y="5001626"/>
            <a:ext cx="903925" cy="307777"/>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固定電話</a:t>
            </a:r>
            <a:endParaRPr kumimoji="1" lang="ja-JP" altLang="en-US" sz="1400" dirty="0">
              <a:latin typeface="Meiryo UI" panose="020B0604030504040204" pitchFamily="50" charset="-128"/>
              <a:ea typeface="Meiryo UI" panose="020B0604030504040204" pitchFamily="50" charset="-128"/>
            </a:endParaRPr>
          </a:p>
        </p:txBody>
      </p:sp>
      <p:pic>
        <p:nvPicPr>
          <p:cNvPr id="63" name="図 62"/>
          <p:cNvPicPr>
            <a:picLocks noChangeAspect="1"/>
          </p:cNvPicPr>
          <p:nvPr/>
        </p:nvPicPr>
        <p:blipFill>
          <a:blip r:embed="rId12"/>
          <a:stretch>
            <a:fillRect/>
          </a:stretch>
        </p:blipFill>
        <p:spPr>
          <a:xfrm>
            <a:off x="3797608" y="6093810"/>
            <a:ext cx="831591" cy="623693"/>
          </a:xfrm>
          <a:prstGeom prst="rect">
            <a:avLst/>
          </a:prstGeom>
        </p:spPr>
      </p:pic>
      <p:sp>
        <p:nvSpPr>
          <p:cNvPr id="64" name="テキスト ボックス 63"/>
          <p:cNvSpPr txBox="1"/>
          <p:nvPr/>
        </p:nvSpPr>
        <p:spPr>
          <a:xfrm>
            <a:off x="3790155" y="6324356"/>
            <a:ext cx="903925" cy="276999"/>
          </a:xfrm>
          <a:prstGeom prst="rect">
            <a:avLst/>
          </a:prstGeom>
          <a:noFill/>
        </p:spPr>
        <p:txBody>
          <a:bodyPr wrap="square" rtlCol="0">
            <a:spAutoFit/>
          </a:bodyPr>
          <a:lstStyle/>
          <a:p>
            <a:pPr algn="ctr"/>
            <a:r>
              <a:rPr lang="ja-JP" altLang="en-US" sz="1200" b="1" dirty="0">
                <a:solidFill>
                  <a:schemeClr val="bg1"/>
                </a:solidFill>
                <a:latin typeface="Meiryo UI" panose="020B0604030504040204" pitchFamily="50" charset="-128"/>
                <a:ea typeface="Meiryo UI" panose="020B0604030504040204" pitchFamily="50" charset="-128"/>
              </a:rPr>
              <a:t>テレックス</a:t>
            </a:r>
            <a:endParaRPr kumimoji="1" lang="ja-JP" altLang="en-US" sz="1200" b="1" dirty="0">
              <a:solidFill>
                <a:schemeClr val="bg1"/>
              </a:solidFill>
              <a:latin typeface="Meiryo UI" panose="020B0604030504040204" pitchFamily="50" charset="-128"/>
              <a:ea typeface="Meiryo UI" panose="020B0604030504040204" pitchFamily="50" charset="-128"/>
            </a:endParaRPr>
          </a:p>
        </p:txBody>
      </p:sp>
      <p:pic>
        <p:nvPicPr>
          <p:cNvPr id="65" name="図 64"/>
          <p:cNvPicPr>
            <a:picLocks noChangeAspect="1"/>
          </p:cNvPicPr>
          <p:nvPr/>
        </p:nvPicPr>
        <p:blipFill>
          <a:blip r:embed="rId13"/>
          <a:stretch>
            <a:fillRect/>
          </a:stretch>
        </p:blipFill>
        <p:spPr>
          <a:xfrm>
            <a:off x="7419301" y="5199918"/>
            <a:ext cx="822867" cy="1024280"/>
          </a:xfrm>
          <a:prstGeom prst="rect">
            <a:avLst/>
          </a:prstGeom>
        </p:spPr>
      </p:pic>
      <p:sp>
        <p:nvSpPr>
          <p:cNvPr id="66" name="テキスト ボックス 65"/>
          <p:cNvSpPr txBox="1"/>
          <p:nvPr/>
        </p:nvSpPr>
        <p:spPr>
          <a:xfrm>
            <a:off x="7234056" y="5092639"/>
            <a:ext cx="400110" cy="1410034"/>
          </a:xfrm>
          <a:prstGeom prst="rect">
            <a:avLst/>
          </a:prstGeom>
          <a:noFill/>
        </p:spPr>
        <p:txBody>
          <a:bodyPr vert="eaVert" wrap="square" rtlCol="0">
            <a:spAutoFit/>
          </a:bodyPr>
          <a:lstStyle/>
          <a:p>
            <a:r>
              <a:rPr kumimoji="1" lang="ja-JP" altLang="en-US" sz="1400" dirty="0">
                <a:latin typeface="Meiryo UI" panose="020B0604030504040204" pitchFamily="50" charset="-128"/>
                <a:ea typeface="Meiryo UI" panose="020B0604030504040204" pitchFamily="50" charset="-128"/>
              </a:rPr>
              <a:t>スマートフォン</a:t>
            </a:r>
          </a:p>
        </p:txBody>
      </p:sp>
      <p:sp>
        <p:nvSpPr>
          <p:cNvPr id="67" name="テキスト ボックス 66"/>
          <p:cNvSpPr txBox="1"/>
          <p:nvPr/>
        </p:nvSpPr>
        <p:spPr>
          <a:xfrm>
            <a:off x="8000652" y="5134619"/>
            <a:ext cx="307777" cy="1126697"/>
          </a:xfrm>
          <a:prstGeom prst="rect">
            <a:avLst/>
          </a:prstGeom>
          <a:noFill/>
        </p:spPr>
        <p:txBody>
          <a:bodyPr vert="eaVert" wrap="square" rtlCol="0">
            <a:spAutoFit/>
          </a:bodyPr>
          <a:lstStyle/>
          <a:p>
            <a:r>
              <a:rPr kumimoji="1" lang="ja-JP" altLang="en-US" sz="800" dirty="0">
                <a:latin typeface="Meiryo UI" panose="020B0604030504040204" pitchFamily="50" charset="-128"/>
                <a:ea typeface="Meiryo UI" panose="020B0604030504040204" pitchFamily="50" charset="-128"/>
              </a:rPr>
              <a:t>（出典）ソフトバンク</a:t>
            </a:r>
          </a:p>
        </p:txBody>
      </p:sp>
      <p:sp>
        <p:nvSpPr>
          <p:cNvPr id="68" name="テキスト ボックス 67"/>
          <p:cNvSpPr txBox="1"/>
          <p:nvPr/>
        </p:nvSpPr>
        <p:spPr>
          <a:xfrm>
            <a:off x="6143342" y="4952855"/>
            <a:ext cx="1039632"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携帯電話</a:t>
            </a:r>
          </a:p>
        </p:txBody>
      </p:sp>
      <p:sp>
        <p:nvSpPr>
          <p:cNvPr id="69" name="テキスト ボックス 68"/>
          <p:cNvSpPr txBox="1"/>
          <p:nvPr/>
        </p:nvSpPr>
        <p:spPr>
          <a:xfrm>
            <a:off x="6153936" y="5158280"/>
            <a:ext cx="307777" cy="1126697"/>
          </a:xfrm>
          <a:prstGeom prst="rect">
            <a:avLst/>
          </a:prstGeom>
          <a:noFill/>
        </p:spPr>
        <p:txBody>
          <a:bodyPr vert="eaVert" wrap="square" rtlCol="0">
            <a:spAutoFit/>
          </a:bodyPr>
          <a:lstStyle/>
          <a:p>
            <a:r>
              <a:rPr kumimoji="1" lang="ja-JP" altLang="en-US" sz="800" dirty="0">
                <a:latin typeface="Meiryo UI" panose="020B0604030504040204" pitchFamily="50" charset="-128"/>
                <a:ea typeface="Meiryo UI" panose="020B0604030504040204" pitchFamily="50" charset="-128"/>
              </a:rPr>
              <a:t>（出典）ＮＴＴドコモ</a:t>
            </a:r>
          </a:p>
        </p:txBody>
      </p:sp>
      <p:sp>
        <p:nvSpPr>
          <p:cNvPr id="70" name="テキスト ボックス 69"/>
          <p:cNvSpPr txBox="1"/>
          <p:nvPr/>
        </p:nvSpPr>
        <p:spPr>
          <a:xfrm>
            <a:off x="8294209" y="5150435"/>
            <a:ext cx="1445120"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ウェアラブル</a:t>
            </a:r>
          </a:p>
        </p:txBody>
      </p:sp>
      <p:sp>
        <p:nvSpPr>
          <p:cNvPr id="71" name="テキスト ボックス 70"/>
          <p:cNvSpPr txBox="1"/>
          <p:nvPr/>
        </p:nvSpPr>
        <p:spPr>
          <a:xfrm>
            <a:off x="8462171" y="6093810"/>
            <a:ext cx="1109196" cy="21544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a:t>
            </a:r>
            <a:r>
              <a:rPr lang="en-US" altLang="ja-JP" sz="800" dirty="0">
                <a:latin typeface="Meiryo UI" panose="020B0604030504040204" pitchFamily="50" charset="-128"/>
                <a:ea typeface="Meiryo UI" panose="020B0604030504040204" pitchFamily="50" charset="-128"/>
              </a:rPr>
              <a:t>IBM</a:t>
            </a:r>
            <a:r>
              <a:rPr lang="ja-JP" altLang="en-US" sz="800" dirty="0">
                <a:latin typeface="Meiryo UI" panose="020B0604030504040204" pitchFamily="50" charset="-128"/>
                <a:ea typeface="Meiryo UI" panose="020B0604030504040204" pitchFamily="50" charset="-128"/>
              </a:rPr>
              <a:t>資料</a:t>
            </a:r>
            <a:endParaRPr kumimoji="1" lang="ja-JP" altLang="en-US" sz="800" dirty="0">
              <a:latin typeface="Meiryo UI" panose="020B0604030504040204" pitchFamily="50" charset="-128"/>
              <a:ea typeface="Meiryo UI" panose="020B0604030504040204" pitchFamily="50" charset="-128"/>
            </a:endParaRPr>
          </a:p>
        </p:txBody>
      </p:sp>
      <p:pic>
        <p:nvPicPr>
          <p:cNvPr id="72" name="図 71"/>
          <p:cNvPicPr>
            <a:picLocks noChangeAspect="1"/>
          </p:cNvPicPr>
          <p:nvPr/>
        </p:nvPicPr>
        <p:blipFill>
          <a:blip r:embed="rId14"/>
          <a:stretch>
            <a:fillRect/>
          </a:stretch>
        </p:blipFill>
        <p:spPr>
          <a:xfrm>
            <a:off x="1865602" y="950412"/>
            <a:ext cx="925436" cy="741168"/>
          </a:xfrm>
          <a:prstGeom prst="rect">
            <a:avLst/>
          </a:prstGeom>
        </p:spPr>
      </p:pic>
      <p:pic>
        <p:nvPicPr>
          <p:cNvPr id="73" name="図 72"/>
          <p:cNvPicPr>
            <a:picLocks noChangeAspect="1"/>
          </p:cNvPicPr>
          <p:nvPr/>
        </p:nvPicPr>
        <p:blipFill>
          <a:blip r:embed="rId15"/>
          <a:stretch>
            <a:fillRect/>
          </a:stretch>
        </p:blipFill>
        <p:spPr>
          <a:xfrm>
            <a:off x="883556" y="997114"/>
            <a:ext cx="789693" cy="675018"/>
          </a:xfrm>
          <a:prstGeom prst="rect">
            <a:avLst/>
          </a:prstGeom>
        </p:spPr>
      </p:pic>
      <p:sp>
        <p:nvSpPr>
          <p:cNvPr id="74" name="テキスト ボックス 73"/>
          <p:cNvSpPr txBox="1"/>
          <p:nvPr/>
        </p:nvSpPr>
        <p:spPr>
          <a:xfrm>
            <a:off x="200309" y="1181096"/>
            <a:ext cx="895654"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算盤</a:t>
            </a:r>
          </a:p>
        </p:txBody>
      </p:sp>
      <p:sp>
        <p:nvSpPr>
          <p:cNvPr id="75" name="テキスト ボックス 74"/>
          <p:cNvSpPr txBox="1"/>
          <p:nvPr/>
        </p:nvSpPr>
        <p:spPr>
          <a:xfrm>
            <a:off x="780404" y="1672132"/>
            <a:ext cx="925367" cy="33855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（出典）川西</a:t>
            </a:r>
            <a:endParaRPr kumimoji="1" lang="en-US" altLang="ja-JP" sz="800" dirty="0">
              <a:latin typeface="Meiryo UI" panose="020B0604030504040204" pitchFamily="50" charset="-128"/>
              <a:ea typeface="Meiryo UI" panose="020B0604030504040204" pitchFamily="50" charset="-128"/>
            </a:endParaRPr>
          </a:p>
          <a:p>
            <a:r>
              <a:rPr kumimoji="1" lang="ja-JP" altLang="en-US" sz="800" dirty="0">
                <a:latin typeface="Meiryo UI" panose="020B0604030504040204" pitchFamily="50" charset="-128"/>
                <a:ea typeface="Meiryo UI" panose="020B0604030504040204" pitchFamily="50" charset="-128"/>
              </a:rPr>
              <a:t>そろばんスクール</a:t>
            </a:r>
          </a:p>
        </p:txBody>
      </p:sp>
      <p:pic>
        <p:nvPicPr>
          <p:cNvPr id="76" name="図 75"/>
          <p:cNvPicPr>
            <a:picLocks noChangeAspect="1"/>
          </p:cNvPicPr>
          <p:nvPr/>
        </p:nvPicPr>
        <p:blipFill>
          <a:blip r:embed="rId16"/>
          <a:stretch>
            <a:fillRect/>
          </a:stretch>
        </p:blipFill>
        <p:spPr>
          <a:xfrm>
            <a:off x="2769560" y="899424"/>
            <a:ext cx="782690" cy="782690"/>
          </a:xfrm>
          <a:prstGeom prst="rect">
            <a:avLst/>
          </a:prstGeom>
        </p:spPr>
      </p:pic>
      <p:pic>
        <p:nvPicPr>
          <p:cNvPr id="77" name="Picture 15" descr="20.jp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36608" y="595686"/>
            <a:ext cx="1704186" cy="138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テキスト ボックス 77"/>
          <p:cNvSpPr txBox="1"/>
          <p:nvPr/>
        </p:nvSpPr>
        <p:spPr>
          <a:xfrm>
            <a:off x="2627666" y="1623368"/>
            <a:ext cx="1006593" cy="338554"/>
          </a:xfrm>
          <a:prstGeom prst="rect">
            <a:avLst/>
          </a:prstGeom>
          <a:noFill/>
        </p:spPr>
        <p:txBody>
          <a:bodyPr wrap="square" rtlCol="0">
            <a:spAutoFit/>
          </a:bodyPr>
          <a:lstStyle/>
          <a:p>
            <a:pPr algn="ctr"/>
            <a:r>
              <a:rPr kumimoji="1" lang="ja-JP" altLang="en-US" sz="800" dirty="0">
                <a:latin typeface="Meiryo UI" panose="020B0604030504040204" pitchFamily="50" charset="-128"/>
                <a:ea typeface="Meiryo UI" panose="020B0604030504040204" pitchFamily="50" charset="-128"/>
              </a:rPr>
              <a:t>（出典）</a:t>
            </a:r>
            <a:endParaRPr kumimoji="1" lang="en-US" altLang="ja-JP" sz="800" dirty="0">
              <a:latin typeface="Meiryo UI" panose="020B0604030504040204" pitchFamily="50" charset="-128"/>
              <a:ea typeface="Meiryo UI" panose="020B0604030504040204" pitchFamily="50" charset="-128"/>
            </a:endParaRPr>
          </a:p>
          <a:p>
            <a:pPr algn="ctr"/>
            <a:r>
              <a:rPr kumimoji="1" lang="en-US" altLang="ja-JP" sz="800" dirty="0">
                <a:latin typeface="Meiryo UI" panose="020B0604030504040204" pitchFamily="50" charset="-128"/>
                <a:ea typeface="Meiryo UI" panose="020B0604030504040204" pitchFamily="50" charset="-128"/>
              </a:rPr>
              <a:t>SHARP</a:t>
            </a:r>
            <a:endParaRPr kumimoji="1" lang="ja-JP" altLang="en-US" sz="800" dirty="0">
              <a:latin typeface="Meiryo UI" panose="020B0604030504040204" pitchFamily="50" charset="-128"/>
              <a:ea typeface="Meiryo UI" panose="020B0604030504040204" pitchFamily="50" charset="-128"/>
            </a:endParaRPr>
          </a:p>
        </p:txBody>
      </p:sp>
      <p:sp>
        <p:nvSpPr>
          <p:cNvPr id="79" name="テキスト ボックス 78"/>
          <p:cNvSpPr txBox="1"/>
          <p:nvPr/>
        </p:nvSpPr>
        <p:spPr>
          <a:xfrm>
            <a:off x="3436896" y="1692431"/>
            <a:ext cx="1006593" cy="21544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IBM</a:t>
            </a:r>
            <a:r>
              <a:rPr kumimoji="1" lang="ja-JP" altLang="en-US" sz="800" dirty="0">
                <a:latin typeface="Meiryo UI" panose="020B0604030504040204" pitchFamily="50" charset="-128"/>
                <a:ea typeface="Meiryo UI" panose="020B0604030504040204" pitchFamily="50" charset="-128"/>
              </a:rPr>
              <a:t>資料</a:t>
            </a:r>
          </a:p>
        </p:txBody>
      </p:sp>
      <p:sp>
        <p:nvSpPr>
          <p:cNvPr id="80" name="テキスト ボックス 79"/>
          <p:cNvSpPr txBox="1"/>
          <p:nvPr/>
        </p:nvSpPr>
        <p:spPr>
          <a:xfrm>
            <a:off x="1753903" y="1693713"/>
            <a:ext cx="1006593" cy="21544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IBM</a:t>
            </a:r>
            <a:r>
              <a:rPr kumimoji="1" lang="ja-JP" altLang="en-US" sz="800" dirty="0">
                <a:latin typeface="Meiryo UI" panose="020B0604030504040204" pitchFamily="50" charset="-128"/>
                <a:ea typeface="Meiryo UI" panose="020B0604030504040204" pitchFamily="50" charset="-128"/>
              </a:rPr>
              <a:t>資料</a:t>
            </a:r>
          </a:p>
        </p:txBody>
      </p:sp>
      <p:sp>
        <p:nvSpPr>
          <p:cNvPr id="81" name="テキスト ボックス 80"/>
          <p:cNvSpPr txBox="1"/>
          <p:nvPr/>
        </p:nvSpPr>
        <p:spPr>
          <a:xfrm>
            <a:off x="1705149" y="670424"/>
            <a:ext cx="1296219" cy="261610"/>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機械式</a:t>
            </a:r>
            <a:r>
              <a:rPr lang="ja-JP" altLang="en-US" sz="1050" dirty="0">
                <a:latin typeface="Meiryo UI" panose="020B0604030504040204" pitchFamily="50" charset="-128"/>
                <a:ea typeface="Meiryo UI" panose="020B0604030504040204" pitchFamily="50" charset="-128"/>
              </a:rPr>
              <a:t>計算機</a:t>
            </a:r>
            <a:endParaRPr kumimoji="1" lang="ja-JP" altLang="en-US" sz="1050" dirty="0">
              <a:latin typeface="Meiryo UI" panose="020B0604030504040204" pitchFamily="50" charset="-128"/>
              <a:ea typeface="Meiryo UI" panose="020B0604030504040204" pitchFamily="50" charset="-128"/>
            </a:endParaRPr>
          </a:p>
        </p:txBody>
      </p:sp>
      <p:sp>
        <p:nvSpPr>
          <p:cNvPr id="82" name="テキスト ボックス 81"/>
          <p:cNvSpPr txBox="1"/>
          <p:nvPr/>
        </p:nvSpPr>
        <p:spPr>
          <a:xfrm>
            <a:off x="3446297" y="601879"/>
            <a:ext cx="1170266" cy="307777"/>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電子計算機</a:t>
            </a:r>
            <a:endParaRPr kumimoji="1" lang="ja-JP" altLang="en-US" sz="1400" dirty="0">
              <a:latin typeface="Meiryo UI" panose="020B0604030504040204" pitchFamily="50" charset="-128"/>
              <a:ea typeface="Meiryo UI" panose="020B0604030504040204" pitchFamily="50" charset="-128"/>
            </a:endParaRPr>
          </a:p>
        </p:txBody>
      </p:sp>
      <p:sp>
        <p:nvSpPr>
          <p:cNvPr id="83" name="テキスト ボックス 82"/>
          <p:cNvSpPr txBox="1"/>
          <p:nvPr/>
        </p:nvSpPr>
        <p:spPr>
          <a:xfrm>
            <a:off x="4786630" y="1696353"/>
            <a:ext cx="1006593" cy="21544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IBM</a:t>
            </a:r>
            <a:r>
              <a:rPr kumimoji="1" lang="ja-JP" altLang="en-US" sz="800" dirty="0">
                <a:latin typeface="Meiryo UI" panose="020B0604030504040204" pitchFamily="50" charset="-128"/>
                <a:ea typeface="Meiryo UI" panose="020B0604030504040204" pitchFamily="50" charset="-128"/>
              </a:rPr>
              <a:t>資料</a:t>
            </a:r>
          </a:p>
        </p:txBody>
      </p:sp>
      <p:grpSp>
        <p:nvGrpSpPr>
          <p:cNvPr id="84" name="Group 10"/>
          <p:cNvGrpSpPr>
            <a:grpSpLocks/>
          </p:cNvGrpSpPr>
          <p:nvPr/>
        </p:nvGrpSpPr>
        <p:grpSpPr bwMode="auto">
          <a:xfrm>
            <a:off x="7661147" y="773887"/>
            <a:ext cx="965853" cy="1118538"/>
            <a:chOff x="1341898" y="228600"/>
            <a:chExt cx="3087688" cy="2422525"/>
          </a:xfrm>
        </p:grpSpPr>
        <p:pic>
          <p:nvPicPr>
            <p:cNvPr id="85" name="Picture 35" descr="iPad_telco_dashboard_3A.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41898" y="228600"/>
              <a:ext cx="3087688"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55773" y="515108"/>
              <a:ext cx="2443775" cy="183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7" name="図 86"/>
          <p:cNvPicPr>
            <a:picLocks noChangeAspect="1"/>
          </p:cNvPicPr>
          <p:nvPr/>
        </p:nvPicPr>
        <p:blipFill>
          <a:blip r:embed="rId20"/>
          <a:stretch>
            <a:fillRect/>
          </a:stretch>
        </p:blipFill>
        <p:spPr>
          <a:xfrm>
            <a:off x="5964151" y="822798"/>
            <a:ext cx="584815" cy="924811"/>
          </a:xfrm>
          <a:prstGeom prst="rect">
            <a:avLst/>
          </a:prstGeom>
        </p:spPr>
      </p:pic>
      <p:sp>
        <p:nvSpPr>
          <p:cNvPr id="88" name="テキスト ボックス 87"/>
          <p:cNvSpPr txBox="1"/>
          <p:nvPr/>
        </p:nvSpPr>
        <p:spPr>
          <a:xfrm>
            <a:off x="5710423" y="1696110"/>
            <a:ext cx="1006593" cy="21544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IBM</a:t>
            </a:r>
            <a:r>
              <a:rPr kumimoji="1" lang="ja-JP" altLang="en-US" sz="800" dirty="0">
                <a:latin typeface="Meiryo UI" panose="020B0604030504040204" pitchFamily="50" charset="-128"/>
                <a:ea typeface="Meiryo UI" panose="020B0604030504040204" pitchFamily="50" charset="-128"/>
              </a:rPr>
              <a:t>資料</a:t>
            </a:r>
          </a:p>
        </p:txBody>
      </p:sp>
      <p:pic>
        <p:nvPicPr>
          <p:cNvPr id="89" name="図 88"/>
          <p:cNvPicPr>
            <a:picLocks noChangeAspect="1"/>
          </p:cNvPicPr>
          <p:nvPr/>
        </p:nvPicPr>
        <p:blipFill>
          <a:blip r:embed="rId21"/>
          <a:stretch>
            <a:fillRect/>
          </a:stretch>
        </p:blipFill>
        <p:spPr>
          <a:xfrm>
            <a:off x="3479255" y="925379"/>
            <a:ext cx="1111096" cy="735284"/>
          </a:xfrm>
          <a:prstGeom prst="rect">
            <a:avLst/>
          </a:prstGeom>
        </p:spPr>
      </p:pic>
      <p:sp>
        <p:nvSpPr>
          <p:cNvPr id="90" name="テキスト ボックス 89"/>
          <p:cNvSpPr txBox="1"/>
          <p:nvPr/>
        </p:nvSpPr>
        <p:spPr>
          <a:xfrm>
            <a:off x="6666666" y="1664895"/>
            <a:ext cx="1006593" cy="215444"/>
          </a:xfrm>
          <a:prstGeom prst="rect">
            <a:avLst/>
          </a:prstGeom>
          <a:noFill/>
        </p:spPr>
        <p:txBody>
          <a:bodyPr wrap="square" rtlCol="0">
            <a:spAutoFit/>
          </a:bodyPr>
          <a:lstStyle/>
          <a:p>
            <a:r>
              <a:rPr kumimoji="1" lang="ja-JP" altLang="en-US" sz="800" dirty="0">
                <a:latin typeface="Meiryo UI" panose="020B0604030504040204" pitchFamily="50" charset="-128"/>
                <a:ea typeface="Meiryo UI" panose="020B0604030504040204" pitchFamily="50" charset="-128"/>
              </a:rPr>
              <a:t>（出典）</a:t>
            </a:r>
            <a:r>
              <a:rPr kumimoji="1" lang="en-US" altLang="ja-JP" sz="800" dirty="0">
                <a:latin typeface="Meiryo UI" panose="020B0604030504040204" pitchFamily="50" charset="-128"/>
                <a:ea typeface="Meiryo UI" panose="020B0604030504040204" pitchFamily="50" charset="-128"/>
              </a:rPr>
              <a:t>NEC</a:t>
            </a:r>
            <a:endParaRPr kumimoji="1" lang="ja-JP" altLang="en-US" sz="800" dirty="0">
              <a:latin typeface="Meiryo UI" panose="020B0604030504040204" pitchFamily="50" charset="-128"/>
              <a:ea typeface="Meiryo UI" panose="020B0604030504040204" pitchFamily="50" charset="-128"/>
            </a:endParaRPr>
          </a:p>
        </p:txBody>
      </p:sp>
      <p:sp>
        <p:nvSpPr>
          <p:cNvPr id="91" name="ホームベース 90"/>
          <p:cNvSpPr/>
          <p:nvPr/>
        </p:nvSpPr>
        <p:spPr bwMode="auto">
          <a:xfrm>
            <a:off x="969360" y="2864935"/>
            <a:ext cx="1528588" cy="333928"/>
          </a:xfrm>
          <a:prstGeom prst="homePlate">
            <a:avLst/>
          </a:prstGeom>
          <a:solidFill>
            <a:schemeClr val="bg1">
              <a:lumMod val="95000"/>
            </a:schemeClr>
          </a:solidFill>
          <a:ln w="9525">
            <a:solidFill>
              <a:schemeClr val="bg1">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処理速度の向上</a:t>
            </a:r>
          </a:p>
        </p:txBody>
      </p:sp>
      <p:sp>
        <p:nvSpPr>
          <p:cNvPr id="92" name="ホームベース 91"/>
          <p:cNvSpPr/>
          <p:nvPr/>
        </p:nvSpPr>
        <p:spPr bwMode="auto">
          <a:xfrm>
            <a:off x="2497947" y="2866075"/>
            <a:ext cx="1793192" cy="333928"/>
          </a:xfrm>
          <a:prstGeom prst="homePlate">
            <a:avLst/>
          </a:prstGeom>
          <a:solidFill>
            <a:schemeClr val="bg1">
              <a:lumMod val="95000"/>
            </a:schemeClr>
          </a:solidFill>
          <a:ln w="9525">
            <a:solidFill>
              <a:schemeClr val="bg1">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小型化（微細化）</a:t>
            </a:r>
          </a:p>
        </p:txBody>
      </p:sp>
      <p:sp>
        <p:nvSpPr>
          <p:cNvPr id="93" name="ホームベース 92"/>
          <p:cNvSpPr/>
          <p:nvPr/>
        </p:nvSpPr>
        <p:spPr bwMode="auto">
          <a:xfrm>
            <a:off x="4291139" y="2864935"/>
            <a:ext cx="1565075" cy="333928"/>
          </a:xfrm>
          <a:prstGeom prst="homePlate">
            <a:avLst/>
          </a:prstGeom>
          <a:solidFill>
            <a:schemeClr val="bg1">
              <a:lumMod val="95000"/>
            </a:schemeClr>
          </a:solidFill>
          <a:ln w="9525">
            <a:solidFill>
              <a:schemeClr val="bg1">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低価格化</a:t>
            </a:r>
          </a:p>
        </p:txBody>
      </p:sp>
      <p:sp>
        <p:nvSpPr>
          <p:cNvPr id="94" name="ホームベース 93"/>
          <p:cNvSpPr/>
          <p:nvPr/>
        </p:nvSpPr>
        <p:spPr bwMode="auto">
          <a:xfrm>
            <a:off x="1018466" y="4144843"/>
            <a:ext cx="1886958" cy="333928"/>
          </a:xfrm>
          <a:prstGeom prst="homePlate">
            <a:avLst/>
          </a:prstGeom>
          <a:solidFill>
            <a:schemeClr val="bg1">
              <a:lumMod val="95000"/>
            </a:schemeClr>
          </a:solidFill>
          <a:ln w="9525">
            <a:solidFill>
              <a:schemeClr val="bg1">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高速化（伝送速度）</a:t>
            </a:r>
          </a:p>
        </p:txBody>
      </p:sp>
      <p:sp>
        <p:nvSpPr>
          <p:cNvPr id="95" name="ホームベース 94"/>
          <p:cNvSpPr/>
          <p:nvPr/>
        </p:nvSpPr>
        <p:spPr bwMode="auto">
          <a:xfrm>
            <a:off x="2920914" y="4153347"/>
            <a:ext cx="1432822" cy="333928"/>
          </a:xfrm>
          <a:prstGeom prst="homePlate">
            <a:avLst/>
          </a:prstGeom>
          <a:solidFill>
            <a:schemeClr val="bg1">
              <a:lumMod val="95000"/>
            </a:schemeClr>
          </a:solidFill>
          <a:ln w="9525">
            <a:solidFill>
              <a:schemeClr val="bg1">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大容量化</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sp>
        <p:nvSpPr>
          <p:cNvPr id="96" name="ホームベース 95"/>
          <p:cNvSpPr/>
          <p:nvPr/>
        </p:nvSpPr>
        <p:spPr bwMode="auto">
          <a:xfrm>
            <a:off x="4402491" y="4149919"/>
            <a:ext cx="1460884" cy="333928"/>
          </a:xfrm>
          <a:prstGeom prst="homePlate">
            <a:avLst/>
          </a:prstGeom>
          <a:solidFill>
            <a:schemeClr val="bg1">
              <a:lumMod val="95000"/>
            </a:schemeClr>
          </a:solidFill>
          <a:ln w="9525">
            <a:solidFill>
              <a:schemeClr val="bg1">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低価格化</a:t>
            </a:r>
          </a:p>
        </p:txBody>
      </p:sp>
      <p:sp>
        <p:nvSpPr>
          <p:cNvPr id="97" name="六角形 96"/>
          <p:cNvSpPr/>
          <p:nvPr/>
        </p:nvSpPr>
        <p:spPr bwMode="auto">
          <a:xfrm>
            <a:off x="5034121" y="1907805"/>
            <a:ext cx="548813" cy="388521"/>
          </a:xfrm>
          <a:prstGeom prst="hexagon">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4878959" y="1907805"/>
            <a:ext cx="859136" cy="369332"/>
          </a:xfrm>
          <a:prstGeom prst="rect">
            <a:avLst/>
          </a:prstGeom>
          <a:noFill/>
        </p:spPr>
        <p:txBody>
          <a:bodyPr wrap="square" rtlCol="0">
            <a:spAutoFit/>
          </a:bodyPr>
          <a:lstStyle/>
          <a:p>
            <a:pPr algn="ctr"/>
            <a:r>
              <a:rPr kumimoji="1" lang="en-US" altLang="ja-JP" sz="1800" b="1" dirty="0">
                <a:latin typeface="Ebrima" panose="02000000000000000000" pitchFamily="2" charset="0"/>
                <a:cs typeface="Ebrima" panose="02000000000000000000" pitchFamily="2" charset="0"/>
              </a:rPr>
              <a:t>100μ</a:t>
            </a:r>
            <a:endParaRPr kumimoji="1" lang="ja-JP" altLang="en-US" sz="1800" b="1" dirty="0">
              <a:latin typeface="Ebrima" panose="02000000000000000000" pitchFamily="2" charset="0"/>
              <a:cs typeface="Ebrima" panose="02000000000000000000" pitchFamily="2" charset="0"/>
            </a:endParaRPr>
          </a:p>
        </p:txBody>
      </p:sp>
      <p:sp>
        <p:nvSpPr>
          <p:cNvPr id="99" name="六角形 98"/>
          <p:cNvSpPr/>
          <p:nvPr/>
        </p:nvSpPr>
        <p:spPr bwMode="auto">
          <a:xfrm>
            <a:off x="6535144" y="1891255"/>
            <a:ext cx="548813" cy="388521"/>
          </a:xfrm>
          <a:prstGeom prst="hexagon">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100" name="テキスト ボックス 99"/>
          <p:cNvSpPr txBox="1"/>
          <p:nvPr/>
        </p:nvSpPr>
        <p:spPr>
          <a:xfrm>
            <a:off x="6404803" y="1884432"/>
            <a:ext cx="859136" cy="415498"/>
          </a:xfrm>
          <a:prstGeom prst="rect">
            <a:avLst/>
          </a:prstGeom>
          <a:noFill/>
        </p:spPr>
        <p:txBody>
          <a:bodyPr wrap="square" rtlCol="0">
            <a:spAutoFit/>
          </a:bodyPr>
          <a:lstStyle/>
          <a:p>
            <a:pPr algn="ctr"/>
            <a:r>
              <a:rPr kumimoji="1" lang="en-US" altLang="ja-JP" b="1" dirty="0">
                <a:latin typeface="Ebrima" panose="02000000000000000000" pitchFamily="2" charset="0"/>
                <a:cs typeface="Ebrima" panose="02000000000000000000" pitchFamily="2" charset="0"/>
              </a:rPr>
              <a:t>1μ</a:t>
            </a:r>
            <a:endParaRPr kumimoji="1" lang="ja-JP" altLang="en-US" b="1" dirty="0">
              <a:latin typeface="Ebrima" panose="02000000000000000000" pitchFamily="2" charset="0"/>
              <a:cs typeface="Ebrima" panose="02000000000000000000" pitchFamily="2" charset="0"/>
            </a:endParaRPr>
          </a:p>
        </p:txBody>
      </p:sp>
      <p:cxnSp>
        <p:nvCxnSpPr>
          <p:cNvPr id="101" name="直線矢印コネクタ 100"/>
          <p:cNvCxnSpPr/>
          <p:nvPr/>
        </p:nvCxnSpPr>
        <p:spPr>
          <a:xfrm>
            <a:off x="5582934" y="2115554"/>
            <a:ext cx="952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六角形 101"/>
          <p:cNvSpPr/>
          <p:nvPr/>
        </p:nvSpPr>
        <p:spPr bwMode="auto">
          <a:xfrm>
            <a:off x="7894763" y="1889567"/>
            <a:ext cx="548813" cy="388521"/>
          </a:xfrm>
          <a:prstGeom prst="hexagon">
            <a:avLst/>
          </a:pr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103" name="テキスト ボックス 102"/>
          <p:cNvSpPr txBox="1"/>
          <p:nvPr/>
        </p:nvSpPr>
        <p:spPr>
          <a:xfrm>
            <a:off x="7738112" y="1871232"/>
            <a:ext cx="859136" cy="415498"/>
          </a:xfrm>
          <a:prstGeom prst="rect">
            <a:avLst/>
          </a:prstGeom>
          <a:noFill/>
        </p:spPr>
        <p:txBody>
          <a:bodyPr wrap="square" rtlCol="0">
            <a:spAutoFit/>
          </a:bodyPr>
          <a:lstStyle/>
          <a:p>
            <a:pPr algn="ctr"/>
            <a:r>
              <a:rPr lang="en-US" altLang="ja-JP" b="1" dirty="0">
                <a:solidFill>
                  <a:schemeClr val="bg1"/>
                </a:solidFill>
                <a:latin typeface="Ebrima" panose="02000000000000000000" pitchFamily="2" charset="0"/>
                <a:cs typeface="Ebrima" panose="02000000000000000000" pitchFamily="2" charset="0"/>
              </a:rPr>
              <a:t>7</a:t>
            </a:r>
            <a:r>
              <a:rPr kumimoji="1" lang="en-US" altLang="ja-JP" b="1" dirty="0">
                <a:solidFill>
                  <a:schemeClr val="bg1"/>
                </a:solidFill>
                <a:latin typeface="Ebrima" panose="02000000000000000000" pitchFamily="2" charset="0"/>
                <a:cs typeface="Ebrima" panose="02000000000000000000" pitchFamily="2" charset="0"/>
              </a:rPr>
              <a:t>n</a:t>
            </a:r>
            <a:endParaRPr kumimoji="1" lang="ja-JP" altLang="en-US" b="1" dirty="0">
              <a:solidFill>
                <a:schemeClr val="bg1"/>
              </a:solidFill>
              <a:latin typeface="Ebrima" panose="02000000000000000000" pitchFamily="2" charset="0"/>
              <a:cs typeface="Ebrima" panose="02000000000000000000" pitchFamily="2" charset="0"/>
            </a:endParaRPr>
          </a:p>
        </p:txBody>
      </p:sp>
      <p:cxnSp>
        <p:nvCxnSpPr>
          <p:cNvPr id="104" name="直線矢印コネクタ 103"/>
          <p:cNvCxnSpPr/>
          <p:nvPr/>
        </p:nvCxnSpPr>
        <p:spPr>
          <a:xfrm>
            <a:off x="7096263" y="2078981"/>
            <a:ext cx="779165" cy="6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六角形 104"/>
          <p:cNvSpPr/>
          <p:nvPr/>
        </p:nvSpPr>
        <p:spPr bwMode="auto">
          <a:xfrm>
            <a:off x="9020467" y="1899163"/>
            <a:ext cx="1170369" cy="388521"/>
          </a:xfrm>
          <a:prstGeom prst="hexagon">
            <a:avLst/>
          </a:pr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b="1" dirty="0">
              <a:solidFill>
                <a:schemeClr val="bg1"/>
              </a:solidFill>
              <a:latin typeface="Meiryo UI" panose="020B0604030504040204" pitchFamily="50" charset="-128"/>
              <a:ea typeface="Meiryo UI" panose="020B0604030504040204" pitchFamily="50" charset="-128"/>
            </a:endParaRPr>
          </a:p>
        </p:txBody>
      </p:sp>
      <p:cxnSp>
        <p:nvCxnSpPr>
          <p:cNvPr id="106" name="直線矢印コネクタ 105"/>
          <p:cNvCxnSpPr>
            <a:endCxn id="105" idx="3"/>
          </p:cNvCxnSpPr>
          <p:nvPr/>
        </p:nvCxnSpPr>
        <p:spPr>
          <a:xfrm>
            <a:off x="8433659" y="2078981"/>
            <a:ext cx="586808" cy="14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a:off x="10047430" y="1747333"/>
            <a:ext cx="903556" cy="415498"/>
          </a:xfrm>
          <a:prstGeom prst="rect">
            <a:avLst/>
          </a:prstGeom>
          <a:noFill/>
        </p:spPr>
        <p:txBody>
          <a:bodyPr wrap="square" rtlCol="0">
            <a:spAutoFit/>
          </a:bodyPr>
          <a:lstStyle/>
          <a:p>
            <a:pPr algn="ctr"/>
            <a:r>
              <a:rPr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5</a:t>
            </a:r>
            <a:r>
              <a:rPr kumimoji="1"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G</a:t>
            </a:r>
            <a:endParaRPr kumimoji="1" lang="ja-JP" altLang="en-US" b="1" dirty="0">
              <a:solidFill>
                <a:schemeClr val="bg1"/>
              </a:solidFill>
              <a:latin typeface="Ebrima" panose="02000000000000000000" pitchFamily="2" charset="0"/>
              <a:cs typeface="Ebrima" panose="02000000000000000000" pitchFamily="2" charset="0"/>
            </a:endParaRPr>
          </a:p>
        </p:txBody>
      </p:sp>
      <p:sp>
        <p:nvSpPr>
          <p:cNvPr id="108" name="テキスト ボックス 107"/>
          <p:cNvSpPr txBox="1"/>
          <p:nvPr/>
        </p:nvSpPr>
        <p:spPr>
          <a:xfrm>
            <a:off x="4817472" y="1622398"/>
            <a:ext cx="1212941" cy="215444"/>
          </a:xfrm>
          <a:prstGeom prst="rect">
            <a:avLst/>
          </a:prstGeom>
          <a:noFill/>
        </p:spPr>
        <p:txBody>
          <a:bodyPr wrap="square" rtlCol="0">
            <a:spAutoFit/>
          </a:bodyPr>
          <a:lstStyle/>
          <a:p>
            <a:pPr algn="ctr"/>
            <a:r>
              <a:rPr kumimoji="1" lang="ja-JP" altLang="en-US" sz="800" dirty="0">
                <a:solidFill>
                  <a:schemeClr val="bg1"/>
                </a:solidFill>
                <a:latin typeface="Meiryo UI" panose="020B0604030504040204" pitchFamily="50" charset="-128"/>
                <a:ea typeface="Meiryo UI" panose="020B0604030504040204" pitchFamily="50" charset="-128"/>
              </a:rPr>
              <a:t>（出典）</a:t>
            </a:r>
            <a:r>
              <a:rPr kumimoji="1" lang="en-US" altLang="ja-JP" sz="800" dirty="0">
                <a:solidFill>
                  <a:schemeClr val="bg1"/>
                </a:solidFill>
                <a:latin typeface="Meiryo UI" panose="020B0604030504040204" pitchFamily="50" charset="-128"/>
                <a:ea typeface="Meiryo UI" panose="020B0604030504040204" pitchFamily="50" charset="-128"/>
              </a:rPr>
              <a:t>NTT HP</a:t>
            </a:r>
            <a:endParaRPr kumimoji="1" lang="ja-JP" altLang="en-US" sz="800" dirty="0">
              <a:solidFill>
                <a:schemeClr val="bg1"/>
              </a:solidFill>
              <a:latin typeface="Meiryo UI" panose="020B0604030504040204" pitchFamily="50" charset="-128"/>
              <a:ea typeface="Meiryo UI" panose="020B0604030504040204" pitchFamily="50" charset="-128"/>
            </a:endParaRPr>
          </a:p>
        </p:txBody>
      </p:sp>
      <p:sp>
        <p:nvSpPr>
          <p:cNvPr id="109" name="角丸四角形 108"/>
          <p:cNvSpPr/>
          <p:nvPr/>
        </p:nvSpPr>
        <p:spPr bwMode="auto">
          <a:xfrm>
            <a:off x="3334808" y="1951494"/>
            <a:ext cx="1018928" cy="302707"/>
          </a:xfrm>
          <a:prstGeom prst="roundRect">
            <a:avLst>
              <a:gd name="adj" fmla="val 50000"/>
            </a:avLst>
          </a:prstGeom>
          <a:solidFill>
            <a:schemeClr val="accent2">
              <a:lumMod val="60000"/>
              <a:lumOff val="4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latin typeface="Meiryo UI" panose="020B0604030504040204" pitchFamily="50" charset="-128"/>
                <a:ea typeface="Meiryo UI" panose="020B0604030504040204" pitchFamily="50" charset="-128"/>
              </a:rPr>
              <a:t>真空管</a:t>
            </a:r>
          </a:p>
        </p:txBody>
      </p:sp>
      <p:sp>
        <p:nvSpPr>
          <p:cNvPr id="110" name="テキスト ボックス 109"/>
          <p:cNvSpPr txBox="1"/>
          <p:nvPr/>
        </p:nvSpPr>
        <p:spPr>
          <a:xfrm>
            <a:off x="8530200" y="742556"/>
            <a:ext cx="307777" cy="1126697"/>
          </a:xfrm>
          <a:prstGeom prst="rect">
            <a:avLst/>
          </a:prstGeom>
          <a:noFill/>
        </p:spPr>
        <p:txBody>
          <a:bodyPr vert="eaVert" wrap="square" rtlCol="0">
            <a:spAutoFit/>
          </a:bodyPr>
          <a:lstStyle/>
          <a:p>
            <a:r>
              <a:rPr kumimoji="1" lang="ja-JP" altLang="en-US" sz="800" dirty="0">
                <a:latin typeface="Meiryo UI" panose="020B0604030504040204" pitchFamily="50" charset="-128"/>
                <a:ea typeface="Meiryo UI" panose="020B0604030504040204" pitchFamily="50" charset="-128"/>
              </a:rPr>
              <a:t>（出典）ＩＢＭ資料</a:t>
            </a:r>
          </a:p>
        </p:txBody>
      </p:sp>
      <p:pic>
        <p:nvPicPr>
          <p:cNvPr id="111" name="図 110"/>
          <p:cNvPicPr>
            <a:picLocks noChangeAspect="1"/>
          </p:cNvPicPr>
          <p:nvPr/>
        </p:nvPicPr>
        <p:blipFill>
          <a:blip r:embed="rId22"/>
          <a:stretch>
            <a:fillRect/>
          </a:stretch>
        </p:blipFill>
        <p:spPr>
          <a:xfrm>
            <a:off x="10248345" y="1820749"/>
            <a:ext cx="624605" cy="789379"/>
          </a:xfrm>
          <a:prstGeom prst="rect">
            <a:avLst/>
          </a:prstGeom>
        </p:spPr>
      </p:pic>
      <p:sp>
        <p:nvSpPr>
          <p:cNvPr id="112" name="テキスト ボックス 111"/>
          <p:cNvSpPr txBox="1"/>
          <p:nvPr/>
        </p:nvSpPr>
        <p:spPr>
          <a:xfrm>
            <a:off x="4121158" y="2066455"/>
            <a:ext cx="1166532"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トランジスタ</a:t>
            </a:r>
          </a:p>
        </p:txBody>
      </p:sp>
      <p:cxnSp>
        <p:nvCxnSpPr>
          <p:cNvPr id="113" name="直線矢印コネクタ 112"/>
          <p:cNvCxnSpPr/>
          <p:nvPr/>
        </p:nvCxnSpPr>
        <p:spPr>
          <a:xfrm flipV="1">
            <a:off x="4442045" y="2080457"/>
            <a:ext cx="579002" cy="1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テキスト ボックス 113"/>
          <p:cNvSpPr txBox="1"/>
          <p:nvPr/>
        </p:nvSpPr>
        <p:spPr>
          <a:xfrm>
            <a:off x="9631122" y="6044778"/>
            <a:ext cx="1712289" cy="307777"/>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第五世代通信技術</a:t>
            </a:r>
          </a:p>
        </p:txBody>
      </p:sp>
      <p:sp>
        <p:nvSpPr>
          <p:cNvPr id="115" name="テキスト ボックス 114"/>
          <p:cNvSpPr txBox="1"/>
          <p:nvPr/>
        </p:nvSpPr>
        <p:spPr>
          <a:xfrm>
            <a:off x="9034256" y="1930211"/>
            <a:ext cx="1211657" cy="307777"/>
          </a:xfrm>
          <a:prstGeom prst="rect">
            <a:avLst/>
          </a:prstGeom>
          <a:noFill/>
        </p:spPr>
        <p:txBody>
          <a:bodyPr wrap="square" rtlCol="0">
            <a:spAutoFit/>
          </a:bodyPr>
          <a:lstStyle/>
          <a:p>
            <a:r>
              <a:rPr kumimoji="1" lang="ja-JP" altLang="en-US" sz="1400" b="1" dirty="0">
                <a:solidFill>
                  <a:schemeClr val="bg1"/>
                </a:solidFill>
                <a:latin typeface="Meiryo UI" panose="020B0604030504040204" pitchFamily="50" charset="-128"/>
                <a:ea typeface="Meiryo UI" panose="020B0604030504040204" pitchFamily="50" charset="-128"/>
              </a:rPr>
              <a:t>ニューロチップ</a:t>
            </a:r>
          </a:p>
        </p:txBody>
      </p:sp>
      <p:sp>
        <p:nvSpPr>
          <p:cNvPr id="116" name="六角形 115"/>
          <p:cNvSpPr/>
          <p:nvPr/>
        </p:nvSpPr>
        <p:spPr bwMode="auto">
          <a:xfrm>
            <a:off x="10095833" y="6303199"/>
            <a:ext cx="548813" cy="388521"/>
          </a:xfrm>
          <a:prstGeom prst="hexagon">
            <a:avLst/>
          </a:prstGeom>
          <a:solidFill>
            <a:schemeClr val="accent3">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latin typeface="Meiryo UI" panose="020B0604030504040204" pitchFamily="50" charset="-128"/>
              <a:ea typeface="Meiryo UI" panose="020B0604030504040204" pitchFamily="50" charset="-128"/>
            </a:endParaRPr>
          </a:p>
        </p:txBody>
      </p:sp>
      <p:sp>
        <p:nvSpPr>
          <p:cNvPr id="117" name="テキスト ボックス 116"/>
          <p:cNvSpPr txBox="1"/>
          <p:nvPr/>
        </p:nvSpPr>
        <p:spPr>
          <a:xfrm>
            <a:off x="9918461" y="6286649"/>
            <a:ext cx="903556" cy="415498"/>
          </a:xfrm>
          <a:prstGeom prst="rect">
            <a:avLst/>
          </a:prstGeom>
          <a:noFill/>
        </p:spPr>
        <p:txBody>
          <a:bodyPr wrap="square" rtlCol="0">
            <a:spAutoFit/>
          </a:bodyPr>
          <a:lstStyle/>
          <a:p>
            <a:pPr algn="ctr"/>
            <a:r>
              <a:rPr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5</a:t>
            </a:r>
            <a:r>
              <a:rPr kumimoji="1" lang="en-US" altLang="ja-JP" b="1" dirty="0">
                <a:solidFill>
                  <a:schemeClr val="bg1"/>
                </a:solidFill>
                <a:latin typeface="Ebrima" panose="02000000000000000000" pitchFamily="2" charset="0"/>
                <a:ea typeface="Ebrima" panose="02000000000000000000" pitchFamily="2" charset="0"/>
                <a:cs typeface="Ebrima" panose="02000000000000000000" pitchFamily="2" charset="0"/>
              </a:rPr>
              <a:t>G</a:t>
            </a:r>
            <a:endParaRPr kumimoji="1" lang="ja-JP" altLang="en-US" b="1" dirty="0">
              <a:solidFill>
                <a:schemeClr val="bg1"/>
              </a:solidFill>
              <a:latin typeface="Ebrima" panose="02000000000000000000" pitchFamily="2" charset="0"/>
              <a:cs typeface="Ebrima" panose="02000000000000000000" pitchFamily="2" charset="0"/>
            </a:endParaRPr>
          </a:p>
        </p:txBody>
      </p:sp>
      <p:sp>
        <p:nvSpPr>
          <p:cNvPr id="118" name="屈折矢印 117"/>
          <p:cNvSpPr/>
          <p:nvPr/>
        </p:nvSpPr>
        <p:spPr bwMode="auto">
          <a:xfrm>
            <a:off x="10658940" y="5491148"/>
            <a:ext cx="823588" cy="1083533"/>
          </a:xfrm>
          <a:prstGeom prst="bentUpArrow">
            <a:avLst>
              <a:gd name="adj1" fmla="val 18545"/>
              <a:gd name="adj2" fmla="val 25000"/>
              <a:gd name="adj3" fmla="val 25000"/>
            </a:avLst>
          </a:prstGeom>
          <a:solidFill>
            <a:schemeClr val="tx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19" name="円柱 118"/>
          <p:cNvSpPr/>
          <p:nvPr/>
        </p:nvSpPr>
        <p:spPr bwMode="auto">
          <a:xfrm>
            <a:off x="1057155" y="3426049"/>
            <a:ext cx="1330204" cy="504056"/>
          </a:xfrm>
          <a:prstGeom prst="can">
            <a:avLst>
              <a:gd name="adj" fmla="val 35547"/>
            </a:avLst>
          </a:prstGeom>
          <a:solidFill>
            <a:schemeClr val="accent3">
              <a:lumMod val="40000"/>
              <a:lumOff val="60000"/>
            </a:schemeClr>
          </a:solidFill>
          <a:ln w="9525">
            <a:solidFill>
              <a:schemeClr val="bg1">
                <a:lumMod val="75000"/>
              </a:schemeClr>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大容量化</a:t>
            </a:r>
          </a:p>
        </p:txBody>
      </p:sp>
      <p:sp>
        <p:nvSpPr>
          <p:cNvPr id="120" name="テキスト ボックス 119"/>
          <p:cNvSpPr txBox="1"/>
          <p:nvPr/>
        </p:nvSpPr>
        <p:spPr>
          <a:xfrm>
            <a:off x="1251995" y="3334292"/>
            <a:ext cx="912547"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記憶装置</a:t>
            </a:r>
          </a:p>
        </p:txBody>
      </p:sp>
      <p:sp>
        <p:nvSpPr>
          <p:cNvPr id="121" name="円柱 120"/>
          <p:cNvSpPr/>
          <p:nvPr/>
        </p:nvSpPr>
        <p:spPr bwMode="auto">
          <a:xfrm>
            <a:off x="2644881" y="3425877"/>
            <a:ext cx="1330204" cy="504056"/>
          </a:xfrm>
          <a:prstGeom prst="can">
            <a:avLst>
              <a:gd name="adj" fmla="val 35547"/>
            </a:avLst>
          </a:prstGeom>
          <a:solidFill>
            <a:schemeClr val="accent3">
              <a:lumMod val="40000"/>
              <a:lumOff val="60000"/>
            </a:schemeClr>
          </a:solidFill>
          <a:ln w="9525">
            <a:solidFill>
              <a:schemeClr val="bg1">
                <a:lumMod val="75000"/>
              </a:schemeClr>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小型・低価格</a:t>
            </a:r>
          </a:p>
        </p:txBody>
      </p:sp>
      <p:sp>
        <p:nvSpPr>
          <p:cNvPr id="122" name="テキスト ボックス 121"/>
          <p:cNvSpPr txBox="1"/>
          <p:nvPr/>
        </p:nvSpPr>
        <p:spPr>
          <a:xfrm>
            <a:off x="2839721" y="3334120"/>
            <a:ext cx="912547"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記憶装置</a:t>
            </a:r>
          </a:p>
        </p:txBody>
      </p:sp>
      <p:sp>
        <p:nvSpPr>
          <p:cNvPr id="123" name="円柱 122"/>
          <p:cNvSpPr/>
          <p:nvPr/>
        </p:nvSpPr>
        <p:spPr bwMode="auto">
          <a:xfrm>
            <a:off x="4247668" y="3414509"/>
            <a:ext cx="1330204" cy="504056"/>
          </a:xfrm>
          <a:prstGeom prst="can">
            <a:avLst>
              <a:gd name="adj" fmla="val 35547"/>
            </a:avLst>
          </a:prstGeom>
          <a:solidFill>
            <a:schemeClr val="accent3">
              <a:lumMod val="40000"/>
              <a:lumOff val="60000"/>
            </a:schemeClr>
          </a:solidFill>
          <a:ln w="9525">
            <a:solidFill>
              <a:schemeClr val="bg1">
                <a:lumMod val="75000"/>
              </a:schemeClr>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メモリ化</a:t>
            </a:r>
          </a:p>
        </p:txBody>
      </p:sp>
      <p:sp>
        <p:nvSpPr>
          <p:cNvPr id="124" name="テキスト ボックス 123"/>
          <p:cNvSpPr txBox="1"/>
          <p:nvPr/>
        </p:nvSpPr>
        <p:spPr>
          <a:xfrm>
            <a:off x="4442508" y="3322752"/>
            <a:ext cx="912547"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記憶装置</a:t>
            </a:r>
          </a:p>
        </p:txBody>
      </p:sp>
      <p:sp>
        <p:nvSpPr>
          <p:cNvPr id="125" name="右矢印 124"/>
          <p:cNvSpPr/>
          <p:nvPr/>
        </p:nvSpPr>
        <p:spPr bwMode="auto">
          <a:xfrm>
            <a:off x="2403175" y="3551399"/>
            <a:ext cx="272035" cy="345328"/>
          </a:xfrm>
          <a:prstGeom prst="rightArrow">
            <a:avLst/>
          </a:prstGeom>
          <a:solidFill>
            <a:schemeClr val="accent6">
              <a:lumMod val="40000"/>
              <a:lumOff val="6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26" name="右矢印 125"/>
          <p:cNvSpPr/>
          <p:nvPr/>
        </p:nvSpPr>
        <p:spPr bwMode="auto">
          <a:xfrm>
            <a:off x="3987787" y="3538431"/>
            <a:ext cx="272035" cy="345328"/>
          </a:xfrm>
          <a:prstGeom prst="rightArrow">
            <a:avLst/>
          </a:prstGeom>
          <a:solidFill>
            <a:schemeClr val="accent6">
              <a:lumMod val="40000"/>
              <a:lumOff val="6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27" name="右矢印 126"/>
          <p:cNvSpPr/>
          <p:nvPr/>
        </p:nvSpPr>
        <p:spPr bwMode="auto">
          <a:xfrm>
            <a:off x="5589928" y="3501662"/>
            <a:ext cx="272035" cy="345328"/>
          </a:xfrm>
          <a:prstGeom prst="rightArrow">
            <a:avLst/>
          </a:prstGeom>
          <a:solidFill>
            <a:schemeClr val="accent6">
              <a:lumMod val="40000"/>
              <a:lumOff val="60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28" name="ホームベース 127"/>
          <p:cNvSpPr/>
          <p:nvPr/>
        </p:nvSpPr>
        <p:spPr bwMode="auto">
          <a:xfrm>
            <a:off x="7425155" y="3439044"/>
            <a:ext cx="1580064" cy="511985"/>
          </a:xfrm>
          <a:prstGeom prst="homePlate">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29" name="テキスト ボックス 128"/>
          <p:cNvSpPr txBox="1"/>
          <p:nvPr/>
        </p:nvSpPr>
        <p:spPr>
          <a:xfrm>
            <a:off x="7162048" y="3409418"/>
            <a:ext cx="1877740" cy="584775"/>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情報通信技術</a:t>
            </a:r>
            <a:endParaRPr kumimoji="1" lang="en-US" altLang="ja-JP" sz="1600" b="1" dirty="0">
              <a:latin typeface="Meiryo UI" panose="020B0604030504040204" pitchFamily="50" charset="-128"/>
              <a:ea typeface="Meiryo UI" panose="020B0604030504040204" pitchFamily="50" charset="-128"/>
            </a:endParaRPr>
          </a:p>
          <a:p>
            <a:pPr algn="ctr"/>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ICT</a:t>
            </a:r>
            <a:r>
              <a:rPr kumimoji="1" lang="ja-JP" altLang="en-US" sz="1600" b="1" dirty="0">
                <a:latin typeface="Meiryo UI" panose="020B0604030504040204" pitchFamily="50" charset="-128"/>
                <a:ea typeface="Meiryo UI" panose="020B0604030504040204" pitchFamily="50" charset="-128"/>
              </a:rPr>
              <a:t>）</a:t>
            </a:r>
            <a:endParaRPr kumimoji="1" lang="ja-JP" altLang="en-US" sz="1800" b="1" dirty="0">
              <a:latin typeface="Meiryo UI" panose="020B0604030504040204" pitchFamily="50" charset="-128"/>
              <a:ea typeface="Meiryo UI" panose="020B0604030504040204" pitchFamily="50" charset="-128"/>
            </a:endParaRPr>
          </a:p>
        </p:txBody>
      </p:sp>
      <p:sp>
        <p:nvSpPr>
          <p:cNvPr id="130" name="ホームベース 129"/>
          <p:cNvSpPr/>
          <p:nvPr/>
        </p:nvSpPr>
        <p:spPr bwMode="auto">
          <a:xfrm>
            <a:off x="8975882" y="3285533"/>
            <a:ext cx="2011272" cy="730155"/>
          </a:xfrm>
          <a:prstGeom prst="homePlate">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ＭＳ Ｐゴシック" pitchFamily="50" charset="-128"/>
            </a:endParaRPr>
          </a:p>
        </p:txBody>
      </p:sp>
      <p:sp>
        <p:nvSpPr>
          <p:cNvPr id="131" name="下矢印吹き出し 130"/>
          <p:cNvSpPr/>
          <p:nvPr/>
        </p:nvSpPr>
        <p:spPr bwMode="auto">
          <a:xfrm>
            <a:off x="8193447" y="2650125"/>
            <a:ext cx="1578758" cy="1041311"/>
          </a:xfrm>
          <a:prstGeom prst="downArrowCallout">
            <a:avLst>
              <a:gd name="adj1" fmla="val 25000"/>
              <a:gd name="adj2" fmla="val 25000"/>
              <a:gd name="adj3" fmla="val 25000"/>
              <a:gd name="adj4" fmla="val 37547"/>
            </a:avLst>
          </a:prstGeom>
          <a:solidFill>
            <a:schemeClr val="accent6">
              <a:lumMod val="75000"/>
            </a:schemeClr>
          </a:solidFill>
          <a:ln w="9525">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bg1"/>
                </a:solidFill>
                <a:latin typeface="Meiryo UI" panose="020B0604030504040204" pitchFamily="50" charset="-128"/>
                <a:ea typeface="Meiryo UI" panose="020B0604030504040204" pitchFamily="50" charset="-128"/>
              </a:rPr>
              <a:t>BigData</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32" name="上矢印吹き出し 131"/>
          <p:cNvSpPr/>
          <p:nvPr/>
        </p:nvSpPr>
        <p:spPr bwMode="auto">
          <a:xfrm>
            <a:off x="8231097" y="3696746"/>
            <a:ext cx="1523239" cy="959758"/>
          </a:xfrm>
          <a:prstGeom prst="upArrowCallout">
            <a:avLst>
              <a:gd name="adj1" fmla="val 25000"/>
              <a:gd name="adj2" fmla="val 25000"/>
              <a:gd name="adj3" fmla="val 25000"/>
              <a:gd name="adj4" fmla="val 45747"/>
            </a:avLst>
          </a:prstGeom>
          <a:solidFill>
            <a:schemeClr val="accent6">
              <a:lumMod val="75000"/>
            </a:schemeClr>
          </a:solidFill>
          <a:ln w="9525">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クラウド</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コンピューティング</a:t>
            </a:r>
            <a:endParaRPr kumimoji="1" lang="ja-JP" altLang="en-US" sz="1400" dirty="0">
              <a:latin typeface="Meiryo UI" panose="020B0604030504040204" pitchFamily="50" charset="-128"/>
              <a:ea typeface="Meiryo UI" panose="020B0604030504040204" pitchFamily="50" charset="-128"/>
            </a:endParaRPr>
          </a:p>
        </p:txBody>
      </p:sp>
      <p:sp>
        <p:nvSpPr>
          <p:cNvPr id="133" name="テキスト ボックス 132"/>
          <p:cNvSpPr txBox="1"/>
          <p:nvPr/>
        </p:nvSpPr>
        <p:spPr>
          <a:xfrm>
            <a:off x="2345590" y="2661326"/>
            <a:ext cx="1869536"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情報技術の発展要素</a:t>
            </a:r>
          </a:p>
        </p:txBody>
      </p:sp>
      <p:sp>
        <p:nvSpPr>
          <p:cNvPr id="134" name="テキスト ボックス 133"/>
          <p:cNvSpPr txBox="1"/>
          <p:nvPr/>
        </p:nvSpPr>
        <p:spPr>
          <a:xfrm>
            <a:off x="2399542" y="4426379"/>
            <a:ext cx="1869536"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通信技術の発展要素</a:t>
            </a:r>
          </a:p>
        </p:txBody>
      </p:sp>
      <p:sp>
        <p:nvSpPr>
          <p:cNvPr id="135" name="テキスト ボックス 134"/>
          <p:cNvSpPr txBox="1"/>
          <p:nvPr/>
        </p:nvSpPr>
        <p:spPr>
          <a:xfrm>
            <a:off x="8965528" y="3262313"/>
            <a:ext cx="1877740" cy="830997"/>
          </a:xfrm>
          <a:prstGeom prst="rect">
            <a:avLst/>
          </a:prstGeom>
          <a:noFill/>
          <a:scene3d>
            <a:camera prst="orthographicFront"/>
            <a:lightRig rig="threePt" dir="t"/>
          </a:scene3d>
          <a:sp3d>
            <a:bevelT w="114300" prst="artDeco"/>
          </a:sp3d>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次世代</a:t>
            </a:r>
            <a:endParaRPr kumimoji="1"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情報処理技術</a:t>
            </a:r>
            <a:endParaRPr kumimoji="1" lang="en-US" altLang="ja-JP" sz="1600" b="1" dirty="0">
              <a:latin typeface="Meiryo UI" panose="020B0604030504040204" pitchFamily="50" charset="-128"/>
              <a:ea typeface="Meiryo UI" panose="020B0604030504040204" pitchFamily="50" charset="-128"/>
            </a:endParaRPr>
          </a:p>
          <a:p>
            <a:pPr algn="ct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NEXT-ICT</a:t>
            </a:r>
            <a:r>
              <a:rPr kumimoji="1" lang="ja-JP" altLang="en-US" sz="1400" dirty="0">
                <a:latin typeface="Meiryo UI" panose="020B0604030504040204" pitchFamily="50" charset="-128"/>
                <a:ea typeface="Meiryo UI" panose="020B0604030504040204" pitchFamily="50" charset="-128"/>
              </a:rPr>
              <a:t>） </a:t>
            </a:r>
          </a:p>
        </p:txBody>
      </p:sp>
      <p:pic>
        <p:nvPicPr>
          <p:cNvPr id="136" name="Picture 93"/>
          <p:cNvPicPr>
            <a:picLocks noChangeAspect="1"/>
          </p:cNvPicPr>
          <p:nvPr/>
        </p:nvPicPr>
        <p:blipFill rotWithShape="1">
          <a:blip r:embed="rId23" cstate="print">
            <a:extLst>
              <a:ext uri="{28A0092B-C50C-407E-A947-70E740481C1C}">
                <a14:useLocalDpi xmlns:a14="http://schemas.microsoft.com/office/drawing/2010/main" val="0"/>
              </a:ext>
            </a:extLst>
          </a:blip>
          <a:srcRect l="-29009" t="-9160" r="-37877" b="18330"/>
          <a:stretch/>
        </p:blipFill>
        <p:spPr bwMode="auto">
          <a:xfrm>
            <a:off x="9656863" y="4491039"/>
            <a:ext cx="1110283" cy="1110283"/>
          </a:xfrm>
          <a:prstGeom prst="ellipse">
            <a:avLst/>
          </a:prstGeom>
          <a:solidFill>
            <a:schemeClr val="bg1"/>
          </a:solidFill>
          <a:ln>
            <a:noFill/>
          </a:ln>
        </p:spPr>
      </p:pic>
      <p:pic>
        <p:nvPicPr>
          <p:cNvPr id="140" name="図 139"/>
          <p:cNvPicPr>
            <a:picLocks noChangeAspect="1"/>
          </p:cNvPicPr>
          <p:nvPr/>
        </p:nvPicPr>
        <p:blipFill>
          <a:blip r:embed="rId24"/>
          <a:stretch>
            <a:fillRect/>
          </a:stretch>
        </p:blipFill>
        <p:spPr>
          <a:xfrm>
            <a:off x="10886" y="0"/>
            <a:ext cx="881743" cy="551089"/>
          </a:xfrm>
          <a:prstGeom prst="rect">
            <a:avLst/>
          </a:prstGeom>
        </p:spPr>
      </p:pic>
      <p:pic>
        <p:nvPicPr>
          <p:cNvPr id="139" name="Picture 8" descr="MCj04244680000[1]"/>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602195" y="17408"/>
            <a:ext cx="824348" cy="77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3348381" y="51134"/>
            <a:ext cx="5034764"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情報技術と通信技術の歴史</a:t>
            </a:r>
          </a:p>
        </p:txBody>
      </p:sp>
    </p:spTree>
    <p:extLst>
      <p:ext uri="{BB962C8B-B14F-4D97-AF65-F5344CB8AC3E}">
        <p14:creationId xmlns:p14="http://schemas.microsoft.com/office/powerpoint/2010/main" val="2449057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txBox="1"/>
          <p:nvPr/>
        </p:nvSpPr>
        <p:spPr>
          <a:xfrm>
            <a:off x="584936" y="1243774"/>
            <a:ext cx="1412240" cy="309245"/>
          </a:xfrm>
          <a:prstGeom prst="rect">
            <a:avLst/>
          </a:prstGeom>
        </p:spPr>
        <p:txBody>
          <a:bodyPr vert="horz" wrap="square" lIns="0" tIns="0" rIns="0" bIns="0" rtlCol="0">
            <a:spAutoFit/>
          </a:bodyPr>
          <a:lstStyle/>
          <a:p>
            <a:pPr marL="12700">
              <a:lnSpc>
                <a:spcPct val="100000"/>
              </a:lnSpc>
            </a:pPr>
            <a:r>
              <a:rPr sz="2000" b="1" dirty="0">
                <a:latin typeface="Meiryo UI"/>
                <a:cs typeface="Meiryo UI"/>
              </a:rPr>
              <a:t>イ</a:t>
            </a:r>
            <a:r>
              <a:rPr sz="2000" b="1" spc="5" dirty="0">
                <a:latin typeface="Meiryo UI"/>
                <a:cs typeface="Meiryo UI"/>
              </a:rPr>
              <a:t>ノ</a:t>
            </a:r>
            <a:r>
              <a:rPr sz="2000" b="1" dirty="0">
                <a:latin typeface="Meiryo UI"/>
                <a:cs typeface="Meiryo UI"/>
              </a:rPr>
              <a:t>ベー</a:t>
            </a:r>
            <a:r>
              <a:rPr sz="2000" b="1" spc="-10" dirty="0">
                <a:latin typeface="Meiryo UI"/>
                <a:cs typeface="Meiryo UI"/>
              </a:rPr>
              <a:t>シ</a:t>
            </a:r>
            <a:r>
              <a:rPr sz="2000" b="1" dirty="0">
                <a:latin typeface="Meiryo UI"/>
                <a:cs typeface="Meiryo UI"/>
              </a:rPr>
              <a:t>ョン</a:t>
            </a:r>
            <a:endParaRPr sz="2000" dirty="0">
              <a:latin typeface="Meiryo UI"/>
              <a:cs typeface="Meiryo UI"/>
            </a:endParaRPr>
          </a:p>
        </p:txBody>
      </p:sp>
      <p:sp>
        <p:nvSpPr>
          <p:cNvPr id="3" name="object 5"/>
          <p:cNvSpPr txBox="1"/>
          <p:nvPr/>
        </p:nvSpPr>
        <p:spPr>
          <a:xfrm>
            <a:off x="4558501" y="1242534"/>
            <a:ext cx="1481455" cy="309245"/>
          </a:xfrm>
          <a:prstGeom prst="rect">
            <a:avLst/>
          </a:prstGeom>
        </p:spPr>
        <p:txBody>
          <a:bodyPr vert="horz" wrap="square" lIns="0" tIns="0" rIns="0" bIns="0" rtlCol="0">
            <a:spAutoFit/>
          </a:bodyPr>
          <a:lstStyle/>
          <a:p>
            <a:pPr marL="12700">
              <a:lnSpc>
                <a:spcPct val="100000"/>
              </a:lnSpc>
            </a:pPr>
            <a:r>
              <a:rPr sz="2000" b="1" dirty="0">
                <a:latin typeface="Meiryo UI"/>
                <a:cs typeface="Meiryo UI"/>
              </a:rPr>
              <a:t>優先順位づけ</a:t>
            </a:r>
            <a:endParaRPr sz="2000" dirty="0">
              <a:latin typeface="Meiryo UI"/>
              <a:cs typeface="Meiryo UI"/>
            </a:endParaRPr>
          </a:p>
        </p:txBody>
      </p:sp>
      <p:sp>
        <p:nvSpPr>
          <p:cNvPr id="4" name="object 6"/>
          <p:cNvSpPr txBox="1"/>
          <p:nvPr/>
        </p:nvSpPr>
        <p:spPr>
          <a:xfrm>
            <a:off x="9119615" y="1271898"/>
            <a:ext cx="1770380" cy="309245"/>
          </a:xfrm>
          <a:prstGeom prst="rect">
            <a:avLst/>
          </a:prstGeom>
        </p:spPr>
        <p:txBody>
          <a:bodyPr vert="horz" wrap="square" lIns="0" tIns="0" rIns="0" bIns="0" rtlCol="0">
            <a:spAutoFit/>
          </a:bodyPr>
          <a:lstStyle/>
          <a:p>
            <a:pPr marL="12700">
              <a:lnSpc>
                <a:spcPct val="100000"/>
              </a:lnSpc>
            </a:pPr>
            <a:r>
              <a:rPr sz="2000" b="1" dirty="0">
                <a:latin typeface="Meiryo UI"/>
                <a:cs typeface="Meiryo UI"/>
              </a:rPr>
              <a:t>コ</a:t>
            </a:r>
            <a:r>
              <a:rPr sz="2000" b="1" spc="5" dirty="0">
                <a:latin typeface="Meiryo UI"/>
                <a:cs typeface="Meiryo UI"/>
              </a:rPr>
              <a:t>ン</a:t>
            </a:r>
            <a:r>
              <a:rPr sz="2000" b="1" dirty="0">
                <a:latin typeface="Meiryo UI"/>
                <a:cs typeface="Meiryo UI"/>
              </a:rPr>
              <a:t>セプトの実証</a:t>
            </a:r>
            <a:endParaRPr sz="2000" dirty="0">
              <a:latin typeface="Meiryo UI"/>
              <a:cs typeface="Meiryo UI"/>
            </a:endParaRPr>
          </a:p>
        </p:txBody>
      </p:sp>
      <p:sp>
        <p:nvSpPr>
          <p:cNvPr id="5" name="object 8"/>
          <p:cNvSpPr/>
          <p:nvPr/>
        </p:nvSpPr>
        <p:spPr>
          <a:xfrm>
            <a:off x="2414776" y="1198268"/>
            <a:ext cx="2050219" cy="434340"/>
          </a:xfrm>
          <a:custGeom>
            <a:avLst/>
            <a:gdLst/>
            <a:ahLst/>
            <a:cxnLst/>
            <a:rect l="l" t="t" r="r" b="b"/>
            <a:pathLst>
              <a:path w="683260" h="434339">
                <a:moveTo>
                  <a:pt x="0" y="108457"/>
                </a:moveTo>
                <a:lnTo>
                  <a:pt x="466090" y="108457"/>
                </a:lnTo>
                <a:lnTo>
                  <a:pt x="466090" y="0"/>
                </a:lnTo>
                <a:lnTo>
                  <a:pt x="683260" y="217042"/>
                </a:lnTo>
                <a:lnTo>
                  <a:pt x="466090" y="434213"/>
                </a:lnTo>
                <a:lnTo>
                  <a:pt x="466090" y="325627"/>
                </a:lnTo>
                <a:lnTo>
                  <a:pt x="0" y="325627"/>
                </a:lnTo>
                <a:lnTo>
                  <a:pt x="0" y="108457"/>
                </a:lnTo>
                <a:close/>
              </a:path>
            </a:pathLst>
          </a:custGeom>
          <a:solidFill>
            <a:srgbClr val="7030A0"/>
          </a:solidFill>
          <a:ln w="25400">
            <a:solidFill>
              <a:srgbClr val="E9E9E9"/>
            </a:solidFill>
          </a:ln>
        </p:spPr>
        <p:txBody>
          <a:bodyPr wrap="square" lIns="0" tIns="0" rIns="0" bIns="0" rtlCol="0"/>
          <a:lstStyle/>
          <a:p>
            <a:endParaRPr/>
          </a:p>
        </p:txBody>
      </p:sp>
      <p:sp>
        <p:nvSpPr>
          <p:cNvPr id="6" name="object 9"/>
          <p:cNvSpPr txBox="1"/>
          <p:nvPr/>
        </p:nvSpPr>
        <p:spPr>
          <a:xfrm>
            <a:off x="602081" y="5142991"/>
            <a:ext cx="1395095" cy="294005"/>
          </a:xfrm>
          <a:prstGeom prst="rect">
            <a:avLst/>
          </a:prstGeom>
        </p:spPr>
        <p:txBody>
          <a:bodyPr vert="horz" wrap="square" lIns="0" tIns="0" rIns="0" bIns="0" rtlCol="0">
            <a:spAutoFit/>
          </a:bodyPr>
          <a:lstStyle/>
          <a:p>
            <a:pPr marL="12700">
              <a:lnSpc>
                <a:spcPct val="100000"/>
              </a:lnSpc>
            </a:pPr>
            <a:r>
              <a:rPr sz="1900" i="1" spc="-10" dirty="0">
                <a:latin typeface="Meiryo UI"/>
                <a:cs typeface="Meiryo UI"/>
              </a:rPr>
              <a:t>100+</a:t>
            </a:r>
            <a:r>
              <a:rPr sz="1900" i="1" spc="-70" dirty="0">
                <a:latin typeface="Meiryo UI"/>
                <a:cs typeface="Meiryo UI"/>
              </a:rPr>
              <a:t> </a:t>
            </a:r>
            <a:r>
              <a:rPr sz="1400" i="1" dirty="0">
                <a:latin typeface="Meiryo UI"/>
                <a:cs typeface="Meiryo UI"/>
              </a:rPr>
              <a:t>アイディア</a:t>
            </a:r>
            <a:endParaRPr sz="1400">
              <a:latin typeface="Meiryo UI"/>
              <a:cs typeface="Meiryo UI"/>
            </a:endParaRPr>
          </a:p>
        </p:txBody>
      </p:sp>
      <p:sp>
        <p:nvSpPr>
          <p:cNvPr id="7" name="object 10"/>
          <p:cNvSpPr/>
          <p:nvPr/>
        </p:nvSpPr>
        <p:spPr>
          <a:xfrm>
            <a:off x="83819" y="3915155"/>
            <a:ext cx="2510028" cy="1938527"/>
          </a:xfrm>
          <a:prstGeom prst="rect">
            <a:avLst/>
          </a:prstGeom>
          <a:blipFill>
            <a:blip r:embed="rId2" cstate="print"/>
            <a:stretch>
              <a:fillRect/>
            </a:stretch>
          </a:blipFill>
        </p:spPr>
        <p:txBody>
          <a:bodyPr wrap="square" lIns="0" tIns="0" rIns="0" bIns="0" rtlCol="0"/>
          <a:lstStyle/>
          <a:p>
            <a:endParaRPr/>
          </a:p>
        </p:txBody>
      </p:sp>
      <p:sp>
        <p:nvSpPr>
          <p:cNvPr id="8" name="object 11"/>
          <p:cNvSpPr/>
          <p:nvPr/>
        </p:nvSpPr>
        <p:spPr>
          <a:xfrm>
            <a:off x="92964" y="1815083"/>
            <a:ext cx="2500884" cy="3337560"/>
          </a:xfrm>
          <a:prstGeom prst="rect">
            <a:avLst/>
          </a:prstGeom>
          <a:blipFill>
            <a:blip r:embed="rId3" cstate="print"/>
            <a:stretch>
              <a:fillRect/>
            </a:stretch>
          </a:blipFill>
        </p:spPr>
        <p:txBody>
          <a:bodyPr wrap="square" lIns="0" tIns="0" rIns="0" bIns="0" rtlCol="0"/>
          <a:lstStyle/>
          <a:p>
            <a:endParaRPr/>
          </a:p>
        </p:txBody>
      </p:sp>
      <p:sp>
        <p:nvSpPr>
          <p:cNvPr id="9" name="object 12"/>
          <p:cNvSpPr txBox="1"/>
          <p:nvPr/>
        </p:nvSpPr>
        <p:spPr>
          <a:xfrm>
            <a:off x="3026281" y="4014883"/>
            <a:ext cx="2290445" cy="220345"/>
          </a:xfrm>
          <a:prstGeom prst="rect">
            <a:avLst/>
          </a:prstGeom>
        </p:spPr>
        <p:txBody>
          <a:bodyPr vert="horz" wrap="square" lIns="0" tIns="0" rIns="0" bIns="0" rtlCol="0">
            <a:spAutoFit/>
          </a:bodyPr>
          <a:lstStyle/>
          <a:p>
            <a:pPr marL="12700">
              <a:lnSpc>
                <a:spcPct val="100000"/>
              </a:lnSpc>
            </a:pPr>
            <a:r>
              <a:rPr sz="1400" b="1" dirty="0">
                <a:latin typeface="Meiryo UI"/>
                <a:cs typeface="Meiryo UI"/>
              </a:rPr>
              <a:t>アセット・マネージメント &amp;</a:t>
            </a:r>
            <a:r>
              <a:rPr sz="1400" b="1" spc="-130" dirty="0">
                <a:latin typeface="Meiryo UI"/>
                <a:cs typeface="Meiryo UI"/>
              </a:rPr>
              <a:t> </a:t>
            </a:r>
            <a:r>
              <a:rPr sz="1400" b="1" dirty="0">
                <a:latin typeface="Meiryo UI"/>
                <a:cs typeface="Meiryo UI"/>
              </a:rPr>
              <a:t>成長</a:t>
            </a:r>
            <a:endParaRPr sz="1400" dirty="0">
              <a:latin typeface="Meiryo UI"/>
              <a:cs typeface="Meiryo UI"/>
            </a:endParaRPr>
          </a:p>
        </p:txBody>
      </p:sp>
      <p:sp>
        <p:nvSpPr>
          <p:cNvPr id="10" name="object 13"/>
          <p:cNvSpPr txBox="1"/>
          <p:nvPr/>
        </p:nvSpPr>
        <p:spPr>
          <a:xfrm>
            <a:off x="3112109" y="4997717"/>
            <a:ext cx="2376932" cy="215444"/>
          </a:xfrm>
          <a:prstGeom prst="rect">
            <a:avLst/>
          </a:prstGeom>
        </p:spPr>
        <p:txBody>
          <a:bodyPr vert="horz" wrap="square" lIns="0" tIns="0" rIns="0" bIns="0" rtlCol="0">
            <a:spAutoFit/>
          </a:bodyPr>
          <a:lstStyle/>
          <a:p>
            <a:pPr marL="12700">
              <a:lnSpc>
                <a:spcPct val="100000"/>
              </a:lnSpc>
            </a:pPr>
            <a:r>
              <a:rPr sz="1400" b="1" dirty="0" err="1">
                <a:latin typeface="Meiryo UI" panose="020B0604030504040204" pitchFamily="50" charset="-128"/>
                <a:ea typeface="Meiryo UI" panose="020B0604030504040204" pitchFamily="50" charset="-128"/>
                <a:cs typeface="Meiryo UI"/>
              </a:rPr>
              <a:t>設備の信頼性</a:t>
            </a:r>
            <a:r>
              <a:rPr lang="ja-JP" altLang="en-US" sz="1400" b="1" dirty="0" err="1">
                <a:latin typeface="Meiryo UI" panose="020B0604030504040204" pitchFamily="50" charset="-128"/>
                <a:ea typeface="Meiryo UI" panose="020B0604030504040204" pitchFamily="50" charset="-128"/>
                <a:cs typeface="Meiryo UI"/>
              </a:rPr>
              <a:t>、</a:t>
            </a:r>
            <a:r>
              <a:rPr lang="ja-JP" altLang="en-US" sz="1400" b="1" dirty="0">
                <a:latin typeface="Meiryo UI" panose="020B0604030504040204" pitchFamily="50" charset="-128"/>
                <a:ea typeface="Meiryo UI" panose="020B0604030504040204" pitchFamily="50" charset="-128"/>
                <a:cs typeface="Meiryo UI"/>
              </a:rPr>
              <a:t>稼働率向上</a:t>
            </a:r>
            <a:endParaRPr sz="1400" dirty="0">
              <a:latin typeface="Meiryo UI" panose="020B0604030504040204" pitchFamily="50" charset="-128"/>
              <a:ea typeface="Meiryo UI" panose="020B0604030504040204" pitchFamily="50" charset="-128"/>
              <a:cs typeface="Meiryo UI"/>
            </a:endParaRPr>
          </a:p>
        </p:txBody>
      </p:sp>
      <p:sp>
        <p:nvSpPr>
          <p:cNvPr id="11" name="object 14"/>
          <p:cNvSpPr txBox="1"/>
          <p:nvPr/>
        </p:nvSpPr>
        <p:spPr>
          <a:xfrm>
            <a:off x="3082544" y="2991231"/>
            <a:ext cx="2099945" cy="220345"/>
          </a:xfrm>
          <a:prstGeom prst="rect">
            <a:avLst/>
          </a:prstGeom>
        </p:spPr>
        <p:txBody>
          <a:bodyPr vert="horz" wrap="square" lIns="0" tIns="0" rIns="0" bIns="0" rtlCol="0">
            <a:spAutoFit/>
          </a:bodyPr>
          <a:lstStyle/>
          <a:p>
            <a:pPr marL="12700">
              <a:lnSpc>
                <a:spcPct val="100000"/>
              </a:lnSpc>
            </a:pPr>
            <a:r>
              <a:rPr sz="1400" b="1" dirty="0">
                <a:latin typeface="Meiryo UI"/>
                <a:cs typeface="Meiryo UI"/>
              </a:rPr>
              <a:t>オペレーショナル・エクセレンス</a:t>
            </a:r>
            <a:endParaRPr sz="1400" dirty="0">
              <a:latin typeface="Meiryo UI"/>
              <a:cs typeface="Meiryo UI"/>
            </a:endParaRPr>
          </a:p>
        </p:txBody>
      </p:sp>
      <p:sp>
        <p:nvSpPr>
          <p:cNvPr id="13" name="object 16"/>
          <p:cNvSpPr txBox="1"/>
          <p:nvPr/>
        </p:nvSpPr>
        <p:spPr>
          <a:xfrm>
            <a:off x="3366261" y="1704847"/>
            <a:ext cx="1783666" cy="246221"/>
          </a:xfrm>
          <a:prstGeom prst="rect">
            <a:avLst/>
          </a:prstGeom>
        </p:spPr>
        <p:txBody>
          <a:bodyPr vert="horz" wrap="square" lIns="0" tIns="0" rIns="0" bIns="0" rtlCol="0">
            <a:spAutoFit/>
          </a:bodyPr>
          <a:lstStyle/>
          <a:p>
            <a:pPr marL="12700">
              <a:lnSpc>
                <a:spcPct val="100000"/>
              </a:lnSpc>
            </a:pPr>
            <a:r>
              <a:rPr lang="ja-JP" altLang="en-US" sz="1600" b="1" spc="-185" dirty="0">
                <a:latin typeface="Trebuchet MS"/>
                <a:cs typeface="Trebuchet MS"/>
              </a:rPr>
              <a:t>お客様の</a:t>
            </a:r>
            <a:r>
              <a:rPr sz="1600" b="1" spc="-185" dirty="0">
                <a:latin typeface="Trebuchet MS"/>
                <a:cs typeface="Trebuchet MS"/>
              </a:rPr>
              <a:t> </a:t>
            </a:r>
            <a:r>
              <a:rPr sz="1600" b="1" spc="15" dirty="0">
                <a:latin typeface="Microsoft YaHei"/>
                <a:cs typeface="Microsoft YaHei"/>
              </a:rPr>
              <a:t>必須要件</a:t>
            </a:r>
            <a:endParaRPr sz="1600" dirty="0">
              <a:latin typeface="Microsoft YaHei"/>
              <a:cs typeface="Microsoft YaHei"/>
            </a:endParaRPr>
          </a:p>
        </p:txBody>
      </p:sp>
      <p:sp>
        <p:nvSpPr>
          <p:cNvPr id="14" name="object 17"/>
          <p:cNvSpPr txBox="1"/>
          <p:nvPr/>
        </p:nvSpPr>
        <p:spPr>
          <a:xfrm>
            <a:off x="5758434" y="1710944"/>
            <a:ext cx="1502410" cy="243656"/>
          </a:xfrm>
          <a:prstGeom prst="rect">
            <a:avLst/>
          </a:prstGeom>
        </p:spPr>
        <p:txBody>
          <a:bodyPr vert="horz" wrap="square" lIns="0" tIns="0" rIns="0" bIns="0" rtlCol="0">
            <a:spAutoFit/>
          </a:bodyPr>
          <a:lstStyle/>
          <a:p>
            <a:pPr algn="ctr">
              <a:lnSpc>
                <a:spcPts val="1885"/>
              </a:lnSpc>
            </a:pPr>
            <a:r>
              <a:rPr sz="1600" b="1" spc="-5" dirty="0" err="1">
                <a:latin typeface="Meiryo UI"/>
                <a:cs typeface="Meiryo UI"/>
              </a:rPr>
              <a:t>ソリ</a:t>
            </a:r>
            <a:r>
              <a:rPr sz="1600" b="1" spc="-10" dirty="0" err="1">
                <a:latin typeface="Meiryo UI"/>
                <a:cs typeface="Meiryo UI"/>
              </a:rPr>
              <a:t>ュ</a:t>
            </a:r>
            <a:r>
              <a:rPr sz="1600" b="1" spc="-5" dirty="0" err="1">
                <a:latin typeface="Meiryo UI"/>
                <a:cs typeface="Meiryo UI"/>
              </a:rPr>
              <a:t>ーション領域</a:t>
            </a:r>
            <a:endParaRPr sz="1600" dirty="0">
              <a:latin typeface="Trebuchet MS"/>
              <a:cs typeface="Trebuchet MS"/>
            </a:endParaRPr>
          </a:p>
        </p:txBody>
      </p:sp>
      <p:sp>
        <p:nvSpPr>
          <p:cNvPr id="15" name="object 18"/>
          <p:cNvSpPr/>
          <p:nvPr/>
        </p:nvSpPr>
        <p:spPr>
          <a:xfrm>
            <a:off x="6293951" y="1211475"/>
            <a:ext cx="2790612" cy="434340"/>
          </a:xfrm>
          <a:custGeom>
            <a:avLst/>
            <a:gdLst/>
            <a:ahLst/>
            <a:cxnLst/>
            <a:rect l="l" t="t" r="r" b="b"/>
            <a:pathLst>
              <a:path w="683259" h="434339">
                <a:moveTo>
                  <a:pt x="466216" y="0"/>
                </a:moveTo>
                <a:lnTo>
                  <a:pt x="466216" y="108457"/>
                </a:lnTo>
                <a:lnTo>
                  <a:pt x="0" y="108457"/>
                </a:lnTo>
                <a:lnTo>
                  <a:pt x="0" y="325627"/>
                </a:lnTo>
                <a:lnTo>
                  <a:pt x="466216" y="325627"/>
                </a:lnTo>
                <a:lnTo>
                  <a:pt x="466216" y="434213"/>
                </a:lnTo>
                <a:lnTo>
                  <a:pt x="683259" y="217042"/>
                </a:lnTo>
                <a:lnTo>
                  <a:pt x="466216" y="0"/>
                </a:lnTo>
                <a:close/>
              </a:path>
            </a:pathLst>
          </a:custGeom>
          <a:solidFill>
            <a:srgbClr val="7030A0"/>
          </a:solidFill>
        </p:spPr>
        <p:txBody>
          <a:bodyPr wrap="square" lIns="0" tIns="0" rIns="0" bIns="0" rtlCol="0"/>
          <a:lstStyle/>
          <a:p>
            <a:endParaRPr/>
          </a:p>
        </p:txBody>
      </p:sp>
      <p:sp>
        <p:nvSpPr>
          <p:cNvPr id="16" name="object 20"/>
          <p:cNvSpPr/>
          <p:nvPr/>
        </p:nvSpPr>
        <p:spPr>
          <a:xfrm>
            <a:off x="2868167" y="1711451"/>
            <a:ext cx="88392" cy="4608576"/>
          </a:xfrm>
          <a:prstGeom prst="rect">
            <a:avLst/>
          </a:prstGeom>
          <a:blipFill>
            <a:blip r:embed="rId4" cstate="print"/>
            <a:stretch>
              <a:fillRect/>
            </a:stretch>
          </a:blipFill>
        </p:spPr>
        <p:txBody>
          <a:bodyPr wrap="square" lIns="0" tIns="0" rIns="0" bIns="0" rtlCol="0"/>
          <a:lstStyle/>
          <a:p>
            <a:endParaRPr/>
          </a:p>
        </p:txBody>
      </p:sp>
      <p:sp>
        <p:nvSpPr>
          <p:cNvPr id="17" name="object 21"/>
          <p:cNvSpPr/>
          <p:nvPr/>
        </p:nvSpPr>
        <p:spPr>
          <a:xfrm>
            <a:off x="2911729" y="1734057"/>
            <a:ext cx="0" cy="4523105"/>
          </a:xfrm>
          <a:custGeom>
            <a:avLst/>
            <a:gdLst/>
            <a:ahLst/>
            <a:cxnLst/>
            <a:rect l="l" t="t" r="r" b="b"/>
            <a:pathLst>
              <a:path h="4523105">
                <a:moveTo>
                  <a:pt x="0" y="0"/>
                </a:moveTo>
                <a:lnTo>
                  <a:pt x="0" y="4522724"/>
                </a:lnTo>
              </a:path>
            </a:pathLst>
          </a:custGeom>
          <a:ln w="3175">
            <a:solidFill>
              <a:srgbClr val="BDDEFF"/>
            </a:solidFill>
            <a:prstDash val="dash"/>
          </a:ln>
        </p:spPr>
        <p:txBody>
          <a:bodyPr wrap="square" lIns="0" tIns="0" rIns="0" bIns="0" rtlCol="0"/>
          <a:lstStyle/>
          <a:p>
            <a:endParaRPr/>
          </a:p>
        </p:txBody>
      </p:sp>
      <p:sp>
        <p:nvSpPr>
          <p:cNvPr id="18" name="object 22"/>
          <p:cNvSpPr/>
          <p:nvPr/>
        </p:nvSpPr>
        <p:spPr>
          <a:xfrm>
            <a:off x="7449311" y="1790700"/>
            <a:ext cx="88392" cy="4529328"/>
          </a:xfrm>
          <a:prstGeom prst="rect">
            <a:avLst/>
          </a:prstGeom>
          <a:blipFill>
            <a:blip r:embed="rId5" cstate="print"/>
            <a:stretch>
              <a:fillRect/>
            </a:stretch>
          </a:blipFill>
        </p:spPr>
        <p:txBody>
          <a:bodyPr wrap="square" lIns="0" tIns="0" rIns="0" bIns="0" rtlCol="0"/>
          <a:lstStyle/>
          <a:p>
            <a:endParaRPr/>
          </a:p>
        </p:txBody>
      </p:sp>
      <p:sp>
        <p:nvSpPr>
          <p:cNvPr id="19" name="object 23"/>
          <p:cNvSpPr/>
          <p:nvPr/>
        </p:nvSpPr>
        <p:spPr>
          <a:xfrm>
            <a:off x="7492872" y="1813560"/>
            <a:ext cx="0" cy="4443730"/>
          </a:xfrm>
          <a:custGeom>
            <a:avLst/>
            <a:gdLst/>
            <a:ahLst/>
            <a:cxnLst/>
            <a:rect l="l" t="t" r="r" b="b"/>
            <a:pathLst>
              <a:path h="4443730">
                <a:moveTo>
                  <a:pt x="0" y="0"/>
                </a:moveTo>
                <a:lnTo>
                  <a:pt x="0" y="4443222"/>
                </a:lnTo>
              </a:path>
            </a:pathLst>
          </a:custGeom>
          <a:ln w="3175">
            <a:solidFill>
              <a:srgbClr val="BDDEFF"/>
            </a:solidFill>
            <a:prstDash val="dash"/>
          </a:ln>
        </p:spPr>
        <p:txBody>
          <a:bodyPr wrap="square" lIns="0" tIns="0" rIns="0" bIns="0" rtlCol="0"/>
          <a:lstStyle/>
          <a:p>
            <a:endParaRPr/>
          </a:p>
        </p:txBody>
      </p:sp>
      <p:sp>
        <p:nvSpPr>
          <p:cNvPr id="20" name="object 24"/>
          <p:cNvSpPr/>
          <p:nvPr/>
        </p:nvSpPr>
        <p:spPr>
          <a:xfrm>
            <a:off x="3789171" y="4448276"/>
            <a:ext cx="526783" cy="467385"/>
          </a:xfrm>
          <a:prstGeom prst="rect">
            <a:avLst/>
          </a:prstGeom>
          <a:blipFill>
            <a:blip r:embed="rId6" cstate="print"/>
            <a:stretch>
              <a:fillRect/>
            </a:stretch>
          </a:blipFill>
        </p:spPr>
        <p:txBody>
          <a:bodyPr wrap="square" lIns="0" tIns="0" rIns="0" bIns="0" rtlCol="0"/>
          <a:lstStyle/>
          <a:p>
            <a:endParaRPr/>
          </a:p>
        </p:txBody>
      </p:sp>
      <p:sp>
        <p:nvSpPr>
          <p:cNvPr id="22" name="object 26"/>
          <p:cNvSpPr/>
          <p:nvPr/>
        </p:nvSpPr>
        <p:spPr>
          <a:xfrm>
            <a:off x="3701922" y="3345510"/>
            <a:ext cx="610400" cy="542594"/>
          </a:xfrm>
          <a:prstGeom prst="rect">
            <a:avLst/>
          </a:prstGeom>
          <a:blipFill>
            <a:blip r:embed="rId7" cstate="print"/>
            <a:stretch>
              <a:fillRect/>
            </a:stretch>
          </a:blipFill>
        </p:spPr>
        <p:txBody>
          <a:bodyPr wrap="square" lIns="0" tIns="0" rIns="0" bIns="0" rtlCol="0"/>
          <a:lstStyle/>
          <a:p>
            <a:endParaRPr/>
          </a:p>
        </p:txBody>
      </p:sp>
      <p:sp>
        <p:nvSpPr>
          <p:cNvPr id="23" name="object 27"/>
          <p:cNvSpPr/>
          <p:nvPr/>
        </p:nvSpPr>
        <p:spPr>
          <a:xfrm>
            <a:off x="3789171" y="2507335"/>
            <a:ext cx="526783" cy="467385"/>
          </a:xfrm>
          <a:prstGeom prst="rect">
            <a:avLst/>
          </a:prstGeom>
          <a:blipFill>
            <a:blip r:embed="rId6" cstate="print"/>
            <a:stretch>
              <a:fillRect/>
            </a:stretch>
          </a:blipFill>
        </p:spPr>
        <p:txBody>
          <a:bodyPr wrap="square" lIns="0" tIns="0" rIns="0" bIns="0" rtlCol="0"/>
          <a:lstStyle/>
          <a:p>
            <a:endParaRPr/>
          </a:p>
        </p:txBody>
      </p:sp>
      <p:sp>
        <p:nvSpPr>
          <p:cNvPr id="24" name="object 28"/>
          <p:cNvSpPr/>
          <p:nvPr/>
        </p:nvSpPr>
        <p:spPr>
          <a:xfrm>
            <a:off x="9183878" y="1678216"/>
            <a:ext cx="416001" cy="421347"/>
          </a:xfrm>
          <a:prstGeom prst="rect">
            <a:avLst/>
          </a:prstGeom>
          <a:blipFill>
            <a:blip r:embed="rId8" cstate="print"/>
            <a:stretch>
              <a:fillRect/>
            </a:stretch>
          </a:blipFill>
        </p:spPr>
        <p:txBody>
          <a:bodyPr wrap="square" lIns="0" tIns="0" rIns="0" bIns="0" rtlCol="0"/>
          <a:lstStyle/>
          <a:p>
            <a:endParaRPr/>
          </a:p>
        </p:txBody>
      </p:sp>
      <p:sp>
        <p:nvSpPr>
          <p:cNvPr id="25" name="object 29"/>
          <p:cNvSpPr txBox="1"/>
          <p:nvPr/>
        </p:nvSpPr>
        <p:spPr>
          <a:xfrm>
            <a:off x="9570846" y="1830832"/>
            <a:ext cx="637540" cy="215444"/>
          </a:xfrm>
          <a:prstGeom prst="rect">
            <a:avLst/>
          </a:prstGeom>
        </p:spPr>
        <p:txBody>
          <a:bodyPr vert="horz" wrap="square" lIns="0" tIns="0" rIns="0" bIns="0" rtlCol="0">
            <a:spAutoFit/>
          </a:bodyPr>
          <a:lstStyle/>
          <a:p>
            <a:pPr marL="12700">
              <a:lnSpc>
                <a:spcPct val="100000"/>
              </a:lnSpc>
            </a:pPr>
            <a:r>
              <a:rPr sz="1400" b="1" spc="25" dirty="0">
                <a:latin typeface="Trebuchet MS"/>
                <a:cs typeface="Trebuchet MS"/>
              </a:rPr>
              <a:t>N</a:t>
            </a:r>
            <a:r>
              <a:rPr sz="1400" b="1" spc="-40" dirty="0">
                <a:latin typeface="Trebuchet MS"/>
                <a:cs typeface="Trebuchet MS"/>
              </a:rPr>
              <a:t>u</a:t>
            </a:r>
            <a:r>
              <a:rPr sz="1400" b="1" spc="-45" dirty="0">
                <a:latin typeface="Trebuchet MS"/>
                <a:cs typeface="Trebuchet MS"/>
              </a:rPr>
              <a:t>c</a:t>
            </a:r>
            <a:r>
              <a:rPr sz="1400" b="1" spc="-50" dirty="0">
                <a:latin typeface="Trebuchet MS"/>
                <a:cs typeface="Trebuchet MS"/>
              </a:rPr>
              <a:t>l</a:t>
            </a:r>
            <a:r>
              <a:rPr sz="1400" b="1" spc="-105" dirty="0">
                <a:latin typeface="Trebuchet MS"/>
                <a:cs typeface="Trebuchet MS"/>
              </a:rPr>
              <a:t>e</a:t>
            </a:r>
            <a:r>
              <a:rPr sz="1400" b="1" spc="-15" dirty="0">
                <a:latin typeface="Trebuchet MS"/>
                <a:cs typeface="Trebuchet MS"/>
              </a:rPr>
              <a:t>ar</a:t>
            </a:r>
            <a:endParaRPr sz="1400">
              <a:latin typeface="Trebuchet MS"/>
              <a:cs typeface="Trebuchet MS"/>
            </a:endParaRPr>
          </a:p>
        </p:txBody>
      </p:sp>
      <p:sp>
        <p:nvSpPr>
          <p:cNvPr id="26" name="object 30"/>
          <p:cNvSpPr/>
          <p:nvPr/>
        </p:nvSpPr>
        <p:spPr>
          <a:xfrm>
            <a:off x="9177528" y="4657331"/>
            <a:ext cx="1302385" cy="716915"/>
          </a:xfrm>
          <a:custGeom>
            <a:avLst/>
            <a:gdLst/>
            <a:ahLst/>
            <a:cxnLst/>
            <a:rect l="l" t="t" r="r" b="b"/>
            <a:pathLst>
              <a:path w="1302384" h="716914">
                <a:moveTo>
                  <a:pt x="0" y="716800"/>
                </a:moveTo>
                <a:lnTo>
                  <a:pt x="1302130" y="716800"/>
                </a:lnTo>
                <a:lnTo>
                  <a:pt x="1302130" y="0"/>
                </a:lnTo>
                <a:lnTo>
                  <a:pt x="0" y="0"/>
                </a:lnTo>
                <a:lnTo>
                  <a:pt x="0" y="716800"/>
                </a:lnTo>
                <a:close/>
              </a:path>
            </a:pathLst>
          </a:custGeom>
          <a:solidFill>
            <a:srgbClr val="FFFFFF"/>
          </a:solidFill>
        </p:spPr>
        <p:txBody>
          <a:bodyPr wrap="square" lIns="0" tIns="0" rIns="0" bIns="0" rtlCol="0"/>
          <a:lstStyle/>
          <a:p>
            <a:endParaRPr/>
          </a:p>
        </p:txBody>
      </p:sp>
      <p:sp>
        <p:nvSpPr>
          <p:cNvPr id="27" name="object 31"/>
          <p:cNvSpPr txBox="1"/>
          <p:nvPr/>
        </p:nvSpPr>
        <p:spPr>
          <a:xfrm>
            <a:off x="9177528" y="4657331"/>
            <a:ext cx="1302385" cy="558485"/>
          </a:xfrm>
          <a:prstGeom prst="rect">
            <a:avLst/>
          </a:prstGeom>
          <a:solidFill>
            <a:srgbClr val="FFFFFF"/>
          </a:solidFill>
          <a:ln w="25400">
            <a:solidFill>
              <a:srgbClr val="006FC0"/>
            </a:solidFill>
          </a:ln>
        </p:spPr>
        <p:txBody>
          <a:bodyPr vert="horz" wrap="square" lIns="0" tIns="126364" rIns="0" bIns="0" rtlCol="0">
            <a:spAutoFit/>
          </a:bodyPr>
          <a:lstStyle/>
          <a:p>
            <a:pPr marL="360045" marR="142240" indent="-207645">
              <a:lnSpc>
                <a:spcPct val="100000"/>
              </a:lnSpc>
              <a:spcBef>
                <a:spcPts val="994"/>
              </a:spcBef>
            </a:pPr>
            <a:r>
              <a:rPr sz="1400" b="1" spc="-15" dirty="0">
                <a:latin typeface="Trebuchet MS"/>
                <a:cs typeface="Trebuchet MS"/>
              </a:rPr>
              <a:t>APM </a:t>
            </a:r>
            <a:r>
              <a:rPr sz="1400" b="1" spc="-50" dirty="0">
                <a:latin typeface="Trebuchet MS"/>
                <a:cs typeface="Trebuchet MS"/>
              </a:rPr>
              <a:t>“Watch  </a:t>
            </a:r>
            <a:r>
              <a:rPr sz="1400" b="1" spc="-100" dirty="0">
                <a:latin typeface="Trebuchet MS"/>
                <a:cs typeface="Trebuchet MS"/>
              </a:rPr>
              <a:t>Tower”</a:t>
            </a:r>
            <a:endParaRPr sz="1400">
              <a:latin typeface="Trebuchet MS"/>
              <a:cs typeface="Trebuchet MS"/>
            </a:endParaRPr>
          </a:p>
        </p:txBody>
      </p:sp>
      <p:sp>
        <p:nvSpPr>
          <p:cNvPr id="28" name="object 32"/>
          <p:cNvSpPr/>
          <p:nvPr/>
        </p:nvSpPr>
        <p:spPr>
          <a:xfrm>
            <a:off x="9126728" y="2421547"/>
            <a:ext cx="1456690" cy="654685"/>
          </a:xfrm>
          <a:custGeom>
            <a:avLst/>
            <a:gdLst/>
            <a:ahLst/>
            <a:cxnLst/>
            <a:rect l="l" t="t" r="r" b="b"/>
            <a:pathLst>
              <a:path w="1456690" h="654685">
                <a:moveTo>
                  <a:pt x="0" y="654519"/>
                </a:moveTo>
                <a:lnTo>
                  <a:pt x="1456690" y="654519"/>
                </a:lnTo>
                <a:lnTo>
                  <a:pt x="1456690" y="0"/>
                </a:lnTo>
                <a:lnTo>
                  <a:pt x="0" y="0"/>
                </a:lnTo>
                <a:lnTo>
                  <a:pt x="0" y="654519"/>
                </a:lnTo>
                <a:close/>
              </a:path>
            </a:pathLst>
          </a:custGeom>
          <a:solidFill>
            <a:srgbClr val="FFFFFF"/>
          </a:solidFill>
        </p:spPr>
        <p:txBody>
          <a:bodyPr wrap="square" lIns="0" tIns="0" rIns="0" bIns="0" rtlCol="0"/>
          <a:lstStyle/>
          <a:p>
            <a:endParaRPr/>
          </a:p>
        </p:txBody>
      </p:sp>
      <p:sp>
        <p:nvSpPr>
          <p:cNvPr id="29" name="object 33"/>
          <p:cNvSpPr/>
          <p:nvPr/>
        </p:nvSpPr>
        <p:spPr>
          <a:xfrm>
            <a:off x="9126728" y="2421547"/>
            <a:ext cx="1456690" cy="654685"/>
          </a:xfrm>
          <a:custGeom>
            <a:avLst/>
            <a:gdLst/>
            <a:ahLst/>
            <a:cxnLst/>
            <a:rect l="l" t="t" r="r" b="b"/>
            <a:pathLst>
              <a:path w="1456690" h="654685">
                <a:moveTo>
                  <a:pt x="0" y="654519"/>
                </a:moveTo>
                <a:lnTo>
                  <a:pt x="1456690" y="654519"/>
                </a:lnTo>
                <a:lnTo>
                  <a:pt x="1456690" y="0"/>
                </a:lnTo>
                <a:lnTo>
                  <a:pt x="0" y="0"/>
                </a:lnTo>
                <a:lnTo>
                  <a:pt x="0" y="654519"/>
                </a:lnTo>
                <a:close/>
              </a:path>
            </a:pathLst>
          </a:custGeom>
          <a:ln w="25400">
            <a:solidFill>
              <a:srgbClr val="006FC0"/>
            </a:solidFill>
          </a:ln>
        </p:spPr>
        <p:txBody>
          <a:bodyPr wrap="square" lIns="0" tIns="0" rIns="0" bIns="0" rtlCol="0"/>
          <a:lstStyle/>
          <a:p>
            <a:endParaRPr/>
          </a:p>
        </p:txBody>
      </p:sp>
      <p:sp>
        <p:nvSpPr>
          <p:cNvPr id="30" name="object 34"/>
          <p:cNvSpPr txBox="1"/>
          <p:nvPr/>
        </p:nvSpPr>
        <p:spPr>
          <a:xfrm>
            <a:off x="9264777" y="2433858"/>
            <a:ext cx="1181100" cy="641985"/>
          </a:xfrm>
          <a:prstGeom prst="rect">
            <a:avLst/>
          </a:prstGeom>
        </p:spPr>
        <p:txBody>
          <a:bodyPr vert="horz" wrap="square" lIns="0" tIns="0" rIns="0" bIns="0" rtlCol="0">
            <a:spAutoFit/>
          </a:bodyPr>
          <a:lstStyle/>
          <a:p>
            <a:pPr marL="12700" marR="5080" indent="31750" algn="just">
              <a:lnSpc>
                <a:spcPct val="98200"/>
              </a:lnSpc>
            </a:pPr>
            <a:r>
              <a:rPr sz="1400" b="1" dirty="0">
                <a:latin typeface="Meiryo UI"/>
                <a:cs typeface="Meiryo UI"/>
              </a:rPr>
              <a:t>パフォーマンス・  インディ</a:t>
            </a:r>
            <a:r>
              <a:rPr sz="1400" b="1" spc="-10" dirty="0">
                <a:latin typeface="Meiryo UI"/>
                <a:cs typeface="Meiryo UI"/>
              </a:rPr>
              <a:t>ケ</a:t>
            </a:r>
            <a:r>
              <a:rPr sz="1400" b="1" dirty="0">
                <a:latin typeface="Meiryo UI"/>
                <a:cs typeface="Meiryo UI"/>
              </a:rPr>
              <a:t>ーター  </a:t>
            </a:r>
            <a:r>
              <a:rPr sz="1400" b="1" spc="-75" dirty="0">
                <a:latin typeface="Trebuchet MS"/>
                <a:cs typeface="Trebuchet MS"/>
              </a:rPr>
              <a:t>“Lighthouse”</a:t>
            </a:r>
            <a:endParaRPr sz="1400">
              <a:latin typeface="Trebuchet MS"/>
              <a:cs typeface="Trebuchet MS"/>
            </a:endParaRPr>
          </a:p>
        </p:txBody>
      </p:sp>
      <p:sp>
        <p:nvSpPr>
          <p:cNvPr id="31" name="object 35"/>
          <p:cNvSpPr/>
          <p:nvPr/>
        </p:nvSpPr>
        <p:spPr>
          <a:xfrm>
            <a:off x="7669783" y="4657331"/>
            <a:ext cx="1414780" cy="716915"/>
          </a:xfrm>
          <a:custGeom>
            <a:avLst/>
            <a:gdLst/>
            <a:ahLst/>
            <a:cxnLst/>
            <a:rect l="l" t="t" r="r" b="b"/>
            <a:pathLst>
              <a:path w="1414779" h="716914">
                <a:moveTo>
                  <a:pt x="0" y="716800"/>
                </a:moveTo>
                <a:lnTo>
                  <a:pt x="1414399" y="716800"/>
                </a:lnTo>
                <a:lnTo>
                  <a:pt x="1414399" y="0"/>
                </a:lnTo>
                <a:lnTo>
                  <a:pt x="0" y="0"/>
                </a:lnTo>
                <a:lnTo>
                  <a:pt x="0" y="716800"/>
                </a:lnTo>
                <a:close/>
              </a:path>
            </a:pathLst>
          </a:custGeom>
          <a:solidFill>
            <a:srgbClr val="FFFFFF"/>
          </a:solidFill>
        </p:spPr>
        <p:txBody>
          <a:bodyPr wrap="square" lIns="0" tIns="0" rIns="0" bIns="0" rtlCol="0"/>
          <a:lstStyle/>
          <a:p>
            <a:endParaRPr/>
          </a:p>
        </p:txBody>
      </p:sp>
      <p:sp>
        <p:nvSpPr>
          <p:cNvPr id="32" name="object 36"/>
          <p:cNvSpPr txBox="1"/>
          <p:nvPr/>
        </p:nvSpPr>
        <p:spPr>
          <a:xfrm>
            <a:off x="7669783" y="4657331"/>
            <a:ext cx="1414780" cy="571309"/>
          </a:xfrm>
          <a:prstGeom prst="rect">
            <a:avLst/>
          </a:prstGeom>
          <a:solidFill>
            <a:srgbClr val="FFFFFF"/>
          </a:solidFill>
          <a:ln w="25400">
            <a:solidFill>
              <a:srgbClr val="006FC0"/>
            </a:solidFill>
          </a:ln>
        </p:spPr>
        <p:txBody>
          <a:bodyPr vert="horz" wrap="square" lIns="0" tIns="126364" rIns="0" bIns="0" rtlCol="0">
            <a:spAutoFit/>
          </a:bodyPr>
          <a:lstStyle/>
          <a:p>
            <a:pPr marL="252095">
              <a:lnSpc>
                <a:spcPct val="100000"/>
              </a:lnSpc>
              <a:spcBef>
                <a:spcPts val="994"/>
              </a:spcBef>
            </a:pPr>
            <a:r>
              <a:rPr sz="1400" b="1" spc="-15" dirty="0">
                <a:latin typeface="Trebuchet MS"/>
                <a:cs typeface="Trebuchet MS"/>
              </a:rPr>
              <a:t>APM</a:t>
            </a:r>
            <a:r>
              <a:rPr sz="1400" b="1" spc="-190" dirty="0">
                <a:latin typeface="Trebuchet MS"/>
                <a:cs typeface="Trebuchet MS"/>
              </a:rPr>
              <a:t> </a:t>
            </a:r>
            <a:r>
              <a:rPr sz="1400" b="1" spc="-120" dirty="0">
                <a:latin typeface="Trebuchet MS"/>
                <a:cs typeface="Trebuchet MS"/>
              </a:rPr>
              <a:t>“E-Vu”</a:t>
            </a:r>
            <a:endParaRPr sz="1400">
              <a:latin typeface="Trebuchet MS"/>
              <a:cs typeface="Trebuchet MS"/>
            </a:endParaRPr>
          </a:p>
          <a:p>
            <a:pPr marL="209550">
              <a:lnSpc>
                <a:spcPct val="100000"/>
              </a:lnSpc>
              <a:spcBef>
                <a:spcPts val="60"/>
              </a:spcBef>
            </a:pPr>
            <a:r>
              <a:rPr sz="1400" b="1" dirty="0">
                <a:latin typeface="Meiryo UI"/>
                <a:cs typeface="Meiryo UI"/>
              </a:rPr>
              <a:t>ダッシュボード</a:t>
            </a:r>
            <a:endParaRPr sz="1400">
              <a:latin typeface="Meiryo UI"/>
              <a:cs typeface="Meiryo UI"/>
            </a:endParaRPr>
          </a:p>
        </p:txBody>
      </p:sp>
      <p:sp>
        <p:nvSpPr>
          <p:cNvPr id="33" name="object 37"/>
          <p:cNvSpPr/>
          <p:nvPr/>
        </p:nvSpPr>
        <p:spPr>
          <a:xfrm>
            <a:off x="7661402" y="3831856"/>
            <a:ext cx="1438275" cy="712470"/>
          </a:xfrm>
          <a:custGeom>
            <a:avLst/>
            <a:gdLst/>
            <a:ahLst/>
            <a:cxnLst/>
            <a:rect l="l" t="t" r="r" b="b"/>
            <a:pathLst>
              <a:path w="1438275" h="712470">
                <a:moveTo>
                  <a:pt x="0" y="712330"/>
                </a:moveTo>
                <a:lnTo>
                  <a:pt x="1437894" y="712330"/>
                </a:lnTo>
                <a:lnTo>
                  <a:pt x="1437894" y="0"/>
                </a:lnTo>
                <a:lnTo>
                  <a:pt x="0" y="0"/>
                </a:lnTo>
                <a:lnTo>
                  <a:pt x="0" y="712330"/>
                </a:lnTo>
                <a:close/>
              </a:path>
            </a:pathLst>
          </a:custGeom>
          <a:solidFill>
            <a:srgbClr val="FFFFFF"/>
          </a:solidFill>
        </p:spPr>
        <p:txBody>
          <a:bodyPr wrap="square" lIns="0" tIns="0" rIns="0" bIns="0" rtlCol="0"/>
          <a:lstStyle/>
          <a:p>
            <a:endParaRPr/>
          </a:p>
        </p:txBody>
      </p:sp>
      <p:sp>
        <p:nvSpPr>
          <p:cNvPr id="34" name="object 38"/>
          <p:cNvSpPr txBox="1"/>
          <p:nvPr/>
        </p:nvSpPr>
        <p:spPr>
          <a:xfrm>
            <a:off x="7661402" y="3831856"/>
            <a:ext cx="1438275" cy="563616"/>
          </a:xfrm>
          <a:prstGeom prst="rect">
            <a:avLst/>
          </a:prstGeom>
          <a:solidFill>
            <a:srgbClr val="FFFFFF"/>
          </a:solidFill>
          <a:ln w="25400">
            <a:solidFill>
              <a:srgbClr val="006FC0"/>
            </a:solidFill>
          </a:ln>
        </p:spPr>
        <p:txBody>
          <a:bodyPr vert="horz" wrap="square" lIns="0" tIns="131445" rIns="0" bIns="0" rtlCol="0">
            <a:spAutoFit/>
          </a:bodyPr>
          <a:lstStyle/>
          <a:p>
            <a:pPr marL="280670" marR="85725" indent="-187960">
              <a:lnSpc>
                <a:spcPct val="100000"/>
              </a:lnSpc>
              <a:spcBef>
                <a:spcPts val="1035"/>
              </a:spcBef>
            </a:pPr>
            <a:r>
              <a:rPr sz="1400" b="1" dirty="0">
                <a:latin typeface="Meiryo UI"/>
                <a:cs typeface="Meiryo UI"/>
              </a:rPr>
              <a:t>オペレーショナル・  エクセレンス</a:t>
            </a:r>
            <a:endParaRPr sz="1400">
              <a:latin typeface="Meiryo UI"/>
              <a:cs typeface="Meiryo UI"/>
            </a:endParaRPr>
          </a:p>
        </p:txBody>
      </p:sp>
      <p:sp>
        <p:nvSpPr>
          <p:cNvPr id="35" name="object 39"/>
          <p:cNvSpPr/>
          <p:nvPr/>
        </p:nvSpPr>
        <p:spPr>
          <a:xfrm>
            <a:off x="10615041" y="3126854"/>
            <a:ext cx="1423670" cy="765175"/>
          </a:xfrm>
          <a:custGeom>
            <a:avLst/>
            <a:gdLst/>
            <a:ahLst/>
            <a:cxnLst/>
            <a:rect l="l" t="t" r="r" b="b"/>
            <a:pathLst>
              <a:path w="1423670" h="765175">
                <a:moveTo>
                  <a:pt x="0" y="764933"/>
                </a:moveTo>
                <a:lnTo>
                  <a:pt x="1423670" y="764933"/>
                </a:lnTo>
                <a:lnTo>
                  <a:pt x="1423670" y="0"/>
                </a:lnTo>
                <a:lnTo>
                  <a:pt x="0" y="0"/>
                </a:lnTo>
                <a:lnTo>
                  <a:pt x="0" y="764933"/>
                </a:lnTo>
                <a:close/>
              </a:path>
            </a:pathLst>
          </a:custGeom>
          <a:solidFill>
            <a:srgbClr val="FFFFFF"/>
          </a:solidFill>
        </p:spPr>
        <p:txBody>
          <a:bodyPr wrap="square" lIns="0" tIns="0" rIns="0" bIns="0" rtlCol="0"/>
          <a:lstStyle/>
          <a:p>
            <a:endParaRPr/>
          </a:p>
        </p:txBody>
      </p:sp>
      <p:sp>
        <p:nvSpPr>
          <p:cNvPr id="36" name="object 40"/>
          <p:cNvSpPr/>
          <p:nvPr/>
        </p:nvSpPr>
        <p:spPr>
          <a:xfrm>
            <a:off x="10615041" y="3126854"/>
            <a:ext cx="1423670" cy="765175"/>
          </a:xfrm>
          <a:custGeom>
            <a:avLst/>
            <a:gdLst/>
            <a:ahLst/>
            <a:cxnLst/>
            <a:rect l="l" t="t" r="r" b="b"/>
            <a:pathLst>
              <a:path w="1423670" h="765175">
                <a:moveTo>
                  <a:pt x="0" y="764933"/>
                </a:moveTo>
                <a:lnTo>
                  <a:pt x="1423670" y="764933"/>
                </a:lnTo>
                <a:lnTo>
                  <a:pt x="1423670" y="0"/>
                </a:lnTo>
                <a:lnTo>
                  <a:pt x="0" y="0"/>
                </a:lnTo>
                <a:lnTo>
                  <a:pt x="0" y="764933"/>
                </a:lnTo>
                <a:close/>
              </a:path>
            </a:pathLst>
          </a:custGeom>
          <a:ln w="25400">
            <a:solidFill>
              <a:srgbClr val="006FC0"/>
            </a:solidFill>
          </a:ln>
        </p:spPr>
        <p:txBody>
          <a:bodyPr wrap="square" lIns="0" tIns="0" rIns="0" bIns="0" rtlCol="0"/>
          <a:lstStyle/>
          <a:p>
            <a:endParaRPr/>
          </a:p>
        </p:txBody>
      </p:sp>
      <p:sp>
        <p:nvSpPr>
          <p:cNvPr id="37" name="object 41"/>
          <p:cNvSpPr txBox="1"/>
          <p:nvPr/>
        </p:nvSpPr>
        <p:spPr>
          <a:xfrm>
            <a:off x="10868914" y="3297173"/>
            <a:ext cx="916940" cy="434340"/>
          </a:xfrm>
          <a:prstGeom prst="rect">
            <a:avLst/>
          </a:prstGeom>
        </p:spPr>
        <p:txBody>
          <a:bodyPr vert="horz" wrap="square" lIns="0" tIns="0" rIns="0" bIns="0" rtlCol="0">
            <a:spAutoFit/>
          </a:bodyPr>
          <a:lstStyle/>
          <a:p>
            <a:pPr marL="1270" algn="ctr">
              <a:lnSpc>
                <a:spcPct val="100000"/>
              </a:lnSpc>
            </a:pPr>
            <a:r>
              <a:rPr sz="1400" b="1" dirty="0">
                <a:latin typeface="Meiryo UI"/>
                <a:cs typeface="Meiryo UI"/>
              </a:rPr>
              <a:t>風力発電</a:t>
            </a:r>
            <a:endParaRPr sz="1400">
              <a:latin typeface="Meiryo UI"/>
              <a:cs typeface="Meiryo UI"/>
            </a:endParaRPr>
          </a:p>
          <a:p>
            <a:pPr algn="ctr">
              <a:lnSpc>
                <a:spcPct val="100000"/>
              </a:lnSpc>
            </a:pPr>
            <a:r>
              <a:rPr sz="1400" b="1" dirty="0">
                <a:latin typeface="Meiryo UI"/>
                <a:cs typeface="Meiryo UI"/>
              </a:rPr>
              <a:t>高精度予想</a:t>
            </a:r>
            <a:endParaRPr sz="1400">
              <a:latin typeface="Meiryo UI"/>
              <a:cs typeface="Meiryo UI"/>
            </a:endParaRPr>
          </a:p>
        </p:txBody>
      </p:sp>
      <p:sp>
        <p:nvSpPr>
          <p:cNvPr id="38" name="object 42"/>
          <p:cNvSpPr/>
          <p:nvPr/>
        </p:nvSpPr>
        <p:spPr>
          <a:xfrm>
            <a:off x="7979662" y="1759089"/>
            <a:ext cx="314212" cy="297675"/>
          </a:xfrm>
          <a:prstGeom prst="rect">
            <a:avLst/>
          </a:prstGeom>
          <a:blipFill>
            <a:blip r:embed="rId9" cstate="print"/>
            <a:stretch>
              <a:fillRect/>
            </a:stretch>
          </a:blipFill>
        </p:spPr>
        <p:txBody>
          <a:bodyPr wrap="square" lIns="0" tIns="0" rIns="0" bIns="0" rtlCol="0"/>
          <a:lstStyle/>
          <a:p>
            <a:endParaRPr/>
          </a:p>
        </p:txBody>
      </p:sp>
      <p:sp>
        <p:nvSpPr>
          <p:cNvPr id="39" name="object 43"/>
          <p:cNvSpPr/>
          <p:nvPr/>
        </p:nvSpPr>
        <p:spPr>
          <a:xfrm>
            <a:off x="10652252" y="1657451"/>
            <a:ext cx="357885" cy="393344"/>
          </a:xfrm>
          <a:prstGeom prst="rect">
            <a:avLst/>
          </a:prstGeom>
          <a:blipFill>
            <a:blip r:embed="rId10" cstate="print"/>
            <a:stretch>
              <a:fillRect/>
            </a:stretch>
          </a:blipFill>
        </p:spPr>
        <p:txBody>
          <a:bodyPr wrap="square" lIns="0" tIns="0" rIns="0" bIns="0" rtlCol="0"/>
          <a:lstStyle/>
          <a:p>
            <a:endParaRPr/>
          </a:p>
        </p:txBody>
      </p:sp>
      <p:sp>
        <p:nvSpPr>
          <p:cNvPr id="40" name="object 44"/>
          <p:cNvSpPr txBox="1"/>
          <p:nvPr/>
        </p:nvSpPr>
        <p:spPr>
          <a:xfrm>
            <a:off x="8298306" y="1864614"/>
            <a:ext cx="323850" cy="215444"/>
          </a:xfrm>
          <a:prstGeom prst="rect">
            <a:avLst/>
          </a:prstGeom>
        </p:spPr>
        <p:txBody>
          <a:bodyPr vert="horz" wrap="square" lIns="0" tIns="0" rIns="0" bIns="0" rtlCol="0">
            <a:spAutoFit/>
          </a:bodyPr>
          <a:lstStyle/>
          <a:p>
            <a:pPr marL="12700">
              <a:lnSpc>
                <a:spcPct val="100000"/>
              </a:lnSpc>
            </a:pPr>
            <a:r>
              <a:rPr sz="1400" b="1" spc="5" dirty="0">
                <a:latin typeface="Trebuchet MS"/>
                <a:cs typeface="Trebuchet MS"/>
              </a:rPr>
              <a:t>Ga</a:t>
            </a:r>
            <a:r>
              <a:rPr sz="1400" b="1" spc="35" dirty="0">
                <a:latin typeface="Trebuchet MS"/>
                <a:cs typeface="Trebuchet MS"/>
              </a:rPr>
              <a:t>s</a:t>
            </a:r>
            <a:endParaRPr sz="1400">
              <a:latin typeface="Trebuchet MS"/>
              <a:cs typeface="Trebuchet MS"/>
            </a:endParaRPr>
          </a:p>
        </p:txBody>
      </p:sp>
      <p:sp>
        <p:nvSpPr>
          <p:cNvPr id="41" name="object 45"/>
          <p:cNvSpPr txBox="1"/>
          <p:nvPr/>
        </p:nvSpPr>
        <p:spPr>
          <a:xfrm>
            <a:off x="10889995" y="1864614"/>
            <a:ext cx="436245" cy="215444"/>
          </a:xfrm>
          <a:prstGeom prst="rect">
            <a:avLst/>
          </a:prstGeom>
        </p:spPr>
        <p:txBody>
          <a:bodyPr vert="horz" wrap="square" lIns="0" tIns="0" rIns="0" bIns="0" rtlCol="0">
            <a:spAutoFit/>
          </a:bodyPr>
          <a:lstStyle/>
          <a:p>
            <a:pPr marL="12700">
              <a:lnSpc>
                <a:spcPct val="100000"/>
              </a:lnSpc>
            </a:pPr>
            <a:r>
              <a:rPr sz="1400" b="1" spc="65" dirty="0">
                <a:latin typeface="Trebuchet MS"/>
                <a:cs typeface="Trebuchet MS"/>
              </a:rPr>
              <a:t>W</a:t>
            </a:r>
            <a:r>
              <a:rPr sz="1400" b="1" spc="-45" dirty="0">
                <a:latin typeface="Trebuchet MS"/>
                <a:cs typeface="Trebuchet MS"/>
              </a:rPr>
              <a:t>ind</a:t>
            </a:r>
            <a:endParaRPr sz="1400">
              <a:latin typeface="Trebuchet MS"/>
              <a:cs typeface="Trebuchet MS"/>
            </a:endParaRPr>
          </a:p>
        </p:txBody>
      </p:sp>
      <p:graphicFrame>
        <p:nvGraphicFramePr>
          <p:cNvPr id="42" name="object 46"/>
          <p:cNvGraphicFramePr>
            <a:graphicFrameLocks noGrp="1"/>
          </p:cNvGraphicFramePr>
          <p:nvPr>
            <p:extLst>
              <p:ext uri="{D42A27DB-BD31-4B8C-83A1-F6EECF244321}">
                <p14:modId xmlns:p14="http://schemas.microsoft.com/office/powerpoint/2010/main" val="2397609863"/>
              </p:ext>
            </p:extLst>
          </p:nvPr>
        </p:nvGraphicFramePr>
        <p:xfrm>
          <a:off x="5614923" y="2433954"/>
          <a:ext cx="1749932" cy="3422713"/>
        </p:xfrm>
        <a:graphic>
          <a:graphicData uri="http://schemas.openxmlformats.org/drawingml/2006/table">
            <a:tbl>
              <a:tblPr firstRow="1" bandRow="1">
                <a:tableStyleId>{2D5ABB26-0587-4C30-8999-92F81FD0307C}</a:tableStyleId>
              </a:tblPr>
              <a:tblGrid>
                <a:gridCol w="1749932">
                  <a:extLst>
                    <a:ext uri="{9D8B030D-6E8A-4147-A177-3AD203B41FA5}">
                      <a16:colId xmlns:a16="http://schemas.microsoft.com/office/drawing/2014/main" val="20000"/>
                    </a:ext>
                  </a:extLst>
                </a:gridCol>
              </a:tblGrid>
              <a:tr h="673735">
                <a:tc>
                  <a:txBody>
                    <a:bodyPr/>
                    <a:lstStyle/>
                    <a:p>
                      <a:pPr>
                        <a:lnSpc>
                          <a:spcPct val="100000"/>
                        </a:lnSpc>
                        <a:spcBef>
                          <a:spcPts val="45"/>
                        </a:spcBef>
                      </a:pPr>
                      <a:endParaRPr sz="1500" dirty="0">
                        <a:solidFill>
                          <a:schemeClr val="tx1"/>
                        </a:solidFill>
                        <a:latin typeface="Times New Roman"/>
                        <a:cs typeface="Times New Roman"/>
                      </a:endParaRPr>
                    </a:p>
                    <a:p>
                      <a:pPr marL="3175" algn="ctr">
                        <a:lnSpc>
                          <a:spcPct val="100000"/>
                        </a:lnSpc>
                      </a:pPr>
                      <a:r>
                        <a:rPr sz="1400" b="1" dirty="0">
                          <a:solidFill>
                            <a:schemeClr val="tx1"/>
                          </a:solidFill>
                          <a:latin typeface="Meiryo UI"/>
                          <a:cs typeface="Meiryo UI"/>
                        </a:rPr>
                        <a:t>エグゼクティブ</a:t>
                      </a:r>
                      <a:endParaRPr sz="1400" dirty="0">
                        <a:solidFill>
                          <a:schemeClr val="tx1"/>
                        </a:solidFill>
                        <a:latin typeface="Meiryo UI"/>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50"/>
                    </a:solidFill>
                  </a:tcPr>
                </a:tc>
                <a:extLst>
                  <a:ext uri="{0D108BD9-81ED-4DB2-BD59-A6C34878D82A}">
                    <a16:rowId xmlns:a16="http://schemas.microsoft.com/office/drawing/2014/main" val="10000"/>
                  </a:ext>
                </a:extLst>
              </a:tr>
              <a:tr h="689737">
                <a:tc>
                  <a:txBody>
                    <a:bodyPr/>
                    <a:lstStyle/>
                    <a:p>
                      <a:pPr marL="643890" marR="220345" indent="-413384">
                        <a:lnSpc>
                          <a:spcPct val="100000"/>
                        </a:lnSpc>
                        <a:spcBef>
                          <a:spcPts val="894"/>
                        </a:spcBef>
                      </a:pPr>
                      <a:endParaRPr lang="en-US" sz="100" b="1" dirty="0">
                        <a:solidFill>
                          <a:schemeClr val="tx1"/>
                        </a:solidFill>
                        <a:latin typeface="Meiryo UI"/>
                        <a:cs typeface="Meiryo UI"/>
                      </a:endParaRPr>
                    </a:p>
                    <a:p>
                      <a:pPr marL="643890" marR="220345" indent="-413384">
                        <a:lnSpc>
                          <a:spcPct val="100000"/>
                        </a:lnSpc>
                        <a:spcBef>
                          <a:spcPts val="894"/>
                        </a:spcBef>
                      </a:pPr>
                      <a:r>
                        <a:rPr sz="1400" b="1" dirty="0" err="1">
                          <a:solidFill>
                            <a:schemeClr val="tx1"/>
                          </a:solidFill>
                          <a:latin typeface="Meiryo UI"/>
                          <a:cs typeface="Meiryo UI"/>
                        </a:rPr>
                        <a:t>ビジネ</a:t>
                      </a:r>
                      <a:r>
                        <a:rPr sz="1400" b="1" spc="5" dirty="0" err="1">
                          <a:solidFill>
                            <a:schemeClr val="tx1"/>
                          </a:solidFill>
                          <a:latin typeface="Meiryo UI"/>
                          <a:cs typeface="Meiryo UI"/>
                        </a:rPr>
                        <a:t>ス</a:t>
                      </a:r>
                      <a:r>
                        <a:rPr sz="1400" b="1" dirty="0" err="1">
                          <a:solidFill>
                            <a:schemeClr val="tx1"/>
                          </a:solidFill>
                          <a:latin typeface="Meiryo UI"/>
                          <a:cs typeface="Meiryo UI"/>
                        </a:rPr>
                        <a:t>の最適化</a:t>
                      </a:r>
                      <a:r>
                        <a:rPr sz="1400" b="1" dirty="0">
                          <a:solidFill>
                            <a:schemeClr val="tx1"/>
                          </a:solidFill>
                          <a:latin typeface="Meiryo UI"/>
                          <a:cs typeface="Meiryo UI"/>
                        </a:rPr>
                        <a:t>  (BO)</a:t>
                      </a:r>
                      <a:endParaRPr sz="1400" dirty="0">
                        <a:solidFill>
                          <a:schemeClr val="tx1"/>
                        </a:solidFill>
                        <a:latin typeface="Meiryo UI"/>
                        <a:cs typeface="Meiryo U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B9CAD6"/>
                    </a:solidFill>
                  </a:tcPr>
                </a:tc>
                <a:extLst>
                  <a:ext uri="{0D108BD9-81ED-4DB2-BD59-A6C34878D82A}">
                    <a16:rowId xmlns:a16="http://schemas.microsoft.com/office/drawing/2014/main" val="10001"/>
                  </a:ext>
                </a:extLst>
              </a:tr>
              <a:tr h="786130">
                <a:tc>
                  <a:txBody>
                    <a:bodyPr/>
                    <a:lstStyle/>
                    <a:p>
                      <a:pPr>
                        <a:lnSpc>
                          <a:spcPct val="100000"/>
                        </a:lnSpc>
                        <a:spcBef>
                          <a:spcPts val="55"/>
                        </a:spcBef>
                      </a:pPr>
                      <a:endParaRPr sz="1150" dirty="0">
                        <a:solidFill>
                          <a:schemeClr val="tx1"/>
                        </a:solidFill>
                        <a:latin typeface="Times New Roman"/>
                        <a:cs typeface="Times New Roman"/>
                      </a:endParaRPr>
                    </a:p>
                    <a:p>
                      <a:pPr marL="297815">
                        <a:lnSpc>
                          <a:spcPct val="100000"/>
                        </a:lnSpc>
                      </a:pPr>
                      <a:r>
                        <a:rPr sz="1400" b="1" dirty="0">
                          <a:solidFill>
                            <a:schemeClr val="tx1"/>
                          </a:solidFill>
                          <a:latin typeface="Meiryo UI"/>
                          <a:cs typeface="Meiryo UI"/>
                        </a:rPr>
                        <a:t>オペレーションの</a:t>
                      </a:r>
                      <a:endParaRPr sz="1400" dirty="0">
                        <a:solidFill>
                          <a:schemeClr val="tx1"/>
                        </a:solidFill>
                        <a:latin typeface="Meiryo UI"/>
                        <a:cs typeface="Meiryo UI"/>
                      </a:endParaRPr>
                    </a:p>
                    <a:p>
                      <a:pPr marL="340995">
                        <a:lnSpc>
                          <a:spcPct val="100000"/>
                        </a:lnSpc>
                      </a:pPr>
                      <a:r>
                        <a:rPr sz="1400" b="1" dirty="0">
                          <a:solidFill>
                            <a:schemeClr val="tx1"/>
                          </a:solidFill>
                          <a:latin typeface="Meiryo UI"/>
                          <a:cs typeface="Meiryo UI"/>
                        </a:rPr>
                        <a:t>最適化</a:t>
                      </a:r>
                      <a:r>
                        <a:rPr sz="1400" b="1" spc="-90" dirty="0">
                          <a:solidFill>
                            <a:schemeClr val="tx1"/>
                          </a:solidFill>
                          <a:latin typeface="Meiryo UI"/>
                          <a:cs typeface="Meiryo UI"/>
                        </a:rPr>
                        <a:t> </a:t>
                      </a:r>
                      <a:r>
                        <a:rPr sz="1400" b="1" dirty="0">
                          <a:solidFill>
                            <a:schemeClr val="tx1"/>
                          </a:solidFill>
                          <a:latin typeface="Meiryo UI"/>
                          <a:cs typeface="Meiryo UI"/>
                        </a:rPr>
                        <a:t>(OO)</a:t>
                      </a:r>
                      <a:endParaRPr sz="1400" dirty="0">
                        <a:solidFill>
                          <a:schemeClr val="tx1"/>
                        </a:solidFill>
                        <a:latin typeface="Meiryo UI"/>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9CAD6"/>
                    </a:solidFill>
                  </a:tcPr>
                </a:tc>
                <a:extLst>
                  <a:ext uri="{0D108BD9-81ED-4DB2-BD59-A6C34878D82A}">
                    <a16:rowId xmlns:a16="http://schemas.microsoft.com/office/drawing/2014/main" val="10002"/>
                  </a:ext>
                </a:extLst>
              </a:tr>
              <a:tr h="775843">
                <a:tc>
                  <a:txBody>
                    <a:bodyPr/>
                    <a:lstStyle/>
                    <a:p>
                      <a:pPr>
                        <a:lnSpc>
                          <a:spcPct val="100000"/>
                        </a:lnSpc>
                        <a:spcBef>
                          <a:spcPts val="10"/>
                        </a:spcBef>
                      </a:pPr>
                      <a:endParaRPr sz="1150" dirty="0">
                        <a:solidFill>
                          <a:schemeClr val="tx1"/>
                        </a:solidFill>
                        <a:latin typeface="Times New Roman"/>
                        <a:cs typeface="Times New Roman"/>
                      </a:endParaRPr>
                    </a:p>
                    <a:p>
                      <a:pPr marL="293370" marR="163195" indent="-120650">
                        <a:lnSpc>
                          <a:spcPct val="100000"/>
                        </a:lnSpc>
                        <a:spcBef>
                          <a:spcPts val="5"/>
                        </a:spcBef>
                      </a:pPr>
                      <a:r>
                        <a:rPr sz="1400" b="1" spc="-10" dirty="0">
                          <a:solidFill>
                            <a:schemeClr val="tx1"/>
                          </a:solidFill>
                          <a:latin typeface="Meiryo UI"/>
                          <a:cs typeface="Meiryo UI"/>
                        </a:rPr>
                        <a:t>アセ</a:t>
                      </a:r>
                      <a:r>
                        <a:rPr sz="1400" b="1" spc="-5" dirty="0">
                          <a:solidFill>
                            <a:schemeClr val="tx1"/>
                          </a:solidFill>
                          <a:latin typeface="Meiryo UI"/>
                          <a:cs typeface="Meiryo UI"/>
                        </a:rPr>
                        <a:t>ッ</a:t>
                      </a:r>
                      <a:r>
                        <a:rPr sz="1400" b="1" dirty="0">
                          <a:solidFill>
                            <a:schemeClr val="tx1"/>
                          </a:solidFill>
                          <a:latin typeface="Meiryo UI"/>
                          <a:cs typeface="Meiryo UI"/>
                        </a:rPr>
                        <a:t>トパ</a:t>
                      </a:r>
                      <a:r>
                        <a:rPr sz="1400" b="1" spc="-10" dirty="0">
                          <a:solidFill>
                            <a:schemeClr val="tx1"/>
                          </a:solidFill>
                          <a:latin typeface="Meiryo UI"/>
                          <a:cs typeface="Meiryo UI"/>
                        </a:rPr>
                        <a:t>フ</a:t>
                      </a:r>
                      <a:r>
                        <a:rPr sz="1400" b="1" dirty="0">
                          <a:solidFill>
                            <a:schemeClr val="tx1"/>
                          </a:solidFill>
                          <a:latin typeface="Meiryo UI"/>
                          <a:cs typeface="Meiryo UI"/>
                        </a:rPr>
                        <a:t>ォーマン  </a:t>
                      </a:r>
                      <a:r>
                        <a:rPr sz="1400" b="1" spc="5" dirty="0">
                          <a:solidFill>
                            <a:schemeClr val="tx1"/>
                          </a:solidFill>
                          <a:latin typeface="Meiryo UI"/>
                          <a:cs typeface="Meiryo UI"/>
                        </a:rPr>
                        <a:t>ス管理</a:t>
                      </a:r>
                      <a:r>
                        <a:rPr sz="1400" b="1" spc="-120" dirty="0">
                          <a:solidFill>
                            <a:schemeClr val="tx1"/>
                          </a:solidFill>
                          <a:latin typeface="Meiryo UI"/>
                          <a:cs typeface="Meiryo UI"/>
                        </a:rPr>
                        <a:t> </a:t>
                      </a:r>
                      <a:r>
                        <a:rPr sz="1400" b="1" dirty="0">
                          <a:solidFill>
                            <a:schemeClr val="tx1"/>
                          </a:solidFill>
                          <a:latin typeface="Meiryo UI"/>
                          <a:cs typeface="Meiryo UI"/>
                        </a:rPr>
                        <a:t>(APM)</a:t>
                      </a:r>
                      <a:endParaRPr sz="1400" dirty="0">
                        <a:solidFill>
                          <a:schemeClr val="tx1"/>
                        </a:solidFill>
                        <a:latin typeface="Meiryo UI"/>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9CAD6"/>
                    </a:solidFill>
                  </a:tcPr>
                </a:tc>
                <a:extLst>
                  <a:ext uri="{0D108BD9-81ED-4DB2-BD59-A6C34878D82A}">
                    <a16:rowId xmlns:a16="http://schemas.microsoft.com/office/drawing/2014/main" val="10003"/>
                  </a:ext>
                </a:extLst>
              </a:tr>
              <a:tr h="497268">
                <a:tc>
                  <a:txBody>
                    <a:bodyPr/>
                    <a:lstStyle/>
                    <a:p>
                      <a:pPr marL="635" algn="ctr">
                        <a:lnSpc>
                          <a:spcPct val="100000"/>
                        </a:lnSpc>
                        <a:spcBef>
                          <a:spcPts val="1080"/>
                        </a:spcBef>
                      </a:pPr>
                      <a:endParaRPr lang="en-US" sz="800" b="1" spc="-5" dirty="0">
                        <a:solidFill>
                          <a:schemeClr val="tx1"/>
                        </a:solidFill>
                        <a:latin typeface="Meiryo UI"/>
                        <a:cs typeface="Meiryo UI"/>
                      </a:endParaRPr>
                    </a:p>
                    <a:p>
                      <a:pPr marL="635" algn="ctr">
                        <a:lnSpc>
                          <a:spcPct val="100000"/>
                        </a:lnSpc>
                        <a:spcBef>
                          <a:spcPts val="1080"/>
                        </a:spcBef>
                      </a:pPr>
                      <a:r>
                        <a:rPr sz="1400" b="1" spc="-5" dirty="0">
                          <a:solidFill>
                            <a:schemeClr val="tx1"/>
                          </a:solidFill>
                          <a:latin typeface="Meiryo UI"/>
                          <a:cs typeface="Meiryo UI"/>
                        </a:rPr>
                        <a:t>PREDIX</a:t>
                      </a:r>
                      <a:endParaRPr sz="1400" dirty="0">
                        <a:solidFill>
                          <a:schemeClr val="tx1"/>
                        </a:solidFill>
                        <a:latin typeface="Meiryo UI"/>
                        <a:cs typeface="Meiryo U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C000"/>
                    </a:solidFill>
                  </a:tcPr>
                </a:tc>
                <a:extLst>
                  <a:ext uri="{0D108BD9-81ED-4DB2-BD59-A6C34878D82A}">
                    <a16:rowId xmlns:a16="http://schemas.microsoft.com/office/drawing/2014/main" val="10004"/>
                  </a:ext>
                </a:extLst>
              </a:tr>
            </a:tbl>
          </a:graphicData>
        </a:graphic>
      </p:graphicFrame>
      <p:sp>
        <p:nvSpPr>
          <p:cNvPr id="43" name="object 47"/>
          <p:cNvSpPr txBox="1"/>
          <p:nvPr/>
        </p:nvSpPr>
        <p:spPr>
          <a:xfrm>
            <a:off x="2405216" y="6308676"/>
            <a:ext cx="7857490" cy="351378"/>
          </a:xfrm>
          <a:prstGeom prst="rect">
            <a:avLst/>
          </a:prstGeom>
          <a:solidFill>
            <a:srgbClr val="F1F1F1"/>
          </a:solidFill>
          <a:ln w="9524">
            <a:solidFill>
              <a:srgbClr val="221F1F"/>
            </a:solidFill>
          </a:ln>
        </p:spPr>
        <p:txBody>
          <a:bodyPr vert="horz" wrap="square" lIns="0" tIns="43180" rIns="0" bIns="0" rtlCol="0">
            <a:spAutoFit/>
          </a:bodyPr>
          <a:lstStyle/>
          <a:p>
            <a:pPr marL="737870">
              <a:lnSpc>
                <a:spcPct val="100000"/>
              </a:lnSpc>
              <a:spcBef>
                <a:spcPts val="340"/>
              </a:spcBef>
            </a:pPr>
            <a:r>
              <a:rPr lang="ja-JP" altLang="en-US" sz="2000" b="1" spc="-5" dirty="0">
                <a:latin typeface="Meiryo UI"/>
                <a:cs typeface="Meiryo UI"/>
              </a:rPr>
              <a:t>特定した</a:t>
            </a:r>
            <a:r>
              <a:rPr sz="2000" b="1" spc="-5" dirty="0" err="1">
                <a:latin typeface="Meiryo UI"/>
                <a:cs typeface="Meiryo UI"/>
              </a:rPr>
              <a:t>事業領域において、実証プロジェクト</a:t>
            </a:r>
            <a:r>
              <a:rPr lang="ja-JP" altLang="en-US" sz="2000" b="1" spc="-5" dirty="0">
                <a:latin typeface="Meiryo UI"/>
                <a:cs typeface="Meiryo UI"/>
              </a:rPr>
              <a:t>を実施する。</a:t>
            </a:r>
            <a:endParaRPr sz="2000" dirty="0">
              <a:latin typeface="Meiryo UI"/>
              <a:cs typeface="Meiryo UI"/>
            </a:endParaRPr>
          </a:p>
        </p:txBody>
      </p:sp>
      <p:sp>
        <p:nvSpPr>
          <p:cNvPr id="44" name="正方形/長方形 43"/>
          <p:cNvSpPr/>
          <p:nvPr/>
        </p:nvSpPr>
        <p:spPr>
          <a:xfrm>
            <a:off x="4519643" y="293573"/>
            <a:ext cx="3079689" cy="461665"/>
          </a:xfrm>
          <a:prstGeom prst="rect">
            <a:avLst/>
          </a:prstGeom>
        </p:spPr>
        <p:txBody>
          <a:bodyPr wrap="none">
            <a:spAutoFit/>
          </a:bodyPr>
          <a:lstStyle/>
          <a:p>
            <a:pPr>
              <a:defRPr/>
            </a:pPr>
            <a:r>
              <a:rPr lang="ja-JP" altLang="en-US" sz="2400" b="1" dirty="0">
                <a:latin typeface="Meiryo UI" panose="020B0604030504040204" pitchFamily="50" charset="-128"/>
                <a:ea typeface="Meiryo UI" panose="020B0604030504040204" pitchFamily="50" charset="-128"/>
              </a:rPr>
              <a:t>ビジネス・ディスカバリー</a:t>
            </a:r>
          </a:p>
        </p:txBody>
      </p:sp>
      <p:pic>
        <p:nvPicPr>
          <p:cNvPr id="45" name="図 44"/>
          <p:cNvPicPr>
            <a:picLocks noChangeAspect="1"/>
          </p:cNvPicPr>
          <p:nvPr/>
        </p:nvPicPr>
        <p:blipFill>
          <a:blip r:embed="rId11"/>
          <a:stretch>
            <a:fillRect/>
          </a:stretch>
        </p:blipFill>
        <p:spPr>
          <a:xfrm>
            <a:off x="10886" y="0"/>
            <a:ext cx="881743" cy="551089"/>
          </a:xfrm>
          <a:prstGeom prst="rect">
            <a:avLst/>
          </a:prstGeom>
        </p:spPr>
      </p:pic>
    </p:spTree>
    <p:extLst>
      <p:ext uri="{BB962C8B-B14F-4D97-AF65-F5344CB8AC3E}">
        <p14:creationId xmlns:p14="http://schemas.microsoft.com/office/powerpoint/2010/main" val="798724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p:cNvPicPr>
            <a:picLocks noChangeAspect="1"/>
          </p:cNvPicPr>
          <p:nvPr/>
        </p:nvPicPr>
        <p:blipFill>
          <a:blip r:embed="rId2"/>
          <a:stretch>
            <a:fillRect/>
          </a:stretch>
        </p:blipFill>
        <p:spPr>
          <a:xfrm>
            <a:off x="0" y="0"/>
            <a:ext cx="881743" cy="551089"/>
          </a:xfrm>
          <a:prstGeom prst="rect">
            <a:avLst/>
          </a:prstGeom>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r="-11"/>
          <a:stretch>
            <a:fillRect/>
          </a:stretch>
        </p:blipFill>
        <p:spPr bwMode="auto">
          <a:xfrm>
            <a:off x="1580697" y="3797300"/>
            <a:ext cx="849630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bject 5"/>
          <p:cNvSpPr/>
          <p:nvPr/>
        </p:nvSpPr>
        <p:spPr>
          <a:xfrm>
            <a:off x="-3526" y="1120122"/>
            <a:ext cx="2937930" cy="2775151"/>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 name="object 6"/>
          <p:cNvSpPr/>
          <p:nvPr/>
        </p:nvSpPr>
        <p:spPr>
          <a:xfrm>
            <a:off x="8954440" y="1114453"/>
            <a:ext cx="3237560" cy="2780820"/>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pic>
        <p:nvPicPr>
          <p:cNvPr id="10" name="図 9"/>
          <p:cNvPicPr>
            <a:picLocks noChangeAspect="1"/>
          </p:cNvPicPr>
          <p:nvPr/>
        </p:nvPicPr>
        <p:blipFill>
          <a:blip r:embed="rId6"/>
          <a:stretch>
            <a:fillRect/>
          </a:stretch>
        </p:blipFill>
        <p:spPr>
          <a:xfrm>
            <a:off x="2834923" y="1100923"/>
            <a:ext cx="6545667" cy="2794349"/>
          </a:xfrm>
          <a:prstGeom prst="rect">
            <a:avLst/>
          </a:prstGeom>
        </p:spPr>
      </p:pic>
      <p:sp>
        <p:nvSpPr>
          <p:cNvPr id="11" name="object 7"/>
          <p:cNvSpPr txBox="1"/>
          <p:nvPr/>
        </p:nvSpPr>
        <p:spPr>
          <a:xfrm>
            <a:off x="9587822" y="906704"/>
            <a:ext cx="2153234" cy="207749"/>
          </a:xfrm>
          <a:prstGeom prst="rect">
            <a:avLst/>
          </a:prstGeom>
        </p:spPr>
        <p:txBody>
          <a:bodyPr vert="horz" wrap="square" lIns="0" tIns="0" rIns="0" bIns="0" rtlCol="0">
            <a:spAutoFit/>
          </a:bodyPr>
          <a:lstStyle/>
          <a:p>
            <a:pPr marL="12700" algn="ctr">
              <a:lnSpc>
                <a:spcPct val="100000"/>
              </a:lnSpc>
            </a:pPr>
            <a:r>
              <a:rPr sz="1350" b="1" spc="55" dirty="0">
                <a:latin typeface="Meiryo UI" panose="020B0604030504040204" pitchFamily="50" charset="-128"/>
                <a:ea typeface="Meiryo UI" panose="020B0604030504040204" pitchFamily="50" charset="-128"/>
                <a:cs typeface="Arial"/>
              </a:rPr>
              <a:t>“</a:t>
            </a:r>
            <a:r>
              <a:rPr sz="1350" b="1" spc="15" dirty="0">
                <a:latin typeface="Meiryo UI" panose="020B0604030504040204" pitchFamily="50" charset="-128"/>
                <a:ea typeface="Meiryo UI" panose="020B0604030504040204" pitchFamily="50" charset="-128"/>
                <a:cs typeface="MS PGothic"/>
              </a:rPr>
              <a:t>デジタ</a:t>
            </a:r>
            <a:r>
              <a:rPr sz="1350" b="1" spc="10" dirty="0">
                <a:latin typeface="Meiryo UI" panose="020B0604030504040204" pitchFamily="50" charset="-128"/>
                <a:ea typeface="Meiryo UI" panose="020B0604030504040204" pitchFamily="50" charset="-128"/>
                <a:cs typeface="MS PGothic"/>
              </a:rPr>
              <a:t>ル</a:t>
            </a:r>
            <a:r>
              <a:rPr sz="1350" b="1" spc="15" dirty="0">
                <a:latin typeface="Meiryo UI" panose="020B0604030504040204" pitchFamily="50" charset="-128"/>
                <a:ea typeface="Meiryo UI" panose="020B0604030504040204" pitchFamily="50" charset="-128"/>
                <a:cs typeface="MS PGothic"/>
              </a:rPr>
              <a:t>ツイ</a:t>
            </a:r>
            <a:r>
              <a:rPr sz="1350" b="1" spc="10" dirty="0">
                <a:latin typeface="Meiryo UI" panose="020B0604030504040204" pitchFamily="50" charset="-128"/>
                <a:ea typeface="Meiryo UI" panose="020B0604030504040204" pitchFamily="50" charset="-128"/>
                <a:cs typeface="MS PGothic"/>
              </a:rPr>
              <a:t>ン</a:t>
            </a:r>
            <a:r>
              <a:rPr sz="1350" b="1" spc="60" dirty="0">
                <a:latin typeface="Meiryo UI" panose="020B0604030504040204" pitchFamily="50" charset="-128"/>
                <a:ea typeface="Meiryo UI" panose="020B0604030504040204" pitchFamily="50" charset="-128"/>
                <a:cs typeface="Arial"/>
              </a:rPr>
              <a:t>”</a:t>
            </a:r>
            <a:endParaRPr sz="1350" b="1" dirty="0">
              <a:latin typeface="Meiryo UI" panose="020B0604030504040204" pitchFamily="50" charset="-128"/>
              <a:ea typeface="Meiryo UI" panose="020B0604030504040204" pitchFamily="50" charset="-128"/>
              <a:cs typeface="Arial"/>
            </a:endParaRPr>
          </a:p>
        </p:txBody>
      </p:sp>
      <p:sp>
        <p:nvSpPr>
          <p:cNvPr id="12" name="object 8"/>
          <p:cNvSpPr txBox="1"/>
          <p:nvPr/>
        </p:nvSpPr>
        <p:spPr>
          <a:xfrm>
            <a:off x="517421" y="912373"/>
            <a:ext cx="2644830" cy="207749"/>
          </a:xfrm>
          <a:prstGeom prst="rect">
            <a:avLst/>
          </a:prstGeom>
        </p:spPr>
        <p:txBody>
          <a:bodyPr vert="horz" wrap="square" lIns="0" tIns="0" rIns="0" bIns="0" rtlCol="0">
            <a:spAutoFit/>
          </a:bodyPr>
          <a:lstStyle/>
          <a:p>
            <a:pPr marL="12700">
              <a:lnSpc>
                <a:spcPct val="100000"/>
              </a:lnSpc>
            </a:pPr>
            <a:r>
              <a:rPr sz="1350" b="1" spc="15" dirty="0">
                <a:latin typeface="Meiryo UI" panose="020B0604030504040204" pitchFamily="50" charset="-128"/>
                <a:ea typeface="Meiryo UI" panose="020B0604030504040204" pitchFamily="50" charset="-128"/>
                <a:cs typeface="MS PGothic"/>
              </a:rPr>
              <a:t>“現実</a:t>
            </a:r>
            <a:r>
              <a:rPr sz="1350" b="1" spc="10" dirty="0">
                <a:latin typeface="Meiryo UI" panose="020B0604030504040204" pitchFamily="50" charset="-128"/>
                <a:ea typeface="Meiryo UI" panose="020B0604030504040204" pitchFamily="50" charset="-128"/>
                <a:cs typeface="MS PGothic"/>
              </a:rPr>
              <a:t>世界</a:t>
            </a:r>
            <a:r>
              <a:rPr sz="1350" b="1" spc="15" dirty="0">
                <a:latin typeface="Meiryo UI" panose="020B0604030504040204" pitchFamily="50" charset="-128"/>
                <a:ea typeface="Meiryo UI" panose="020B0604030504040204" pitchFamily="50" charset="-128"/>
                <a:cs typeface="MS PGothic"/>
              </a:rPr>
              <a:t>のマシ</a:t>
            </a:r>
            <a:r>
              <a:rPr sz="1350" b="1" spc="10" dirty="0">
                <a:latin typeface="Meiryo UI" panose="020B0604030504040204" pitchFamily="50" charset="-128"/>
                <a:ea typeface="Meiryo UI" panose="020B0604030504040204" pitchFamily="50" charset="-128"/>
                <a:cs typeface="MS PGothic"/>
              </a:rPr>
              <a:t>ン</a:t>
            </a:r>
            <a:r>
              <a:rPr sz="1350" b="1" spc="60" dirty="0">
                <a:latin typeface="Meiryo UI" panose="020B0604030504040204" pitchFamily="50" charset="-128"/>
                <a:ea typeface="Meiryo UI" panose="020B0604030504040204" pitchFamily="50" charset="-128"/>
                <a:cs typeface="Arial"/>
              </a:rPr>
              <a:t>”</a:t>
            </a:r>
            <a:endParaRPr sz="1350" b="1" dirty="0">
              <a:latin typeface="Meiryo UI" panose="020B0604030504040204" pitchFamily="50" charset="-128"/>
              <a:ea typeface="Meiryo UI" panose="020B0604030504040204" pitchFamily="50" charset="-128"/>
              <a:cs typeface="Arial"/>
            </a:endParaRPr>
          </a:p>
        </p:txBody>
      </p:sp>
      <p:sp>
        <p:nvSpPr>
          <p:cNvPr id="13" name="object 19"/>
          <p:cNvSpPr txBox="1"/>
          <p:nvPr/>
        </p:nvSpPr>
        <p:spPr>
          <a:xfrm>
            <a:off x="3229105" y="1275461"/>
            <a:ext cx="1223645" cy="157735"/>
          </a:xfrm>
          <a:prstGeom prst="rect">
            <a:avLst/>
          </a:prstGeom>
          <a:solidFill>
            <a:srgbClr val="E7E7FF"/>
          </a:solidFill>
        </p:spPr>
        <p:txBody>
          <a:bodyPr vert="horz" wrap="square" lIns="0" tIns="19050" rIns="0" bIns="0" rtlCol="0">
            <a:spAutoFit/>
          </a:bodyPr>
          <a:lstStyle/>
          <a:p>
            <a:pPr marL="355600">
              <a:lnSpc>
                <a:spcPct val="100000"/>
              </a:lnSpc>
              <a:spcBef>
                <a:spcPts val="150"/>
              </a:spcBef>
            </a:pPr>
            <a:r>
              <a:rPr sz="900" b="1" spc="5" dirty="0">
                <a:latin typeface="Meiryo UI" panose="020B0604030504040204" pitchFamily="50" charset="-128"/>
                <a:ea typeface="Meiryo UI" panose="020B0604030504040204" pitchFamily="50" charset="-128"/>
                <a:cs typeface="MS PGothic"/>
              </a:rPr>
              <a:t>データ領域</a:t>
            </a:r>
            <a:endParaRPr sz="900" b="1">
              <a:latin typeface="Meiryo UI" panose="020B0604030504040204" pitchFamily="50" charset="-128"/>
              <a:ea typeface="Meiryo UI" panose="020B0604030504040204" pitchFamily="50" charset="-128"/>
              <a:cs typeface="MS PGothic"/>
            </a:endParaRPr>
          </a:p>
        </p:txBody>
      </p:sp>
      <p:sp>
        <p:nvSpPr>
          <p:cNvPr id="14" name="object 20"/>
          <p:cNvSpPr txBox="1"/>
          <p:nvPr/>
        </p:nvSpPr>
        <p:spPr>
          <a:xfrm>
            <a:off x="5054216" y="1262800"/>
            <a:ext cx="2249805" cy="157735"/>
          </a:xfrm>
          <a:prstGeom prst="rect">
            <a:avLst/>
          </a:prstGeom>
          <a:solidFill>
            <a:srgbClr val="E7E7FF"/>
          </a:solidFill>
        </p:spPr>
        <p:txBody>
          <a:bodyPr vert="horz" wrap="square" lIns="0" tIns="19050" rIns="0" bIns="0" rtlCol="0">
            <a:spAutoFit/>
          </a:bodyPr>
          <a:lstStyle/>
          <a:p>
            <a:pPr marL="443230">
              <a:lnSpc>
                <a:spcPct val="100000"/>
              </a:lnSpc>
              <a:spcBef>
                <a:spcPts val="150"/>
              </a:spcBef>
            </a:pPr>
            <a:r>
              <a:rPr sz="900" b="1" spc="5" dirty="0">
                <a:latin typeface="Meiryo UI" panose="020B0604030504040204" pitchFamily="50" charset="-128"/>
                <a:ea typeface="Meiryo UI" panose="020B0604030504040204" pitchFamily="50" charset="-128"/>
                <a:cs typeface="MS PGothic"/>
              </a:rPr>
              <a:t>物理学＋デジタル工学モデル</a:t>
            </a:r>
            <a:endParaRPr sz="900" b="1" dirty="0">
              <a:latin typeface="Meiryo UI" panose="020B0604030504040204" pitchFamily="50" charset="-128"/>
              <a:ea typeface="Meiryo UI" panose="020B0604030504040204" pitchFamily="50" charset="-128"/>
              <a:cs typeface="MS PGothic"/>
            </a:endParaRPr>
          </a:p>
        </p:txBody>
      </p:sp>
      <p:sp>
        <p:nvSpPr>
          <p:cNvPr id="15" name="object 21"/>
          <p:cNvSpPr txBox="1"/>
          <p:nvPr/>
        </p:nvSpPr>
        <p:spPr>
          <a:xfrm>
            <a:off x="7800170" y="1265734"/>
            <a:ext cx="1300526" cy="157735"/>
          </a:xfrm>
          <a:prstGeom prst="rect">
            <a:avLst/>
          </a:prstGeom>
          <a:solidFill>
            <a:srgbClr val="E7E7FF"/>
          </a:solidFill>
        </p:spPr>
        <p:txBody>
          <a:bodyPr vert="horz" wrap="square" lIns="0" tIns="19050" rIns="0" bIns="0" rtlCol="0">
            <a:spAutoFit/>
          </a:bodyPr>
          <a:lstStyle/>
          <a:p>
            <a:pPr marL="293370">
              <a:lnSpc>
                <a:spcPct val="100000"/>
              </a:lnSpc>
              <a:spcBef>
                <a:spcPts val="150"/>
              </a:spcBef>
            </a:pPr>
            <a:r>
              <a:rPr sz="900" b="1" spc="5" dirty="0">
                <a:latin typeface="Meiryo UI" panose="020B0604030504040204" pitchFamily="50" charset="-128"/>
                <a:ea typeface="Meiryo UI" panose="020B0604030504040204" pitchFamily="50" charset="-128"/>
                <a:cs typeface="MS PGothic"/>
              </a:rPr>
              <a:t>アナリティクス</a:t>
            </a:r>
            <a:endParaRPr sz="900" b="1">
              <a:latin typeface="Meiryo UI" panose="020B0604030504040204" pitchFamily="50" charset="-128"/>
              <a:ea typeface="Meiryo UI" panose="020B0604030504040204" pitchFamily="50" charset="-128"/>
              <a:cs typeface="MS PGothic"/>
            </a:endParaRPr>
          </a:p>
        </p:txBody>
      </p:sp>
      <p:sp>
        <p:nvSpPr>
          <p:cNvPr id="16" name="object 23"/>
          <p:cNvSpPr txBox="1"/>
          <p:nvPr/>
        </p:nvSpPr>
        <p:spPr>
          <a:xfrm>
            <a:off x="3052140" y="1628807"/>
            <a:ext cx="1714830" cy="161583"/>
          </a:xfrm>
          <a:prstGeom prst="rect">
            <a:avLst/>
          </a:prstGeom>
        </p:spPr>
        <p:txBody>
          <a:bodyPr vert="horz" wrap="square" lIns="0" tIns="0" rIns="0" bIns="0" rtlCol="0">
            <a:spAutoFit/>
          </a:bodyPr>
          <a:lstStyle/>
          <a:p>
            <a:pPr marL="12700">
              <a:lnSpc>
                <a:spcPct val="100000"/>
              </a:lnSpc>
            </a:pPr>
            <a:r>
              <a:rPr sz="1050" b="1" i="1" spc="-10" dirty="0">
                <a:latin typeface="Meiryo UI" panose="020B0604030504040204" pitchFamily="50" charset="-128"/>
                <a:ea typeface="Meiryo UI" panose="020B0604030504040204" pitchFamily="50" charset="-128"/>
                <a:cs typeface="Meiryo UI"/>
              </a:rPr>
              <a:t>自動デ</a:t>
            </a:r>
            <a:r>
              <a:rPr sz="1050" b="1" i="1" spc="-15" dirty="0">
                <a:latin typeface="Meiryo UI" panose="020B0604030504040204" pitchFamily="50" charset="-128"/>
                <a:ea typeface="Meiryo UI" panose="020B0604030504040204" pitchFamily="50" charset="-128"/>
                <a:cs typeface="Meiryo UI"/>
              </a:rPr>
              <a:t>ー</a:t>
            </a:r>
            <a:r>
              <a:rPr sz="1050" b="1" i="1" spc="-10" dirty="0">
                <a:latin typeface="Meiryo UI" panose="020B0604030504040204" pitchFamily="50" charset="-128"/>
                <a:ea typeface="Meiryo UI" panose="020B0604030504040204" pitchFamily="50" charset="-128"/>
                <a:cs typeface="Meiryo UI"/>
              </a:rPr>
              <a:t>タ予備処理</a:t>
            </a:r>
            <a:r>
              <a:rPr sz="1050" b="1" i="1" spc="-15" dirty="0">
                <a:latin typeface="Meiryo UI" panose="020B0604030504040204" pitchFamily="50" charset="-128"/>
                <a:ea typeface="Meiryo UI" panose="020B0604030504040204" pitchFamily="50" charset="-128"/>
                <a:cs typeface="Meiryo UI"/>
              </a:rPr>
              <a:t>技</a:t>
            </a:r>
            <a:r>
              <a:rPr sz="1050" b="1" i="1" spc="-10" dirty="0">
                <a:latin typeface="Meiryo UI" panose="020B0604030504040204" pitchFamily="50" charset="-128"/>
                <a:ea typeface="Meiryo UI" panose="020B0604030504040204" pitchFamily="50" charset="-128"/>
                <a:cs typeface="Meiryo UI"/>
              </a:rPr>
              <a:t>術</a:t>
            </a:r>
            <a:endParaRPr sz="1050" b="1" dirty="0">
              <a:latin typeface="Meiryo UI" panose="020B0604030504040204" pitchFamily="50" charset="-128"/>
              <a:ea typeface="Meiryo UI" panose="020B0604030504040204" pitchFamily="50" charset="-128"/>
              <a:cs typeface="Meiryo UI"/>
            </a:endParaRPr>
          </a:p>
        </p:txBody>
      </p:sp>
      <p:sp>
        <p:nvSpPr>
          <p:cNvPr id="17" name="object 24"/>
          <p:cNvSpPr/>
          <p:nvPr/>
        </p:nvSpPr>
        <p:spPr>
          <a:xfrm>
            <a:off x="2793602" y="2575670"/>
            <a:ext cx="1861185" cy="182245"/>
          </a:xfrm>
          <a:custGeom>
            <a:avLst/>
            <a:gdLst/>
            <a:ahLst/>
            <a:cxnLst/>
            <a:rect l="l" t="t" r="r" b="b"/>
            <a:pathLst>
              <a:path w="1861185" h="182245">
                <a:moveTo>
                  <a:pt x="0" y="181711"/>
                </a:moveTo>
                <a:lnTo>
                  <a:pt x="1860880" y="181711"/>
                </a:lnTo>
                <a:lnTo>
                  <a:pt x="1860880" y="0"/>
                </a:lnTo>
                <a:lnTo>
                  <a:pt x="0" y="0"/>
                </a:lnTo>
                <a:lnTo>
                  <a:pt x="0" y="181711"/>
                </a:lnTo>
                <a:close/>
              </a:path>
            </a:pathLst>
          </a:custGeom>
          <a:solidFill>
            <a:srgbClr val="FFFFFF"/>
          </a:solidFill>
        </p:spPr>
        <p:txBody>
          <a:bodyPr wrap="square" lIns="0" tIns="0" rIns="0" bIns="0" rtlCol="0"/>
          <a:lstStyle/>
          <a:p>
            <a:endParaRPr sz="2000" b="1">
              <a:latin typeface="Meiryo UI" panose="020B0604030504040204" pitchFamily="50" charset="-128"/>
              <a:ea typeface="Meiryo UI" panose="020B0604030504040204" pitchFamily="50" charset="-128"/>
            </a:endParaRPr>
          </a:p>
        </p:txBody>
      </p:sp>
      <p:sp>
        <p:nvSpPr>
          <p:cNvPr id="18" name="object 25"/>
          <p:cNvSpPr txBox="1"/>
          <p:nvPr/>
        </p:nvSpPr>
        <p:spPr>
          <a:xfrm>
            <a:off x="3469981" y="2609939"/>
            <a:ext cx="968930" cy="161583"/>
          </a:xfrm>
          <a:prstGeom prst="rect">
            <a:avLst/>
          </a:prstGeom>
        </p:spPr>
        <p:txBody>
          <a:bodyPr vert="horz" wrap="square" lIns="0" tIns="0" rIns="0" bIns="0" rtlCol="0">
            <a:spAutoFit/>
          </a:bodyPr>
          <a:lstStyle/>
          <a:p>
            <a:pPr marL="12700">
              <a:lnSpc>
                <a:spcPct val="100000"/>
              </a:lnSpc>
            </a:pPr>
            <a:r>
              <a:rPr sz="1050" b="1" i="1" spc="-10" dirty="0">
                <a:latin typeface="Meiryo UI" panose="020B0604030504040204" pitchFamily="50" charset="-128"/>
                <a:ea typeface="Meiryo UI" panose="020B0604030504040204" pitchFamily="50" charset="-128"/>
                <a:cs typeface="Meiryo UI"/>
              </a:rPr>
              <a:t>検査能力</a:t>
            </a:r>
            <a:endParaRPr sz="1050" b="1" dirty="0">
              <a:latin typeface="Meiryo UI" panose="020B0604030504040204" pitchFamily="50" charset="-128"/>
              <a:ea typeface="Meiryo UI" panose="020B0604030504040204" pitchFamily="50" charset="-128"/>
              <a:cs typeface="Meiryo UI"/>
            </a:endParaRPr>
          </a:p>
        </p:txBody>
      </p:sp>
      <p:sp>
        <p:nvSpPr>
          <p:cNvPr id="19" name="object 26"/>
          <p:cNvSpPr/>
          <p:nvPr/>
        </p:nvSpPr>
        <p:spPr>
          <a:xfrm>
            <a:off x="5101365" y="1601910"/>
            <a:ext cx="1861185" cy="182245"/>
          </a:xfrm>
          <a:custGeom>
            <a:avLst/>
            <a:gdLst/>
            <a:ahLst/>
            <a:cxnLst/>
            <a:rect l="l" t="t" r="r" b="b"/>
            <a:pathLst>
              <a:path w="1861185" h="182245">
                <a:moveTo>
                  <a:pt x="0" y="181711"/>
                </a:moveTo>
                <a:lnTo>
                  <a:pt x="1860880" y="181711"/>
                </a:lnTo>
                <a:lnTo>
                  <a:pt x="1860880" y="0"/>
                </a:lnTo>
                <a:lnTo>
                  <a:pt x="0" y="0"/>
                </a:lnTo>
                <a:lnTo>
                  <a:pt x="0" y="181711"/>
                </a:lnTo>
                <a:close/>
              </a:path>
            </a:pathLst>
          </a:custGeom>
          <a:solidFill>
            <a:srgbClr val="FFFFFF"/>
          </a:solidFill>
        </p:spPr>
        <p:txBody>
          <a:bodyPr wrap="square" lIns="0" tIns="0" rIns="0" bIns="0" rtlCol="0"/>
          <a:lstStyle/>
          <a:p>
            <a:endParaRPr sz="2000" b="1">
              <a:latin typeface="Meiryo UI" panose="020B0604030504040204" pitchFamily="50" charset="-128"/>
              <a:ea typeface="Meiryo UI" panose="020B0604030504040204" pitchFamily="50" charset="-128"/>
            </a:endParaRPr>
          </a:p>
        </p:txBody>
      </p:sp>
      <p:sp>
        <p:nvSpPr>
          <p:cNvPr id="20" name="object 27"/>
          <p:cNvSpPr txBox="1"/>
          <p:nvPr/>
        </p:nvSpPr>
        <p:spPr>
          <a:xfrm>
            <a:off x="5845310" y="1635023"/>
            <a:ext cx="991785" cy="161583"/>
          </a:xfrm>
          <a:prstGeom prst="rect">
            <a:avLst/>
          </a:prstGeom>
        </p:spPr>
        <p:txBody>
          <a:bodyPr vert="horz" wrap="square" lIns="0" tIns="0" rIns="0" bIns="0" rtlCol="0">
            <a:spAutoFit/>
          </a:bodyPr>
          <a:lstStyle/>
          <a:p>
            <a:pPr marL="12700">
              <a:lnSpc>
                <a:spcPct val="100000"/>
              </a:lnSpc>
            </a:pPr>
            <a:r>
              <a:rPr sz="1050" b="1" i="1" spc="-10" dirty="0">
                <a:latin typeface="Meiryo UI" panose="020B0604030504040204" pitchFamily="50" charset="-128"/>
                <a:ea typeface="Meiryo UI" panose="020B0604030504040204" pitchFamily="50" charset="-128"/>
                <a:cs typeface="Meiryo UI"/>
              </a:rPr>
              <a:t>累積損傷</a:t>
            </a:r>
            <a:endParaRPr sz="1050" b="1" dirty="0">
              <a:latin typeface="Meiryo UI" panose="020B0604030504040204" pitchFamily="50" charset="-128"/>
              <a:ea typeface="Meiryo UI" panose="020B0604030504040204" pitchFamily="50" charset="-128"/>
              <a:cs typeface="Meiryo UI"/>
            </a:endParaRPr>
          </a:p>
        </p:txBody>
      </p:sp>
      <p:sp>
        <p:nvSpPr>
          <p:cNvPr id="21" name="object 28"/>
          <p:cNvSpPr/>
          <p:nvPr/>
        </p:nvSpPr>
        <p:spPr>
          <a:xfrm>
            <a:off x="5153689" y="2629175"/>
            <a:ext cx="1861185" cy="182245"/>
          </a:xfrm>
          <a:custGeom>
            <a:avLst/>
            <a:gdLst/>
            <a:ahLst/>
            <a:cxnLst/>
            <a:rect l="l" t="t" r="r" b="b"/>
            <a:pathLst>
              <a:path w="1861185" h="182245">
                <a:moveTo>
                  <a:pt x="0" y="181711"/>
                </a:moveTo>
                <a:lnTo>
                  <a:pt x="1860880" y="181711"/>
                </a:lnTo>
                <a:lnTo>
                  <a:pt x="1860880" y="0"/>
                </a:lnTo>
                <a:lnTo>
                  <a:pt x="0" y="0"/>
                </a:lnTo>
                <a:lnTo>
                  <a:pt x="0" y="181711"/>
                </a:lnTo>
                <a:close/>
              </a:path>
            </a:pathLst>
          </a:custGeom>
          <a:solidFill>
            <a:srgbClr val="FFFFFF"/>
          </a:solidFill>
        </p:spPr>
        <p:txBody>
          <a:bodyPr wrap="square" lIns="0" tIns="0" rIns="0" bIns="0" rtlCol="0"/>
          <a:lstStyle/>
          <a:p>
            <a:endParaRPr sz="2000" b="1">
              <a:latin typeface="Meiryo UI" panose="020B0604030504040204" pitchFamily="50" charset="-128"/>
              <a:ea typeface="Meiryo UI" panose="020B0604030504040204" pitchFamily="50" charset="-128"/>
            </a:endParaRPr>
          </a:p>
        </p:txBody>
      </p:sp>
      <p:sp>
        <p:nvSpPr>
          <p:cNvPr id="22" name="object 29"/>
          <p:cNvSpPr txBox="1"/>
          <p:nvPr/>
        </p:nvSpPr>
        <p:spPr>
          <a:xfrm>
            <a:off x="5721860" y="2666792"/>
            <a:ext cx="1266160" cy="161583"/>
          </a:xfrm>
          <a:prstGeom prst="rect">
            <a:avLst/>
          </a:prstGeom>
        </p:spPr>
        <p:txBody>
          <a:bodyPr vert="horz" wrap="square" lIns="0" tIns="0" rIns="0" bIns="0" rtlCol="0">
            <a:spAutoFit/>
          </a:bodyPr>
          <a:lstStyle/>
          <a:p>
            <a:pPr marL="12700">
              <a:lnSpc>
                <a:spcPct val="100000"/>
              </a:lnSpc>
            </a:pPr>
            <a:r>
              <a:rPr sz="1050" b="1" i="1" spc="-10" dirty="0">
                <a:latin typeface="Meiryo UI" panose="020B0604030504040204" pitchFamily="50" charset="-128"/>
                <a:ea typeface="Meiryo UI" panose="020B0604030504040204" pitchFamily="50" charset="-128"/>
                <a:cs typeface="Meiryo UI"/>
              </a:rPr>
              <a:t>動的性能評価</a:t>
            </a:r>
            <a:endParaRPr sz="1050" b="1" dirty="0">
              <a:latin typeface="Meiryo UI" panose="020B0604030504040204" pitchFamily="50" charset="-128"/>
              <a:ea typeface="Meiryo UI" panose="020B0604030504040204" pitchFamily="50" charset="-128"/>
              <a:cs typeface="Meiryo UI"/>
            </a:endParaRPr>
          </a:p>
        </p:txBody>
      </p:sp>
      <p:sp>
        <p:nvSpPr>
          <p:cNvPr id="23" name="object 30"/>
          <p:cNvSpPr/>
          <p:nvPr/>
        </p:nvSpPr>
        <p:spPr>
          <a:xfrm>
            <a:off x="7247931" y="1608145"/>
            <a:ext cx="1861185" cy="182245"/>
          </a:xfrm>
          <a:custGeom>
            <a:avLst/>
            <a:gdLst/>
            <a:ahLst/>
            <a:cxnLst/>
            <a:rect l="l" t="t" r="r" b="b"/>
            <a:pathLst>
              <a:path w="1861184" h="182245">
                <a:moveTo>
                  <a:pt x="0" y="181711"/>
                </a:moveTo>
                <a:lnTo>
                  <a:pt x="1860880" y="181711"/>
                </a:lnTo>
                <a:lnTo>
                  <a:pt x="1860880" y="0"/>
                </a:lnTo>
                <a:lnTo>
                  <a:pt x="0" y="0"/>
                </a:lnTo>
                <a:lnTo>
                  <a:pt x="0" y="181711"/>
                </a:lnTo>
                <a:close/>
              </a:path>
            </a:pathLst>
          </a:custGeom>
          <a:solidFill>
            <a:srgbClr val="FFFFFF"/>
          </a:solidFill>
        </p:spPr>
        <p:txBody>
          <a:bodyPr wrap="square" lIns="0" tIns="0" rIns="0" bIns="0" rtlCol="0"/>
          <a:lstStyle/>
          <a:p>
            <a:endParaRPr sz="2000" b="1">
              <a:latin typeface="Meiryo UI" panose="020B0604030504040204" pitchFamily="50" charset="-128"/>
              <a:ea typeface="Meiryo UI" panose="020B0604030504040204" pitchFamily="50" charset="-128"/>
            </a:endParaRPr>
          </a:p>
        </p:txBody>
      </p:sp>
      <p:sp>
        <p:nvSpPr>
          <p:cNvPr id="24" name="object 31"/>
          <p:cNvSpPr txBox="1"/>
          <p:nvPr/>
        </p:nvSpPr>
        <p:spPr>
          <a:xfrm>
            <a:off x="7870948" y="1563134"/>
            <a:ext cx="1117893" cy="169277"/>
          </a:xfrm>
          <a:prstGeom prst="rect">
            <a:avLst/>
          </a:prstGeom>
        </p:spPr>
        <p:txBody>
          <a:bodyPr vert="horz" wrap="square" lIns="0" tIns="0" rIns="0" bIns="0" rtlCol="0">
            <a:spAutoFit/>
          </a:bodyPr>
          <a:lstStyle/>
          <a:p>
            <a:pPr marL="12700">
              <a:lnSpc>
                <a:spcPct val="100000"/>
              </a:lnSpc>
            </a:pPr>
            <a:r>
              <a:rPr sz="1100" b="1" spc="-40" dirty="0" err="1">
                <a:latin typeface="Meiryo UI" panose="020B0604030504040204" pitchFamily="50" charset="-128"/>
                <a:ea typeface="Meiryo UI" panose="020B0604030504040204" pitchFamily="50" charset="-128"/>
                <a:cs typeface="Meiryo UI"/>
              </a:rPr>
              <a:t>モデル自動</a:t>
            </a:r>
            <a:r>
              <a:rPr lang="ja-JP" altLang="en-US" sz="1100" b="1" spc="-40" dirty="0">
                <a:latin typeface="Meiryo UI" panose="020B0604030504040204" pitchFamily="50" charset="-128"/>
                <a:ea typeface="Meiryo UI" panose="020B0604030504040204" pitchFamily="50" charset="-128"/>
                <a:cs typeface="Meiryo UI"/>
              </a:rPr>
              <a:t>生成</a:t>
            </a:r>
            <a:endParaRPr sz="1100" b="1" dirty="0">
              <a:latin typeface="Meiryo UI" panose="020B0604030504040204" pitchFamily="50" charset="-128"/>
              <a:ea typeface="Meiryo UI" panose="020B0604030504040204" pitchFamily="50" charset="-128"/>
              <a:cs typeface="Meiryo UI"/>
            </a:endParaRPr>
          </a:p>
        </p:txBody>
      </p:sp>
      <p:sp>
        <p:nvSpPr>
          <p:cNvPr id="25" name="object 32"/>
          <p:cNvSpPr/>
          <p:nvPr/>
        </p:nvSpPr>
        <p:spPr>
          <a:xfrm>
            <a:off x="7239511" y="2670069"/>
            <a:ext cx="1861185" cy="182245"/>
          </a:xfrm>
          <a:custGeom>
            <a:avLst/>
            <a:gdLst/>
            <a:ahLst/>
            <a:cxnLst/>
            <a:rect l="l" t="t" r="r" b="b"/>
            <a:pathLst>
              <a:path w="1861184" h="182245">
                <a:moveTo>
                  <a:pt x="0" y="181711"/>
                </a:moveTo>
                <a:lnTo>
                  <a:pt x="1860880" y="181711"/>
                </a:lnTo>
                <a:lnTo>
                  <a:pt x="1860880" y="0"/>
                </a:lnTo>
                <a:lnTo>
                  <a:pt x="0" y="0"/>
                </a:lnTo>
                <a:lnTo>
                  <a:pt x="0" y="181711"/>
                </a:lnTo>
                <a:close/>
              </a:path>
            </a:pathLst>
          </a:custGeom>
          <a:solidFill>
            <a:srgbClr val="FFFFFF"/>
          </a:solidFill>
        </p:spPr>
        <p:txBody>
          <a:bodyPr wrap="square" lIns="0" tIns="0" rIns="0" bIns="0" rtlCol="0"/>
          <a:lstStyle/>
          <a:p>
            <a:endParaRPr sz="2000" b="1">
              <a:latin typeface="Meiryo UI" panose="020B0604030504040204" pitchFamily="50" charset="-128"/>
              <a:ea typeface="Meiryo UI" panose="020B0604030504040204" pitchFamily="50" charset="-128"/>
            </a:endParaRPr>
          </a:p>
        </p:txBody>
      </p:sp>
      <p:sp>
        <p:nvSpPr>
          <p:cNvPr id="26" name="object 33"/>
          <p:cNvSpPr txBox="1"/>
          <p:nvPr/>
        </p:nvSpPr>
        <p:spPr>
          <a:xfrm>
            <a:off x="7958912" y="2690731"/>
            <a:ext cx="1047852" cy="161583"/>
          </a:xfrm>
          <a:prstGeom prst="rect">
            <a:avLst/>
          </a:prstGeom>
        </p:spPr>
        <p:txBody>
          <a:bodyPr vert="horz" wrap="square" lIns="0" tIns="0" rIns="0" bIns="0" rtlCol="0">
            <a:spAutoFit/>
          </a:bodyPr>
          <a:lstStyle/>
          <a:p>
            <a:pPr marL="12700">
              <a:lnSpc>
                <a:spcPct val="100000"/>
              </a:lnSpc>
            </a:pPr>
            <a:r>
              <a:rPr sz="1050" b="1" i="1" spc="-10" dirty="0">
                <a:latin typeface="Meiryo UI" panose="020B0604030504040204" pitchFamily="50" charset="-128"/>
                <a:ea typeface="Meiryo UI" panose="020B0604030504040204" pitchFamily="50" charset="-128"/>
                <a:cs typeface="Meiryo UI"/>
              </a:rPr>
              <a:t>知見の抽出</a:t>
            </a:r>
            <a:endParaRPr sz="1050" b="1" dirty="0">
              <a:latin typeface="Meiryo UI" panose="020B0604030504040204" pitchFamily="50" charset="-128"/>
              <a:ea typeface="Meiryo UI" panose="020B0604030504040204" pitchFamily="50" charset="-128"/>
              <a:cs typeface="Meiryo UI"/>
            </a:endParaRPr>
          </a:p>
        </p:txBody>
      </p:sp>
      <p:sp>
        <p:nvSpPr>
          <p:cNvPr id="27" name="右矢印 26"/>
          <p:cNvSpPr/>
          <p:nvPr/>
        </p:nvSpPr>
        <p:spPr>
          <a:xfrm>
            <a:off x="4565530" y="2224062"/>
            <a:ext cx="588159" cy="1011676"/>
          </a:xfrm>
          <a:prstGeom prst="rightArrow">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p:cNvSpPr/>
          <p:nvPr/>
        </p:nvSpPr>
        <p:spPr>
          <a:xfrm>
            <a:off x="6959617" y="2269318"/>
            <a:ext cx="588159" cy="1011676"/>
          </a:xfrm>
          <a:prstGeom prst="rightArrow">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2401887" y="203985"/>
            <a:ext cx="7315201" cy="461665"/>
          </a:xfrm>
          <a:prstGeom prst="rect">
            <a:avLst/>
          </a:prstGeom>
        </p:spPr>
        <p:txBody>
          <a:bodyPr wrap="square">
            <a:spAutoFit/>
          </a:bodyPr>
          <a:lstStyle/>
          <a:p>
            <a:pPr algn="ctr"/>
            <a:r>
              <a:rPr lang="ja-JP" altLang="en-US" sz="2400" b="1" dirty="0">
                <a:latin typeface="Meiryo UI" panose="020B0604030504040204" pitchFamily="50" charset="-128"/>
                <a:ea typeface="Meiryo UI" panose="020B0604030504040204" pitchFamily="50" charset="-128"/>
              </a:rPr>
              <a:t>デジタル・ツインとは？</a:t>
            </a:r>
          </a:p>
        </p:txBody>
      </p:sp>
      <p:sp>
        <p:nvSpPr>
          <p:cNvPr id="2" name="正方形/長方形 1"/>
          <p:cNvSpPr/>
          <p:nvPr/>
        </p:nvSpPr>
        <p:spPr>
          <a:xfrm>
            <a:off x="3369483" y="870842"/>
            <a:ext cx="5281574" cy="369332"/>
          </a:xfrm>
          <a:prstGeom prst="rect">
            <a:avLst/>
          </a:prstGeom>
        </p:spPr>
        <p:txBody>
          <a:bodyPr wrap="none">
            <a:spAutoFit/>
          </a:bodyPr>
          <a:lstStyle/>
          <a:p>
            <a:r>
              <a:rPr lang="ja-JP" altLang="en-US" spc="-5" dirty="0">
                <a:latin typeface="Meiryo UI" panose="020B0604030504040204" pitchFamily="50" charset="-128"/>
                <a:ea typeface="Meiryo UI" panose="020B0604030504040204" pitchFamily="50" charset="-128"/>
                <a:cs typeface="Meiryo UI"/>
              </a:rPr>
              <a:t>３</a:t>
            </a:r>
            <a:r>
              <a:rPr lang="en-US" altLang="ja-JP" spc="-5" dirty="0">
                <a:latin typeface="Meiryo UI" panose="020B0604030504040204" pitchFamily="50" charset="-128"/>
                <a:ea typeface="Meiryo UI" panose="020B0604030504040204" pitchFamily="50" charset="-128"/>
                <a:cs typeface="Meiryo UI"/>
              </a:rPr>
              <a:t>D</a:t>
            </a:r>
            <a:r>
              <a:rPr lang="ja-JP" altLang="en-US" spc="-5" dirty="0">
                <a:latin typeface="Meiryo UI" panose="020B0604030504040204" pitchFamily="50" charset="-128"/>
                <a:ea typeface="Meiryo UI" panose="020B0604030504040204" pitchFamily="50" charset="-128"/>
                <a:cs typeface="Meiryo UI"/>
              </a:rPr>
              <a:t>データをもとにリアルの製品を仮想的に複製する手法</a:t>
            </a:r>
            <a:endParaRPr lang="ja-JP" altLang="en-US" dirty="0"/>
          </a:p>
        </p:txBody>
      </p:sp>
      <p:sp>
        <p:nvSpPr>
          <p:cNvPr id="3" name="角丸四角形吹き出し 2"/>
          <p:cNvSpPr/>
          <p:nvPr/>
        </p:nvSpPr>
        <p:spPr>
          <a:xfrm>
            <a:off x="10573220" y="5061857"/>
            <a:ext cx="1390180" cy="1110343"/>
          </a:xfrm>
          <a:prstGeom prst="wedgeRoundRectCallout">
            <a:avLst>
              <a:gd name="adj1" fmla="val -88878"/>
              <a:gd name="adj2" fmla="val 10539"/>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シンガポールは、国全体をデジタルツイン化！</a:t>
            </a:r>
          </a:p>
        </p:txBody>
      </p:sp>
      <p:sp>
        <p:nvSpPr>
          <p:cNvPr id="4" name="円/楕円 3"/>
          <p:cNvSpPr/>
          <p:nvPr/>
        </p:nvSpPr>
        <p:spPr>
          <a:xfrm>
            <a:off x="4088675" y="3850805"/>
            <a:ext cx="1633186" cy="60602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85743" y="3917044"/>
            <a:ext cx="4293387"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風力発電所の発電効率を最大化する→</a:t>
            </a:r>
          </a:p>
        </p:txBody>
      </p:sp>
    </p:spTree>
    <p:extLst>
      <p:ext uri="{BB962C8B-B14F-4D97-AF65-F5344CB8AC3E}">
        <p14:creationId xmlns:p14="http://schemas.microsoft.com/office/powerpoint/2010/main" val="2748450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2"/>
          <a:stretch>
            <a:fillRect/>
          </a:stretch>
        </p:blipFill>
        <p:spPr>
          <a:xfrm>
            <a:off x="10886" y="0"/>
            <a:ext cx="881743" cy="551089"/>
          </a:xfrm>
          <a:prstGeom prst="rect">
            <a:avLst/>
          </a:prstGeom>
        </p:spPr>
      </p:pic>
      <p:sp>
        <p:nvSpPr>
          <p:cNvPr id="23" name="正方形/長方形 22"/>
          <p:cNvSpPr/>
          <p:nvPr/>
        </p:nvSpPr>
        <p:spPr>
          <a:xfrm>
            <a:off x="176083" y="923903"/>
            <a:ext cx="11847041" cy="5733535"/>
          </a:xfrm>
          <a:prstGeom prst="rect">
            <a:avLst/>
          </a:prstGeom>
          <a:solidFill>
            <a:schemeClr val="tx2">
              <a:lumMod val="20000"/>
              <a:lumOff val="80000"/>
            </a:schemeClr>
          </a:solidFill>
          <a:ln w="38100">
            <a:solidFill>
              <a:srgbClr val="002060"/>
            </a:solidFill>
          </a:ln>
          <a:effectLst>
            <a:glow rad="228600">
              <a:schemeClr val="accent5">
                <a:satMod val="175000"/>
                <a:alpha val="40000"/>
              </a:schemeClr>
            </a:glow>
          </a:effectLst>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p:cNvSpPr/>
          <p:nvPr/>
        </p:nvSpPr>
        <p:spPr>
          <a:xfrm>
            <a:off x="1680524" y="1347807"/>
            <a:ext cx="9415843" cy="2220441"/>
          </a:xfrm>
          <a:prstGeom prst="roundRect">
            <a:avLst/>
          </a:prstGeom>
          <a:solidFill>
            <a:srgbClr val="FFC000"/>
          </a:solidFill>
          <a:ln>
            <a:solidFill>
              <a:srgbClr val="FF0000"/>
            </a:solidFill>
          </a:ln>
          <a:effectLst>
            <a:glow rad="1397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a:off x="1680524" y="4161376"/>
            <a:ext cx="9415843" cy="2211858"/>
          </a:xfrm>
          <a:prstGeom prst="roundRect">
            <a:avLst/>
          </a:prstGeom>
          <a:solidFill>
            <a:schemeClr val="accent1">
              <a:lumMod val="60000"/>
              <a:lumOff val="40000"/>
            </a:schemeClr>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ホームベース 25"/>
          <p:cNvSpPr/>
          <p:nvPr/>
        </p:nvSpPr>
        <p:spPr>
          <a:xfrm>
            <a:off x="1989440" y="4810106"/>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eiryo UI" panose="020B0604030504040204" pitchFamily="50" charset="-128"/>
                <a:ea typeface="Meiryo UI" panose="020B0604030504040204" pitchFamily="50" charset="-128"/>
              </a:rPr>
              <a:t>企画</a:t>
            </a:r>
          </a:p>
        </p:txBody>
      </p:sp>
      <p:sp>
        <p:nvSpPr>
          <p:cNvPr id="27" name="ホームベース 26"/>
          <p:cNvSpPr/>
          <p:nvPr/>
        </p:nvSpPr>
        <p:spPr>
          <a:xfrm>
            <a:off x="3311613" y="4810106"/>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Meiryo UI" panose="020B0604030504040204" pitchFamily="50" charset="-128"/>
                <a:ea typeface="Meiryo UI" panose="020B0604030504040204" pitchFamily="50" charset="-128"/>
              </a:rPr>
              <a:t>設計</a:t>
            </a:r>
            <a:endParaRPr kumimoji="1" lang="ja-JP" altLang="en-US" sz="2000" b="1" dirty="0">
              <a:solidFill>
                <a:schemeClr val="tx1"/>
              </a:solidFill>
              <a:latin typeface="Meiryo UI" panose="020B0604030504040204" pitchFamily="50" charset="-128"/>
              <a:ea typeface="Meiryo UI" panose="020B0604030504040204" pitchFamily="50" charset="-128"/>
            </a:endParaRPr>
          </a:p>
        </p:txBody>
      </p:sp>
      <p:sp>
        <p:nvSpPr>
          <p:cNvPr id="28" name="ホームベース 27"/>
          <p:cNvSpPr/>
          <p:nvPr/>
        </p:nvSpPr>
        <p:spPr>
          <a:xfrm>
            <a:off x="4633786" y="4810106"/>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Meiryo UI" panose="020B0604030504040204" pitchFamily="50" charset="-128"/>
                <a:ea typeface="Meiryo UI" panose="020B0604030504040204" pitchFamily="50" charset="-128"/>
              </a:rPr>
              <a:t>開発</a:t>
            </a:r>
            <a:endParaRPr kumimoji="1" lang="ja-JP" altLang="en-US" sz="2000" b="1" dirty="0">
              <a:solidFill>
                <a:schemeClr val="tx1"/>
              </a:solidFill>
              <a:latin typeface="Meiryo UI" panose="020B0604030504040204" pitchFamily="50" charset="-128"/>
              <a:ea typeface="Meiryo UI" panose="020B0604030504040204" pitchFamily="50" charset="-128"/>
            </a:endParaRPr>
          </a:p>
        </p:txBody>
      </p:sp>
      <p:sp>
        <p:nvSpPr>
          <p:cNvPr id="29" name="ホームベース 28"/>
          <p:cNvSpPr/>
          <p:nvPr/>
        </p:nvSpPr>
        <p:spPr>
          <a:xfrm>
            <a:off x="5955959" y="4810106"/>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eiryo UI" panose="020B0604030504040204" pitchFamily="50" charset="-128"/>
                <a:ea typeface="Meiryo UI" panose="020B0604030504040204" pitchFamily="50" charset="-128"/>
              </a:rPr>
              <a:t>製造</a:t>
            </a:r>
          </a:p>
        </p:txBody>
      </p:sp>
      <p:sp>
        <p:nvSpPr>
          <p:cNvPr id="30" name="ホームベース 29"/>
          <p:cNvSpPr/>
          <p:nvPr/>
        </p:nvSpPr>
        <p:spPr>
          <a:xfrm>
            <a:off x="7278132" y="4810106"/>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eiryo UI" panose="020B0604030504040204" pitchFamily="50" charset="-128"/>
                <a:ea typeface="Meiryo UI" panose="020B0604030504040204" pitchFamily="50" charset="-128"/>
              </a:rPr>
              <a:t>運用</a:t>
            </a:r>
          </a:p>
        </p:txBody>
      </p:sp>
      <p:sp>
        <p:nvSpPr>
          <p:cNvPr id="31" name="ホームベース 30"/>
          <p:cNvSpPr/>
          <p:nvPr/>
        </p:nvSpPr>
        <p:spPr>
          <a:xfrm>
            <a:off x="8600305" y="4810106"/>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eiryo UI" panose="020B0604030504040204" pitchFamily="50" charset="-128"/>
                <a:ea typeface="Meiryo UI" panose="020B0604030504040204" pitchFamily="50" charset="-128"/>
              </a:rPr>
              <a:t>保守</a:t>
            </a:r>
          </a:p>
        </p:txBody>
      </p:sp>
      <p:sp>
        <p:nvSpPr>
          <p:cNvPr id="32" name="ホームベース 31"/>
          <p:cNvSpPr/>
          <p:nvPr/>
        </p:nvSpPr>
        <p:spPr>
          <a:xfrm>
            <a:off x="9922478" y="4810106"/>
            <a:ext cx="91440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廃棄</a:t>
            </a:r>
          </a:p>
        </p:txBody>
      </p:sp>
      <p:sp>
        <p:nvSpPr>
          <p:cNvPr id="33" name="テキスト ボックス 32"/>
          <p:cNvSpPr txBox="1"/>
          <p:nvPr/>
        </p:nvSpPr>
        <p:spPr>
          <a:xfrm>
            <a:off x="5010667" y="1442888"/>
            <a:ext cx="3336324"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サイバー空間（</a:t>
            </a:r>
            <a:r>
              <a:rPr lang="en-US" altLang="ja-JP" sz="2000" b="1" dirty="0">
                <a:effectLst/>
                <a:latin typeface="Meiryo UI" panose="020B0604030504040204" pitchFamily="50" charset="-128"/>
                <a:ea typeface="Meiryo UI" panose="020B0604030504040204" pitchFamily="50" charset="-128"/>
                <a:cs typeface="Times New Roman" panose="02020603050405020304" pitchFamily="18" charset="0"/>
              </a:rPr>
              <a:t>Cyber</a:t>
            </a:r>
            <a:r>
              <a:rPr lang="ja-JP" altLang="en-US" sz="2000" b="1" dirty="0">
                <a:effectLst/>
                <a:latin typeface="Meiryo UI" panose="020B0604030504040204" pitchFamily="50" charset="-128"/>
                <a:ea typeface="Meiryo UI" panose="020B0604030504040204" pitchFamily="50" charset="-128"/>
                <a:cs typeface="Times New Roman" panose="02020603050405020304" pitchFamily="18" charset="0"/>
              </a:rPr>
              <a:t>）</a:t>
            </a:r>
            <a:endParaRPr kumimoji="1" lang="ja-JP" altLang="en-US" sz="2000" b="1"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4986724" y="5908557"/>
            <a:ext cx="3336324" cy="400110"/>
          </a:xfrm>
          <a:prstGeom prst="rect">
            <a:avLst/>
          </a:prstGeom>
          <a:noFill/>
          <a:effectLst>
            <a:glow rad="63500">
              <a:schemeClr val="accent1">
                <a:satMod val="175000"/>
                <a:alpha val="40000"/>
              </a:schemeClr>
            </a:glow>
          </a:effectLst>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現実世界（</a:t>
            </a:r>
            <a:r>
              <a:rPr lang="en-US" altLang="ja-JP" sz="2000" b="1" dirty="0">
                <a:effectLst/>
                <a:latin typeface="Meiryo UI" panose="020B0604030504040204" pitchFamily="50" charset="-128"/>
                <a:ea typeface="Meiryo UI" panose="020B0604030504040204" pitchFamily="50" charset="-128"/>
                <a:cs typeface="Times New Roman" panose="02020603050405020304" pitchFamily="18" charset="0"/>
              </a:rPr>
              <a:t>Physical</a:t>
            </a:r>
            <a:r>
              <a:rPr lang="ja-JP" altLang="en-US" sz="2000" b="1" dirty="0">
                <a:effectLst/>
                <a:latin typeface="Meiryo UI" panose="020B0604030504040204" pitchFamily="50" charset="-128"/>
                <a:ea typeface="Meiryo UI" panose="020B0604030504040204" pitchFamily="50" charset="-128"/>
                <a:cs typeface="Times New Roman" panose="02020603050405020304" pitchFamily="18" charset="0"/>
              </a:rPr>
              <a:t>）</a:t>
            </a:r>
            <a:endParaRPr kumimoji="1" lang="ja-JP" altLang="en-US" sz="2000" b="1" dirty="0">
              <a:latin typeface="Meiryo UI" panose="020B0604030504040204" pitchFamily="50" charset="-128"/>
              <a:ea typeface="Meiryo UI" panose="020B0604030504040204" pitchFamily="50" charset="-128"/>
            </a:endParaRPr>
          </a:p>
        </p:txBody>
      </p:sp>
      <p:sp>
        <p:nvSpPr>
          <p:cNvPr id="35" name="ホームベース 34"/>
          <p:cNvSpPr/>
          <p:nvPr/>
        </p:nvSpPr>
        <p:spPr>
          <a:xfrm>
            <a:off x="1989440" y="1937157"/>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eiryo UI" panose="020B0604030504040204" pitchFamily="50" charset="-128"/>
                <a:ea typeface="Meiryo UI" panose="020B0604030504040204" pitchFamily="50" charset="-128"/>
              </a:rPr>
              <a:t>企画</a:t>
            </a:r>
          </a:p>
        </p:txBody>
      </p:sp>
      <p:sp>
        <p:nvSpPr>
          <p:cNvPr id="36" name="ホームベース 35"/>
          <p:cNvSpPr/>
          <p:nvPr/>
        </p:nvSpPr>
        <p:spPr>
          <a:xfrm>
            <a:off x="3311613" y="1937157"/>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Meiryo UI" panose="020B0604030504040204" pitchFamily="50" charset="-128"/>
                <a:ea typeface="Meiryo UI" panose="020B0604030504040204" pitchFamily="50" charset="-128"/>
              </a:rPr>
              <a:t>設計</a:t>
            </a:r>
            <a:endParaRPr kumimoji="1" lang="ja-JP" altLang="en-US" sz="2000" b="1" dirty="0">
              <a:solidFill>
                <a:schemeClr val="tx1"/>
              </a:solidFill>
              <a:latin typeface="Meiryo UI" panose="020B0604030504040204" pitchFamily="50" charset="-128"/>
              <a:ea typeface="Meiryo UI" panose="020B0604030504040204" pitchFamily="50" charset="-128"/>
            </a:endParaRPr>
          </a:p>
        </p:txBody>
      </p:sp>
      <p:sp>
        <p:nvSpPr>
          <p:cNvPr id="37" name="ホームベース 36"/>
          <p:cNvSpPr/>
          <p:nvPr/>
        </p:nvSpPr>
        <p:spPr>
          <a:xfrm>
            <a:off x="4633786" y="1937157"/>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Meiryo UI" panose="020B0604030504040204" pitchFamily="50" charset="-128"/>
                <a:ea typeface="Meiryo UI" panose="020B0604030504040204" pitchFamily="50" charset="-128"/>
              </a:rPr>
              <a:t>開発</a:t>
            </a:r>
            <a:endParaRPr kumimoji="1" lang="ja-JP" altLang="en-US" sz="2000" b="1" dirty="0">
              <a:solidFill>
                <a:schemeClr val="tx1"/>
              </a:solidFill>
              <a:latin typeface="Meiryo UI" panose="020B0604030504040204" pitchFamily="50" charset="-128"/>
              <a:ea typeface="Meiryo UI" panose="020B0604030504040204" pitchFamily="50" charset="-128"/>
            </a:endParaRPr>
          </a:p>
        </p:txBody>
      </p:sp>
      <p:sp>
        <p:nvSpPr>
          <p:cNvPr id="38" name="ホームベース 37"/>
          <p:cNvSpPr/>
          <p:nvPr/>
        </p:nvSpPr>
        <p:spPr>
          <a:xfrm>
            <a:off x="5955959" y="1937157"/>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eiryo UI" panose="020B0604030504040204" pitchFamily="50" charset="-128"/>
                <a:ea typeface="Meiryo UI" panose="020B0604030504040204" pitchFamily="50" charset="-128"/>
              </a:rPr>
              <a:t>製造</a:t>
            </a:r>
          </a:p>
        </p:txBody>
      </p:sp>
      <p:sp>
        <p:nvSpPr>
          <p:cNvPr id="39" name="ホームベース 38"/>
          <p:cNvSpPr/>
          <p:nvPr/>
        </p:nvSpPr>
        <p:spPr>
          <a:xfrm>
            <a:off x="7278132" y="1937157"/>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eiryo UI" panose="020B0604030504040204" pitchFamily="50" charset="-128"/>
                <a:ea typeface="Meiryo UI" panose="020B0604030504040204" pitchFamily="50" charset="-128"/>
              </a:rPr>
              <a:t>運用</a:t>
            </a:r>
          </a:p>
        </p:txBody>
      </p:sp>
      <p:sp>
        <p:nvSpPr>
          <p:cNvPr id="40" name="ホームベース 39"/>
          <p:cNvSpPr/>
          <p:nvPr/>
        </p:nvSpPr>
        <p:spPr>
          <a:xfrm>
            <a:off x="8600305" y="1937157"/>
            <a:ext cx="132217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eiryo UI" panose="020B0604030504040204" pitchFamily="50" charset="-128"/>
                <a:ea typeface="Meiryo UI" panose="020B0604030504040204" pitchFamily="50" charset="-128"/>
              </a:rPr>
              <a:t>保守</a:t>
            </a:r>
          </a:p>
        </p:txBody>
      </p:sp>
      <p:sp>
        <p:nvSpPr>
          <p:cNvPr id="41" name="ホームベース 40"/>
          <p:cNvSpPr/>
          <p:nvPr/>
        </p:nvSpPr>
        <p:spPr>
          <a:xfrm>
            <a:off x="9922478" y="1937157"/>
            <a:ext cx="914403" cy="1013254"/>
          </a:xfrm>
          <a:prstGeom prst="homePlate">
            <a:avLst/>
          </a:prstGeom>
          <a:solidFill>
            <a:schemeClr val="bg1"/>
          </a:solidFill>
          <a:ln>
            <a:solidFill>
              <a:srgbClr val="7030A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廃棄</a:t>
            </a:r>
          </a:p>
        </p:txBody>
      </p:sp>
      <p:sp>
        <p:nvSpPr>
          <p:cNvPr id="42" name="上矢印 41"/>
          <p:cNvSpPr/>
          <p:nvPr/>
        </p:nvSpPr>
        <p:spPr>
          <a:xfrm>
            <a:off x="2236578" y="2950411"/>
            <a:ext cx="506628" cy="1859695"/>
          </a:xfrm>
          <a:prstGeom prst="upArrow">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上矢印 42"/>
          <p:cNvSpPr/>
          <p:nvPr/>
        </p:nvSpPr>
        <p:spPr>
          <a:xfrm>
            <a:off x="3496961" y="2950411"/>
            <a:ext cx="506628" cy="1859695"/>
          </a:xfrm>
          <a:prstGeom prst="upArrow">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上矢印 43"/>
          <p:cNvSpPr/>
          <p:nvPr/>
        </p:nvSpPr>
        <p:spPr>
          <a:xfrm>
            <a:off x="4850029" y="2950411"/>
            <a:ext cx="506628" cy="1859695"/>
          </a:xfrm>
          <a:prstGeom prst="upArrow">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上矢印 44"/>
          <p:cNvSpPr/>
          <p:nvPr/>
        </p:nvSpPr>
        <p:spPr>
          <a:xfrm>
            <a:off x="6079528" y="2950411"/>
            <a:ext cx="506628" cy="1859695"/>
          </a:xfrm>
          <a:prstGeom prst="upArrow">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上矢印 45"/>
          <p:cNvSpPr/>
          <p:nvPr/>
        </p:nvSpPr>
        <p:spPr>
          <a:xfrm>
            <a:off x="7463486" y="2950411"/>
            <a:ext cx="506628" cy="1859695"/>
          </a:xfrm>
          <a:prstGeom prst="upArrow">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上矢印 46"/>
          <p:cNvSpPr/>
          <p:nvPr/>
        </p:nvSpPr>
        <p:spPr>
          <a:xfrm>
            <a:off x="8804184" y="2934965"/>
            <a:ext cx="506628" cy="1859695"/>
          </a:xfrm>
          <a:prstGeom prst="upArrow">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上矢印 47"/>
          <p:cNvSpPr/>
          <p:nvPr/>
        </p:nvSpPr>
        <p:spPr>
          <a:xfrm>
            <a:off x="9922478" y="2934965"/>
            <a:ext cx="506628" cy="1859695"/>
          </a:xfrm>
          <a:prstGeom prst="upArrow">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環状矢印 48"/>
          <p:cNvSpPr/>
          <p:nvPr/>
        </p:nvSpPr>
        <p:spPr>
          <a:xfrm rot="16200000">
            <a:off x="-102113" y="2418564"/>
            <a:ext cx="3576539" cy="2948559"/>
          </a:xfrm>
          <a:prstGeom prst="circularArrow">
            <a:avLst/>
          </a:prstGeom>
          <a:solidFill>
            <a:srgbClr val="FF0000"/>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p:cNvSpPr txBox="1"/>
          <p:nvPr/>
        </p:nvSpPr>
        <p:spPr>
          <a:xfrm>
            <a:off x="323751" y="3241536"/>
            <a:ext cx="492443" cy="1005591"/>
          </a:xfrm>
          <a:prstGeom prst="rect">
            <a:avLst/>
          </a:prstGeom>
          <a:noFill/>
        </p:spPr>
        <p:txBody>
          <a:bodyPr vert="eaVert" wrap="square" rtlCol="0">
            <a:spAutoFit/>
          </a:bodyPr>
          <a:lstStyle/>
          <a:p>
            <a:pPr algn="ctr"/>
            <a:r>
              <a:rPr kumimoji="1" lang="ja-JP" altLang="en-US" sz="2000" b="1" dirty="0">
                <a:solidFill>
                  <a:schemeClr val="bg1"/>
                </a:solidFill>
                <a:latin typeface="Meiryo UI" panose="020B0604030504040204" pitchFamily="50" charset="-128"/>
                <a:ea typeface="Meiryo UI" panose="020B0604030504040204" pitchFamily="50" charset="-128"/>
              </a:rPr>
              <a:t>複製</a:t>
            </a:r>
          </a:p>
        </p:txBody>
      </p:sp>
      <p:grpSp>
        <p:nvGrpSpPr>
          <p:cNvPr id="51" name="Group 75"/>
          <p:cNvGrpSpPr>
            <a:grpSpLocks/>
          </p:cNvGrpSpPr>
          <p:nvPr/>
        </p:nvGrpSpPr>
        <p:grpSpPr bwMode="auto">
          <a:xfrm rot="-907468">
            <a:off x="2212261" y="3321830"/>
            <a:ext cx="1442433" cy="1285027"/>
            <a:chOff x="1856" y="1493"/>
            <a:chExt cx="868" cy="803"/>
          </a:xfrm>
          <a:solidFill>
            <a:schemeClr val="accent2">
              <a:lumMod val="40000"/>
              <a:lumOff val="60000"/>
            </a:schemeClr>
          </a:solidFill>
          <a:effectLst>
            <a:glow rad="63500">
              <a:schemeClr val="accent1">
                <a:satMod val="175000"/>
                <a:alpha val="40000"/>
              </a:schemeClr>
            </a:glow>
          </a:effectLst>
        </p:grpSpPr>
        <p:sp>
          <p:nvSpPr>
            <p:cNvPr id="52" name="Freeform 76"/>
            <p:cNvSpPr>
              <a:spLocks/>
            </p:cNvSpPr>
            <p:nvPr/>
          </p:nvSpPr>
          <p:spPr bwMode="auto">
            <a:xfrm>
              <a:off x="1856" y="1493"/>
              <a:ext cx="868" cy="803"/>
            </a:xfrm>
            <a:custGeom>
              <a:avLst/>
              <a:gdLst>
                <a:gd name="T0" fmla="*/ 131 w 868"/>
                <a:gd name="T1" fmla="*/ 302 h 803"/>
                <a:gd name="T2" fmla="*/ 31 w 868"/>
                <a:gd name="T3" fmla="*/ 228 h 803"/>
                <a:gd name="T4" fmla="*/ 89 w 868"/>
                <a:gd name="T5" fmla="*/ 150 h 803"/>
                <a:gd name="T6" fmla="*/ 179 w 868"/>
                <a:gd name="T7" fmla="*/ 214 h 803"/>
                <a:gd name="T8" fmla="*/ 232 w 868"/>
                <a:gd name="T9" fmla="*/ 163 h 803"/>
                <a:gd name="T10" fmla="*/ 173 w 868"/>
                <a:gd name="T11" fmla="*/ 74 h 803"/>
                <a:gd name="T12" fmla="*/ 261 w 868"/>
                <a:gd name="T13" fmla="*/ 26 h 803"/>
                <a:gd name="T14" fmla="*/ 313 w 868"/>
                <a:gd name="T15" fmla="*/ 118 h 803"/>
                <a:gd name="T16" fmla="*/ 377 w 868"/>
                <a:gd name="T17" fmla="*/ 97 h 803"/>
                <a:gd name="T18" fmla="*/ 377 w 868"/>
                <a:gd name="T19" fmla="*/ 0 h 803"/>
                <a:gd name="T20" fmla="*/ 478 w 868"/>
                <a:gd name="T21" fmla="*/ 0 h 803"/>
                <a:gd name="T22" fmla="*/ 478 w 868"/>
                <a:gd name="T23" fmla="*/ 96 h 803"/>
                <a:gd name="T24" fmla="*/ 544 w 868"/>
                <a:gd name="T25" fmla="*/ 111 h 803"/>
                <a:gd name="T26" fmla="*/ 590 w 868"/>
                <a:gd name="T27" fmla="*/ 21 h 803"/>
                <a:gd name="T28" fmla="*/ 673 w 868"/>
                <a:gd name="T29" fmla="*/ 66 h 803"/>
                <a:gd name="T30" fmla="*/ 623 w 868"/>
                <a:gd name="T31" fmla="*/ 147 h 803"/>
                <a:gd name="T32" fmla="*/ 681 w 868"/>
                <a:gd name="T33" fmla="*/ 201 h 803"/>
                <a:gd name="T34" fmla="*/ 769 w 868"/>
                <a:gd name="T35" fmla="*/ 135 h 803"/>
                <a:gd name="T36" fmla="*/ 829 w 868"/>
                <a:gd name="T37" fmla="*/ 217 h 803"/>
                <a:gd name="T38" fmla="*/ 730 w 868"/>
                <a:gd name="T39" fmla="*/ 278 h 803"/>
                <a:gd name="T40" fmla="*/ 751 w 868"/>
                <a:gd name="T41" fmla="*/ 352 h 803"/>
                <a:gd name="T42" fmla="*/ 867 w 868"/>
                <a:gd name="T43" fmla="*/ 352 h 803"/>
                <a:gd name="T44" fmla="*/ 867 w 868"/>
                <a:gd name="T45" fmla="*/ 457 h 803"/>
                <a:gd name="T46" fmla="*/ 751 w 868"/>
                <a:gd name="T47" fmla="*/ 457 h 803"/>
                <a:gd name="T48" fmla="*/ 727 w 868"/>
                <a:gd name="T49" fmla="*/ 515 h 803"/>
                <a:gd name="T50" fmla="*/ 822 w 868"/>
                <a:gd name="T51" fmla="*/ 581 h 803"/>
                <a:gd name="T52" fmla="*/ 761 w 868"/>
                <a:gd name="T53" fmla="*/ 659 h 803"/>
                <a:gd name="T54" fmla="*/ 677 w 868"/>
                <a:gd name="T55" fmla="*/ 592 h 803"/>
                <a:gd name="T56" fmla="*/ 623 w 868"/>
                <a:gd name="T57" fmla="*/ 642 h 803"/>
                <a:gd name="T58" fmla="*/ 675 w 868"/>
                <a:gd name="T59" fmla="*/ 723 h 803"/>
                <a:gd name="T60" fmla="*/ 598 w 868"/>
                <a:gd name="T61" fmla="*/ 770 h 803"/>
                <a:gd name="T62" fmla="*/ 550 w 868"/>
                <a:gd name="T63" fmla="*/ 681 h 803"/>
                <a:gd name="T64" fmla="*/ 474 w 868"/>
                <a:gd name="T65" fmla="*/ 696 h 803"/>
                <a:gd name="T66" fmla="*/ 474 w 868"/>
                <a:gd name="T67" fmla="*/ 802 h 803"/>
                <a:gd name="T68" fmla="*/ 381 w 868"/>
                <a:gd name="T69" fmla="*/ 802 h 803"/>
                <a:gd name="T70" fmla="*/ 381 w 868"/>
                <a:gd name="T71" fmla="*/ 693 h 803"/>
                <a:gd name="T72" fmla="*/ 296 w 868"/>
                <a:gd name="T73" fmla="*/ 668 h 803"/>
                <a:gd name="T74" fmla="*/ 231 w 868"/>
                <a:gd name="T75" fmla="*/ 757 h 803"/>
                <a:gd name="T76" fmla="*/ 151 w 868"/>
                <a:gd name="T77" fmla="*/ 701 h 803"/>
                <a:gd name="T78" fmla="*/ 224 w 868"/>
                <a:gd name="T79" fmla="*/ 622 h 803"/>
                <a:gd name="T80" fmla="*/ 180 w 868"/>
                <a:gd name="T81" fmla="*/ 573 h 803"/>
                <a:gd name="T82" fmla="*/ 76 w 868"/>
                <a:gd name="T83" fmla="*/ 632 h 803"/>
                <a:gd name="T84" fmla="*/ 28 w 868"/>
                <a:gd name="T85" fmla="*/ 557 h 803"/>
                <a:gd name="T86" fmla="*/ 136 w 868"/>
                <a:gd name="T87" fmla="*/ 502 h 803"/>
                <a:gd name="T88" fmla="*/ 120 w 868"/>
                <a:gd name="T89" fmla="*/ 457 h 803"/>
                <a:gd name="T90" fmla="*/ 0 w 868"/>
                <a:gd name="T91" fmla="*/ 457 h 803"/>
                <a:gd name="T92" fmla="*/ 0 w 868"/>
                <a:gd name="T93" fmla="*/ 352 h 803"/>
                <a:gd name="T94" fmla="*/ 119 w 868"/>
                <a:gd name="T95" fmla="*/ 352 h 803"/>
                <a:gd name="T96" fmla="*/ 131 w 868"/>
                <a:gd name="T97" fmla="*/ 302 h 8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68" h="803">
                  <a:moveTo>
                    <a:pt x="131" y="302"/>
                  </a:moveTo>
                  <a:lnTo>
                    <a:pt x="31" y="228"/>
                  </a:lnTo>
                  <a:lnTo>
                    <a:pt x="89" y="150"/>
                  </a:lnTo>
                  <a:lnTo>
                    <a:pt x="179" y="214"/>
                  </a:lnTo>
                  <a:lnTo>
                    <a:pt x="232" y="163"/>
                  </a:lnTo>
                  <a:lnTo>
                    <a:pt x="173" y="74"/>
                  </a:lnTo>
                  <a:lnTo>
                    <a:pt x="261" y="26"/>
                  </a:lnTo>
                  <a:lnTo>
                    <a:pt x="313" y="118"/>
                  </a:lnTo>
                  <a:lnTo>
                    <a:pt x="377" y="97"/>
                  </a:lnTo>
                  <a:lnTo>
                    <a:pt x="377" y="0"/>
                  </a:lnTo>
                  <a:lnTo>
                    <a:pt x="478" y="0"/>
                  </a:lnTo>
                  <a:lnTo>
                    <a:pt x="478" y="96"/>
                  </a:lnTo>
                  <a:lnTo>
                    <a:pt x="544" y="111"/>
                  </a:lnTo>
                  <a:lnTo>
                    <a:pt x="590" y="21"/>
                  </a:lnTo>
                  <a:lnTo>
                    <a:pt x="673" y="66"/>
                  </a:lnTo>
                  <a:lnTo>
                    <a:pt x="623" y="147"/>
                  </a:lnTo>
                  <a:lnTo>
                    <a:pt x="681" y="201"/>
                  </a:lnTo>
                  <a:lnTo>
                    <a:pt x="769" y="135"/>
                  </a:lnTo>
                  <a:lnTo>
                    <a:pt x="829" y="217"/>
                  </a:lnTo>
                  <a:lnTo>
                    <a:pt x="730" y="278"/>
                  </a:lnTo>
                  <a:lnTo>
                    <a:pt x="751" y="352"/>
                  </a:lnTo>
                  <a:lnTo>
                    <a:pt x="867" y="352"/>
                  </a:lnTo>
                  <a:lnTo>
                    <a:pt x="867" y="457"/>
                  </a:lnTo>
                  <a:lnTo>
                    <a:pt x="751" y="457"/>
                  </a:lnTo>
                  <a:lnTo>
                    <a:pt x="727" y="515"/>
                  </a:lnTo>
                  <a:lnTo>
                    <a:pt x="822" y="581"/>
                  </a:lnTo>
                  <a:lnTo>
                    <a:pt x="761" y="659"/>
                  </a:lnTo>
                  <a:lnTo>
                    <a:pt x="677" y="592"/>
                  </a:lnTo>
                  <a:lnTo>
                    <a:pt x="623" y="642"/>
                  </a:lnTo>
                  <a:lnTo>
                    <a:pt x="675" y="723"/>
                  </a:lnTo>
                  <a:lnTo>
                    <a:pt x="598" y="770"/>
                  </a:lnTo>
                  <a:lnTo>
                    <a:pt x="550" y="681"/>
                  </a:lnTo>
                  <a:lnTo>
                    <a:pt x="474" y="696"/>
                  </a:lnTo>
                  <a:lnTo>
                    <a:pt x="474" y="802"/>
                  </a:lnTo>
                  <a:lnTo>
                    <a:pt x="381" y="802"/>
                  </a:lnTo>
                  <a:lnTo>
                    <a:pt x="381" y="693"/>
                  </a:lnTo>
                  <a:lnTo>
                    <a:pt x="296" y="668"/>
                  </a:lnTo>
                  <a:lnTo>
                    <a:pt x="231" y="757"/>
                  </a:lnTo>
                  <a:lnTo>
                    <a:pt x="151" y="701"/>
                  </a:lnTo>
                  <a:lnTo>
                    <a:pt x="224" y="622"/>
                  </a:lnTo>
                  <a:lnTo>
                    <a:pt x="180" y="573"/>
                  </a:lnTo>
                  <a:lnTo>
                    <a:pt x="76" y="632"/>
                  </a:lnTo>
                  <a:lnTo>
                    <a:pt x="28" y="557"/>
                  </a:lnTo>
                  <a:lnTo>
                    <a:pt x="136" y="502"/>
                  </a:lnTo>
                  <a:lnTo>
                    <a:pt x="120" y="457"/>
                  </a:lnTo>
                  <a:lnTo>
                    <a:pt x="0" y="457"/>
                  </a:lnTo>
                  <a:lnTo>
                    <a:pt x="0" y="352"/>
                  </a:lnTo>
                  <a:lnTo>
                    <a:pt x="119" y="352"/>
                  </a:lnTo>
                  <a:lnTo>
                    <a:pt x="131" y="302"/>
                  </a:lnTo>
                </a:path>
              </a:pathLst>
            </a:custGeom>
            <a:grpFill/>
            <a:ln w="127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sp>
          <p:nvSpPr>
            <p:cNvPr id="53" name="Oval 77"/>
            <p:cNvSpPr>
              <a:spLocks noChangeArrowheads="1"/>
            </p:cNvSpPr>
            <p:nvPr/>
          </p:nvSpPr>
          <p:spPr bwMode="auto">
            <a:xfrm>
              <a:off x="2230" y="1835"/>
              <a:ext cx="121" cy="114"/>
            </a:xfrm>
            <a:prstGeom prst="ellipse">
              <a:avLst/>
            </a:prstGeom>
            <a:grp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b="1">
                  <a:solidFill>
                    <a:schemeClr val="tx1"/>
                  </a:solidFill>
                  <a:latin typeface="Arial" panose="020B0604020202020204" pitchFamily="34" charset="0"/>
                  <a:ea typeface="HGP創英角ｺﾞｼｯｸUB" panose="020B0900000000000000" pitchFamily="50" charset="-128"/>
                </a:defRPr>
              </a:lvl1pPr>
              <a:lvl2pPr marL="742950" indent="-285750" eaLnBrk="0" hangingPunct="0">
                <a:defRPr kumimoji="1" sz="1600" b="1">
                  <a:solidFill>
                    <a:schemeClr val="tx1"/>
                  </a:solidFill>
                  <a:latin typeface="Arial" panose="020B0604020202020204" pitchFamily="34" charset="0"/>
                  <a:ea typeface="HGP創英角ｺﾞｼｯｸUB" panose="020B0900000000000000" pitchFamily="50" charset="-128"/>
                </a:defRPr>
              </a:lvl2pPr>
              <a:lvl3pPr marL="11430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3pPr>
              <a:lvl4pPr marL="16002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4pPr>
              <a:lvl5pPr marL="20574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5pPr>
              <a:lvl6pPr marL="25146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6pPr>
              <a:lvl7pPr marL="29718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7pPr>
              <a:lvl8pPr marL="34290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8pPr>
              <a:lvl9pPr marL="38862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9pPr>
            </a:lstStyle>
            <a:p>
              <a:pPr algn="ctr" eaLnBrk="1" hangingPunct="1"/>
              <a:endParaRPr lang="ja-JP" altLang="en-US">
                <a:latin typeface="Meiryo UI" panose="020B0604030504040204" pitchFamily="50" charset="-128"/>
                <a:ea typeface="Meiryo UI" panose="020B0604030504040204" pitchFamily="50" charset="-128"/>
              </a:endParaRPr>
            </a:p>
          </p:txBody>
        </p:sp>
      </p:grpSp>
      <p:grpSp>
        <p:nvGrpSpPr>
          <p:cNvPr id="54" name="Group 79"/>
          <p:cNvGrpSpPr>
            <a:grpSpLocks/>
          </p:cNvGrpSpPr>
          <p:nvPr/>
        </p:nvGrpSpPr>
        <p:grpSpPr bwMode="auto">
          <a:xfrm>
            <a:off x="3647954" y="3297885"/>
            <a:ext cx="1414002" cy="1296438"/>
            <a:chOff x="1856" y="1493"/>
            <a:chExt cx="868" cy="803"/>
          </a:xfrm>
          <a:solidFill>
            <a:schemeClr val="accent1">
              <a:lumMod val="20000"/>
              <a:lumOff val="80000"/>
            </a:schemeClr>
          </a:solidFill>
          <a:effectLst>
            <a:glow rad="63500">
              <a:schemeClr val="accent1">
                <a:satMod val="175000"/>
                <a:alpha val="40000"/>
              </a:schemeClr>
            </a:glow>
          </a:effectLst>
        </p:grpSpPr>
        <p:sp>
          <p:nvSpPr>
            <p:cNvPr id="55" name="Freeform 80"/>
            <p:cNvSpPr>
              <a:spLocks/>
            </p:cNvSpPr>
            <p:nvPr/>
          </p:nvSpPr>
          <p:spPr bwMode="auto">
            <a:xfrm>
              <a:off x="1856" y="1493"/>
              <a:ext cx="868" cy="803"/>
            </a:xfrm>
            <a:custGeom>
              <a:avLst/>
              <a:gdLst>
                <a:gd name="T0" fmla="*/ 131 w 868"/>
                <a:gd name="T1" fmla="*/ 302 h 803"/>
                <a:gd name="T2" fmla="*/ 31 w 868"/>
                <a:gd name="T3" fmla="*/ 228 h 803"/>
                <a:gd name="T4" fmla="*/ 89 w 868"/>
                <a:gd name="T5" fmla="*/ 150 h 803"/>
                <a:gd name="T6" fmla="*/ 179 w 868"/>
                <a:gd name="T7" fmla="*/ 214 h 803"/>
                <a:gd name="T8" fmla="*/ 232 w 868"/>
                <a:gd name="T9" fmla="*/ 163 h 803"/>
                <a:gd name="T10" fmla="*/ 173 w 868"/>
                <a:gd name="T11" fmla="*/ 74 h 803"/>
                <a:gd name="T12" fmla="*/ 261 w 868"/>
                <a:gd name="T13" fmla="*/ 26 h 803"/>
                <a:gd name="T14" fmla="*/ 313 w 868"/>
                <a:gd name="T15" fmla="*/ 118 h 803"/>
                <a:gd name="T16" fmla="*/ 377 w 868"/>
                <a:gd name="T17" fmla="*/ 97 h 803"/>
                <a:gd name="T18" fmla="*/ 377 w 868"/>
                <a:gd name="T19" fmla="*/ 0 h 803"/>
                <a:gd name="T20" fmla="*/ 478 w 868"/>
                <a:gd name="T21" fmla="*/ 0 h 803"/>
                <a:gd name="T22" fmla="*/ 478 w 868"/>
                <a:gd name="T23" fmla="*/ 96 h 803"/>
                <a:gd name="T24" fmla="*/ 544 w 868"/>
                <a:gd name="T25" fmla="*/ 111 h 803"/>
                <a:gd name="T26" fmla="*/ 590 w 868"/>
                <a:gd name="T27" fmla="*/ 21 h 803"/>
                <a:gd name="T28" fmla="*/ 673 w 868"/>
                <a:gd name="T29" fmla="*/ 66 h 803"/>
                <a:gd name="T30" fmla="*/ 623 w 868"/>
                <a:gd name="T31" fmla="*/ 147 h 803"/>
                <a:gd name="T32" fmla="*/ 681 w 868"/>
                <a:gd name="T33" fmla="*/ 201 h 803"/>
                <a:gd name="T34" fmla="*/ 769 w 868"/>
                <a:gd name="T35" fmla="*/ 135 h 803"/>
                <a:gd name="T36" fmla="*/ 829 w 868"/>
                <a:gd name="T37" fmla="*/ 217 h 803"/>
                <a:gd name="T38" fmla="*/ 730 w 868"/>
                <a:gd name="T39" fmla="*/ 278 h 803"/>
                <a:gd name="T40" fmla="*/ 751 w 868"/>
                <a:gd name="T41" fmla="*/ 352 h 803"/>
                <a:gd name="T42" fmla="*/ 867 w 868"/>
                <a:gd name="T43" fmla="*/ 352 h 803"/>
                <a:gd name="T44" fmla="*/ 867 w 868"/>
                <a:gd name="T45" fmla="*/ 457 h 803"/>
                <a:gd name="T46" fmla="*/ 751 w 868"/>
                <a:gd name="T47" fmla="*/ 457 h 803"/>
                <a:gd name="T48" fmla="*/ 727 w 868"/>
                <a:gd name="T49" fmla="*/ 515 h 803"/>
                <a:gd name="T50" fmla="*/ 822 w 868"/>
                <a:gd name="T51" fmla="*/ 581 h 803"/>
                <a:gd name="T52" fmla="*/ 761 w 868"/>
                <a:gd name="T53" fmla="*/ 659 h 803"/>
                <a:gd name="T54" fmla="*/ 677 w 868"/>
                <a:gd name="T55" fmla="*/ 592 h 803"/>
                <a:gd name="T56" fmla="*/ 623 w 868"/>
                <a:gd name="T57" fmla="*/ 642 h 803"/>
                <a:gd name="T58" fmla="*/ 675 w 868"/>
                <a:gd name="T59" fmla="*/ 723 h 803"/>
                <a:gd name="T60" fmla="*/ 598 w 868"/>
                <a:gd name="T61" fmla="*/ 770 h 803"/>
                <a:gd name="T62" fmla="*/ 550 w 868"/>
                <a:gd name="T63" fmla="*/ 681 h 803"/>
                <a:gd name="T64" fmla="*/ 474 w 868"/>
                <a:gd name="T65" fmla="*/ 696 h 803"/>
                <a:gd name="T66" fmla="*/ 474 w 868"/>
                <a:gd name="T67" fmla="*/ 802 h 803"/>
                <a:gd name="T68" fmla="*/ 381 w 868"/>
                <a:gd name="T69" fmla="*/ 802 h 803"/>
                <a:gd name="T70" fmla="*/ 381 w 868"/>
                <a:gd name="T71" fmla="*/ 693 h 803"/>
                <a:gd name="T72" fmla="*/ 296 w 868"/>
                <a:gd name="T73" fmla="*/ 668 h 803"/>
                <a:gd name="T74" fmla="*/ 231 w 868"/>
                <a:gd name="T75" fmla="*/ 757 h 803"/>
                <a:gd name="T76" fmla="*/ 151 w 868"/>
                <a:gd name="T77" fmla="*/ 701 h 803"/>
                <a:gd name="T78" fmla="*/ 224 w 868"/>
                <a:gd name="T79" fmla="*/ 622 h 803"/>
                <a:gd name="T80" fmla="*/ 180 w 868"/>
                <a:gd name="T81" fmla="*/ 573 h 803"/>
                <a:gd name="T82" fmla="*/ 76 w 868"/>
                <a:gd name="T83" fmla="*/ 632 h 803"/>
                <a:gd name="T84" fmla="*/ 28 w 868"/>
                <a:gd name="T85" fmla="*/ 557 h 803"/>
                <a:gd name="T86" fmla="*/ 136 w 868"/>
                <a:gd name="T87" fmla="*/ 502 h 803"/>
                <a:gd name="T88" fmla="*/ 120 w 868"/>
                <a:gd name="T89" fmla="*/ 457 h 803"/>
                <a:gd name="T90" fmla="*/ 0 w 868"/>
                <a:gd name="T91" fmla="*/ 457 h 803"/>
                <a:gd name="T92" fmla="*/ 0 w 868"/>
                <a:gd name="T93" fmla="*/ 352 h 803"/>
                <a:gd name="T94" fmla="*/ 119 w 868"/>
                <a:gd name="T95" fmla="*/ 352 h 803"/>
                <a:gd name="T96" fmla="*/ 131 w 868"/>
                <a:gd name="T97" fmla="*/ 302 h 8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68" h="803">
                  <a:moveTo>
                    <a:pt x="131" y="302"/>
                  </a:moveTo>
                  <a:lnTo>
                    <a:pt x="31" y="228"/>
                  </a:lnTo>
                  <a:lnTo>
                    <a:pt x="89" y="150"/>
                  </a:lnTo>
                  <a:lnTo>
                    <a:pt x="179" y="214"/>
                  </a:lnTo>
                  <a:lnTo>
                    <a:pt x="232" y="163"/>
                  </a:lnTo>
                  <a:lnTo>
                    <a:pt x="173" y="74"/>
                  </a:lnTo>
                  <a:lnTo>
                    <a:pt x="261" y="26"/>
                  </a:lnTo>
                  <a:lnTo>
                    <a:pt x="313" y="118"/>
                  </a:lnTo>
                  <a:lnTo>
                    <a:pt x="377" y="97"/>
                  </a:lnTo>
                  <a:lnTo>
                    <a:pt x="377" y="0"/>
                  </a:lnTo>
                  <a:lnTo>
                    <a:pt x="478" y="0"/>
                  </a:lnTo>
                  <a:lnTo>
                    <a:pt x="478" y="96"/>
                  </a:lnTo>
                  <a:lnTo>
                    <a:pt x="544" y="111"/>
                  </a:lnTo>
                  <a:lnTo>
                    <a:pt x="590" y="21"/>
                  </a:lnTo>
                  <a:lnTo>
                    <a:pt x="673" y="66"/>
                  </a:lnTo>
                  <a:lnTo>
                    <a:pt x="623" y="147"/>
                  </a:lnTo>
                  <a:lnTo>
                    <a:pt x="681" y="201"/>
                  </a:lnTo>
                  <a:lnTo>
                    <a:pt x="769" y="135"/>
                  </a:lnTo>
                  <a:lnTo>
                    <a:pt x="829" y="217"/>
                  </a:lnTo>
                  <a:lnTo>
                    <a:pt x="730" y="278"/>
                  </a:lnTo>
                  <a:lnTo>
                    <a:pt x="751" y="352"/>
                  </a:lnTo>
                  <a:lnTo>
                    <a:pt x="867" y="352"/>
                  </a:lnTo>
                  <a:lnTo>
                    <a:pt x="867" y="457"/>
                  </a:lnTo>
                  <a:lnTo>
                    <a:pt x="751" y="457"/>
                  </a:lnTo>
                  <a:lnTo>
                    <a:pt x="727" y="515"/>
                  </a:lnTo>
                  <a:lnTo>
                    <a:pt x="822" y="581"/>
                  </a:lnTo>
                  <a:lnTo>
                    <a:pt x="761" y="659"/>
                  </a:lnTo>
                  <a:lnTo>
                    <a:pt x="677" y="592"/>
                  </a:lnTo>
                  <a:lnTo>
                    <a:pt x="623" y="642"/>
                  </a:lnTo>
                  <a:lnTo>
                    <a:pt x="675" y="723"/>
                  </a:lnTo>
                  <a:lnTo>
                    <a:pt x="598" y="770"/>
                  </a:lnTo>
                  <a:lnTo>
                    <a:pt x="550" y="681"/>
                  </a:lnTo>
                  <a:lnTo>
                    <a:pt x="474" y="696"/>
                  </a:lnTo>
                  <a:lnTo>
                    <a:pt x="474" y="802"/>
                  </a:lnTo>
                  <a:lnTo>
                    <a:pt x="381" y="802"/>
                  </a:lnTo>
                  <a:lnTo>
                    <a:pt x="381" y="693"/>
                  </a:lnTo>
                  <a:lnTo>
                    <a:pt x="296" y="668"/>
                  </a:lnTo>
                  <a:lnTo>
                    <a:pt x="231" y="757"/>
                  </a:lnTo>
                  <a:lnTo>
                    <a:pt x="151" y="701"/>
                  </a:lnTo>
                  <a:lnTo>
                    <a:pt x="224" y="622"/>
                  </a:lnTo>
                  <a:lnTo>
                    <a:pt x="180" y="573"/>
                  </a:lnTo>
                  <a:lnTo>
                    <a:pt x="76" y="632"/>
                  </a:lnTo>
                  <a:lnTo>
                    <a:pt x="28" y="557"/>
                  </a:lnTo>
                  <a:lnTo>
                    <a:pt x="136" y="502"/>
                  </a:lnTo>
                  <a:lnTo>
                    <a:pt x="120" y="457"/>
                  </a:lnTo>
                  <a:lnTo>
                    <a:pt x="0" y="457"/>
                  </a:lnTo>
                  <a:lnTo>
                    <a:pt x="0" y="352"/>
                  </a:lnTo>
                  <a:lnTo>
                    <a:pt x="119" y="352"/>
                  </a:lnTo>
                  <a:lnTo>
                    <a:pt x="131" y="302"/>
                  </a:lnTo>
                </a:path>
              </a:pathLst>
            </a:custGeom>
            <a:grpFill/>
            <a:ln w="127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sp>
          <p:nvSpPr>
            <p:cNvPr id="56" name="Oval 81"/>
            <p:cNvSpPr>
              <a:spLocks noChangeArrowheads="1"/>
            </p:cNvSpPr>
            <p:nvPr/>
          </p:nvSpPr>
          <p:spPr bwMode="auto">
            <a:xfrm>
              <a:off x="2230" y="1835"/>
              <a:ext cx="121" cy="114"/>
            </a:xfrm>
            <a:prstGeom prst="ellipse">
              <a:avLst/>
            </a:prstGeom>
            <a:grp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b="1">
                  <a:solidFill>
                    <a:schemeClr val="tx1"/>
                  </a:solidFill>
                  <a:latin typeface="Arial" panose="020B0604020202020204" pitchFamily="34" charset="0"/>
                  <a:ea typeface="HGP創英角ｺﾞｼｯｸUB" panose="020B0900000000000000" pitchFamily="50" charset="-128"/>
                </a:defRPr>
              </a:lvl1pPr>
              <a:lvl2pPr marL="742950" indent="-285750" eaLnBrk="0" hangingPunct="0">
                <a:defRPr kumimoji="1" sz="1600" b="1">
                  <a:solidFill>
                    <a:schemeClr val="tx1"/>
                  </a:solidFill>
                  <a:latin typeface="Arial" panose="020B0604020202020204" pitchFamily="34" charset="0"/>
                  <a:ea typeface="HGP創英角ｺﾞｼｯｸUB" panose="020B0900000000000000" pitchFamily="50" charset="-128"/>
                </a:defRPr>
              </a:lvl2pPr>
              <a:lvl3pPr marL="11430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3pPr>
              <a:lvl4pPr marL="16002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4pPr>
              <a:lvl5pPr marL="20574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5pPr>
              <a:lvl6pPr marL="25146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6pPr>
              <a:lvl7pPr marL="29718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7pPr>
              <a:lvl8pPr marL="34290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8pPr>
              <a:lvl9pPr marL="38862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9pPr>
            </a:lstStyle>
            <a:p>
              <a:pPr algn="ctr" eaLnBrk="1" hangingPunct="1"/>
              <a:endParaRPr lang="ja-JP" altLang="en-US">
                <a:latin typeface="Meiryo UI" panose="020B0604030504040204" pitchFamily="50" charset="-128"/>
                <a:ea typeface="Meiryo UI" panose="020B0604030504040204" pitchFamily="50" charset="-128"/>
              </a:endParaRPr>
            </a:p>
          </p:txBody>
        </p:sp>
      </p:grpSp>
      <p:grpSp>
        <p:nvGrpSpPr>
          <p:cNvPr id="57" name="Group 82"/>
          <p:cNvGrpSpPr>
            <a:grpSpLocks/>
          </p:cNvGrpSpPr>
          <p:nvPr/>
        </p:nvGrpSpPr>
        <p:grpSpPr bwMode="auto">
          <a:xfrm>
            <a:off x="6368909" y="3378195"/>
            <a:ext cx="1316087" cy="1186265"/>
            <a:chOff x="3573" y="1500"/>
            <a:chExt cx="868" cy="805"/>
          </a:xfrm>
          <a:effectLst>
            <a:glow rad="63500">
              <a:schemeClr val="accent1">
                <a:satMod val="175000"/>
                <a:alpha val="40000"/>
              </a:schemeClr>
            </a:glow>
          </a:effectLst>
        </p:grpSpPr>
        <p:sp>
          <p:nvSpPr>
            <p:cNvPr id="58" name="Freeform 83"/>
            <p:cNvSpPr>
              <a:spLocks/>
            </p:cNvSpPr>
            <p:nvPr/>
          </p:nvSpPr>
          <p:spPr bwMode="auto">
            <a:xfrm>
              <a:off x="3573" y="1500"/>
              <a:ext cx="868" cy="805"/>
            </a:xfrm>
            <a:custGeom>
              <a:avLst/>
              <a:gdLst>
                <a:gd name="T0" fmla="*/ 131 w 868"/>
                <a:gd name="T1" fmla="*/ 303 h 805"/>
                <a:gd name="T2" fmla="*/ 31 w 868"/>
                <a:gd name="T3" fmla="*/ 229 h 805"/>
                <a:gd name="T4" fmla="*/ 89 w 868"/>
                <a:gd name="T5" fmla="*/ 150 h 805"/>
                <a:gd name="T6" fmla="*/ 179 w 868"/>
                <a:gd name="T7" fmla="*/ 215 h 805"/>
                <a:gd name="T8" fmla="*/ 232 w 868"/>
                <a:gd name="T9" fmla="*/ 164 h 805"/>
                <a:gd name="T10" fmla="*/ 173 w 868"/>
                <a:gd name="T11" fmla="*/ 74 h 805"/>
                <a:gd name="T12" fmla="*/ 261 w 868"/>
                <a:gd name="T13" fmla="*/ 26 h 805"/>
                <a:gd name="T14" fmla="*/ 313 w 868"/>
                <a:gd name="T15" fmla="*/ 118 h 805"/>
                <a:gd name="T16" fmla="*/ 377 w 868"/>
                <a:gd name="T17" fmla="*/ 97 h 805"/>
                <a:gd name="T18" fmla="*/ 377 w 868"/>
                <a:gd name="T19" fmla="*/ 0 h 805"/>
                <a:gd name="T20" fmla="*/ 478 w 868"/>
                <a:gd name="T21" fmla="*/ 0 h 805"/>
                <a:gd name="T22" fmla="*/ 478 w 868"/>
                <a:gd name="T23" fmla="*/ 96 h 805"/>
                <a:gd name="T24" fmla="*/ 544 w 868"/>
                <a:gd name="T25" fmla="*/ 112 h 805"/>
                <a:gd name="T26" fmla="*/ 590 w 868"/>
                <a:gd name="T27" fmla="*/ 21 h 805"/>
                <a:gd name="T28" fmla="*/ 673 w 868"/>
                <a:gd name="T29" fmla="*/ 66 h 805"/>
                <a:gd name="T30" fmla="*/ 623 w 868"/>
                <a:gd name="T31" fmla="*/ 147 h 805"/>
                <a:gd name="T32" fmla="*/ 681 w 868"/>
                <a:gd name="T33" fmla="*/ 202 h 805"/>
                <a:gd name="T34" fmla="*/ 769 w 868"/>
                <a:gd name="T35" fmla="*/ 135 h 805"/>
                <a:gd name="T36" fmla="*/ 829 w 868"/>
                <a:gd name="T37" fmla="*/ 218 h 805"/>
                <a:gd name="T38" fmla="*/ 730 w 868"/>
                <a:gd name="T39" fmla="*/ 279 h 805"/>
                <a:gd name="T40" fmla="*/ 751 w 868"/>
                <a:gd name="T41" fmla="*/ 353 h 805"/>
                <a:gd name="T42" fmla="*/ 867 w 868"/>
                <a:gd name="T43" fmla="*/ 353 h 805"/>
                <a:gd name="T44" fmla="*/ 867 w 868"/>
                <a:gd name="T45" fmla="*/ 458 h 805"/>
                <a:gd name="T46" fmla="*/ 751 w 868"/>
                <a:gd name="T47" fmla="*/ 458 h 805"/>
                <a:gd name="T48" fmla="*/ 727 w 868"/>
                <a:gd name="T49" fmla="*/ 517 h 805"/>
                <a:gd name="T50" fmla="*/ 822 w 868"/>
                <a:gd name="T51" fmla="*/ 582 h 805"/>
                <a:gd name="T52" fmla="*/ 761 w 868"/>
                <a:gd name="T53" fmla="*/ 660 h 805"/>
                <a:gd name="T54" fmla="*/ 677 w 868"/>
                <a:gd name="T55" fmla="*/ 593 h 805"/>
                <a:gd name="T56" fmla="*/ 623 w 868"/>
                <a:gd name="T57" fmla="*/ 643 h 805"/>
                <a:gd name="T58" fmla="*/ 675 w 868"/>
                <a:gd name="T59" fmla="*/ 725 h 805"/>
                <a:gd name="T60" fmla="*/ 598 w 868"/>
                <a:gd name="T61" fmla="*/ 772 h 805"/>
                <a:gd name="T62" fmla="*/ 550 w 868"/>
                <a:gd name="T63" fmla="*/ 683 h 805"/>
                <a:gd name="T64" fmla="*/ 474 w 868"/>
                <a:gd name="T65" fmla="*/ 698 h 805"/>
                <a:gd name="T66" fmla="*/ 474 w 868"/>
                <a:gd name="T67" fmla="*/ 804 h 805"/>
                <a:gd name="T68" fmla="*/ 381 w 868"/>
                <a:gd name="T69" fmla="*/ 804 h 805"/>
                <a:gd name="T70" fmla="*/ 381 w 868"/>
                <a:gd name="T71" fmla="*/ 695 h 805"/>
                <a:gd name="T72" fmla="*/ 296 w 868"/>
                <a:gd name="T73" fmla="*/ 669 h 805"/>
                <a:gd name="T74" fmla="*/ 231 w 868"/>
                <a:gd name="T75" fmla="*/ 759 h 805"/>
                <a:gd name="T76" fmla="*/ 151 w 868"/>
                <a:gd name="T77" fmla="*/ 702 h 805"/>
                <a:gd name="T78" fmla="*/ 224 w 868"/>
                <a:gd name="T79" fmla="*/ 623 h 805"/>
                <a:gd name="T80" fmla="*/ 180 w 868"/>
                <a:gd name="T81" fmla="*/ 574 h 805"/>
                <a:gd name="T82" fmla="*/ 76 w 868"/>
                <a:gd name="T83" fmla="*/ 634 h 805"/>
                <a:gd name="T84" fmla="*/ 28 w 868"/>
                <a:gd name="T85" fmla="*/ 559 h 805"/>
                <a:gd name="T86" fmla="*/ 136 w 868"/>
                <a:gd name="T87" fmla="*/ 503 h 805"/>
                <a:gd name="T88" fmla="*/ 120 w 868"/>
                <a:gd name="T89" fmla="*/ 458 h 805"/>
                <a:gd name="T90" fmla="*/ 0 w 868"/>
                <a:gd name="T91" fmla="*/ 458 h 805"/>
                <a:gd name="T92" fmla="*/ 0 w 868"/>
                <a:gd name="T93" fmla="*/ 353 h 805"/>
                <a:gd name="T94" fmla="*/ 119 w 868"/>
                <a:gd name="T95" fmla="*/ 353 h 805"/>
                <a:gd name="T96" fmla="*/ 131 w 868"/>
                <a:gd name="T97" fmla="*/ 303 h 8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68" h="805">
                  <a:moveTo>
                    <a:pt x="131" y="303"/>
                  </a:moveTo>
                  <a:lnTo>
                    <a:pt x="31" y="229"/>
                  </a:lnTo>
                  <a:lnTo>
                    <a:pt x="89" y="150"/>
                  </a:lnTo>
                  <a:lnTo>
                    <a:pt x="179" y="215"/>
                  </a:lnTo>
                  <a:lnTo>
                    <a:pt x="232" y="164"/>
                  </a:lnTo>
                  <a:lnTo>
                    <a:pt x="173" y="74"/>
                  </a:lnTo>
                  <a:lnTo>
                    <a:pt x="261" y="26"/>
                  </a:lnTo>
                  <a:lnTo>
                    <a:pt x="313" y="118"/>
                  </a:lnTo>
                  <a:lnTo>
                    <a:pt x="377" y="97"/>
                  </a:lnTo>
                  <a:lnTo>
                    <a:pt x="377" y="0"/>
                  </a:lnTo>
                  <a:lnTo>
                    <a:pt x="478" y="0"/>
                  </a:lnTo>
                  <a:lnTo>
                    <a:pt x="478" y="96"/>
                  </a:lnTo>
                  <a:lnTo>
                    <a:pt x="544" y="112"/>
                  </a:lnTo>
                  <a:lnTo>
                    <a:pt x="590" y="21"/>
                  </a:lnTo>
                  <a:lnTo>
                    <a:pt x="673" y="66"/>
                  </a:lnTo>
                  <a:lnTo>
                    <a:pt x="623" y="147"/>
                  </a:lnTo>
                  <a:lnTo>
                    <a:pt x="681" y="202"/>
                  </a:lnTo>
                  <a:lnTo>
                    <a:pt x="769" y="135"/>
                  </a:lnTo>
                  <a:lnTo>
                    <a:pt x="829" y="218"/>
                  </a:lnTo>
                  <a:lnTo>
                    <a:pt x="730" y="279"/>
                  </a:lnTo>
                  <a:lnTo>
                    <a:pt x="751" y="353"/>
                  </a:lnTo>
                  <a:lnTo>
                    <a:pt x="867" y="353"/>
                  </a:lnTo>
                  <a:lnTo>
                    <a:pt x="867" y="458"/>
                  </a:lnTo>
                  <a:lnTo>
                    <a:pt x="751" y="458"/>
                  </a:lnTo>
                  <a:lnTo>
                    <a:pt x="727" y="517"/>
                  </a:lnTo>
                  <a:lnTo>
                    <a:pt x="822" y="582"/>
                  </a:lnTo>
                  <a:lnTo>
                    <a:pt x="761" y="660"/>
                  </a:lnTo>
                  <a:lnTo>
                    <a:pt x="677" y="593"/>
                  </a:lnTo>
                  <a:lnTo>
                    <a:pt x="623" y="643"/>
                  </a:lnTo>
                  <a:lnTo>
                    <a:pt x="675" y="725"/>
                  </a:lnTo>
                  <a:lnTo>
                    <a:pt x="598" y="772"/>
                  </a:lnTo>
                  <a:lnTo>
                    <a:pt x="550" y="683"/>
                  </a:lnTo>
                  <a:lnTo>
                    <a:pt x="474" y="698"/>
                  </a:lnTo>
                  <a:lnTo>
                    <a:pt x="474" y="804"/>
                  </a:lnTo>
                  <a:lnTo>
                    <a:pt x="381" y="804"/>
                  </a:lnTo>
                  <a:lnTo>
                    <a:pt x="381" y="695"/>
                  </a:lnTo>
                  <a:lnTo>
                    <a:pt x="296" y="669"/>
                  </a:lnTo>
                  <a:lnTo>
                    <a:pt x="231" y="759"/>
                  </a:lnTo>
                  <a:lnTo>
                    <a:pt x="151" y="702"/>
                  </a:lnTo>
                  <a:lnTo>
                    <a:pt x="224" y="623"/>
                  </a:lnTo>
                  <a:lnTo>
                    <a:pt x="180" y="574"/>
                  </a:lnTo>
                  <a:lnTo>
                    <a:pt x="76" y="634"/>
                  </a:lnTo>
                  <a:lnTo>
                    <a:pt x="28" y="559"/>
                  </a:lnTo>
                  <a:lnTo>
                    <a:pt x="136" y="503"/>
                  </a:lnTo>
                  <a:lnTo>
                    <a:pt x="120" y="458"/>
                  </a:lnTo>
                  <a:lnTo>
                    <a:pt x="0" y="458"/>
                  </a:lnTo>
                  <a:lnTo>
                    <a:pt x="0" y="353"/>
                  </a:lnTo>
                  <a:lnTo>
                    <a:pt x="119" y="353"/>
                  </a:lnTo>
                  <a:lnTo>
                    <a:pt x="131" y="303"/>
                  </a:lnTo>
                </a:path>
              </a:pathLst>
            </a:custGeom>
            <a:solidFill>
              <a:srgbClr val="99FF66"/>
            </a:solidFill>
            <a:ln w="127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sp>
          <p:nvSpPr>
            <p:cNvPr id="59" name="Oval 84"/>
            <p:cNvSpPr>
              <a:spLocks noChangeArrowheads="1"/>
            </p:cNvSpPr>
            <p:nvPr/>
          </p:nvSpPr>
          <p:spPr bwMode="auto">
            <a:xfrm>
              <a:off x="3946" y="1844"/>
              <a:ext cx="121" cy="113"/>
            </a:xfrm>
            <a:prstGeom prst="ellipse">
              <a:avLst/>
            </a:prstGeom>
            <a:solidFill>
              <a:srgbClr val="99FF66"/>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b="1">
                  <a:solidFill>
                    <a:schemeClr val="tx1"/>
                  </a:solidFill>
                  <a:latin typeface="Arial" panose="020B0604020202020204" pitchFamily="34" charset="0"/>
                  <a:ea typeface="HGP創英角ｺﾞｼｯｸUB" panose="020B0900000000000000" pitchFamily="50" charset="-128"/>
                </a:defRPr>
              </a:lvl1pPr>
              <a:lvl2pPr marL="742950" indent="-285750" eaLnBrk="0" hangingPunct="0">
                <a:defRPr kumimoji="1" sz="1600" b="1">
                  <a:solidFill>
                    <a:schemeClr val="tx1"/>
                  </a:solidFill>
                  <a:latin typeface="Arial" panose="020B0604020202020204" pitchFamily="34" charset="0"/>
                  <a:ea typeface="HGP創英角ｺﾞｼｯｸUB" panose="020B0900000000000000" pitchFamily="50" charset="-128"/>
                </a:defRPr>
              </a:lvl2pPr>
              <a:lvl3pPr marL="11430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3pPr>
              <a:lvl4pPr marL="16002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4pPr>
              <a:lvl5pPr marL="20574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5pPr>
              <a:lvl6pPr marL="25146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6pPr>
              <a:lvl7pPr marL="29718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7pPr>
              <a:lvl8pPr marL="34290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8pPr>
              <a:lvl9pPr marL="38862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9pPr>
            </a:lstStyle>
            <a:p>
              <a:pPr algn="ctr" eaLnBrk="1" hangingPunct="1"/>
              <a:endParaRPr lang="ja-JP" altLang="en-US">
                <a:latin typeface="Meiryo UI" panose="020B0604030504040204" pitchFamily="50" charset="-128"/>
                <a:ea typeface="Meiryo UI" panose="020B0604030504040204" pitchFamily="50" charset="-128"/>
              </a:endParaRPr>
            </a:p>
          </p:txBody>
        </p:sp>
      </p:grpSp>
      <p:grpSp>
        <p:nvGrpSpPr>
          <p:cNvPr id="60" name="Group 85"/>
          <p:cNvGrpSpPr>
            <a:grpSpLocks/>
          </p:cNvGrpSpPr>
          <p:nvPr/>
        </p:nvGrpSpPr>
        <p:grpSpPr bwMode="auto">
          <a:xfrm>
            <a:off x="5061956" y="3336844"/>
            <a:ext cx="1366406" cy="1268968"/>
            <a:chOff x="2721" y="1490"/>
            <a:chExt cx="866" cy="811"/>
          </a:xfrm>
          <a:effectLst>
            <a:glow rad="63500">
              <a:schemeClr val="accent1">
                <a:satMod val="175000"/>
                <a:alpha val="40000"/>
              </a:schemeClr>
            </a:glow>
          </a:effectLst>
        </p:grpSpPr>
        <p:sp>
          <p:nvSpPr>
            <p:cNvPr id="61" name="Freeform 86"/>
            <p:cNvSpPr>
              <a:spLocks/>
            </p:cNvSpPr>
            <p:nvPr/>
          </p:nvSpPr>
          <p:spPr bwMode="auto">
            <a:xfrm>
              <a:off x="2721" y="1490"/>
              <a:ext cx="866" cy="811"/>
            </a:xfrm>
            <a:custGeom>
              <a:avLst/>
              <a:gdLst>
                <a:gd name="T0" fmla="*/ 169 w 866"/>
                <a:gd name="T1" fmla="*/ 230 h 811"/>
                <a:gd name="T2" fmla="*/ 94 w 866"/>
                <a:gd name="T3" fmla="*/ 131 h 811"/>
                <a:gd name="T4" fmla="*/ 171 w 866"/>
                <a:gd name="T5" fmla="*/ 71 h 811"/>
                <a:gd name="T6" fmla="*/ 239 w 866"/>
                <a:gd name="T7" fmla="*/ 158 h 811"/>
                <a:gd name="T8" fmla="*/ 305 w 866"/>
                <a:gd name="T9" fmla="*/ 124 h 811"/>
                <a:gd name="T10" fmla="*/ 273 w 866"/>
                <a:gd name="T11" fmla="*/ 22 h 811"/>
                <a:gd name="T12" fmla="*/ 371 w 866"/>
                <a:gd name="T13" fmla="*/ 0 h 811"/>
                <a:gd name="T14" fmla="*/ 396 w 866"/>
                <a:gd name="T15" fmla="*/ 102 h 811"/>
                <a:gd name="T16" fmla="*/ 462 w 866"/>
                <a:gd name="T17" fmla="*/ 99 h 811"/>
                <a:gd name="T18" fmla="*/ 489 w 866"/>
                <a:gd name="T19" fmla="*/ 6 h 811"/>
                <a:gd name="T20" fmla="*/ 586 w 866"/>
                <a:gd name="T21" fmla="*/ 34 h 811"/>
                <a:gd name="T22" fmla="*/ 559 w 866"/>
                <a:gd name="T23" fmla="*/ 127 h 811"/>
                <a:gd name="T24" fmla="*/ 619 w 866"/>
                <a:gd name="T25" fmla="*/ 159 h 811"/>
                <a:gd name="T26" fmla="*/ 688 w 866"/>
                <a:gd name="T27" fmla="*/ 85 h 811"/>
                <a:gd name="T28" fmla="*/ 756 w 866"/>
                <a:gd name="T29" fmla="*/ 152 h 811"/>
                <a:gd name="T30" fmla="*/ 685 w 866"/>
                <a:gd name="T31" fmla="*/ 216 h 811"/>
                <a:gd name="T32" fmla="*/ 726 w 866"/>
                <a:gd name="T33" fmla="*/ 284 h 811"/>
                <a:gd name="T34" fmla="*/ 829 w 866"/>
                <a:gd name="T35" fmla="*/ 244 h 811"/>
                <a:gd name="T36" fmla="*/ 865 w 866"/>
                <a:gd name="T37" fmla="*/ 340 h 811"/>
                <a:gd name="T38" fmla="*/ 752 w 866"/>
                <a:gd name="T39" fmla="*/ 372 h 811"/>
                <a:gd name="T40" fmla="*/ 752 w 866"/>
                <a:gd name="T41" fmla="*/ 450 h 811"/>
                <a:gd name="T42" fmla="*/ 863 w 866"/>
                <a:gd name="T43" fmla="*/ 481 h 811"/>
                <a:gd name="T44" fmla="*/ 834 w 866"/>
                <a:gd name="T45" fmla="*/ 582 h 811"/>
                <a:gd name="T46" fmla="*/ 723 w 866"/>
                <a:gd name="T47" fmla="*/ 551 h 811"/>
                <a:gd name="T48" fmla="*/ 684 w 866"/>
                <a:gd name="T49" fmla="*/ 600 h 811"/>
                <a:gd name="T50" fmla="*/ 757 w 866"/>
                <a:gd name="T51" fmla="*/ 689 h 811"/>
                <a:gd name="T52" fmla="*/ 677 w 866"/>
                <a:gd name="T53" fmla="*/ 748 h 811"/>
                <a:gd name="T54" fmla="*/ 614 w 866"/>
                <a:gd name="T55" fmla="*/ 659 h 811"/>
                <a:gd name="T56" fmla="*/ 548 w 866"/>
                <a:gd name="T57" fmla="*/ 693 h 811"/>
                <a:gd name="T58" fmla="*/ 576 w 866"/>
                <a:gd name="T59" fmla="*/ 786 h 811"/>
                <a:gd name="T60" fmla="*/ 489 w 866"/>
                <a:gd name="T61" fmla="*/ 810 h 811"/>
                <a:gd name="T62" fmla="*/ 467 w 866"/>
                <a:gd name="T63" fmla="*/ 711 h 811"/>
                <a:gd name="T64" fmla="*/ 391 w 866"/>
                <a:gd name="T65" fmla="*/ 704 h 811"/>
                <a:gd name="T66" fmla="*/ 362 w 866"/>
                <a:gd name="T67" fmla="*/ 806 h 811"/>
                <a:gd name="T68" fmla="*/ 272 w 866"/>
                <a:gd name="T69" fmla="*/ 780 h 811"/>
                <a:gd name="T70" fmla="*/ 301 w 866"/>
                <a:gd name="T71" fmla="*/ 675 h 811"/>
                <a:gd name="T72" fmla="*/ 228 w 866"/>
                <a:gd name="T73" fmla="*/ 628 h 811"/>
                <a:gd name="T74" fmla="*/ 140 w 866"/>
                <a:gd name="T75" fmla="*/ 696 h 811"/>
                <a:gd name="T76" fmla="*/ 79 w 866"/>
                <a:gd name="T77" fmla="*/ 620 h 811"/>
                <a:gd name="T78" fmla="*/ 171 w 866"/>
                <a:gd name="T79" fmla="*/ 563 h 811"/>
                <a:gd name="T80" fmla="*/ 142 w 866"/>
                <a:gd name="T81" fmla="*/ 505 h 811"/>
                <a:gd name="T82" fmla="*/ 25 w 866"/>
                <a:gd name="T83" fmla="*/ 533 h 811"/>
                <a:gd name="T84" fmla="*/ 0 w 866"/>
                <a:gd name="T85" fmla="*/ 448 h 811"/>
                <a:gd name="T86" fmla="*/ 118 w 866"/>
                <a:gd name="T87" fmla="*/ 423 h 811"/>
                <a:gd name="T88" fmla="*/ 116 w 866"/>
                <a:gd name="T89" fmla="*/ 377 h 811"/>
                <a:gd name="T90" fmla="*/ 0 w 866"/>
                <a:gd name="T91" fmla="*/ 343 h 811"/>
                <a:gd name="T92" fmla="*/ 28 w 866"/>
                <a:gd name="T93" fmla="*/ 242 h 811"/>
                <a:gd name="T94" fmla="*/ 144 w 866"/>
                <a:gd name="T95" fmla="*/ 275 h 811"/>
                <a:gd name="T96" fmla="*/ 169 w 866"/>
                <a:gd name="T97" fmla="*/ 230 h 8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66" h="811">
                  <a:moveTo>
                    <a:pt x="169" y="230"/>
                  </a:moveTo>
                  <a:lnTo>
                    <a:pt x="94" y="131"/>
                  </a:lnTo>
                  <a:lnTo>
                    <a:pt x="171" y="71"/>
                  </a:lnTo>
                  <a:lnTo>
                    <a:pt x="239" y="158"/>
                  </a:lnTo>
                  <a:lnTo>
                    <a:pt x="305" y="124"/>
                  </a:lnTo>
                  <a:lnTo>
                    <a:pt x="273" y="22"/>
                  </a:lnTo>
                  <a:lnTo>
                    <a:pt x="371" y="0"/>
                  </a:lnTo>
                  <a:lnTo>
                    <a:pt x="396" y="102"/>
                  </a:lnTo>
                  <a:lnTo>
                    <a:pt x="462" y="99"/>
                  </a:lnTo>
                  <a:lnTo>
                    <a:pt x="489" y="6"/>
                  </a:lnTo>
                  <a:lnTo>
                    <a:pt x="586" y="34"/>
                  </a:lnTo>
                  <a:lnTo>
                    <a:pt x="559" y="127"/>
                  </a:lnTo>
                  <a:lnTo>
                    <a:pt x="619" y="159"/>
                  </a:lnTo>
                  <a:lnTo>
                    <a:pt x="688" y="85"/>
                  </a:lnTo>
                  <a:lnTo>
                    <a:pt x="756" y="152"/>
                  </a:lnTo>
                  <a:lnTo>
                    <a:pt x="685" y="216"/>
                  </a:lnTo>
                  <a:lnTo>
                    <a:pt x="726" y="284"/>
                  </a:lnTo>
                  <a:lnTo>
                    <a:pt x="829" y="244"/>
                  </a:lnTo>
                  <a:lnTo>
                    <a:pt x="865" y="340"/>
                  </a:lnTo>
                  <a:lnTo>
                    <a:pt x="752" y="372"/>
                  </a:lnTo>
                  <a:lnTo>
                    <a:pt x="752" y="450"/>
                  </a:lnTo>
                  <a:lnTo>
                    <a:pt x="863" y="481"/>
                  </a:lnTo>
                  <a:lnTo>
                    <a:pt x="834" y="582"/>
                  </a:lnTo>
                  <a:lnTo>
                    <a:pt x="723" y="551"/>
                  </a:lnTo>
                  <a:lnTo>
                    <a:pt x="684" y="600"/>
                  </a:lnTo>
                  <a:lnTo>
                    <a:pt x="757" y="689"/>
                  </a:lnTo>
                  <a:lnTo>
                    <a:pt x="677" y="748"/>
                  </a:lnTo>
                  <a:lnTo>
                    <a:pt x="614" y="659"/>
                  </a:lnTo>
                  <a:lnTo>
                    <a:pt x="548" y="693"/>
                  </a:lnTo>
                  <a:lnTo>
                    <a:pt x="576" y="786"/>
                  </a:lnTo>
                  <a:lnTo>
                    <a:pt x="489" y="810"/>
                  </a:lnTo>
                  <a:lnTo>
                    <a:pt x="467" y="711"/>
                  </a:lnTo>
                  <a:lnTo>
                    <a:pt x="391" y="704"/>
                  </a:lnTo>
                  <a:lnTo>
                    <a:pt x="362" y="806"/>
                  </a:lnTo>
                  <a:lnTo>
                    <a:pt x="272" y="780"/>
                  </a:lnTo>
                  <a:lnTo>
                    <a:pt x="301" y="675"/>
                  </a:lnTo>
                  <a:lnTo>
                    <a:pt x="228" y="628"/>
                  </a:lnTo>
                  <a:lnTo>
                    <a:pt x="140" y="696"/>
                  </a:lnTo>
                  <a:lnTo>
                    <a:pt x="79" y="620"/>
                  </a:lnTo>
                  <a:lnTo>
                    <a:pt x="171" y="563"/>
                  </a:lnTo>
                  <a:lnTo>
                    <a:pt x="142" y="505"/>
                  </a:lnTo>
                  <a:lnTo>
                    <a:pt x="25" y="533"/>
                  </a:lnTo>
                  <a:lnTo>
                    <a:pt x="0" y="448"/>
                  </a:lnTo>
                  <a:lnTo>
                    <a:pt x="118" y="423"/>
                  </a:lnTo>
                  <a:lnTo>
                    <a:pt x="116" y="377"/>
                  </a:lnTo>
                  <a:lnTo>
                    <a:pt x="0" y="343"/>
                  </a:lnTo>
                  <a:lnTo>
                    <a:pt x="28" y="242"/>
                  </a:lnTo>
                  <a:lnTo>
                    <a:pt x="144" y="275"/>
                  </a:lnTo>
                  <a:lnTo>
                    <a:pt x="169" y="230"/>
                  </a:lnTo>
                </a:path>
              </a:pathLst>
            </a:custGeom>
            <a:solidFill>
              <a:schemeClr val="accent4">
                <a:lumMod val="75000"/>
              </a:schemeClr>
            </a:solidFill>
            <a:ln w="127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sp>
          <p:nvSpPr>
            <p:cNvPr id="62" name="Oval 87"/>
            <p:cNvSpPr>
              <a:spLocks noChangeArrowheads="1"/>
            </p:cNvSpPr>
            <p:nvPr/>
          </p:nvSpPr>
          <p:spPr bwMode="auto">
            <a:xfrm rot="960000">
              <a:off x="3094" y="1840"/>
              <a:ext cx="121" cy="114"/>
            </a:xfrm>
            <a:prstGeom prst="ellipse">
              <a:avLst/>
            </a:prstGeom>
            <a:solidFill>
              <a:srgbClr val="FFFF99"/>
            </a:solidFill>
            <a:ln w="12700">
              <a:solidFill>
                <a:srgbClr val="FF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b="1">
                  <a:solidFill>
                    <a:schemeClr val="tx1"/>
                  </a:solidFill>
                  <a:latin typeface="Arial" panose="020B0604020202020204" pitchFamily="34" charset="0"/>
                  <a:ea typeface="HGP創英角ｺﾞｼｯｸUB" panose="020B0900000000000000" pitchFamily="50" charset="-128"/>
                </a:defRPr>
              </a:lvl1pPr>
              <a:lvl2pPr marL="742950" indent="-285750" eaLnBrk="0" hangingPunct="0">
                <a:defRPr kumimoji="1" sz="1600" b="1">
                  <a:solidFill>
                    <a:schemeClr val="tx1"/>
                  </a:solidFill>
                  <a:latin typeface="Arial" panose="020B0604020202020204" pitchFamily="34" charset="0"/>
                  <a:ea typeface="HGP創英角ｺﾞｼｯｸUB" panose="020B0900000000000000" pitchFamily="50" charset="-128"/>
                </a:defRPr>
              </a:lvl2pPr>
              <a:lvl3pPr marL="11430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3pPr>
              <a:lvl4pPr marL="16002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4pPr>
              <a:lvl5pPr marL="20574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5pPr>
              <a:lvl6pPr marL="25146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6pPr>
              <a:lvl7pPr marL="29718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7pPr>
              <a:lvl8pPr marL="34290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8pPr>
              <a:lvl9pPr marL="38862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9pPr>
            </a:lstStyle>
            <a:p>
              <a:pPr algn="ctr" eaLnBrk="1" hangingPunct="1"/>
              <a:endParaRPr lang="ja-JP" altLang="en-US">
                <a:latin typeface="Meiryo UI" panose="020B0604030504040204" pitchFamily="50" charset="-128"/>
                <a:ea typeface="Meiryo UI" panose="020B0604030504040204" pitchFamily="50" charset="-128"/>
              </a:endParaRPr>
            </a:p>
          </p:txBody>
        </p:sp>
      </p:grpSp>
      <p:grpSp>
        <p:nvGrpSpPr>
          <p:cNvPr id="63" name="Group 88"/>
          <p:cNvGrpSpPr>
            <a:grpSpLocks/>
          </p:cNvGrpSpPr>
          <p:nvPr/>
        </p:nvGrpSpPr>
        <p:grpSpPr bwMode="auto">
          <a:xfrm>
            <a:off x="7684996" y="3337971"/>
            <a:ext cx="1324908" cy="1226489"/>
            <a:chOff x="4431" y="1499"/>
            <a:chExt cx="866" cy="811"/>
          </a:xfrm>
          <a:effectLst>
            <a:glow rad="63500">
              <a:schemeClr val="accent1">
                <a:satMod val="175000"/>
                <a:alpha val="40000"/>
              </a:schemeClr>
            </a:glow>
          </a:effectLst>
        </p:grpSpPr>
        <p:sp>
          <p:nvSpPr>
            <p:cNvPr id="64" name="Freeform 89"/>
            <p:cNvSpPr>
              <a:spLocks/>
            </p:cNvSpPr>
            <p:nvPr/>
          </p:nvSpPr>
          <p:spPr bwMode="auto">
            <a:xfrm>
              <a:off x="4431" y="1499"/>
              <a:ext cx="866" cy="811"/>
            </a:xfrm>
            <a:custGeom>
              <a:avLst/>
              <a:gdLst>
                <a:gd name="T0" fmla="*/ 169 w 866"/>
                <a:gd name="T1" fmla="*/ 230 h 811"/>
                <a:gd name="T2" fmla="*/ 94 w 866"/>
                <a:gd name="T3" fmla="*/ 131 h 811"/>
                <a:gd name="T4" fmla="*/ 171 w 866"/>
                <a:gd name="T5" fmla="*/ 71 h 811"/>
                <a:gd name="T6" fmla="*/ 239 w 866"/>
                <a:gd name="T7" fmla="*/ 158 h 811"/>
                <a:gd name="T8" fmla="*/ 305 w 866"/>
                <a:gd name="T9" fmla="*/ 124 h 811"/>
                <a:gd name="T10" fmla="*/ 273 w 866"/>
                <a:gd name="T11" fmla="*/ 22 h 811"/>
                <a:gd name="T12" fmla="*/ 371 w 866"/>
                <a:gd name="T13" fmla="*/ 0 h 811"/>
                <a:gd name="T14" fmla="*/ 396 w 866"/>
                <a:gd name="T15" fmla="*/ 102 h 811"/>
                <a:gd name="T16" fmla="*/ 462 w 866"/>
                <a:gd name="T17" fmla="*/ 99 h 811"/>
                <a:gd name="T18" fmla="*/ 489 w 866"/>
                <a:gd name="T19" fmla="*/ 6 h 811"/>
                <a:gd name="T20" fmla="*/ 586 w 866"/>
                <a:gd name="T21" fmla="*/ 34 h 811"/>
                <a:gd name="T22" fmla="*/ 559 w 866"/>
                <a:gd name="T23" fmla="*/ 127 h 811"/>
                <a:gd name="T24" fmla="*/ 619 w 866"/>
                <a:gd name="T25" fmla="*/ 159 h 811"/>
                <a:gd name="T26" fmla="*/ 688 w 866"/>
                <a:gd name="T27" fmla="*/ 85 h 811"/>
                <a:gd name="T28" fmla="*/ 756 w 866"/>
                <a:gd name="T29" fmla="*/ 152 h 811"/>
                <a:gd name="T30" fmla="*/ 685 w 866"/>
                <a:gd name="T31" fmla="*/ 216 h 811"/>
                <a:gd name="T32" fmla="*/ 726 w 866"/>
                <a:gd name="T33" fmla="*/ 284 h 811"/>
                <a:gd name="T34" fmla="*/ 829 w 866"/>
                <a:gd name="T35" fmla="*/ 244 h 811"/>
                <a:gd name="T36" fmla="*/ 865 w 866"/>
                <a:gd name="T37" fmla="*/ 340 h 811"/>
                <a:gd name="T38" fmla="*/ 752 w 866"/>
                <a:gd name="T39" fmla="*/ 372 h 811"/>
                <a:gd name="T40" fmla="*/ 752 w 866"/>
                <a:gd name="T41" fmla="*/ 450 h 811"/>
                <a:gd name="T42" fmla="*/ 863 w 866"/>
                <a:gd name="T43" fmla="*/ 481 h 811"/>
                <a:gd name="T44" fmla="*/ 834 w 866"/>
                <a:gd name="T45" fmla="*/ 582 h 811"/>
                <a:gd name="T46" fmla="*/ 723 w 866"/>
                <a:gd name="T47" fmla="*/ 551 h 811"/>
                <a:gd name="T48" fmla="*/ 684 w 866"/>
                <a:gd name="T49" fmla="*/ 600 h 811"/>
                <a:gd name="T50" fmla="*/ 757 w 866"/>
                <a:gd name="T51" fmla="*/ 689 h 811"/>
                <a:gd name="T52" fmla="*/ 677 w 866"/>
                <a:gd name="T53" fmla="*/ 748 h 811"/>
                <a:gd name="T54" fmla="*/ 614 w 866"/>
                <a:gd name="T55" fmla="*/ 659 h 811"/>
                <a:gd name="T56" fmla="*/ 548 w 866"/>
                <a:gd name="T57" fmla="*/ 693 h 811"/>
                <a:gd name="T58" fmla="*/ 576 w 866"/>
                <a:gd name="T59" fmla="*/ 786 h 811"/>
                <a:gd name="T60" fmla="*/ 489 w 866"/>
                <a:gd name="T61" fmla="*/ 810 h 811"/>
                <a:gd name="T62" fmla="*/ 467 w 866"/>
                <a:gd name="T63" fmla="*/ 711 h 811"/>
                <a:gd name="T64" fmla="*/ 391 w 866"/>
                <a:gd name="T65" fmla="*/ 704 h 811"/>
                <a:gd name="T66" fmla="*/ 362 w 866"/>
                <a:gd name="T67" fmla="*/ 806 h 811"/>
                <a:gd name="T68" fmla="*/ 272 w 866"/>
                <a:gd name="T69" fmla="*/ 780 h 811"/>
                <a:gd name="T70" fmla="*/ 301 w 866"/>
                <a:gd name="T71" fmla="*/ 675 h 811"/>
                <a:gd name="T72" fmla="*/ 228 w 866"/>
                <a:gd name="T73" fmla="*/ 628 h 811"/>
                <a:gd name="T74" fmla="*/ 140 w 866"/>
                <a:gd name="T75" fmla="*/ 696 h 811"/>
                <a:gd name="T76" fmla="*/ 79 w 866"/>
                <a:gd name="T77" fmla="*/ 620 h 811"/>
                <a:gd name="T78" fmla="*/ 171 w 866"/>
                <a:gd name="T79" fmla="*/ 563 h 811"/>
                <a:gd name="T80" fmla="*/ 142 w 866"/>
                <a:gd name="T81" fmla="*/ 505 h 811"/>
                <a:gd name="T82" fmla="*/ 25 w 866"/>
                <a:gd name="T83" fmla="*/ 533 h 811"/>
                <a:gd name="T84" fmla="*/ 0 w 866"/>
                <a:gd name="T85" fmla="*/ 448 h 811"/>
                <a:gd name="T86" fmla="*/ 118 w 866"/>
                <a:gd name="T87" fmla="*/ 423 h 811"/>
                <a:gd name="T88" fmla="*/ 116 w 866"/>
                <a:gd name="T89" fmla="*/ 377 h 811"/>
                <a:gd name="T90" fmla="*/ 0 w 866"/>
                <a:gd name="T91" fmla="*/ 343 h 811"/>
                <a:gd name="T92" fmla="*/ 28 w 866"/>
                <a:gd name="T93" fmla="*/ 242 h 811"/>
                <a:gd name="T94" fmla="*/ 144 w 866"/>
                <a:gd name="T95" fmla="*/ 275 h 811"/>
                <a:gd name="T96" fmla="*/ 169 w 866"/>
                <a:gd name="T97" fmla="*/ 230 h 8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66" h="811">
                  <a:moveTo>
                    <a:pt x="169" y="230"/>
                  </a:moveTo>
                  <a:lnTo>
                    <a:pt x="94" y="131"/>
                  </a:lnTo>
                  <a:lnTo>
                    <a:pt x="171" y="71"/>
                  </a:lnTo>
                  <a:lnTo>
                    <a:pt x="239" y="158"/>
                  </a:lnTo>
                  <a:lnTo>
                    <a:pt x="305" y="124"/>
                  </a:lnTo>
                  <a:lnTo>
                    <a:pt x="273" y="22"/>
                  </a:lnTo>
                  <a:lnTo>
                    <a:pt x="371" y="0"/>
                  </a:lnTo>
                  <a:lnTo>
                    <a:pt x="396" y="102"/>
                  </a:lnTo>
                  <a:lnTo>
                    <a:pt x="462" y="99"/>
                  </a:lnTo>
                  <a:lnTo>
                    <a:pt x="489" y="6"/>
                  </a:lnTo>
                  <a:lnTo>
                    <a:pt x="586" y="34"/>
                  </a:lnTo>
                  <a:lnTo>
                    <a:pt x="559" y="127"/>
                  </a:lnTo>
                  <a:lnTo>
                    <a:pt x="619" y="159"/>
                  </a:lnTo>
                  <a:lnTo>
                    <a:pt x="688" y="85"/>
                  </a:lnTo>
                  <a:lnTo>
                    <a:pt x="756" y="152"/>
                  </a:lnTo>
                  <a:lnTo>
                    <a:pt x="685" y="216"/>
                  </a:lnTo>
                  <a:lnTo>
                    <a:pt x="726" y="284"/>
                  </a:lnTo>
                  <a:lnTo>
                    <a:pt x="829" y="244"/>
                  </a:lnTo>
                  <a:lnTo>
                    <a:pt x="865" y="340"/>
                  </a:lnTo>
                  <a:lnTo>
                    <a:pt x="752" y="372"/>
                  </a:lnTo>
                  <a:lnTo>
                    <a:pt x="752" y="450"/>
                  </a:lnTo>
                  <a:lnTo>
                    <a:pt x="863" y="481"/>
                  </a:lnTo>
                  <a:lnTo>
                    <a:pt x="834" y="582"/>
                  </a:lnTo>
                  <a:lnTo>
                    <a:pt x="723" y="551"/>
                  </a:lnTo>
                  <a:lnTo>
                    <a:pt x="684" y="600"/>
                  </a:lnTo>
                  <a:lnTo>
                    <a:pt x="757" y="689"/>
                  </a:lnTo>
                  <a:lnTo>
                    <a:pt x="677" y="748"/>
                  </a:lnTo>
                  <a:lnTo>
                    <a:pt x="614" y="659"/>
                  </a:lnTo>
                  <a:lnTo>
                    <a:pt x="548" y="693"/>
                  </a:lnTo>
                  <a:lnTo>
                    <a:pt x="576" y="786"/>
                  </a:lnTo>
                  <a:lnTo>
                    <a:pt x="489" y="810"/>
                  </a:lnTo>
                  <a:lnTo>
                    <a:pt x="467" y="711"/>
                  </a:lnTo>
                  <a:lnTo>
                    <a:pt x="391" y="704"/>
                  </a:lnTo>
                  <a:lnTo>
                    <a:pt x="362" y="806"/>
                  </a:lnTo>
                  <a:lnTo>
                    <a:pt x="272" y="780"/>
                  </a:lnTo>
                  <a:lnTo>
                    <a:pt x="301" y="675"/>
                  </a:lnTo>
                  <a:lnTo>
                    <a:pt x="228" y="628"/>
                  </a:lnTo>
                  <a:lnTo>
                    <a:pt x="140" y="696"/>
                  </a:lnTo>
                  <a:lnTo>
                    <a:pt x="79" y="620"/>
                  </a:lnTo>
                  <a:lnTo>
                    <a:pt x="171" y="563"/>
                  </a:lnTo>
                  <a:lnTo>
                    <a:pt x="142" y="505"/>
                  </a:lnTo>
                  <a:lnTo>
                    <a:pt x="25" y="533"/>
                  </a:lnTo>
                  <a:lnTo>
                    <a:pt x="0" y="448"/>
                  </a:lnTo>
                  <a:lnTo>
                    <a:pt x="118" y="423"/>
                  </a:lnTo>
                  <a:lnTo>
                    <a:pt x="116" y="377"/>
                  </a:lnTo>
                  <a:lnTo>
                    <a:pt x="0" y="343"/>
                  </a:lnTo>
                  <a:lnTo>
                    <a:pt x="28" y="242"/>
                  </a:lnTo>
                  <a:lnTo>
                    <a:pt x="144" y="275"/>
                  </a:lnTo>
                  <a:lnTo>
                    <a:pt x="169" y="230"/>
                  </a:lnTo>
                </a:path>
              </a:pathLst>
            </a:custGeom>
            <a:solidFill>
              <a:srgbClr val="FFFF99"/>
            </a:solidFill>
            <a:ln w="127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sp>
          <p:nvSpPr>
            <p:cNvPr id="65" name="Oval 90"/>
            <p:cNvSpPr>
              <a:spLocks noChangeArrowheads="1"/>
            </p:cNvSpPr>
            <p:nvPr/>
          </p:nvSpPr>
          <p:spPr bwMode="auto">
            <a:xfrm rot="960000">
              <a:off x="4804" y="1849"/>
              <a:ext cx="121" cy="114"/>
            </a:xfrm>
            <a:prstGeom prst="ellipse">
              <a:avLst/>
            </a:prstGeom>
            <a:solidFill>
              <a:srgbClr val="FFFF99"/>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b="1">
                  <a:solidFill>
                    <a:schemeClr val="tx1"/>
                  </a:solidFill>
                  <a:latin typeface="Arial" panose="020B0604020202020204" pitchFamily="34" charset="0"/>
                  <a:ea typeface="HGP創英角ｺﾞｼｯｸUB" panose="020B0900000000000000" pitchFamily="50" charset="-128"/>
                </a:defRPr>
              </a:lvl1pPr>
              <a:lvl2pPr marL="742950" indent="-285750" eaLnBrk="0" hangingPunct="0">
                <a:defRPr kumimoji="1" sz="1600" b="1">
                  <a:solidFill>
                    <a:schemeClr val="tx1"/>
                  </a:solidFill>
                  <a:latin typeface="Arial" panose="020B0604020202020204" pitchFamily="34" charset="0"/>
                  <a:ea typeface="HGP創英角ｺﾞｼｯｸUB" panose="020B0900000000000000" pitchFamily="50" charset="-128"/>
                </a:defRPr>
              </a:lvl2pPr>
              <a:lvl3pPr marL="11430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3pPr>
              <a:lvl4pPr marL="16002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4pPr>
              <a:lvl5pPr marL="20574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5pPr>
              <a:lvl6pPr marL="25146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6pPr>
              <a:lvl7pPr marL="29718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7pPr>
              <a:lvl8pPr marL="34290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8pPr>
              <a:lvl9pPr marL="38862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9pPr>
            </a:lstStyle>
            <a:p>
              <a:pPr algn="ctr" eaLnBrk="1" hangingPunct="1"/>
              <a:endParaRPr lang="ja-JP" altLang="en-US">
                <a:latin typeface="Meiryo UI" panose="020B0604030504040204" pitchFamily="50" charset="-128"/>
                <a:ea typeface="Meiryo UI" panose="020B0604030504040204" pitchFamily="50" charset="-128"/>
              </a:endParaRPr>
            </a:p>
          </p:txBody>
        </p:sp>
      </p:grpSp>
      <p:sp>
        <p:nvSpPr>
          <p:cNvPr id="66" name="正方形/長方形 65"/>
          <p:cNvSpPr/>
          <p:nvPr/>
        </p:nvSpPr>
        <p:spPr>
          <a:xfrm>
            <a:off x="4622747" y="709858"/>
            <a:ext cx="3062249" cy="369332"/>
          </a:xfrm>
          <a:prstGeom prst="rect">
            <a:avLst/>
          </a:prstGeom>
          <a:solidFill>
            <a:schemeClr val="bg1"/>
          </a:solidFill>
        </p:spPr>
        <p:txBody>
          <a:bodyPr wrap="none">
            <a:spAutoFit/>
          </a:bodyPr>
          <a:lstStyle/>
          <a:p>
            <a:pPr algn="ctr"/>
            <a:r>
              <a:rPr lang="en-US" altLang="ja-JP" b="1" u="sng" dirty="0">
                <a:effectLst/>
                <a:latin typeface="Meiryo UI" panose="020B0604030504040204" pitchFamily="50" charset="-128"/>
                <a:ea typeface="Meiryo UI" panose="020B0604030504040204" pitchFamily="50" charset="-128"/>
                <a:cs typeface="Times New Roman" panose="02020603050405020304" pitchFamily="18" charset="0"/>
              </a:rPr>
              <a:t>Cyber Physical Systems</a:t>
            </a:r>
            <a:endParaRPr lang="ja-JP" altLang="en-US" b="1" u="sng" dirty="0">
              <a:latin typeface="Meiryo UI" panose="020B0604030504040204" pitchFamily="50" charset="-128"/>
              <a:ea typeface="Meiryo UI" panose="020B0604030504040204" pitchFamily="50" charset="-128"/>
            </a:endParaRPr>
          </a:p>
        </p:txBody>
      </p:sp>
      <p:sp>
        <p:nvSpPr>
          <p:cNvPr id="67" name="テキスト ボックス 66"/>
          <p:cNvSpPr txBox="1"/>
          <p:nvPr/>
        </p:nvSpPr>
        <p:spPr>
          <a:xfrm>
            <a:off x="1059925" y="2379514"/>
            <a:ext cx="461665" cy="3026659"/>
          </a:xfrm>
          <a:prstGeom prst="rect">
            <a:avLst/>
          </a:prstGeom>
          <a:noFill/>
        </p:spPr>
        <p:txBody>
          <a:bodyPr vert="eaVert" wrap="square" rtlCol="0">
            <a:spAutoFit/>
          </a:bodyPr>
          <a:lstStyle/>
          <a:p>
            <a:pPr algn="ctr"/>
            <a:r>
              <a:rPr kumimoji="1" lang="ja-JP" altLang="en-US" b="1" dirty="0">
                <a:latin typeface="Meiryo UI" panose="020B0604030504040204" pitchFamily="50" charset="-128"/>
                <a:ea typeface="Meiryo UI" panose="020B0604030504040204" pitchFamily="50" charset="-128"/>
              </a:rPr>
              <a:t>デジタルツイン</a:t>
            </a:r>
          </a:p>
        </p:txBody>
      </p:sp>
      <p:grpSp>
        <p:nvGrpSpPr>
          <p:cNvPr id="68" name="Group 82"/>
          <p:cNvGrpSpPr>
            <a:grpSpLocks/>
          </p:cNvGrpSpPr>
          <p:nvPr/>
        </p:nvGrpSpPr>
        <p:grpSpPr bwMode="auto">
          <a:xfrm>
            <a:off x="8963526" y="3385918"/>
            <a:ext cx="1316087" cy="1186265"/>
            <a:chOff x="3573" y="1500"/>
            <a:chExt cx="868" cy="805"/>
          </a:xfrm>
          <a:solidFill>
            <a:schemeClr val="accent2">
              <a:lumMod val="60000"/>
              <a:lumOff val="40000"/>
            </a:schemeClr>
          </a:solidFill>
          <a:effectLst>
            <a:glow rad="63500">
              <a:schemeClr val="accent1">
                <a:satMod val="175000"/>
                <a:alpha val="40000"/>
              </a:schemeClr>
            </a:glow>
          </a:effectLst>
        </p:grpSpPr>
        <p:sp>
          <p:nvSpPr>
            <p:cNvPr id="69" name="Freeform 83"/>
            <p:cNvSpPr>
              <a:spLocks/>
            </p:cNvSpPr>
            <p:nvPr/>
          </p:nvSpPr>
          <p:spPr bwMode="auto">
            <a:xfrm>
              <a:off x="3573" y="1500"/>
              <a:ext cx="868" cy="805"/>
            </a:xfrm>
            <a:custGeom>
              <a:avLst/>
              <a:gdLst>
                <a:gd name="T0" fmla="*/ 131 w 868"/>
                <a:gd name="T1" fmla="*/ 303 h 805"/>
                <a:gd name="T2" fmla="*/ 31 w 868"/>
                <a:gd name="T3" fmla="*/ 229 h 805"/>
                <a:gd name="T4" fmla="*/ 89 w 868"/>
                <a:gd name="T5" fmla="*/ 150 h 805"/>
                <a:gd name="T6" fmla="*/ 179 w 868"/>
                <a:gd name="T7" fmla="*/ 215 h 805"/>
                <a:gd name="T8" fmla="*/ 232 w 868"/>
                <a:gd name="T9" fmla="*/ 164 h 805"/>
                <a:gd name="T10" fmla="*/ 173 w 868"/>
                <a:gd name="T11" fmla="*/ 74 h 805"/>
                <a:gd name="T12" fmla="*/ 261 w 868"/>
                <a:gd name="T13" fmla="*/ 26 h 805"/>
                <a:gd name="T14" fmla="*/ 313 w 868"/>
                <a:gd name="T15" fmla="*/ 118 h 805"/>
                <a:gd name="T16" fmla="*/ 377 w 868"/>
                <a:gd name="T17" fmla="*/ 97 h 805"/>
                <a:gd name="T18" fmla="*/ 377 w 868"/>
                <a:gd name="T19" fmla="*/ 0 h 805"/>
                <a:gd name="T20" fmla="*/ 478 w 868"/>
                <a:gd name="T21" fmla="*/ 0 h 805"/>
                <a:gd name="T22" fmla="*/ 478 w 868"/>
                <a:gd name="T23" fmla="*/ 96 h 805"/>
                <a:gd name="T24" fmla="*/ 544 w 868"/>
                <a:gd name="T25" fmla="*/ 112 h 805"/>
                <a:gd name="T26" fmla="*/ 590 w 868"/>
                <a:gd name="T27" fmla="*/ 21 h 805"/>
                <a:gd name="T28" fmla="*/ 673 w 868"/>
                <a:gd name="T29" fmla="*/ 66 h 805"/>
                <a:gd name="T30" fmla="*/ 623 w 868"/>
                <a:gd name="T31" fmla="*/ 147 h 805"/>
                <a:gd name="T32" fmla="*/ 681 w 868"/>
                <a:gd name="T33" fmla="*/ 202 h 805"/>
                <a:gd name="T34" fmla="*/ 769 w 868"/>
                <a:gd name="T35" fmla="*/ 135 h 805"/>
                <a:gd name="T36" fmla="*/ 829 w 868"/>
                <a:gd name="T37" fmla="*/ 218 h 805"/>
                <a:gd name="T38" fmla="*/ 730 w 868"/>
                <a:gd name="T39" fmla="*/ 279 h 805"/>
                <a:gd name="T40" fmla="*/ 751 w 868"/>
                <a:gd name="T41" fmla="*/ 353 h 805"/>
                <a:gd name="T42" fmla="*/ 867 w 868"/>
                <a:gd name="T43" fmla="*/ 353 h 805"/>
                <a:gd name="T44" fmla="*/ 867 w 868"/>
                <a:gd name="T45" fmla="*/ 458 h 805"/>
                <a:gd name="T46" fmla="*/ 751 w 868"/>
                <a:gd name="T47" fmla="*/ 458 h 805"/>
                <a:gd name="T48" fmla="*/ 727 w 868"/>
                <a:gd name="T49" fmla="*/ 517 h 805"/>
                <a:gd name="T50" fmla="*/ 822 w 868"/>
                <a:gd name="T51" fmla="*/ 582 h 805"/>
                <a:gd name="T52" fmla="*/ 761 w 868"/>
                <a:gd name="T53" fmla="*/ 660 h 805"/>
                <a:gd name="T54" fmla="*/ 677 w 868"/>
                <a:gd name="T55" fmla="*/ 593 h 805"/>
                <a:gd name="T56" fmla="*/ 623 w 868"/>
                <a:gd name="T57" fmla="*/ 643 h 805"/>
                <a:gd name="T58" fmla="*/ 675 w 868"/>
                <a:gd name="T59" fmla="*/ 725 h 805"/>
                <a:gd name="T60" fmla="*/ 598 w 868"/>
                <a:gd name="T61" fmla="*/ 772 h 805"/>
                <a:gd name="T62" fmla="*/ 550 w 868"/>
                <a:gd name="T63" fmla="*/ 683 h 805"/>
                <a:gd name="T64" fmla="*/ 474 w 868"/>
                <a:gd name="T65" fmla="*/ 698 h 805"/>
                <a:gd name="T66" fmla="*/ 474 w 868"/>
                <a:gd name="T67" fmla="*/ 804 h 805"/>
                <a:gd name="T68" fmla="*/ 381 w 868"/>
                <a:gd name="T69" fmla="*/ 804 h 805"/>
                <a:gd name="T70" fmla="*/ 381 w 868"/>
                <a:gd name="T71" fmla="*/ 695 h 805"/>
                <a:gd name="T72" fmla="*/ 296 w 868"/>
                <a:gd name="T73" fmla="*/ 669 h 805"/>
                <a:gd name="T74" fmla="*/ 231 w 868"/>
                <a:gd name="T75" fmla="*/ 759 h 805"/>
                <a:gd name="T76" fmla="*/ 151 w 868"/>
                <a:gd name="T77" fmla="*/ 702 h 805"/>
                <a:gd name="T78" fmla="*/ 224 w 868"/>
                <a:gd name="T79" fmla="*/ 623 h 805"/>
                <a:gd name="T80" fmla="*/ 180 w 868"/>
                <a:gd name="T81" fmla="*/ 574 h 805"/>
                <a:gd name="T82" fmla="*/ 76 w 868"/>
                <a:gd name="T83" fmla="*/ 634 h 805"/>
                <a:gd name="T84" fmla="*/ 28 w 868"/>
                <a:gd name="T85" fmla="*/ 559 h 805"/>
                <a:gd name="T86" fmla="*/ 136 w 868"/>
                <a:gd name="T87" fmla="*/ 503 h 805"/>
                <a:gd name="T88" fmla="*/ 120 w 868"/>
                <a:gd name="T89" fmla="*/ 458 h 805"/>
                <a:gd name="T90" fmla="*/ 0 w 868"/>
                <a:gd name="T91" fmla="*/ 458 h 805"/>
                <a:gd name="T92" fmla="*/ 0 w 868"/>
                <a:gd name="T93" fmla="*/ 353 h 805"/>
                <a:gd name="T94" fmla="*/ 119 w 868"/>
                <a:gd name="T95" fmla="*/ 353 h 805"/>
                <a:gd name="T96" fmla="*/ 131 w 868"/>
                <a:gd name="T97" fmla="*/ 303 h 8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68" h="805">
                  <a:moveTo>
                    <a:pt x="131" y="303"/>
                  </a:moveTo>
                  <a:lnTo>
                    <a:pt x="31" y="229"/>
                  </a:lnTo>
                  <a:lnTo>
                    <a:pt x="89" y="150"/>
                  </a:lnTo>
                  <a:lnTo>
                    <a:pt x="179" y="215"/>
                  </a:lnTo>
                  <a:lnTo>
                    <a:pt x="232" y="164"/>
                  </a:lnTo>
                  <a:lnTo>
                    <a:pt x="173" y="74"/>
                  </a:lnTo>
                  <a:lnTo>
                    <a:pt x="261" y="26"/>
                  </a:lnTo>
                  <a:lnTo>
                    <a:pt x="313" y="118"/>
                  </a:lnTo>
                  <a:lnTo>
                    <a:pt x="377" y="97"/>
                  </a:lnTo>
                  <a:lnTo>
                    <a:pt x="377" y="0"/>
                  </a:lnTo>
                  <a:lnTo>
                    <a:pt x="478" y="0"/>
                  </a:lnTo>
                  <a:lnTo>
                    <a:pt x="478" y="96"/>
                  </a:lnTo>
                  <a:lnTo>
                    <a:pt x="544" y="112"/>
                  </a:lnTo>
                  <a:lnTo>
                    <a:pt x="590" y="21"/>
                  </a:lnTo>
                  <a:lnTo>
                    <a:pt x="673" y="66"/>
                  </a:lnTo>
                  <a:lnTo>
                    <a:pt x="623" y="147"/>
                  </a:lnTo>
                  <a:lnTo>
                    <a:pt x="681" y="202"/>
                  </a:lnTo>
                  <a:lnTo>
                    <a:pt x="769" y="135"/>
                  </a:lnTo>
                  <a:lnTo>
                    <a:pt x="829" y="218"/>
                  </a:lnTo>
                  <a:lnTo>
                    <a:pt x="730" y="279"/>
                  </a:lnTo>
                  <a:lnTo>
                    <a:pt x="751" y="353"/>
                  </a:lnTo>
                  <a:lnTo>
                    <a:pt x="867" y="353"/>
                  </a:lnTo>
                  <a:lnTo>
                    <a:pt x="867" y="458"/>
                  </a:lnTo>
                  <a:lnTo>
                    <a:pt x="751" y="458"/>
                  </a:lnTo>
                  <a:lnTo>
                    <a:pt x="727" y="517"/>
                  </a:lnTo>
                  <a:lnTo>
                    <a:pt x="822" y="582"/>
                  </a:lnTo>
                  <a:lnTo>
                    <a:pt x="761" y="660"/>
                  </a:lnTo>
                  <a:lnTo>
                    <a:pt x="677" y="593"/>
                  </a:lnTo>
                  <a:lnTo>
                    <a:pt x="623" y="643"/>
                  </a:lnTo>
                  <a:lnTo>
                    <a:pt x="675" y="725"/>
                  </a:lnTo>
                  <a:lnTo>
                    <a:pt x="598" y="772"/>
                  </a:lnTo>
                  <a:lnTo>
                    <a:pt x="550" y="683"/>
                  </a:lnTo>
                  <a:lnTo>
                    <a:pt x="474" y="698"/>
                  </a:lnTo>
                  <a:lnTo>
                    <a:pt x="474" y="804"/>
                  </a:lnTo>
                  <a:lnTo>
                    <a:pt x="381" y="804"/>
                  </a:lnTo>
                  <a:lnTo>
                    <a:pt x="381" y="695"/>
                  </a:lnTo>
                  <a:lnTo>
                    <a:pt x="296" y="669"/>
                  </a:lnTo>
                  <a:lnTo>
                    <a:pt x="231" y="759"/>
                  </a:lnTo>
                  <a:lnTo>
                    <a:pt x="151" y="702"/>
                  </a:lnTo>
                  <a:lnTo>
                    <a:pt x="224" y="623"/>
                  </a:lnTo>
                  <a:lnTo>
                    <a:pt x="180" y="574"/>
                  </a:lnTo>
                  <a:lnTo>
                    <a:pt x="76" y="634"/>
                  </a:lnTo>
                  <a:lnTo>
                    <a:pt x="28" y="559"/>
                  </a:lnTo>
                  <a:lnTo>
                    <a:pt x="136" y="503"/>
                  </a:lnTo>
                  <a:lnTo>
                    <a:pt x="120" y="458"/>
                  </a:lnTo>
                  <a:lnTo>
                    <a:pt x="0" y="458"/>
                  </a:lnTo>
                  <a:lnTo>
                    <a:pt x="0" y="353"/>
                  </a:lnTo>
                  <a:lnTo>
                    <a:pt x="119" y="353"/>
                  </a:lnTo>
                  <a:lnTo>
                    <a:pt x="131" y="303"/>
                  </a:lnTo>
                </a:path>
              </a:pathLst>
            </a:custGeom>
            <a:grpFill/>
            <a:ln w="127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sp>
          <p:nvSpPr>
            <p:cNvPr id="70" name="Oval 84"/>
            <p:cNvSpPr>
              <a:spLocks noChangeArrowheads="1"/>
            </p:cNvSpPr>
            <p:nvPr/>
          </p:nvSpPr>
          <p:spPr bwMode="auto">
            <a:xfrm>
              <a:off x="3946" y="1844"/>
              <a:ext cx="121" cy="113"/>
            </a:xfrm>
            <a:prstGeom prst="ellipse">
              <a:avLst/>
            </a:prstGeom>
            <a:grp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b="1">
                  <a:solidFill>
                    <a:schemeClr val="tx1"/>
                  </a:solidFill>
                  <a:latin typeface="Arial" panose="020B0604020202020204" pitchFamily="34" charset="0"/>
                  <a:ea typeface="HGP創英角ｺﾞｼｯｸUB" panose="020B0900000000000000" pitchFamily="50" charset="-128"/>
                </a:defRPr>
              </a:lvl1pPr>
              <a:lvl2pPr marL="742950" indent="-285750" eaLnBrk="0" hangingPunct="0">
                <a:defRPr kumimoji="1" sz="1600" b="1">
                  <a:solidFill>
                    <a:schemeClr val="tx1"/>
                  </a:solidFill>
                  <a:latin typeface="Arial" panose="020B0604020202020204" pitchFamily="34" charset="0"/>
                  <a:ea typeface="HGP創英角ｺﾞｼｯｸUB" panose="020B0900000000000000" pitchFamily="50" charset="-128"/>
                </a:defRPr>
              </a:lvl2pPr>
              <a:lvl3pPr marL="11430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3pPr>
              <a:lvl4pPr marL="16002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4pPr>
              <a:lvl5pPr marL="2057400" indent="-228600" eaLnBrk="0" hangingPunct="0">
                <a:defRPr kumimoji="1" sz="1600" b="1">
                  <a:solidFill>
                    <a:schemeClr val="tx1"/>
                  </a:solidFill>
                  <a:latin typeface="Arial" panose="020B0604020202020204" pitchFamily="34" charset="0"/>
                  <a:ea typeface="HGP創英角ｺﾞｼｯｸUB" panose="020B0900000000000000" pitchFamily="50" charset="-128"/>
                </a:defRPr>
              </a:lvl5pPr>
              <a:lvl6pPr marL="25146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6pPr>
              <a:lvl7pPr marL="29718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7pPr>
              <a:lvl8pPr marL="34290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8pPr>
              <a:lvl9pPr marL="3886200" indent="-228600" algn="ctr" eaLnBrk="0" fontAlgn="base" hangingPunct="0">
                <a:spcBef>
                  <a:spcPct val="0"/>
                </a:spcBef>
                <a:spcAft>
                  <a:spcPct val="0"/>
                </a:spcAft>
                <a:defRPr kumimoji="1" sz="1600" b="1">
                  <a:solidFill>
                    <a:schemeClr val="tx1"/>
                  </a:solidFill>
                  <a:latin typeface="Arial" panose="020B0604020202020204" pitchFamily="34" charset="0"/>
                  <a:ea typeface="HGP創英角ｺﾞｼｯｸUB" panose="020B0900000000000000" pitchFamily="50" charset="-128"/>
                </a:defRPr>
              </a:lvl9pPr>
            </a:lstStyle>
            <a:p>
              <a:pPr algn="ctr" eaLnBrk="1" hangingPunct="1"/>
              <a:endParaRPr lang="ja-JP" altLang="en-US">
                <a:latin typeface="Meiryo UI" panose="020B0604030504040204" pitchFamily="50" charset="-128"/>
                <a:ea typeface="Meiryo UI" panose="020B0604030504040204" pitchFamily="50" charset="-128"/>
              </a:endParaRPr>
            </a:p>
          </p:txBody>
        </p:sp>
      </p:grpSp>
      <p:sp>
        <p:nvSpPr>
          <p:cNvPr id="71" name="角丸四角形 70"/>
          <p:cNvSpPr/>
          <p:nvPr/>
        </p:nvSpPr>
        <p:spPr>
          <a:xfrm>
            <a:off x="1989440" y="3324487"/>
            <a:ext cx="8662084" cy="1268968"/>
          </a:xfrm>
          <a:prstGeom prst="roundRect">
            <a:avLst/>
          </a:prstGeom>
          <a:noFill/>
          <a:ln w="76200">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禁止 71"/>
          <p:cNvSpPr/>
          <p:nvPr/>
        </p:nvSpPr>
        <p:spPr>
          <a:xfrm>
            <a:off x="10577391" y="2246824"/>
            <a:ext cx="407767" cy="393920"/>
          </a:xfrm>
          <a:prstGeom prst="noSmoking">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禁止 72"/>
          <p:cNvSpPr/>
          <p:nvPr/>
        </p:nvSpPr>
        <p:spPr>
          <a:xfrm>
            <a:off x="10599879" y="5093460"/>
            <a:ext cx="407767" cy="393920"/>
          </a:xfrm>
          <a:prstGeom prst="noSmoking">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テキスト ボックス 73"/>
          <p:cNvSpPr txBox="1"/>
          <p:nvPr/>
        </p:nvSpPr>
        <p:spPr>
          <a:xfrm>
            <a:off x="11282632" y="1833749"/>
            <a:ext cx="492443" cy="4269262"/>
          </a:xfrm>
          <a:prstGeom prst="rect">
            <a:avLst/>
          </a:prstGeom>
          <a:noFill/>
        </p:spPr>
        <p:txBody>
          <a:bodyPr vert="eaVert"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デジタルスレッド</a:t>
            </a:r>
          </a:p>
        </p:txBody>
      </p:sp>
      <p:sp>
        <p:nvSpPr>
          <p:cNvPr id="75" name="左矢印 74"/>
          <p:cNvSpPr/>
          <p:nvPr/>
        </p:nvSpPr>
        <p:spPr>
          <a:xfrm>
            <a:off x="10702005" y="3667533"/>
            <a:ext cx="659260" cy="418187"/>
          </a:xfrm>
          <a:prstGeom prst="leftArrow">
            <a:avLst/>
          </a:prstGeom>
          <a:solidFill>
            <a:schemeClr val="tx1"/>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2401887" y="83854"/>
            <a:ext cx="7315201" cy="461665"/>
          </a:xfrm>
          <a:prstGeom prst="rect">
            <a:avLst/>
          </a:prstGeom>
        </p:spPr>
        <p:txBody>
          <a:bodyPr wrap="square">
            <a:spAutoFit/>
          </a:bodyPr>
          <a:lstStyle/>
          <a:p>
            <a:pPr algn="ctr"/>
            <a:r>
              <a:rPr lang="ja-JP" altLang="en-US" sz="2400" b="1" dirty="0">
                <a:latin typeface="Meiryo UI" panose="020B0604030504040204" pitchFamily="50" charset="-128"/>
                <a:ea typeface="Meiryo UI" panose="020B0604030504040204" pitchFamily="50" charset="-128"/>
              </a:rPr>
              <a:t>デジタル・ツイン</a:t>
            </a:r>
          </a:p>
        </p:txBody>
      </p:sp>
    </p:spTree>
    <p:extLst>
      <p:ext uri="{BB962C8B-B14F-4D97-AF65-F5344CB8AC3E}">
        <p14:creationId xmlns:p14="http://schemas.microsoft.com/office/powerpoint/2010/main" val="1418143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2343303" y="507860"/>
            <a:ext cx="7506106" cy="461665"/>
          </a:xfrm>
          <a:prstGeom prst="rect">
            <a:avLst/>
          </a:prstGeom>
        </p:spPr>
        <p:txBody>
          <a:bodyPr wrap="square">
            <a:spAutoFit/>
          </a:bodyPr>
          <a:lstStyle/>
          <a:p>
            <a:pPr>
              <a:defRPr/>
            </a:pPr>
            <a:r>
              <a:rPr lang="ja-JP" altLang="en-US" sz="2400" b="1" dirty="0">
                <a:latin typeface="Meiryo UI" panose="020B0604030504040204" pitchFamily="50" charset="-128"/>
                <a:ea typeface="Meiryo UI" panose="020B0604030504040204" pitchFamily="50" charset="-128"/>
              </a:rPr>
              <a:t>サービスを売るのであれば、</a:t>
            </a:r>
            <a:r>
              <a:rPr lang="ja-JP" altLang="en-US" sz="2400" b="1" dirty="0">
                <a:solidFill>
                  <a:srgbClr val="FF0000"/>
                </a:solidFill>
                <a:latin typeface="Meiryo UI" panose="020B0604030504040204" pitchFamily="50" charset="-128"/>
                <a:ea typeface="Meiryo UI" panose="020B0604030504040204" pitchFamily="50" charset="-128"/>
              </a:rPr>
              <a:t>モノづくりも変わる</a:t>
            </a:r>
            <a:r>
              <a:rPr lang="ja-JP" altLang="en-US" sz="2400" b="1" dirty="0">
                <a:latin typeface="Meiryo UI" panose="020B0604030504040204" pitchFamily="50" charset="-128"/>
                <a:ea typeface="Meiryo UI" panose="020B0604030504040204" pitchFamily="50" charset="-128"/>
              </a:rPr>
              <a:t>必要がある</a:t>
            </a:r>
          </a:p>
        </p:txBody>
      </p:sp>
      <p:pic>
        <p:nvPicPr>
          <p:cNvPr id="45" name="図 44"/>
          <p:cNvPicPr>
            <a:picLocks noChangeAspect="1"/>
          </p:cNvPicPr>
          <p:nvPr/>
        </p:nvPicPr>
        <p:blipFill>
          <a:blip r:embed="rId2"/>
          <a:stretch>
            <a:fillRect/>
          </a:stretch>
        </p:blipFill>
        <p:spPr>
          <a:xfrm>
            <a:off x="10886" y="0"/>
            <a:ext cx="881743" cy="551089"/>
          </a:xfrm>
          <a:prstGeom prst="rect">
            <a:avLst/>
          </a:prstGeom>
        </p:spPr>
      </p:pic>
      <p:pic>
        <p:nvPicPr>
          <p:cNvPr id="4" name="図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3865" y="1242724"/>
            <a:ext cx="9039225"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p:cNvSpPr txBox="1"/>
          <p:nvPr/>
        </p:nvSpPr>
        <p:spPr>
          <a:xfrm>
            <a:off x="630934" y="5184488"/>
            <a:ext cx="1614487" cy="303212"/>
          </a:xfrm>
          <a:prstGeom prst="rect">
            <a:avLst/>
          </a:prstGeom>
          <a:noFill/>
        </p:spPr>
        <p:txBody>
          <a:bodyPr wrap="none" lIns="0" tIns="0" rIns="0">
            <a:spAutoFit/>
          </a:bodyPr>
          <a:lstStyle/>
          <a:p>
            <a:pPr>
              <a:lnSpc>
                <a:spcPts val="2000"/>
              </a:lnSpc>
              <a:defRPr/>
            </a:pPr>
            <a:r>
              <a:rPr lang="en-US" altLang="zh-CN" sz="1895"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Indust</a:t>
            </a:r>
            <a:r>
              <a:rPr lang="en-US" altLang="ja-JP" sz="1895"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ry</a:t>
            </a:r>
            <a:r>
              <a:rPr lang="en-US" altLang="zh-CN" sz="1895" u="sng" dirty="0">
                <a:latin typeface="Meiryo UI" panose="020B0604030504040204" pitchFamily="50" charset="-128"/>
                <a:ea typeface="Meiryo UI" panose="020B0604030504040204" pitchFamily="50" charset="-128"/>
                <a:cs typeface="Meiryo UI" panose="020B0604030504040204" pitchFamily="50" charset="-128"/>
              </a:rPr>
              <a:t> </a:t>
            </a:r>
            <a:r>
              <a:rPr lang="en-US" altLang="zh-CN" sz="1895"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4.0</a:t>
            </a:r>
          </a:p>
        </p:txBody>
      </p:sp>
      <p:sp>
        <p:nvSpPr>
          <p:cNvPr id="6" name="TextBox 1"/>
          <p:cNvSpPr txBox="1">
            <a:spLocks noChangeArrowheads="1"/>
          </p:cNvSpPr>
          <p:nvPr/>
        </p:nvSpPr>
        <p:spPr bwMode="auto">
          <a:xfrm>
            <a:off x="640080" y="5509925"/>
            <a:ext cx="4983480" cy="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700"/>
              </a:lnSpc>
              <a:spcBef>
                <a:spcPct val="0"/>
              </a:spcBef>
              <a:buFontTx/>
              <a:buNone/>
            </a:pPr>
            <a:r>
              <a:rPr lang="en-US" altLang="zh-CN" sz="1800" dirty="0">
                <a:solidFill>
                  <a:srgbClr val="000000"/>
                </a:solidFill>
                <a:latin typeface="Meiryo UI" panose="020B0604030504040204" pitchFamily="50" charset="-128"/>
                <a:ea typeface="Meiryo UI" panose="020B0604030504040204" pitchFamily="50" charset="-128"/>
              </a:rPr>
              <a:t>「</a:t>
            </a:r>
            <a:r>
              <a:rPr lang="en-US" altLang="zh-CN" sz="1800" dirty="0" err="1">
                <a:solidFill>
                  <a:srgbClr val="000000"/>
                </a:solidFill>
                <a:latin typeface="Meiryo UI" panose="020B0604030504040204" pitchFamily="50" charset="-128"/>
                <a:ea typeface="Meiryo UI" panose="020B0604030504040204" pitchFamily="50" charset="-128"/>
              </a:rPr>
              <a:t>マス・カスタマイゼーション」を実現のため</a:t>
            </a:r>
            <a:r>
              <a:rPr lang="ja-JP" altLang="en-US" sz="1800" dirty="0" err="1">
                <a:solidFill>
                  <a:srgbClr val="000000"/>
                </a:solidFill>
                <a:latin typeface="Meiryo UI" panose="020B0604030504040204" pitchFamily="50" charset="-128"/>
                <a:ea typeface="Meiryo UI" panose="020B0604030504040204" pitchFamily="50" charset="-128"/>
              </a:rPr>
              <a:t>、</a:t>
            </a:r>
            <a:r>
              <a:rPr lang="en-US" altLang="zh-CN" sz="1800" dirty="0" err="1">
                <a:solidFill>
                  <a:srgbClr val="000000"/>
                </a:solidFill>
                <a:latin typeface="Meiryo UI" panose="020B0604030504040204" pitchFamily="50" charset="-128"/>
                <a:ea typeface="Meiryo UI" panose="020B0604030504040204" pitchFamily="50" charset="-128"/>
              </a:rPr>
              <a:t>システムや機器間の情報交換の規格を策定これによって</a:t>
            </a:r>
            <a:r>
              <a:rPr lang="ja-JP" altLang="en-US" sz="1800" dirty="0" err="1">
                <a:solidFill>
                  <a:srgbClr val="000000"/>
                </a:solidFill>
                <a:latin typeface="Meiryo UI" panose="020B0604030504040204" pitchFamily="50" charset="-128"/>
                <a:ea typeface="Meiryo UI" panose="020B0604030504040204" pitchFamily="50" charset="-128"/>
              </a:rPr>
              <a:t>、</a:t>
            </a:r>
            <a:r>
              <a:rPr lang="en-US" altLang="zh-CN" sz="1800" dirty="0" err="1">
                <a:solidFill>
                  <a:srgbClr val="000000"/>
                </a:solidFill>
                <a:latin typeface="Meiryo UI" panose="020B0604030504040204" pitchFamily="50" charset="-128"/>
                <a:ea typeface="Meiryo UI" panose="020B0604030504040204" pitchFamily="50" charset="-128"/>
              </a:rPr>
              <a:t>お客さまごとに細かに異なる仕様に柔軟に対応して</a:t>
            </a:r>
            <a:r>
              <a:rPr lang="ja-JP" altLang="en-US" sz="1800" dirty="0" err="1">
                <a:solidFill>
                  <a:srgbClr val="000000"/>
                </a:solidFill>
                <a:latin typeface="Meiryo UI" panose="020B0604030504040204" pitchFamily="50" charset="-128"/>
                <a:ea typeface="Meiryo UI" panose="020B0604030504040204" pitchFamily="50" charset="-128"/>
              </a:rPr>
              <a:t>、</a:t>
            </a:r>
            <a:r>
              <a:rPr lang="en-US" altLang="zh-CN" sz="1800" dirty="0" err="1">
                <a:solidFill>
                  <a:srgbClr val="000000"/>
                </a:solidFill>
                <a:latin typeface="Meiryo UI" panose="020B0604030504040204" pitchFamily="50" charset="-128"/>
                <a:ea typeface="Meiryo UI" panose="020B0604030504040204" pitchFamily="50" charset="-128"/>
              </a:rPr>
              <a:t>世界中の各社工場を結んで設計</a:t>
            </a:r>
            <a:r>
              <a:rPr lang="ja-JP" altLang="en-US" sz="1800" dirty="0">
                <a:solidFill>
                  <a:srgbClr val="000000"/>
                </a:solidFill>
                <a:latin typeface="Meiryo UI" panose="020B0604030504040204" pitchFamily="50" charset="-128"/>
                <a:ea typeface="Meiryo UI" panose="020B0604030504040204" pitchFamily="50" charset="-128"/>
              </a:rPr>
              <a:t>・</a:t>
            </a:r>
            <a:r>
              <a:rPr lang="en-US" altLang="zh-CN" sz="1800" dirty="0" err="1">
                <a:solidFill>
                  <a:srgbClr val="000000"/>
                </a:solidFill>
                <a:latin typeface="Meiryo UI" panose="020B0604030504040204" pitchFamily="50" charset="-128"/>
                <a:ea typeface="Meiryo UI" panose="020B0604030504040204" pitchFamily="50" charset="-128"/>
              </a:rPr>
              <a:t>製造をスムーズに行う</a:t>
            </a:r>
            <a:r>
              <a:rPr lang="ja-JP" altLang="en-US" sz="1800" dirty="0" err="1">
                <a:solidFill>
                  <a:srgbClr val="000000"/>
                </a:solidFill>
                <a:latin typeface="Meiryo UI" panose="020B0604030504040204" pitchFamily="50" charset="-128"/>
                <a:ea typeface="Meiryo UI" panose="020B0604030504040204" pitchFamily="50" charset="-128"/>
              </a:rPr>
              <a:t>。</a:t>
            </a:r>
            <a:endParaRPr lang="en-US" altLang="zh-CN" sz="1800" dirty="0">
              <a:solidFill>
                <a:srgbClr val="000000"/>
              </a:solidFill>
              <a:latin typeface="Meiryo UI" panose="020B0604030504040204" pitchFamily="50" charset="-128"/>
              <a:ea typeface="Meiryo UI" panose="020B0604030504040204" pitchFamily="50" charset="-128"/>
            </a:endParaRPr>
          </a:p>
        </p:txBody>
      </p:sp>
      <p:sp>
        <p:nvSpPr>
          <p:cNvPr id="7" name="TextBox 1"/>
          <p:cNvSpPr txBox="1"/>
          <p:nvPr/>
        </p:nvSpPr>
        <p:spPr>
          <a:xfrm>
            <a:off x="6218140" y="5290623"/>
            <a:ext cx="2420938" cy="301625"/>
          </a:xfrm>
          <a:prstGeom prst="rect">
            <a:avLst/>
          </a:prstGeom>
          <a:noFill/>
        </p:spPr>
        <p:txBody>
          <a:bodyPr wrap="none" lIns="0" tIns="0" rIns="0">
            <a:spAutoFit/>
          </a:bodyPr>
          <a:lstStyle/>
          <a:p>
            <a:pPr>
              <a:lnSpc>
                <a:spcPts val="2000"/>
              </a:lnSpc>
              <a:defRPr/>
            </a:pPr>
            <a:r>
              <a:rPr lang="en-US" altLang="zh-CN" sz="1895"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Industrial</a:t>
            </a:r>
            <a:r>
              <a:rPr lang="en-US" altLang="zh-CN" sz="1895" u="sng" dirty="0">
                <a:latin typeface="Meiryo UI" panose="020B0604030504040204" pitchFamily="50" charset="-128"/>
                <a:ea typeface="Meiryo UI" panose="020B0604030504040204" pitchFamily="50" charset="-128"/>
                <a:cs typeface="Meiryo UI" panose="020B0604030504040204" pitchFamily="50" charset="-128"/>
              </a:rPr>
              <a:t> </a:t>
            </a:r>
            <a:r>
              <a:rPr lang="en-US" altLang="zh-CN" sz="1895"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Internet</a:t>
            </a:r>
          </a:p>
        </p:txBody>
      </p:sp>
      <p:sp>
        <p:nvSpPr>
          <p:cNvPr id="8" name="TextBox 1"/>
          <p:cNvSpPr txBox="1">
            <a:spLocks noChangeArrowheads="1"/>
          </p:cNvSpPr>
          <p:nvPr/>
        </p:nvSpPr>
        <p:spPr bwMode="auto">
          <a:xfrm>
            <a:off x="6218140" y="5629815"/>
            <a:ext cx="5486180" cy="70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700"/>
              </a:lnSpc>
              <a:spcBef>
                <a:spcPct val="0"/>
              </a:spcBef>
              <a:buFontTx/>
              <a:buNone/>
            </a:pPr>
            <a:r>
              <a:rPr lang="en-US" altLang="zh-CN" sz="1800" dirty="0" err="1">
                <a:solidFill>
                  <a:srgbClr val="000000"/>
                </a:solidFill>
                <a:latin typeface="Meiryo UI" panose="020B0604030504040204" pitchFamily="50" charset="-128"/>
                <a:ea typeface="Meiryo UI" panose="020B0604030504040204" pitchFamily="50" charset="-128"/>
              </a:rPr>
              <a:t>個別お客様の要望に対応する「パーソナライゼーション」を実現するため</a:t>
            </a:r>
            <a:r>
              <a:rPr lang="ja-JP" altLang="en-US" sz="1800" dirty="0" err="1">
                <a:solidFill>
                  <a:srgbClr val="000000"/>
                </a:solidFill>
                <a:latin typeface="Meiryo UI" panose="020B0604030504040204" pitchFamily="50" charset="-128"/>
                <a:ea typeface="Meiryo UI" panose="020B0604030504040204" pitchFamily="50" charset="-128"/>
              </a:rPr>
              <a:t>、</a:t>
            </a:r>
            <a:r>
              <a:rPr lang="en-US" altLang="zh-CN" sz="1800" dirty="0" err="1">
                <a:solidFill>
                  <a:srgbClr val="000000"/>
                </a:solidFill>
                <a:latin typeface="Meiryo UI" panose="020B0604030504040204" pitchFamily="50" charset="-128"/>
                <a:ea typeface="Meiryo UI" panose="020B0604030504040204" pitchFamily="50" charset="-128"/>
              </a:rPr>
              <a:t>製品の稼働データを分析し</a:t>
            </a:r>
            <a:r>
              <a:rPr lang="ja-JP" altLang="en-US" sz="1800" dirty="0" err="1">
                <a:solidFill>
                  <a:srgbClr val="000000"/>
                </a:solidFill>
                <a:latin typeface="Meiryo UI" panose="020B0604030504040204" pitchFamily="50" charset="-128"/>
                <a:ea typeface="Meiryo UI" panose="020B0604030504040204" pitchFamily="50" charset="-128"/>
              </a:rPr>
              <a:t>、</a:t>
            </a:r>
            <a:r>
              <a:rPr lang="en-US" altLang="zh-CN" sz="1800" dirty="0" err="1">
                <a:solidFill>
                  <a:srgbClr val="000000"/>
                </a:solidFill>
                <a:latin typeface="Meiryo UI" panose="020B0604030504040204" pitchFamily="50" charset="-128"/>
                <a:ea typeface="Meiryo UI" panose="020B0604030504040204" pitchFamily="50" charset="-128"/>
              </a:rPr>
              <a:t>新たなサービスを提供お客様と一緒に価値を創り出す</a:t>
            </a:r>
            <a:r>
              <a:rPr lang="ja-JP" altLang="en-US" sz="1800" dirty="0" err="1">
                <a:solidFill>
                  <a:srgbClr val="000000"/>
                </a:solidFill>
                <a:latin typeface="Meiryo UI" panose="020B0604030504040204" pitchFamily="50" charset="-128"/>
                <a:ea typeface="Meiryo UI" panose="020B0604030504040204" pitchFamily="50" charset="-128"/>
              </a:rPr>
              <a:t>。</a:t>
            </a:r>
            <a:endParaRPr lang="en-US" altLang="zh-CN" sz="1800" dirty="0">
              <a:solidFill>
                <a:srgbClr val="000000"/>
              </a:solidFill>
              <a:latin typeface="Meiryo UI" panose="020B0604030504040204" pitchFamily="50" charset="-128"/>
              <a:ea typeface="Meiryo UI" panose="020B0604030504040204" pitchFamily="50" charset="-128"/>
            </a:endParaRPr>
          </a:p>
        </p:txBody>
      </p:sp>
      <p:sp>
        <p:nvSpPr>
          <p:cNvPr id="9" name="TextBox 1"/>
          <p:cNvSpPr txBox="1">
            <a:spLocks noChangeArrowheads="1"/>
          </p:cNvSpPr>
          <p:nvPr/>
        </p:nvSpPr>
        <p:spPr bwMode="auto">
          <a:xfrm>
            <a:off x="1908078" y="2620674"/>
            <a:ext cx="6746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2159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2159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2159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2159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顧客ニーズ</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把握</a:t>
            </a:r>
          </a:p>
        </p:txBody>
      </p:sp>
      <p:sp>
        <p:nvSpPr>
          <p:cNvPr id="10" name="TextBox 1"/>
          <p:cNvSpPr txBox="1">
            <a:spLocks noChangeArrowheads="1"/>
          </p:cNvSpPr>
          <p:nvPr/>
        </p:nvSpPr>
        <p:spPr bwMode="auto">
          <a:xfrm>
            <a:off x="3114578" y="2620674"/>
            <a:ext cx="57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651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1651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1651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1651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コンセプト</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構築</a:t>
            </a:r>
          </a:p>
        </p:txBody>
      </p:sp>
      <p:sp>
        <p:nvSpPr>
          <p:cNvPr id="11" name="TextBox 1"/>
          <p:cNvSpPr txBox="1">
            <a:spLocks noChangeArrowheads="1"/>
          </p:cNvSpPr>
          <p:nvPr/>
        </p:nvSpPr>
        <p:spPr bwMode="auto">
          <a:xfrm>
            <a:off x="4359178" y="2696874"/>
            <a:ext cx="6159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基本設計</a:t>
            </a:r>
          </a:p>
        </p:txBody>
      </p:sp>
      <p:sp>
        <p:nvSpPr>
          <p:cNvPr id="12" name="TextBox 1"/>
          <p:cNvSpPr txBox="1">
            <a:spLocks noChangeArrowheads="1"/>
          </p:cNvSpPr>
          <p:nvPr/>
        </p:nvSpPr>
        <p:spPr bwMode="auto">
          <a:xfrm>
            <a:off x="5502178" y="2696874"/>
            <a:ext cx="6159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詳細設計</a:t>
            </a:r>
          </a:p>
        </p:txBody>
      </p:sp>
      <p:sp>
        <p:nvSpPr>
          <p:cNvPr id="13" name="TextBox 1"/>
          <p:cNvSpPr txBox="1">
            <a:spLocks noChangeArrowheads="1"/>
          </p:cNvSpPr>
          <p:nvPr/>
        </p:nvSpPr>
        <p:spPr bwMode="auto">
          <a:xfrm>
            <a:off x="6632478" y="2696874"/>
            <a:ext cx="6937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開発・試作</a:t>
            </a:r>
          </a:p>
        </p:txBody>
      </p:sp>
      <p:sp>
        <p:nvSpPr>
          <p:cNvPr id="14" name="TextBox 1"/>
          <p:cNvSpPr txBox="1">
            <a:spLocks noChangeArrowheads="1"/>
          </p:cNvSpPr>
          <p:nvPr/>
        </p:nvSpPr>
        <p:spPr bwMode="auto">
          <a:xfrm>
            <a:off x="7788178" y="2696874"/>
            <a:ext cx="6937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生産・量産</a:t>
            </a:r>
          </a:p>
        </p:txBody>
      </p:sp>
      <p:sp>
        <p:nvSpPr>
          <p:cNvPr id="15" name="TextBox 1"/>
          <p:cNvSpPr txBox="1">
            <a:spLocks noChangeArrowheads="1"/>
          </p:cNvSpPr>
          <p:nvPr/>
        </p:nvSpPr>
        <p:spPr bwMode="auto">
          <a:xfrm>
            <a:off x="9210578" y="2620674"/>
            <a:ext cx="612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パートナー</a:t>
            </a:r>
          </a:p>
          <a:p>
            <a:pPr>
              <a:lnSpc>
                <a:spcPts val="14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サプライヤ</a:t>
            </a:r>
          </a:p>
        </p:txBody>
      </p:sp>
      <p:sp>
        <p:nvSpPr>
          <p:cNvPr id="16" name="TextBox 1"/>
          <p:cNvSpPr txBox="1">
            <a:spLocks noChangeArrowheads="1"/>
          </p:cNvSpPr>
          <p:nvPr/>
        </p:nvSpPr>
        <p:spPr bwMode="auto">
          <a:xfrm>
            <a:off x="7178578" y="1617374"/>
            <a:ext cx="127000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6477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6477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6477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6477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認証・認定</a:t>
            </a: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20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生産技術</a:t>
            </a:r>
          </a:p>
        </p:txBody>
      </p:sp>
      <p:sp>
        <p:nvSpPr>
          <p:cNvPr id="17" name="TextBox 1"/>
          <p:cNvSpPr txBox="1">
            <a:spLocks noChangeArrowheads="1"/>
          </p:cNvSpPr>
          <p:nvPr/>
        </p:nvSpPr>
        <p:spPr bwMode="auto">
          <a:xfrm>
            <a:off x="9375678" y="1998374"/>
            <a:ext cx="347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254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254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254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254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評価</a:t>
            </a:r>
          </a:p>
          <a:p>
            <a:pPr>
              <a:lnSpc>
                <a:spcPts val="14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テスト</a:t>
            </a:r>
          </a:p>
        </p:txBody>
      </p:sp>
      <p:sp>
        <p:nvSpPr>
          <p:cNvPr id="18" name="TextBox 1"/>
          <p:cNvSpPr txBox="1">
            <a:spLocks noChangeArrowheads="1"/>
          </p:cNvSpPr>
          <p:nvPr/>
        </p:nvSpPr>
        <p:spPr bwMode="auto">
          <a:xfrm>
            <a:off x="8689878" y="2442874"/>
            <a:ext cx="3079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認定</a:t>
            </a:r>
          </a:p>
        </p:txBody>
      </p:sp>
      <p:sp>
        <p:nvSpPr>
          <p:cNvPr id="19" name="TextBox 1"/>
          <p:cNvSpPr txBox="1">
            <a:spLocks noChangeArrowheads="1"/>
          </p:cNvSpPr>
          <p:nvPr/>
        </p:nvSpPr>
        <p:spPr bwMode="auto">
          <a:xfrm>
            <a:off x="8715278" y="2887374"/>
            <a:ext cx="3079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調達</a:t>
            </a:r>
          </a:p>
        </p:txBody>
      </p:sp>
      <p:sp>
        <p:nvSpPr>
          <p:cNvPr id="20" name="TextBox 1"/>
          <p:cNvSpPr txBox="1">
            <a:spLocks noChangeArrowheads="1"/>
          </p:cNvSpPr>
          <p:nvPr/>
        </p:nvSpPr>
        <p:spPr bwMode="auto">
          <a:xfrm>
            <a:off x="6403878" y="3611274"/>
            <a:ext cx="698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27000" algn="l"/>
                <a:tab pos="2413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127000" algn="l"/>
                <a:tab pos="2413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127000" algn="l"/>
                <a:tab pos="2413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127000" algn="l"/>
                <a:tab pos="2413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メンテナンス</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サポート</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教育</a:t>
            </a:r>
          </a:p>
        </p:txBody>
      </p:sp>
      <p:sp>
        <p:nvSpPr>
          <p:cNvPr id="21" name="TextBox 1"/>
          <p:cNvSpPr txBox="1">
            <a:spLocks noChangeArrowheads="1"/>
          </p:cNvSpPr>
          <p:nvPr/>
        </p:nvSpPr>
        <p:spPr bwMode="auto">
          <a:xfrm>
            <a:off x="9096278" y="3700174"/>
            <a:ext cx="6937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905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1905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1905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1905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市場・顧客</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戦略</a:t>
            </a:r>
          </a:p>
        </p:txBody>
      </p:sp>
      <p:sp>
        <p:nvSpPr>
          <p:cNvPr id="22" name="TextBox 1"/>
          <p:cNvSpPr txBox="1">
            <a:spLocks noChangeArrowheads="1"/>
          </p:cNvSpPr>
          <p:nvPr/>
        </p:nvSpPr>
        <p:spPr bwMode="auto">
          <a:xfrm>
            <a:off x="5273578" y="3712874"/>
            <a:ext cx="55721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63500" algn="l"/>
                <a:tab pos="1778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63500" algn="l"/>
                <a:tab pos="1778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63500" algn="l"/>
                <a:tab pos="1778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63500" algn="l"/>
                <a:tab pos="1778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運用</a:t>
            </a:r>
          </a:p>
          <a:p>
            <a:pPr>
              <a:lnSpc>
                <a:spcPts val="14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サポート</a:t>
            </a: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20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廃棄</a:t>
            </a:r>
          </a:p>
          <a:p>
            <a:pPr>
              <a:lnSpc>
                <a:spcPts val="14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リサイクル</a:t>
            </a:r>
          </a:p>
        </p:txBody>
      </p:sp>
      <p:sp>
        <p:nvSpPr>
          <p:cNvPr id="23" name="TextBox 1"/>
          <p:cNvSpPr txBox="1">
            <a:spLocks noChangeArrowheads="1"/>
          </p:cNvSpPr>
          <p:nvPr/>
        </p:nvSpPr>
        <p:spPr bwMode="auto">
          <a:xfrm>
            <a:off x="7737378" y="3801774"/>
            <a:ext cx="661987"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90500" algn="l"/>
                <a:tab pos="241300" algn="l"/>
              </a:tabLst>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tabLst>
                <a:tab pos="190500" algn="l"/>
                <a:tab pos="241300" algn="l"/>
              </a:tabLst>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tabLst>
                <a:tab pos="190500" algn="l"/>
                <a:tab pos="241300" algn="l"/>
              </a:tabLst>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tabLst>
                <a:tab pos="190500" algn="l"/>
                <a:tab pos="241300" algn="l"/>
              </a:tabLst>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1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販売</a:t>
            </a: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1000"/>
              </a:lnSpc>
              <a:spcBef>
                <a:spcPct val="0"/>
              </a:spcBef>
              <a:buFontTx/>
              <a:buNone/>
            </a:pPr>
            <a:endParaRPr lang="en-US" altLang="zh-CN" sz="1800">
              <a:latin typeface="Meiryo UI" panose="020B0604030504040204" pitchFamily="50" charset="-128"/>
              <a:ea typeface="Meiryo UI" panose="020B0604030504040204" pitchFamily="50" charset="-128"/>
            </a:endParaRPr>
          </a:p>
          <a:p>
            <a:pPr>
              <a:lnSpc>
                <a:spcPts val="1700"/>
              </a:lnSpc>
              <a:spcBef>
                <a:spcPct val="0"/>
              </a:spcBef>
              <a:buFontTx/>
              <a:buNone/>
            </a:pPr>
            <a:r>
              <a:rPr lang="en-US" altLang="zh-CN" sz="1800">
                <a:latin typeface="Meiryo UI" panose="020B0604030504040204" pitchFamily="50" charset="-128"/>
                <a:ea typeface="Meiryo UI" panose="020B0604030504040204" pitchFamily="50" charset="-128"/>
              </a:rPr>
              <a:t>	</a:t>
            </a:r>
            <a:r>
              <a:rPr lang="en-US" altLang="zh-CN" sz="1200">
                <a:solidFill>
                  <a:srgbClr val="000000"/>
                </a:solidFill>
                <a:latin typeface="Meiryo UI" panose="020B0604030504040204" pitchFamily="50" charset="-128"/>
                <a:ea typeface="Meiryo UI" panose="020B0604030504040204" pitchFamily="50" charset="-128"/>
              </a:rPr>
              <a:t>リース</a:t>
            </a:r>
          </a:p>
          <a:p>
            <a:pPr>
              <a:lnSpc>
                <a:spcPts val="1400"/>
              </a:lnSpc>
              <a:spcBef>
                <a:spcPct val="0"/>
              </a:spcBef>
              <a:buFontTx/>
              <a:buNone/>
            </a:pPr>
            <a:r>
              <a:rPr lang="en-US" altLang="zh-CN" sz="1200">
                <a:solidFill>
                  <a:srgbClr val="000000"/>
                </a:solidFill>
                <a:latin typeface="Meiryo UI" panose="020B0604030504040204" pitchFamily="50" charset="-128"/>
                <a:ea typeface="Meiryo UI" panose="020B0604030504040204" pitchFamily="50" charset="-128"/>
              </a:rPr>
              <a:t>ファイナンス</a:t>
            </a:r>
          </a:p>
        </p:txBody>
      </p:sp>
      <p:sp>
        <p:nvSpPr>
          <p:cNvPr id="24" name="TextBox 1"/>
          <p:cNvSpPr txBox="1"/>
          <p:nvPr/>
        </p:nvSpPr>
        <p:spPr>
          <a:xfrm>
            <a:off x="1412778" y="3547774"/>
            <a:ext cx="2955925" cy="1379537"/>
          </a:xfrm>
          <a:prstGeom prst="rect">
            <a:avLst/>
          </a:prstGeom>
          <a:noFill/>
        </p:spPr>
        <p:txBody>
          <a:bodyPr wrap="none" lIns="0" tIns="0" rIns="0">
            <a:spAutoFit/>
          </a:bodyPr>
          <a:lstStyle/>
          <a:p>
            <a:pPr>
              <a:lnSpc>
                <a:spcPts val="1500"/>
              </a:lnSpc>
              <a:tabLst>
                <a:tab pos="482600" algn="l"/>
              </a:tabLst>
              <a:defRPr/>
            </a:pPr>
            <a:r>
              <a:rPr lang="en-US" altLang="zh-CN" sz="1595"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市場・顧客</a:t>
            </a:r>
          </a:p>
          <a:p>
            <a:pPr>
              <a:lnSpc>
                <a:spcPts val="1000"/>
              </a:lnSpc>
              <a:defRPr/>
            </a:pPr>
            <a:endParaRPr lang="en-US" altLang="zh-CN" dirty="0">
              <a:latin typeface="Meiryo UI" panose="020B0604030504040204" pitchFamily="50" charset="-128"/>
              <a:ea typeface="Meiryo UI" panose="020B0604030504040204" pitchFamily="50" charset="-128"/>
              <a:cs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cs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cs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cs typeface="Meiryo UI" panose="020B0604030504040204" pitchFamily="50" charset="-128"/>
            </a:endParaRPr>
          </a:p>
          <a:p>
            <a:pPr>
              <a:lnSpc>
                <a:spcPts val="1000"/>
              </a:lnSpc>
              <a:defRPr/>
            </a:pPr>
            <a:endParaRPr lang="en-US" altLang="zh-CN" dirty="0">
              <a:latin typeface="Meiryo UI" panose="020B0604030504040204" pitchFamily="50" charset="-128"/>
              <a:ea typeface="Meiryo UI" panose="020B0604030504040204" pitchFamily="50" charset="-128"/>
              <a:cs typeface="Meiryo UI" panose="020B0604030504040204" pitchFamily="50" charset="-128"/>
            </a:endParaRPr>
          </a:p>
          <a:p>
            <a:pPr>
              <a:lnSpc>
                <a:spcPts val="2300"/>
              </a:lnSpc>
              <a:tabLst>
                <a:tab pos="482600" algn="l"/>
              </a:tabLst>
              <a:defRPr/>
            </a:pPr>
            <a:r>
              <a:rPr lang="en-US" altLang="zh-CN" dirty="0">
                <a:latin typeface="Meiryo UI" panose="020B0604030504040204" pitchFamily="50" charset="-128"/>
                <a:ea typeface="Meiryo UI" panose="020B0604030504040204" pitchFamily="50" charset="-128"/>
                <a:cs typeface="Meiryo UI" panose="020B0604030504040204" pitchFamily="50" charset="-128"/>
              </a:rPr>
              <a:t>	</a:t>
            </a:r>
            <a:r>
              <a:rPr lang="en-US" altLang="zh-CN" sz="1403"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Industrial</a:t>
            </a:r>
            <a:r>
              <a:rPr lang="en-US" altLang="zh-CN" sz="1403" dirty="0">
                <a:latin typeface="Meiryo UI" panose="020B0604030504040204" pitchFamily="50" charset="-128"/>
                <a:ea typeface="Meiryo UI" panose="020B0604030504040204" pitchFamily="50" charset="-128"/>
                <a:cs typeface="Meiryo UI" panose="020B0604030504040204" pitchFamily="50" charset="-128"/>
              </a:rPr>
              <a:t> </a:t>
            </a:r>
            <a:r>
              <a:rPr lang="en-US" altLang="zh-CN" sz="1403"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Internetの注力領域</a:t>
            </a:r>
          </a:p>
          <a:p>
            <a:pPr>
              <a:lnSpc>
                <a:spcPts val="1600"/>
              </a:lnSpc>
              <a:tabLst>
                <a:tab pos="482600" algn="l"/>
              </a:tabLst>
              <a:defRPr/>
            </a:pPr>
            <a:r>
              <a:rPr lang="en-US" altLang="zh-CN" dirty="0">
                <a:latin typeface="Meiryo UI" panose="020B0604030504040204" pitchFamily="50" charset="-128"/>
                <a:ea typeface="Meiryo UI" panose="020B0604030504040204" pitchFamily="50" charset="-128"/>
                <a:cs typeface="Meiryo UI" panose="020B0604030504040204" pitchFamily="50" charset="-128"/>
              </a:rPr>
              <a:t>	</a:t>
            </a:r>
            <a:r>
              <a:rPr lang="en-US" altLang="zh-CN" sz="1403"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【パーソナライゼーション】</a:t>
            </a:r>
          </a:p>
        </p:txBody>
      </p:sp>
      <p:sp>
        <p:nvSpPr>
          <p:cNvPr id="25" name="TextBox 1"/>
          <p:cNvSpPr txBox="1">
            <a:spLocks noChangeArrowheads="1"/>
          </p:cNvSpPr>
          <p:nvPr/>
        </p:nvSpPr>
        <p:spPr bwMode="auto">
          <a:xfrm>
            <a:off x="39752" y="6694478"/>
            <a:ext cx="20272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500"/>
              </a:lnSpc>
              <a:spcBef>
                <a:spcPct val="0"/>
              </a:spcBef>
              <a:buFontTx/>
              <a:buNone/>
            </a:pPr>
            <a:r>
              <a:rPr lang="ja-JP" altLang="en-US" sz="900" dirty="0">
                <a:solidFill>
                  <a:srgbClr val="000000"/>
                </a:solidFill>
                <a:latin typeface="Meiryo UI" panose="020B0604030504040204" pitchFamily="50" charset="-128"/>
                <a:ea typeface="Meiryo UI" panose="020B0604030504040204" pitchFamily="50" charset="-128"/>
              </a:rPr>
              <a:t>（出典）</a:t>
            </a:r>
            <a:r>
              <a:rPr lang="en-US" altLang="zh-CN" sz="900" dirty="0" err="1">
                <a:solidFill>
                  <a:srgbClr val="000000"/>
                </a:solidFill>
                <a:latin typeface="Meiryo UI" panose="020B0604030504040204" pitchFamily="50" charset="-128"/>
                <a:ea typeface="Meiryo UI" panose="020B0604030504040204" pitchFamily="50" charset="-128"/>
              </a:rPr>
              <a:t>IBMの資料を基に</a:t>
            </a:r>
            <a:r>
              <a:rPr lang="en-US" altLang="ja-JP" sz="900" dirty="0" err="1">
                <a:solidFill>
                  <a:srgbClr val="000000"/>
                </a:solidFill>
                <a:latin typeface="Meiryo UI" panose="020B0604030504040204" pitchFamily="50" charset="-128"/>
                <a:ea typeface="Meiryo UI" panose="020B0604030504040204" pitchFamily="50" charset="-128"/>
              </a:rPr>
              <a:t>IHI</a:t>
            </a:r>
            <a:r>
              <a:rPr lang="en-US" altLang="zh-CN" sz="900" dirty="0" err="1">
                <a:solidFill>
                  <a:srgbClr val="000000"/>
                </a:solidFill>
                <a:latin typeface="Meiryo UI" panose="020B0604030504040204" pitchFamily="50" charset="-128"/>
                <a:ea typeface="Meiryo UI" panose="020B0604030504040204" pitchFamily="50" charset="-128"/>
              </a:rPr>
              <a:t>作成</a:t>
            </a:r>
            <a:r>
              <a:rPr lang="ja-JP" altLang="en-US" sz="900" dirty="0">
                <a:solidFill>
                  <a:srgbClr val="000000"/>
                </a:solidFill>
                <a:latin typeface="Meiryo UI" panose="020B0604030504040204" pitchFamily="50" charset="-128"/>
                <a:ea typeface="Meiryo UI" panose="020B0604030504040204" pitchFamily="50" charset="-128"/>
              </a:rPr>
              <a:t>を転載</a:t>
            </a:r>
            <a:endParaRPr lang="en-US" altLang="zh-CN" sz="900" dirty="0">
              <a:solidFill>
                <a:srgbClr val="000000"/>
              </a:solidFill>
              <a:latin typeface="Meiryo UI" panose="020B0604030504040204" pitchFamily="50" charset="-128"/>
              <a:ea typeface="Meiryo UI" panose="020B0604030504040204" pitchFamily="50" charset="-128"/>
            </a:endParaRPr>
          </a:p>
        </p:txBody>
      </p:sp>
      <p:sp>
        <p:nvSpPr>
          <p:cNvPr id="26" name="テキスト ボックス 24"/>
          <p:cNvSpPr txBox="1">
            <a:spLocks noChangeArrowheads="1"/>
          </p:cNvSpPr>
          <p:nvPr/>
        </p:nvSpPr>
        <p:spPr bwMode="auto">
          <a:xfrm>
            <a:off x="4389340" y="1480849"/>
            <a:ext cx="2192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400">
                <a:latin typeface="Meiryo UI" panose="020B0604030504040204" pitchFamily="50" charset="-128"/>
                <a:ea typeface="Meiryo UI" panose="020B0604030504040204" pitchFamily="50" charset="-128"/>
              </a:rPr>
              <a:t>Industrie 4.0</a:t>
            </a:r>
            <a:r>
              <a:rPr lang="ja-JP" altLang="en-US" sz="1400">
                <a:latin typeface="Meiryo UI" panose="020B0604030504040204" pitchFamily="50" charset="-128"/>
                <a:ea typeface="Meiryo UI" panose="020B0604030504040204" pitchFamily="50" charset="-128"/>
              </a:rPr>
              <a:t>の注力領域</a:t>
            </a:r>
            <a:endParaRPr lang="en-US" altLang="ja-JP" sz="1400">
              <a:latin typeface="Meiryo UI" panose="020B0604030504040204" pitchFamily="50" charset="-128"/>
              <a:ea typeface="Meiryo UI" panose="020B0604030504040204" pitchFamily="50" charset="-128"/>
            </a:endParaRPr>
          </a:p>
          <a:p>
            <a:pPr>
              <a:spcBef>
                <a:spcPct val="0"/>
              </a:spcBef>
              <a:buFontTx/>
              <a:buNone/>
            </a:pPr>
            <a:r>
              <a:rPr lang="en-US" altLang="ja-JP" sz="1400">
                <a:latin typeface="Meiryo UI" panose="020B0604030504040204" pitchFamily="50" charset="-128"/>
                <a:ea typeface="Meiryo UI" panose="020B0604030504040204" pitchFamily="50" charset="-128"/>
              </a:rPr>
              <a:t>【</a:t>
            </a:r>
            <a:r>
              <a:rPr lang="ja-JP" altLang="en-US" sz="1400">
                <a:latin typeface="Meiryo UI" panose="020B0604030504040204" pitchFamily="50" charset="-128"/>
                <a:ea typeface="Meiryo UI" panose="020B0604030504040204" pitchFamily="50" charset="-128"/>
              </a:rPr>
              <a:t>マス・カスタマイゼーション</a:t>
            </a:r>
            <a:r>
              <a:rPr lang="en-US" altLang="ja-JP" sz="1400">
                <a:latin typeface="Meiryo UI" panose="020B0604030504040204" pitchFamily="50" charset="-128"/>
                <a:ea typeface="Meiryo UI" panose="020B0604030504040204" pitchFamily="50" charset="-128"/>
              </a:rPr>
              <a:t>】</a:t>
            </a:r>
            <a:endParaRPr lang="ja-JP" altLang="en-US" sz="1400">
              <a:latin typeface="Meiryo UI" panose="020B0604030504040204" pitchFamily="50" charset="-128"/>
              <a:ea typeface="Meiryo UI" panose="020B0604030504040204" pitchFamily="50" charset="-128"/>
            </a:endParaRPr>
          </a:p>
        </p:txBody>
      </p:sp>
      <p:sp>
        <p:nvSpPr>
          <p:cNvPr id="27" name="テキスト ボックス 25"/>
          <p:cNvSpPr txBox="1">
            <a:spLocks noChangeArrowheads="1"/>
          </p:cNvSpPr>
          <p:nvPr/>
        </p:nvSpPr>
        <p:spPr bwMode="auto">
          <a:xfrm>
            <a:off x="1331815" y="1776124"/>
            <a:ext cx="11350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a:latin typeface="Meiryo UI" panose="020B0604030504040204" pitchFamily="50" charset="-128"/>
                <a:ea typeface="Meiryo UI" panose="020B0604030504040204" pitchFamily="50" charset="-128"/>
              </a:rPr>
              <a:t>ものづくり</a:t>
            </a:r>
          </a:p>
        </p:txBody>
      </p:sp>
      <p:sp>
        <p:nvSpPr>
          <p:cNvPr id="28" name="スライド番号プレースホルダー 3"/>
          <p:cNvSpPr>
            <a:spLocks noGrp="1"/>
          </p:cNvSpPr>
          <p:nvPr>
            <p:ph type="sldNum" sz="quarter" idx="12"/>
          </p:nvPr>
        </p:nvSpPr>
        <p:spPr bwMode="auto">
          <a:xfrm>
            <a:off x="9748740" y="6711315"/>
            <a:ext cx="5143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8D48E3F3-CBE0-42D8-BE84-D0A97E13CAC3}" type="slidenum">
              <a:rPr lang="ja-JP" altLang="en-US" sz="1200" smtClean="0">
                <a:solidFill>
                  <a:srgbClr val="898989"/>
                </a:solidFill>
              </a:rPr>
              <a:pPr>
                <a:spcBef>
                  <a:spcPct val="0"/>
                </a:spcBef>
                <a:buFontTx/>
                <a:buNone/>
              </a:pPr>
              <a:t>53</a:t>
            </a:fld>
            <a:endParaRPr lang="ja-JP" altLang="en-US" sz="1200">
              <a:solidFill>
                <a:srgbClr val="898989"/>
              </a:solidFill>
            </a:endParaRPr>
          </a:p>
        </p:txBody>
      </p:sp>
      <p:sp>
        <p:nvSpPr>
          <p:cNvPr id="2" name="角丸四角形 1"/>
          <p:cNvSpPr/>
          <p:nvPr/>
        </p:nvSpPr>
        <p:spPr>
          <a:xfrm>
            <a:off x="1066800" y="1129863"/>
            <a:ext cx="9416143" cy="3940857"/>
          </a:xfrm>
          <a:prstGeom prst="roundRect">
            <a:avLst>
              <a:gd name="adj" fmla="val 10881"/>
            </a:avLst>
          </a:prstGeom>
          <a:noFill/>
          <a:ln w="57150">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318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3719794" y="194515"/>
            <a:ext cx="4790094" cy="461665"/>
          </a:xfrm>
          <a:prstGeom prst="rect">
            <a:avLst/>
          </a:prstGeom>
        </p:spPr>
        <p:txBody>
          <a:bodyPr wrap="none">
            <a:spAutoFit/>
          </a:bodyPr>
          <a:lstStyle/>
          <a:p>
            <a:pPr>
              <a:defRPr/>
            </a:pPr>
            <a:r>
              <a:rPr lang="ja-JP" altLang="en-US" sz="2400" b="1" dirty="0">
                <a:latin typeface="Meiryo UI" panose="020B0604030504040204" pitchFamily="50" charset="-128"/>
                <a:ea typeface="Meiryo UI" panose="020B0604030504040204" pitchFamily="50" charset="-128"/>
              </a:rPr>
              <a:t>ロッキードマーチンの次世代モノつくり</a:t>
            </a:r>
          </a:p>
        </p:txBody>
      </p:sp>
      <p:pic>
        <p:nvPicPr>
          <p:cNvPr id="8" name="図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425" y="1091816"/>
            <a:ext cx="10891656" cy="575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p:cNvSpPr txBox="1"/>
          <p:nvPr/>
        </p:nvSpPr>
        <p:spPr>
          <a:xfrm>
            <a:off x="892629" y="714141"/>
            <a:ext cx="10932406"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初飛行前にデジタル・ツインの航空機を様々な故障モードで飛行シミュレーションし、不具合を事前に潰す！</a:t>
            </a:r>
          </a:p>
        </p:txBody>
      </p:sp>
      <p:pic>
        <p:nvPicPr>
          <p:cNvPr id="11" name="図 10"/>
          <p:cNvPicPr>
            <a:picLocks noChangeAspect="1"/>
          </p:cNvPicPr>
          <p:nvPr/>
        </p:nvPicPr>
        <p:blipFill>
          <a:blip r:embed="rId3"/>
          <a:stretch>
            <a:fillRect/>
          </a:stretch>
        </p:blipFill>
        <p:spPr>
          <a:xfrm>
            <a:off x="10886" y="0"/>
            <a:ext cx="881743" cy="551089"/>
          </a:xfrm>
          <a:prstGeom prst="rect">
            <a:avLst/>
          </a:prstGeom>
        </p:spPr>
      </p:pic>
    </p:spTree>
    <p:extLst>
      <p:ext uri="{BB962C8B-B14F-4D97-AF65-F5344CB8AC3E}">
        <p14:creationId xmlns:p14="http://schemas.microsoft.com/office/powerpoint/2010/main" val="2803154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3310550" y="483676"/>
            <a:ext cx="5514651" cy="461665"/>
          </a:xfrm>
          <a:prstGeom prst="rect">
            <a:avLst/>
          </a:prstGeom>
        </p:spPr>
        <p:txBody>
          <a:bodyPr wrap="none">
            <a:spAutoFit/>
          </a:bodyPr>
          <a:lstStyle/>
          <a:p>
            <a:pPr>
              <a:defRPr/>
            </a:pPr>
            <a:r>
              <a:rPr lang="ja-JP" altLang="en-US" sz="2400" b="1" dirty="0">
                <a:latin typeface="Meiryo UI" panose="020B0604030504040204" pitchFamily="50" charset="-128"/>
                <a:ea typeface="Meiryo UI" panose="020B0604030504040204" pitchFamily="50" charset="-128"/>
              </a:rPr>
              <a:t>松浦機械製作所＠福井の複合加工マシン</a:t>
            </a:r>
          </a:p>
        </p:txBody>
      </p:sp>
      <p:pic>
        <p:nvPicPr>
          <p:cNvPr id="45" name="図 44"/>
          <p:cNvPicPr>
            <a:picLocks noChangeAspect="1"/>
          </p:cNvPicPr>
          <p:nvPr/>
        </p:nvPicPr>
        <p:blipFill>
          <a:blip r:embed="rId2"/>
          <a:stretch>
            <a:fillRect/>
          </a:stretch>
        </p:blipFill>
        <p:spPr>
          <a:xfrm>
            <a:off x="10886" y="0"/>
            <a:ext cx="881743" cy="551089"/>
          </a:xfrm>
          <a:prstGeom prst="rect">
            <a:avLst/>
          </a:prstGeom>
        </p:spPr>
      </p:pic>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5" y="1718633"/>
            <a:ext cx="6059556" cy="4544667"/>
          </a:xfrm>
          <a:prstGeom prst="rect">
            <a:avLst/>
          </a:prstGeom>
        </p:spPr>
      </p:pic>
      <p:pic>
        <p:nvPicPr>
          <p:cNvPr id="17" name="図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755" y="1716278"/>
            <a:ext cx="6062697" cy="4547023"/>
          </a:xfrm>
          <a:prstGeom prst="rect">
            <a:avLst/>
          </a:prstGeom>
        </p:spPr>
      </p:pic>
      <p:sp>
        <p:nvSpPr>
          <p:cNvPr id="19" name="テキスト ボックス 18"/>
          <p:cNvSpPr txBox="1"/>
          <p:nvPr/>
        </p:nvSpPr>
        <p:spPr>
          <a:xfrm>
            <a:off x="7176340" y="1377724"/>
            <a:ext cx="3959525"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複合加工マシン（</a:t>
            </a:r>
            <a:r>
              <a:rPr kumimoji="1" lang="en-US" altLang="ja-JP" sz="1600" dirty="0">
                <a:latin typeface="Meiryo UI" panose="020B0604030504040204" pitchFamily="50" charset="-128"/>
                <a:ea typeface="Meiryo UI" panose="020B0604030504040204" pitchFamily="50" charset="-128"/>
              </a:rPr>
              <a:t>3D</a:t>
            </a:r>
            <a:r>
              <a:rPr kumimoji="1" lang="ja-JP" altLang="en-US" sz="1600" dirty="0">
                <a:latin typeface="Meiryo UI" panose="020B0604030504040204" pitchFamily="50" charset="-128"/>
                <a:ea typeface="Meiryo UI" panose="020B0604030504040204" pitchFamily="50" charset="-128"/>
              </a:rPr>
              <a:t>プリンタ＋切削）</a:t>
            </a:r>
          </a:p>
        </p:txBody>
      </p:sp>
      <p:sp>
        <p:nvSpPr>
          <p:cNvPr id="20" name="テキスト ボックス 19"/>
          <p:cNvSpPr txBox="1"/>
          <p:nvPr/>
        </p:nvSpPr>
        <p:spPr>
          <a:xfrm>
            <a:off x="-60549" y="6263300"/>
            <a:ext cx="4020586"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（出典）戦略研撮影</a:t>
            </a:r>
          </a:p>
        </p:txBody>
      </p:sp>
      <p:sp>
        <p:nvSpPr>
          <p:cNvPr id="21" name="テキスト ボックス 20"/>
          <p:cNvSpPr txBox="1"/>
          <p:nvPr/>
        </p:nvSpPr>
        <p:spPr>
          <a:xfrm>
            <a:off x="6061881" y="6263300"/>
            <a:ext cx="4020586"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（出典）戦略研撮影</a:t>
            </a:r>
          </a:p>
        </p:txBody>
      </p:sp>
      <p:sp>
        <p:nvSpPr>
          <p:cNvPr id="9" name="テキスト ボックス 8"/>
          <p:cNvSpPr txBox="1"/>
          <p:nvPr/>
        </p:nvSpPr>
        <p:spPr>
          <a:xfrm>
            <a:off x="4128367" y="891480"/>
            <a:ext cx="3959525"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自動車第三部との共同視察（</a:t>
            </a:r>
            <a:r>
              <a:rPr kumimoji="1" lang="en-US" altLang="ja-JP" sz="1600" dirty="0">
                <a:latin typeface="Meiryo UI" panose="020B0604030504040204" pitchFamily="50" charset="-128"/>
                <a:ea typeface="Meiryo UI" panose="020B0604030504040204" pitchFamily="50" charset="-128"/>
              </a:rPr>
              <a:t>2016.12.1</a:t>
            </a:r>
            <a:r>
              <a:rPr kumimoji="1" lang="ja-JP" altLang="en-US" sz="1600" dirty="0">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704288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16963" y="1073150"/>
            <a:ext cx="1555750" cy="1554163"/>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grey_circles_470x4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13" y="1241425"/>
            <a:ext cx="44767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1768475" y="4271963"/>
            <a:ext cx="1554163" cy="1554162"/>
          </a:xfrm>
          <a:prstGeom prst="rect">
            <a:avLst/>
          </a:prstGeom>
          <a:solidFill>
            <a:srgbClr val="336699"/>
          </a:solidFill>
          <a:ln>
            <a:noFill/>
          </a:ln>
          <a:scene3d>
            <a:camera prst="orthographicFront"/>
            <a:lightRig rig="threePt" dir="t"/>
          </a:scene3d>
          <a:sp3d>
            <a:bevelT w="114300" prst="artDeco"/>
          </a:sp3d>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4400" b="1" dirty="0">
                <a:solidFill>
                  <a:schemeClr val="bg1"/>
                </a:solidFill>
                <a:latin typeface="Meiryo UI" panose="020B0604030504040204" pitchFamily="50" charset="-128"/>
                <a:ea typeface="Meiryo UI" panose="020B0604030504040204" pitchFamily="50" charset="-128"/>
              </a:rPr>
              <a:t>4</a:t>
            </a:r>
            <a:endParaRPr lang="en-US" altLang="en-US" sz="4400" b="1" dirty="0">
              <a:solidFill>
                <a:schemeClr val="bg1"/>
              </a:solidFill>
              <a:latin typeface="Meiryo UI" panose="020B0604030504040204" pitchFamily="50" charset="-128"/>
              <a:ea typeface="Meiryo UI" panose="020B0604030504040204" pitchFamily="50" charset="-128"/>
            </a:endParaRPr>
          </a:p>
        </p:txBody>
      </p:sp>
      <p:sp>
        <p:nvSpPr>
          <p:cNvPr id="9" name="Rectangle 10"/>
          <p:cNvSpPr>
            <a:spLocks noChangeArrowheads="1"/>
          </p:cNvSpPr>
          <p:nvPr/>
        </p:nvSpPr>
        <p:spPr bwMode="auto">
          <a:xfrm>
            <a:off x="3316288" y="2636838"/>
            <a:ext cx="5389562" cy="1624012"/>
          </a:xfrm>
          <a:prstGeom prst="rect">
            <a:avLst/>
          </a:prstGeom>
          <a:solidFill>
            <a:schemeClr val="bg1"/>
          </a:solidFill>
          <a:ln w="38100" algn="ctr">
            <a:solidFill>
              <a:srgbClr val="336699"/>
            </a:solidFill>
            <a:round/>
            <a:headEnd type="triangle" w="med" len="med"/>
            <a:tailEnd type="triangle" w="med" len="med"/>
          </a:ln>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0000"/>
              </a:lnSpc>
              <a:spcBef>
                <a:spcPct val="50000"/>
              </a:spcBef>
              <a:buFontTx/>
              <a:buNone/>
            </a:pPr>
            <a:endParaRPr lang="en-US" altLang="en-US" sz="1400"/>
          </a:p>
        </p:txBody>
      </p:sp>
      <p:sp>
        <p:nvSpPr>
          <p:cNvPr id="10" name="Rectangle 6"/>
          <p:cNvSpPr txBox="1">
            <a:spLocks noChangeArrowheads="1"/>
          </p:cNvSpPr>
          <p:nvPr/>
        </p:nvSpPr>
        <p:spPr bwMode="auto">
          <a:xfrm>
            <a:off x="3343275" y="3121913"/>
            <a:ext cx="537368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2pPr>
            <a:lvl3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3pPr>
            <a:lvl4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4pPr>
            <a:lvl5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5pPr>
            <a:lvl6pPr marL="4572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6pPr>
            <a:lvl7pPr marL="9144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7pPr>
            <a:lvl8pPr marL="13716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8pPr>
            <a:lvl9pPr marL="18288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9pPr>
          </a:lstStyle>
          <a:p>
            <a:pPr eaLnBrk="1" hangingPunct="1">
              <a:defRPr/>
            </a:pPr>
            <a:r>
              <a:rPr lang="en-US" altLang="en-US" b="1" dirty="0">
                <a:solidFill>
                  <a:schemeClr val="accent4">
                    <a:lumMod val="50000"/>
                  </a:schemeClr>
                </a:solidFill>
              </a:rPr>
              <a:t> </a:t>
            </a:r>
            <a:r>
              <a:rPr lang="ja-JP" altLang="en-US" b="1" dirty="0">
                <a:solidFill>
                  <a:schemeClr val="accent4">
                    <a:lumMod val="50000"/>
                  </a:schemeClr>
                </a:solidFill>
              </a:rPr>
              <a:t>最後に</a:t>
            </a:r>
            <a:endParaRPr lang="en-US" altLang="en-US" b="1" dirty="0">
              <a:solidFill>
                <a:schemeClr val="accent4">
                  <a:lumMod val="50000"/>
                </a:schemeClr>
              </a:solidFill>
            </a:endParaRPr>
          </a:p>
        </p:txBody>
      </p:sp>
      <p:sp>
        <p:nvSpPr>
          <p:cNvPr id="2" name="スライド番号プレースホルダー 1"/>
          <p:cNvSpPr>
            <a:spLocks noGrp="1"/>
          </p:cNvSpPr>
          <p:nvPr>
            <p:ph type="sldNum" sz="quarter" idx="12"/>
          </p:nvPr>
        </p:nvSpPr>
        <p:spPr>
          <a:xfrm>
            <a:off x="10570028" y="6356350"/>
            <a:ext cx="783771" cy="365125"/>
          </a:xfrm>
        </p:spPr>
        <p:txBody>
          <a:bodyPr/>
          <a:lstStyle/>
          <a:p>
            <a:fld id="{E0111AC5-7BD5-411B-8205-861CC0B8AE82}" type="slidenum">
              <a:rPr kumimoji="1" lang="ja-JP" altLang="en-US" smtClean="0"/>
              <a:t>56</a:t>
            </a:fld>
            <a:endParaRPr kumimoji="1" lang="ja-JP" altLang="en-US"/>
          </a:p>
        </p:txBody>
      </p:sp>
    </p:spTree>
    <p:extLst>
      <p:ext uri="{BB962C8B-B14F-4D97-AF65-F5344CB8AC3E}">
        <p14:creationId xmlns:p14="http://schemas.microsoft.com/office/powerpoint/2010/main" val="2845051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0886" y="0"/>
            <a:ext cx="881743" cy="551089"/>
          </a:xfrm>
          <a:prstGeom prst="rect">
            <a:avLst/>
          </a:prstGeom>
        </p:spPr>
      </p:pic>
      <p:sp>
        <p:nvSpPr>
          <p:cNvPr id="27" name="object 5"/>
          <p:cNvSpPr txBox="1"/>
          <p:nvPr/>
        </p:nvSpPr>
        <p:spPr>
          <a:xfrm>
            <a:off x="55649" y="6677153"/>
            <a:ext cx="2273935" cy="123111"/>
          </a:xfrm>
          <a:prstGeom prst="rect">
            <a:avLst/>
          </a:prstGeom>
        </p:spPr>
        <p:txBody>
          <a:bodyPr vert="horz" wrap="square" lIns="0" tIns="0" rIns="0" bIns="0" rtlCol="0">
            <a:spAutoFit/>
          </a:bodyPr>
          <a:lstStyle/>
          <a:p>
            <a:pPr marL="12700">
              <a:lnSpc>
                <a:spcPct val="100000"/>
              </a:lnSpc>
            </a:pPr>
            <a:r>
              <a:rPr lang="en-US" sz="800" spc="-5" dirty="0">
                <a:latin typeface="Meiryo UI"/>
                <a:cs typeface="Meiryo UI"/>
              </a:rPr>
              <a:t>(</a:t>
            </a:r>
            <a:r>
              <a:rPr sz="800" spc="-5" dirty="0" err="1">
                <a:latin typeface="Meiryo UI"/>
                <a:cs typeface="Meiryo UI"/>
              </a:rPr>
              <a:t>出典</a:t>
            </a:r>
            <a:r>
              <a:rPr lang="en-US" sz="800" spc="-5" dirty="0">
                <a:latin typeface="Meiryo UI"/>
                <a:cs typeface="Meiryo UI"/>
              </a:rPr>
              <a:t>) </a:t>
            </a:r>
            <a:r>
              <a:rPr sz="800" spc="-5" dirty="0" err="1">
                <a:latin typeface="Meiryo UI"/>
                <a:cs typeface="Meiryo UI"/>
              </a:rPr>
              <a:t>世界経済フォーラム</a:t>
            </a:r>
            <a:endParaRPr sz="800" dirty="0">
              <a:latin typeface="Meiryo UI"/>
              <a:cs typeface="Meiryo UI"/>
            </a:endParaRPr>
          </a:p>
        </p:txBody>
      </p:sp>
      <p:graphicFrame>
        <p:nvGraphicFramePr>
          <p:cNvPr id="28" name="object 6"/>
          <p:cNvGraphicFramePr>
            <a:graphicFrameLocks noGrp="1"/>
          </p:cNvGraphicFramePr>
          <p:nvPr>
            <p:extLst>
              <p:ext uri="{D42A27DB-BD31-4B8C-83A1-F6EECF244321}">
                <p14:modId xmlns:p14="http://schemas.microsoft.com/office/powerpoint/2010/main" val="1241255586"/>
              </p:ext>
            </p:extLst>
          </p:nvPr>
        </p:nvGraphicFramePr>
        <p:xfrm>
          <a:off x="1879976" y="2980181"/>
          <a:ext cx="9149975" cy="2778245"/>
        </p:xfrm>
        <a:graphic>
          <a:graphicData uri="http://schemas.openxmlformats.org/drawingml/2006/table">
            <a:tbl>
              <a:tblPr firstRow="1" bandRow="1">
                <a:tableStyleId>{2D5ABB26-0587-4C30-8999-92F81FD0307C}</a:tableStyleId>
              </a:tblPr>
              <a:tblGrid>
                <a:gridCol w="2287494">
                  <a:extLst>
                    <a:ext uri="{9D8B030D-6E8A-4147-A177-3AD203B41FA5}">
                      <a16:colId xmlns:a16="http://schemas.microsoft.com/office/drawing/2014/main" val="20000"/>
                    </a:ext>
                  </a:extLst>
                </a:gridCol>
                <a:gridCol w="2287494">
                  <a:extLst>
                    <a:ext uri="{9D8B030D-6E8A-4147-A177-3AD203B41FA5}">
                      <a16:colId xmlns:a16="http://schemas.microsoft.com/office/drawing/2014/main" val="20001"/>
                    </a:ext>
                  </a:extLst>
                </a:gridCol>
                <a:gridCol w="2287494">
                  <a:extLst>
                    <a:ext uri="{9D8B030D-6E8A-4147-A177-3AD203B41FA5}">
                      <a16:colId xmlns:a16="http://schemas.microsoft.com/office/drawing/2014/main" val="20002"/>
                    </a:ext>
                  </a:extLst>
                </a:gridCol>
                <a:gridCol w="2287493">
                  <a:extLst>
                    <a:ext uri="{9D8B030D-6E8A-4147-A177-3AD203B41FA5}">
                      <a16:colId xmlns:a16="http://schemas.microsoft.com/office/drawing/2014/main" val="20003"/>
                    </a:ext>
                  </a:extLst>
                </a:gridCol>
              </a:tblGrid>
              <a:tr h="271272">
                <a:tc rowSpan="2" gridSpan="3">
                  <a:txBody>
                    <a:bodyPr/>
                    <a:lstStyle/>
                    <a:p>
                      <a:endParaRPr sz="800" dirty="0">
                        <a:latin typeface="Meiryo UI" panose="020B0604030504040204" pitchFamily="50" charset="-128"/>
                        <a:ea typeface="Meiryo UI" panose="020B0604030504040204" pitchFamily="50" charset="-128"/>
                        <a:cs typeface="Meiryo UI"/>
                      </a:endParaRPr>
                    </a:p>
                  </a:txBody>
                  <a:tcPr marL="0" marR="0" marT="0" marB="0">
                    <a:lnR w="9144">
                      <a:solidFill>
                        <a:srgbClr val="7E7E7E"/>
                      </a:solidFill>
                      <a:prstDash val="solid"/>
                    </a:lnR>
                  </a:tcPr>
                </a:tc>
                <a:tc rowSpan="2" hMerge="1">
                  <a:txBody>
                    <a:bodyPr/>
                    <a:lstStyle/>
                    <a:p>
                      <a:endParaRPr/>
                    </a:p>
                  </a:txBody>
                  <a:tcPr marL="0" marR="0" marT="0" marB="0"/>
                </a:tc>
                <a:tc rowSpan="2" hMerge="1">
                  <a:txBody>
                    <a:bodyPr/>
                    <a:lstStyle/>
                    <a:p>
                      <a:endParaRPr/>
                    </a:p>
                  </a:txBody>
                  <a:tcPr marL="0" marR="0" marT="0" marB="0"/>
                </a:tc>
                <a:tc>
                  <a:txBody>
                    <a:bodyPr/>
                    <a:lstStyle/>
                    <a:p>
                      <a:pPr marL="264795">
                        <a:lnSpc>
                          <a:spcPct val="100000"/>
                        </a:lnSpc>
                        <a:spcBef>
                          <a:spcPts val="330"/>
                        </a:spcBef>
                      </a:pPr>
                      <a:r>
                        <a:rPr sz="1400" b="1" spc="-35" dirty="0">
                          <a:solidFill>
                            <a:schemeClr val="tx1"/>
                          </a:solidFill>
                          <a:latin typeface="Meiryo UI" panose="020B0604030504040204" pitchFamily="50" charset="-128"/>
                          <a:ea typeface="Meiryo UI" panose="020B0604030504040204" pitchFamily="50" charset="-128"/>
                          <a:cs typeface="Meiryo UI"/>
                        </a:rPr>
                        <a:t>4.完全自動化</a:t>
                      </a:r>
                      <a:r>
                        <a:rPr lang="ja-JP" altLang="en-US" sz="1400" b="1" spc="-35" dirty="0">
                          <a:solidFill>
                            <a:schemeClr val="tx1"/>
                          </a:solidFill>
                          <a:latin typeface="Meiryo UI" panose="020B0604030504040204" pitchFamily="50" charset="-128"/>
                          <a:ea typeface="Meiryo UI" panose="020B0604030504040204" pitchFamily="50" charset="-128"/>
                          <a:cs typeface="Meiryo UI"/>
                        </a:rPr>
                        <a:t>市場</a:t>
                      </a:r>
                      <a:endParaRPr sz="1400" b="1" dirty="0">
                        <a:solidFill>
                          <a:schemeClr val="tx1"/>
                        </a:solidFill>
                        <a:latin typeface="Meiryo UI" panose="020B0604030504040204" pitchFamily="50" charset="-128"/>
                        <a:ea typeface="Meiryo UI" panose="020B0604030504040204" pitchFamily="50" charset="-128"/>
                        <a:cs typeface="Meiryo UI"/>
                      </a:endParaRPr>
                    </a:p>
                  </a:txBody>
                  <a:tcPr marL="0" marR="0" marT="0" marB="0">
                    <a:lnL w="9144">
                      <a:solidFill>
                        <a:srgbClr val="7E7E7E"/>
                      </a:solidFill>
                      <a:prstDash val="solid"/>
                    </a:lnL>
                    <a:lnR w="9144">
                      <a:solidFill>
                        <a:srgbClr val="7E7E7E"/>
                      </a:solidFill>
                      <a:prstDash val="solid"/>
                    </a:lnR>
                    <a:lnT w="9144">
                      <a:solidFill>
                        <a:srgbClr val="7E7E7E"/>
                      </a:solidFill>
                      <a:prstDash val="solid"/>
                    </a:lnT>
                    <a:lnB w="9144">
                      <a:solidFill>
                        <a:srgbClr val="7E7E7E"/>
                      </a:solidFill>
                      <a:prstDash val="solid"/>
                    </a:lnB>
                    <a:solidFill>
                      <a:srgbClr val="9DABC4"/>
                    </a:solidFill>
                  </a:tcPr>
                </a:tc>
                <a:extLst>
                  <a:ext uri="{0D108BD9-81ED-4DB2-BD59-A6C34878D82A}">
                    <a16:rowId xmlns:a16="http://schemas.microsoft.com/office/drawing/2014/main" val="10000"/>
                  </a:ext>
                </a:extLst>
              </a:tr>
              <a:tr h="254507">
                <a:tc gridSpan="3" vMerge="1">
                  <a:txBody>
                    <a:bodyPr/>
                    <a:lstStyle/>
                    <a:p>
                      <a:endParaRPr/>
                    </a:p>
                  </a:txBody>
                  <a:tcPr marL="0" marR="0" marT="0" marB="0">
                    <a:lnR w="9144">
                      <a:solidFill>
                        <a:srgbClr val="7E7E7E"/>
                      </a:solidFill>
                      <a:prstDash val="solid"/>
                    </a:lnR>
                  </a:tcPr>
                </a:tc>
                <a:tc hMerge="1" vMerge="1">
                  <a:txBody>
                    <a:bodyPr/>
                    <a:lstStyle/>
                    <a:p>
                      <a:endParaRPr/>
                    </a:p>
                  </a:txBody>
                  <a:tcPr marL="0" marR="0" marT="0" marB="0"/>
                </a:tc>
                <a:tc hMerge="1" vMerge="1">
                  <a:txBody>
                    <a:bodyPr/>
                    <a:lstStyle/>
                    <a:p>
                      <a:endParaRPr/>
                    </a:p>
                  </a:txBody>
                  <a:tcPr marL="0" marR="0" marT="0" marB="0"/>
                </a:tc>
                <a:tc rowSpan="4">
                  <a:txBody>
                    <a:bodyPr/>
                    <a:lstStyle/>
                    <a:p>
                      <a:pPr marL="31750">
                        <a:lnSpc>
                          <a:spcPct val="100000"/>
                        </a:lnSpc>
                        <a:spcBef>
                          <a:spcPts val="1105"/>
                        </a:spcBef>
                        <a:tabLst>
                          <a:tab pos="318135" algn="l"/>
                        </a:tabLst>
                      </a:pPr>
                      <a:r>
                        <a:rPr sz="1400" dirty="0">
                          <a:latin typeface="Meiryo UI" panose="020B0604030504040204" pitchFamily="50" charset="-128"/>
                          <a:ea typeface="Meiryo UI" panose="020B0604030504040204" pitchFamily="50" charset="-128"/>
                          <a:cs typeface="Arial"/>
                        </a:rPr>
                        <a:t>•	</a:t>
                      </a:r>
                      <a:r>
                        <a:rPr sz="1400" dirty="0">
                          <a:latin typeface="Meiryo UI" panose="020B0604030504040204" pitchFamily="50" charset="-128"/>
                          <a:ea typeface="Meiryo UI" panose="020B0604030504040204" pitchFamily="50" charset="-128"/>
                          <a:cs typeface="Meiryo UI"/>
                        </a:rPr>
                        <a:t>自動需給予測</a:t>
                      </a:r>
                    </a:p>
                    <a:p>
                      <a:pPr marL="31750">
                        <a:lnSpc>
                          <a:spcPct val="100000"/>
                        </a:lnSpc>
                        <a:tabLst>
                          <a:tab pos="318135" algn="l"/>
                        </a:tabLst>
                      </a:pPr>
                      <a:r>
                        <a:rPr sz="1400" dirty="0">
                          <a:latin typeface="Meiryo UI" panose="020B0604030504040204" pitchFamily="50" charset="-128"/>
                          <a:ea typeface="Meiryo UI" panose="020B0604030504040204" pitchFamily="50" charset="-128"/>
                          <a:cs typeface="Arial"/>
                        </a:rPr>
                        <a:t>•	</a:t>
                      </a:r>
                      <a:r>
                        <a:rPr sz="1400" dirty="0">
                          <a:latin typeface="Meiryo UI" panose="020B0604030504040204" pitchFamily="50" charset="-128"/>
                          <a:ea typeface="Meiryo UI" panose="020B0604030504040204" pitchFamily="50" charset="-128"/>
                          <a:cs typeface="Meiryo UI"/>
                        </a:rPr>
                        <a:t>完全自動化</a:t>
                      </a:r>
                    </a:p>
                    <a:p>
                      <a:pPr marL="31750">
                        <a:lnSpc>
                          <a:spcPct val="100000"/>
                        </a:lnSpc>
                        <a:tabLst>
                          <a:tab pos="318135" algn="l"/>
                        </a:tabLst>
                      </a:pPr>
                      <a:r>
                        <a:rPr sz="1400" dirty="0">
                          <a:latin typeface="Meiryo UI" panose="020B0604030504040204" pitchFamily="50" charset="-128"/>
                          <a:ea typeface="Meiryo UI" panose="020B0604030504040204" pitchFamily="50" charset="-128"/>
                          <a:cs typeface="Arial"/>
                        </a:rPr>
                        <a:t>•	</a:t>
                      </a:r>
                      <a:r>
                        <a:rPr sz="1400" dirty="0">
                          <a:latin typeface="Meiryo UI" panose="020B0604030504040204" pitchFamily="50" charset="-128"/>
                          <a:ea typeface="Meiryo UI" panose="020B0604030504040204" pitchFamily="50" charset="-128"/>
                          <a:cs typeface="Meiryo UI"/>
                        </a:rPr>
                        <a:t>資源最適化</a:t>
                      </a:r>
                    </a:p>
                  </a:txBody>
                  <a:tcPr marL="0" marR="0" marT="0" marB="0">
                    <a:lnL w="9143">
                      <a:solidFill>
                        <a:srgbClr val="7E7E7E"/>
                      </a:solidFill>
                      <a:prstDash val="solid"/>
                    </a:lnL>
                    <a:lnR w="9143">
                      <a:solidFill>
                        <a:srgbClr val="7E7E7E"/>
                      </a:solidFill>
                      <a:prstDash val="solid"/>
                    </a:lnR>
                    <a:lnT w="9144">
                      <a:solidFill>
                        <a:srgbClr val="7E7E7E"/>
                      </a:solidFill>
                      <a:prstDash val="solid"/>
                    </a:lnT>
                    <a:lnB w="9143">
                      <a:solidFill>
                        <a:srgbClr val="7E7E7E"/>
                      </a:solidFill>
                      <a:prstDash val="solid"/>
                    </a:lnB>
                  </a:tcPr>
                </a:tc>
                <a:extLst>
                  <a:ext uri="{0D108BD9-81ED-4DB2-BD59-A6C34878D82A}">
                    <a16:rowId xmlns:a16="http://schemas.microsoft.com/office/drawing/2014/main" val="10001"/>
                  </a:ext>
                </a:extLst>
              </a:tr>
              <a:tr h="271272">
                <a:tc rowSpan="2" gridSpan="2">
                  <a:txBody>
                    <a:bodyPr/>
                    <a:lstStyle/>
                    <a:p>
                      <a:endParaRPr sz="1400" dirty="0">
                        <a:latin typeface="Meiryo UI" panose="020B0604030504040204" pitchFamily="50" charset="-128"/>
                        <a:ea typeface="Meiryo UI" panose="020B0604030504040204" pitchFamily="50" charset="-128"/>
                        <a:cs typeface="Meiryo UI"/>
                      </a:endParaRPr>
                    </a:p>
                  </a:txBody>
                  <a:tcPr marL="0" marR="0" marT="0" marB="0">
                    <a:lnR w="9144">
                      <a:solidFill>
                        <a:srgbClr val="7E7E7E"/>
                      </a:solidFill>
                      <a:prstDash val="solid"/>
                    </a:lnR>
                  </a:tcPr>
                </a:tc>
                <a:tc rowSpan="2" hMerge="1">
                  <a:txBody>
                    <a:bodyPr/>
                    <a:lstStyle/>
                    <a:p>
                      <a:endParaRPr/>
                    </a:p>
                  </a:txBody>
                  <a:tcPr marL="0" marR="0" marT="0" marB="0"/>
                </a:tc>
                <a:tc>
                  <a:txBody>
                    <a:bodyPr/>
                    <a:lstStyle/>
                    <a:p>
                      <a:pPr marL="245110">
                        <a:lnSpc>
                          <a:spcPct val="100000"/>
                        </a:lnSpc>
                        <a:spcBef>
                          <a:spcPts val="335"/>
                        </a:spcBef>
                      </a:pPr>
                      <a:r>
                        <a:rPr sz="1400" b="1" spc="-5" dirty="0">
                          <a:solidFill>
                            <a:schemeClr val="tx1"/>
                          </a:solidFill>
                          <a:latin typeface="Meiryo UI" panose="020B0604030504040204" pitchFamily="50" charset="-128"/>
                          <a:ea typeface="Meiryo UI" panose="020B0604030504040204" pitchFamily="50" charset="-128"/>
                          <a:cs typeface="Meiryo UI"/>
                        </a:rPr>
                        <a:t>3.アウトカムエコノミー</a:t>
                      </a:r>
                      <a:endParaRPr sz="1400" b="1" dirty="0">
                        <a:solidFill>
                          <a:schemeClr val="tx1"/>
                        </a:solidFill>
                        <a:latin typeface="Meiryo UI" panose="020B0604030504040204" pitchFamily="50" charset="-128"/>
                        <a:ea typeface="Meiryo UI" panose="020B0604030504040204" pitchFamily="50" charset="-128"/>
                        <a:cs typeface="Meiryo UI"/>
                      </a:endParaRPr>
                    </a:p>
                  </a:txBody>
                  <a:tcPr marL="0" marR="0" marT="0" marB="0">
                    <a:lnL w="9144">
                      <a:solidFill>
                        <a:srgbClr val="7E7E7E"/>
                      </a:solidFill>
                      <a:prstDash val="solid"/>
                    </a:lnL>
                    <a:lnR w="9143">
                      <a:solidFill>
                        <a:srgbClr val="7E7E7E"/>
                      </a:solidFill>
                      <a:prstDash val="solid"/>
                    </a:lnR>
                    <a:lnT w="9144">
                      <a:solidFill>
                        <a:srgbClr val="7E7E7E"/>
                      </a:solidFill>
                      <a:prstDash val="solid"/>
                    </a:lnT>
                    <a:lnB w="9144">
                      <a:solidFill>
                        <a:srgbClr val="7E7E7E"/>
                      </a:solidFill>
                      <a:prstDash val="solid"/>
                    </a:lnB>
                    <a:solidFill>
                      <a:srgbClr val="9DABC4"/>
                    </a:solidFill>
                  </a:tcPr>
                </a:tc>
                <a:tc vMerge="1">
                  <a:txBody>
                    <a:bodyPr/>
                    <a:lstStyle/>
                    <a:p>
                      <a:endParaRPr/>
                    </a:p>
                  </a:txBody>
                  <a:tcPr marL="0" marR="0" marT="0" marB="0">
                    <a:lnL w="9143">
                      <a:solidFill>
                        <a:srgbClr val="7E7E7E"/>
                      </a:solidFill>
                      <a:prstDash val="solid"/>
                    </a:lnL>
                    <a:lnR w="9143">
                      <a:solidFill>
                        <a:srgbClr val="7E7E7E"/>
                      </a:solidFill>
                      <a:prstDash val="solid"/>
                    </a:lnR>
                    <a:lnT w="9144">
                      <a:solidFill>
                        <a:srgbClr val="7E7E7E"/>
                      </a:solidFill>
                      <a:prstDash val="solid"/>
                    </a:lnT>
                    <a:lnB w="9143">
                      <a:solidFill>
                        <a:srgbClr val="7E7E7E"/>
                      </a:solidFill>
                      <a:prstDash val="solid"/>
                    </a:lnB>
                  </a:tcPr>
                </a:tc>
                <a:extLst>
                  <a:ext uri="{0D108BD9-81ED-4DB2-BD59-A6C34878D82A}">
                    <a16:rowId xmlns:a16="http://schemas.microsoft.com/office/drawing/2014/main" val="10002"/>
                  </a:ext>
                </a:extLst>
              </a:tr>
              <a:tr h="256031">
                <a:tc gridSpan="2" vMerge="1">
                  <a:txBody>
                    <a:bodyPr/>
                    <a:lstStyle/>
                    <a:p>
                      <a:endParaRPr/>
                    </a:p>
                  </a:txBody>
                  <a:tcPr marL="0" marR="0" marT="0" marB="0">
                    <a:lnR w="9144">
                      <a:solidFill>
                        <a:srgbClr val="7E7E7E"/>
                      </a:solidFill>
                      <a:prstDash val="solid"/>
                    </a:lnR>
                  </a:tcPr>
                </a:tc>
                <a:tc hMerge="1" vMerge="1">
                  <a:txBody>
                    <a:bodyPr/>
                    <a:lstStyle/>
                    <a:p>
                      <a:endParaRPr/>
                    </a:p>
                  </a:txBody>
                  <a:tcPr marL="0" marR="0" marT="0" marB="0"/>
                </a:tc>
                <a:tc rowSpan="5">
                  <a:txBody>
                    <a:bodyPr/>
                    <a:lstStyle/>
                    <a:p>
                      <a:pPr marL="31115">
                        <a:lnSpc>
                          <a:spcPct val="100000"/>
                        </a:lnSpc>
                        <a:spcBef>
                          <a:spcPts val="1110"/>
                        </a:spcBef>
                        <a:tabLst>
                          <a:tab pos="318135" algn="l"/>
                        </a:tabLst>
                      </a:pPr>
                      <a:r>
                        <a:rPr sz="1400" dirty="0">
                          <a:latin typeface="Meiryo UI" panose="020B0604030504040204" pitchFamily="50" charset="-128"/>
                          <a:ea typeface="Meiryo UI" panose="020B0604030504040204" pitchFamily="50" charset="-128"/>
                          <a:cs typeface="Arial"/>
                        </a:rPr>
                        <a:t>•	</a:t>
                      </a:r>
                      <a:r>
                        <a:rPr sz="1400" dirty="0" err="1">
                          <a:latin typeface="Meiryo UI" panose="020B0604030504040204" pitchFamily="50" charset="-128"/>
                          <a:ea typeface="Meiryo UI" panose="020B0604030504040204" pitchFamily="50" charset="-128"/>
                          <a:cs typeface="Meiryo UI"/>
                        </a:rPr>
                        <a:t>成果報酬型課金</a:t>
                      </a:r>
                      <a:endParaRPr sz="1400" dirty="0">
                        <a:latin typeface="Meiryo UI" panose="020B0604030504040204" pitchFamily="50" charset="-128"/>
                        <a:ea typeface="Meiryo UI" panose="020B0604030504040204" pitchFamily="50" charset="-128"/>
                        <a:cs typeface="Meiryo UI"/>
                      </a:endParaRPr>
                    </a:p>
                    <a:p>
                      <a:pPr marL="31115">
                        <a:lnSpc>
                          <a:spcPct val="100000"/>
                        </a:lnSpc>
                        <a:tabLst>
                          <a:tab pos="318135" algn="l"/>
                        </a:tabLst>
                      </a:pPr>
                      <a:r>
                        <a:rPr sz="1400" dirty="0">
                          <a:latin typeface="Meiryo UI" panose="020B0604030504040204" pitchFamily="50" charset="-128"/>
                          <a:ea typeface="Meiryo UI" panose="020B0604030504040204" pitchFamily="50" charset="-128"/>
                          <a:cs typeface="Arial"/>
                        </a:rPr>
                        <a:t>•	</a:t>
                      </a:r>
                      <a:r>
                        <a:rPr sz="1400" dirty="0" err="1">
                          <a:latin typeface="Meiryo UI" panose="020B0604030504040204" pitchFamily="50" charset="-128"/>
                          <a:ea typeface="Meiryo UI" panose="020B0604030504040204" pitchFamily="50" charset="-128"/>
                          <a:cs typeface="Meiryo UI"/>
                        </a:rPr>
                        <a:t>エコシステム連携</a:t>
                      </a:r>
                      <a:endParaRPr sz="1400" dirty="0">
                        <a:latin typeface="Meiryo UI" panose="020B0604030504040204" pitchFamily="50" charset="-128"/>
                        <a:ea typeface="Meiryo UI" panose="020B0604030504040204" pitchFamily="50" charset="-128"/>
                        <a:cs typeface="Meiryo UI"/>
                      </a:endParaRPr>
                    </a:p>
                    <a:p>
                      <a:pPr marL="31115">
                        <a:lnSpc>
                          <a:spcPct val="100000"/>
                        </a:lnSpc>
                        <a:tabLst>
                          <a:tab pos="318135" algn="l"/>
                        </a:tabLst>
                      </a:pPr>
                      <a:r>
                        <a:rPr sz="1400" dirty="0">
                          <a:latin typeface="Meiryo UI" panose="020B0604030504040204" pitchFamily="50" charset="-128"/>
                          <a:ea typeface="Meiryo UI" panose="020B0604030504040204" pitchFamily="50" charset="-128"/>
                          <a:cs typeface="Arial"/>
                        </a:rPr>
                        <a:t>•	</a:t>
                      </a:r>
                      <a:r>
                        <a:rPr sz="1400" spc="-35" dirty="0" err="1">
                          <a:latin typeface="Meiryo UI" panose="020B0604030504040204" pitchFamily="50" charset="-128"/>
                          <a:ea typeface="Meiryo UI" panose="020B0604030504040204" pitchFamily="50" charset="-128"/>
                          <a:cs typeface="Meiryo UI"/>
                        </a:rPr>
                        <a:t>プラットフォーム</a:t>
                      </a:r>
                      <a:endParaRPr sz="1400" dirty="0">
                        <a:latin typeface="Meiryo UI" panose="020B0604030504040204" pitchFamily="50" charset="-128"/>
                        <a:ea typeface="Meiryo UI" panose="020B0604030504040204" pitchFamily="50" charset="-128"/>
                        <a:cs typeface="Meiryo UI"/>
                      </a:endParaRPr>
                    </a:p>
                  </a:txBody>
                  <a:tcPr marL="0" marR="0" marT="0" marB="0">
                    <a:lnL w="9144">
                      <a:solidFill>
                        <a:srgbClr val="7E7E7E"/>
                      </a:solidFill>
                      <a:prstDash val="solid"/>
                    </a:lnL>
                    <a:lnR w="9143">
                      <a:solidFill>
                        <a:srgbClr val="7E7E7E"/>
                      </a:solidFill>
                      <a:prstDash val="solid"/>
                    </a:lnR>
                    <a:lnT w="9144">
                      <a:solidFill>
                        <a:srgbClr val="7E7E7E"/>
                      </a:solidFill>
                      <a:prstDash val="solid"/>
                    </a:lnT>
                    <a:lnB w="9144">
                      <a:solidFill>
                        <a:srgbClr val="7E7E7E"/>
                      </a:solidFill>
                      <a:prstDash val="solid"/>
                    </a:lnB>
                  </a:tcPr>
                </a:tc>
                <a:tc vMerge="1">
                  <a:txBody>
                    <a:bodyPr/>
                    <a:lstStyle/>
                    <a:p>
                      <a:endParaRPr/>
                    </a:p>
                  </a:txBody>
                  <a:tcPr marL="0" marR="0" marT="0" marB="0">
                    <a:lnL w="9143">
                      <a:solidFill>
                        <a:srgbClr val="7E7E7E"/>
                      </a:solidFill>
                      <a:prstDash val="solid"/>
                    </a:lnL>
                    <a:lnR w="9143">
                      <a:solidFill>
                        <a:srgbClr val="7E7E7E"/>
                      </a:solidFill>
                      <a:prstDash val="solid"/>
                    </a:lnR>
                    <a:lnT w="9144">
                      <a:solidFill>
                        <a:srgbClr val="7E7E7E"/>
                      </a:solidFill>
                      <a:prstDash val="solid"/>
                    </a:lnT>
                    <a:lnB w="9143">
                      <a:solidFill>
                        <a:srgbClr val="7E7E7E"/>
                      </a:solidFill>
                      <a:prstDash val="solid"/>
                    </a:lnB>
                  </a:tcPr>
                </a:tc>
                <a:extLst>
                  <a:ext uri="{0D108BD9-81ED-4DB2-BD59-A6C34878D82A}">
                    <a16:rowId xmlns:a16="http://schemas.microsoft.com/office/drawing/2014/main" val="10003"/>
                  </a:ext>
                </a:extLst>
              </a:tr>
              <a:tr h="146304">
                <a:tc rowSpan="3">
                  <a:txBody>
                    <a:bodyPr/>
                    <a:lstStyle/>
                    <a:p>
                      <a:endParaRPr sz="1400">
                        <a:latin typeface="Meiryo UI" panose="020B0604030504040204" pitchFamily="50" charset="-128"/>
                        <a:ea typeface="Meiryo UI" panose="020B0604030504040204" pitchFamily="50" charset="-128"/>
                        <a:cs typeface="Meiryo UI"/>
                      </a:endParaRPr>
                    </a:p>
                  </a:txBody>
                  <a:tcPr marL="0" marR="0" marT="0" marB="0">
                    <a:lnR w="9143">
                      <a:solidFill>
                        <a:srgbClr val="7E7E7E"/>
                      </a:solidFill>
                      <a:prstDash val="solid"/>
                    </a:lnR>
                    <a:lnB w="9144">
                      <a:solidFill>
                        <a:srgbClr val="7E7E7E"/>
                      </a:solidFill>
                      <a:prstDash val="solid"/>
                    </a:lnB>
                  </a:tcPr>
                </a:tc>
                <a:tc rowSpan="2">
                  <a:txBody>
                    <a:bodyPr/>
                    <a:lstStyle/>
                    <a:p>
                      <a:pPr marL="20955">
                        <a:lnSpc>
                          <a:spcPct val="100000"/>
                        </a:lnSpc>
                        <a:spcBef>
                          <a:spcPts val="330"/>
                        </a:spcBef>
                      </a:pPr>
                      <a:r>
                        <a:rPr sz="1400" b="1" spc="-5" dirty="0">
                          <a:solidFill>
                            <a:schemeClr val="tx1"/>
                          </a:solidFill>
                          <a:latin typeface="Meiryo UI" panose="020B0604030504040204" pitchFamily="50" charset="-128"/>
                          <a:ea typeface="Meiryo UI" panose="020B0604030504040204" pitchFamily="50" charset="-128"/>
                          <a:cs typeface="Meiryo UI"/>
                        </a:rPr>
                        <a:t>2.サービスでの製品価値向</a:t>
                      </a:r>
                      <a:r>
                        <a:rPr lang="ja-JP" altLang="en-US" sz="1400" b="1" spc="-5" dirty="0">
                          <a:solidFill>
                            <a:schemeClr val="tx1"/>
                          </a:solidFill>
                          <a:latin typeface="Meiryo UI" panose="020B0604030504040204" pitchFamily="50" charset="-128"/>
                          <a:ea typeface="Meiryo UI" panose="020B0604030504040204" pitchFamily="50" charset="-128"/>
                          <a:cs typeface="Meiryo UI"/>
                        </a:rPr>
                        <a:t>上</a:t>
                      </a:r>
                      <a:endParaRPr sz="1400" b="1" dirty="0">
                        <a:solidFill>
                          <a:schemeClr val="tx1"/>
                        </a:solidFill>
                        <a:latin typeface="Meiryo UI" panose="020B0604030504040204" pitchFamily="50" charset="-128"/>
                        <a:ea typeface="Meiryo UI" panose="020B0604030504040204" pitchFamily="50" charset="-128"/>
                        <a:cs typeface="Meiryo UI"/>
                      </a:endParaRPr>
                    </a:p>
                  </a:txBody>
                  <a:tcPr marL="0" marR="0" marT="0" marB="0">
                    <a:lnL w="9143">
                      <a:solidFill>
                        <a:srgbClr val="7E7E7E"/>
                      </a:solidFill>
                      <a:prstDash val="solid"/>
                    </a:lnL>
                    <a:lnR w="9144">
                      <a:solidFill>
                        <a:srgbClr val="7E7E7E"/>
                      </a:solidFill>
                      <a:prstDash val="solid"/>
                    </a:lnR>
                    <a:lnT w="9143">
                      <a:solidFill>
                        <a:srgbClr val="7E7E7E"/>
                      </a:solidFill>
                      <a:prstDash val="solid"/>
                    </a:lnT>
                    <a:lnB w="9143">
                      <a:solidFill>
                        <a:srgbClr val="7E7E7E"/>
                      </a:solidFill>
                      <a:prstDash val="solid"/>
                    </a:lnB>
                    <a:solidFill>
                      <a:srgbClr val="9DABC4"/>
                    </a:solidFill>
                  </a:tcPr>
                </a:tc>
                <a:tc vMerge="1">
                  <a:txBody>
                    <a:bodyPr/>
                    <a:lstStyle/>
                    <a:p>
                      <a:endParaRPr/>
                    </a:p>
                  </a:txBody>
                  <a:tcPr marL="0" marR="0" marT="0" marB="0">
                    <a:lnL w="9144">
                      <a:solidFill>
                        <a:srgbClr val="7E7E7E"/>
                      </a:solidFill>
                      <a:prstDash val="solid"/>
                    </a:lnL>
                    <a:lnR w="9143">
                      <a:solidFill>
                        <a:srgbClr val="7E7E7E"/>
                      </a:solidFill>
                      <a:prstDash val="solid"/>
                    </a:lnR>
                    <a:lnT w="9144">
                      <a:solidFill>
                        <a:srgbClr val="7E7E7E"/>
                      </a:solidFill>
                      <a:prstDash val="solid"/>
                    </a:lnT>
                    <a:lnB w="9144">
                      <a:solidFill>
                        <a:srgbClr val="7E7E7E"/>
                      </a:solidFill>
                      <a:prstDash val="solid"/>
                    </a:lnB>
                  </a:tcPr>
                </a:tc>
                <a:tc vMerge="1">
                  <a:txBody>
                    <a:bodyPr/>
                    <a:lstStyle/>
                    <a:p>
                      <a:endParaRPr/>
                    </a:p>
                  </a:txBody>
                  <a:tcPr marL="0" marR="0" marT="0" marB="0">
                    <a:lnL w="9143">
                      <a:solidFill>
                        <a:srgbClr val="7E7E7E"/>
                      </a:solidFill>
                      <a:prstDash val="solid"/>
                    </a:lnL>
                    <a:lnR w="9143">
                      <a:solidFill>
                        <a:srgbClr val="7E7E7E"/>
                      </a:solidFill>
                      <a:prstDash val="solid"/>
                    </a:lnR>
                    <a:lnT w="9144">
                      <a:solidFill>
                        <a:srgbClr val="7E7E7E"/>
                      </a:solidFill>
                      <a:prstDash val="solid"/>
                    </a:lnT>
                    <a:lnB w="9143">
                      <a:solidFill>
                        <a:srgbClr val="7E7E7E"/>
                      </a:solidFill>
                      <a:prstDash val="solid"/>
                    </a:lnB>
                  </a:tcPr>
                </a:tc>
                <a:extLst>
                  <a:ext uri="{0D108BD9-81ED-4DB2-BD59-A6C34878D82A}">
                    <a16:rowId xmlns:a16="http://schemas.microsoft.com/office/drawing/2014/main" val="10004"/>
                  </a:ext>
                </a:extLst>
              </a:tr>
              <a:tr h="123443">
                <a:tc vMerge="1">
                  <a:txBody>
                    <a:bodyPr/>
                    <a:lstStyle/>
                    <a:p>
                      <a:endParaRPr/>
                    </a:p>
                  </a:txBody>
                  <a:tcPr marL="0" marR="0" marT="0" marB="0">
                    <a:lnR w="9143">
                      <a:solidFill>
                        <a:srgbClr val="7E7E7E"/>
                      </a:solidFill>
                      <a:prstDash val="solid"/>
                    </a:lnR>
                    <a:lnB w="9144">
                      <a:solidFill>
                        <a:srgbClr val="7E7E7E"/>
                      </a:solidFill>
                      <a:prstDash val="solid"/>
                    </a:lnB>
                  </a:tcPr>
                </a:tc>
                <a:tc vMerge="1">
                  <a:txBody>
                    <a:bodyPr/>
                    <a:lstStyle/>
                    <a:p>
                      <a:endParaRPr/>
                    </a:p>
                  </a:txBody>
                  <a:tcPr marL="0" marR="0" marT="0" marB="0">
                    <a:lnL w="9143">
                      <a:solidFill>
                        <a:srgbClr val="7E7E7E"/>
                      </a:solidFill>
                      <a:prstDash val="solid"/>
                    </a:lnL>
                    <a:lnR w="9144">
                      <a:solidFill>
                        <a:srgbClr val="7E7E7E"/>
                      </a:solidFill>
                      <a:prstDash val="solid"/>
                    </a:lnR>
                    <a:lnT w="9143">
                      <a:solidFill>
                        <a:srgbClr val="7E7E7E"/>
                      </a:solidFill>
                      <a:prstDash val="solid"/>
                    </a:lnT>
                    <a:lnB w="9143">
                      <a:solidFill>
                        <a:srgbClr val="7E7E7E"/>
                      </a:solidFill>
                      <a:prstDash val="solid"/>
                    </a:lnB>
                    <a:solidFill>
                      <a:srgbClr val="9DABC4"/>
                    </a:solidFill>
                  </a:tcPr>
                </a:tc>
                <a:tc vMerge="1">
                  <a:txBody>
                    <a:bodyPr/>
                    <a:lstStyle/>
                    <a:p>
                      <a:endParaRPr/>
                    </a:p>
                  </a:txBody>
                  <a:tcPr marL="0" marR="0" marT="0" marB="0">
                    <a:lnL w="9144">
                      <a:solidFill>
                        <a:srgbClr val="7E7E7E"/>
                      </a:solidFill>
                      <a:prstDash val="solid"/>
                    </a:lnL>
                    <a:lnR w="9143">
                      <a:solidFill>
                        <a:srgbClr val="7E7E7E"/>
                      </a:solidFill>
                      <a:prstDash val="solid"/>
                    </a:lnR>
                    <a:lnT w="9144">
                      <a:solidFill>
                        <a:srgbClr val="7E7E7E"/>
                      </a:solidFill>
                      <a:prstDash val="solid"/>
                    </a:lnT>
                    <a:lnB w="9144">
                      <a:solidFill>
                        <a:srgbClr val="7E7E7E"/>
                      </a:solidFill>
                      <a:prstDash val="solid"/>
                    </a:lnB>
                  </a:tcPr>
                </a:tc>
                <a:tc rowSpan="3">
                  <a:txBody>
                    <a:bodyPr/>
                    <a:lstStyle/>
                    <a:p>
                      <a:endParaRPr sz="1400">
                        <a:latin typeface="Meiryo UI" panose="020B0604030504040204" pitchFamily="50" charset="-128"/>
                        <a:ea typeface="Meiryo UI" panose="020B0604030504040204" pitchFamily="50" charset="-128"/>
                        <a:cs typeface="Meiryo UI"/>
                      </a:endParaRPr>
                    </a:p>
                  </a:txBody>
                  <a:tcPr marL="0" marR="0" marT="0" marB="0">
                    <a:lnL w="9144">
                      <a:solidFill>
                        <a:srgbClr val="7E7E7E"/>
                      </a:solidFill>
                      <a:prstDash val="solid"/>
                    </a:lnL>
                    <a:lnT w="9143">
                      <a:solidFill>
                        <a:srgbClr val="7E7E7E"/>
                      </a:solidFill>
                      <a:prstDash val="solid"/>
                    </a:lnT>
                  </a:tcPr>
                </a:tc>
                <a:extLst>
                  <a:ext uri="{0D108BD9-81ED-4DB2-BD59-A6C34878D82A}">
                    <a16:rowId xmlns:a16="http://schemas.microsoft.com/office/drawing/2014/main" val="10005"/>
                  </a:ext>
                </a:extLst>
              </a:tr>
              <a:tr h="256031">
                <a:tc vMerge="1">
                  <a:txBody>
                    <a:bodyPr/>
                    <a:lstStyle/>
                    <a:p>
                      <a:endParaRPr/>
                    </a:p>
                  </a:txBody>
                  <a:tcPr marL="0" marR="0" marT="0" marB="0">
                    <a:lnR w="9143">
                      <a:solidFill>
                        <a:srgbClr val="7E7E7E"/>
                      </a:solidFill>
                      <a:prstDash val="solid"/>
                    </a:lnR>
                    <a:lnB w="9144">
                      <a:solidFill>
                        <a:srgbClr val="7E7E7E"/>
                      </a:solidFill>
                      <a:prstDash val="solid"/>
                    </a:lnB>
                  </a:tcPr>
                </a:tc>
                <a:tc rowSpan="4">
                  <a:txBody>
                    <a:bodyPr/>
                    <a:lstStyle/>
                    <a:p>
                      <a:pPr marL="31115">
                        <a:lnSpc>
                          <a:spcPct val="100000"/>
                        </a:lnSpc>
                        <a:spcBef>
                          <a:spcPts val="280"/>
                        </a:spcBef>
                        <a:tabLst>
                          <a:tab pos="317500" algn="l"/>
                        </a:tabLst>
                      </a:pPr>
                      <a:r>
                        <a:rPr sz="1400" dirty="0">
                          <a:latin typeface="Meiryo UI" panose="020B0604030504040204" pitchFamily="50" charset="-128"/>
                          <a:ea typeface="Meiryo UI" panose="020B0604030504040204" pitchFamily="50" charset="-128"/>
                          <a:cs typeface="Arial"/>
                        </a:rPr>
                        <a:t>•	</a:t>
                      </a:r>
                      <a:r>
                        <a:rPr sz="1400" spc="-225" dirty="0">
                          <a:latin typeface="Meiryo UI" panose="020B0604030504040204" pitchFamily="50" charset="-128"/>
                          <a:ea typeface="Meiryo UI" panose="020B0604030504040204" pitchFamily="50" charset="-128"/>
                          <a:cs typeface="Meiryo UI"/>
                        </a:rPr>
                        <a:t>従量課金</a:t>
                      </a:r>
                      <a:r>
                        <a:rPr sz="2100" spc="-337" baseline="15873" dirty="0">
                          <a:solidFill>
                            <a:srgbClr val="FFFFFF"/>
                          </a:solidFill>
                          <a:latin typeface="Meiryo UI" panose="020B0604030504040204" pitchFamily="50" charset="-128"/>
                          <a:ea typeface="Meiryo UI" panose="020B0604030504040204" pitchFamily="50" charset="-128"/>
                          <a:cs typeface="Meiryo UI"/>
                        </a:rPr>
                        <a:t>上</a:t>
                      </a:r>
                      <a:endParaRPr sz="2100" baseline="15873" dirty="0">
                        <a:latin typeface="Meiryo UI" panose="020B0604030504040204" pitchFamily="50" charset="-128"/>
                        <a:ea typeface="Meiryo UI" panose="020B0604030504040204" pitchFamily="50" charset="-128"/>
                        <a:cs typeface="Meiryo UI"/>
                      </a:endParaRPr>
                    </a:p>
                    <a:p>
                      <a:pPr marL="317500" marR="299720" indent="-287020">
                        <a:lnSpc>
                          <a:spcPct val="100000"/>
                        </a:lnSpc>
                        <a:tabLst>
                          <a:tab pos="317500" algn="l"/>
                        </a:tabLst>
                      </a:pPr>
                      <a:r>
                        <a:rPr sz="1400" dirty="0">
                          <a:latin typeface="Meiryo UI" panose="020B0604030504040204" pitchFamily="50" charset="-128"/>
                          <a:ea typeface="Meiryo UI" panose="020B0604030504040204" pitchFamily="50" charset="-128"/>
                          <a:cs typeface="Arial"/>
                        </a:rPr>
                        <a:t>•	</a:t>
                      </a:r>
                      <a:r>
                        <a:rPr sz="1400" dirty="0" err="1">
                          <a:latin typeface="Meiryo UI" panose="020B0604030504040204" pitchFamily="50" charset="-128"/>
                          <a:ea typeface="Meiryo UI" panose="020B0604030504040204" pitchFamily="50" charset="-128"/>
                          <a:cs typeface="Meiryo UI"/>
                        </a:rPr>
                        <a:t>ソフトウェア</a:t>
                      </a:r>
                      <a:r>
                        <a:rPr sz="1400" spc="-10" dirty="0" err="1">
                          <a:latin typeface="Meiryo UI" panose="020B0604030504040204" pitchFamily="50" charset="-128"/>
                          <a:ea typeface="Meiryo UI" panose="020B0604030504040204" pitchFamily="50" charset="-128"/>
                          <a:cs typeface="Meiryo UI"/>
                        </a:rPr>
                        <a:t>ベー</a:t>
                      </a:r>
                      <a:r>
                        <a:rPr sz="1400" dirty="0" err="1">
                          <a:latin typeface="Meiryo UI" panose="020B0604030504040204" pitchFamily="50" charset="-128"/>
                          <a:ea typeface="Meiryo UI" panose="020B0604030504040204" pitchFamily="50" charset="-128"/>
                          <a:cs typeface="Meiryo UI"/>
                        </a:rPr>
                        <a:t>スの</a:t>
                      </a:r>
                      <a:endParaRPr lang="en-US" sz="1400" dirty="0">
                        <a:latin typeface="Meiryo UI" panose="020B0604030504040204" pitchFamily="50" charset="-128"/>
                        <a:ea typeface="Meiryo UI" panose="020B0604030504040204" pitchFamily="50" charset="-128"/>
                        <a:cs typeface="Meiryo UI"/>
                      </a:endParaRPr>
                    </a:p>
                    <a:p>
                      <a:pPr marL="317500" marR="299720" indent="-287020">
                        <a:lnSpc>
                          <a:spcPct val="100000"/>
                        </a:lnSpc>
                        <a:tabLst>
                          <a:tab pos="317500" algn="l"/>
                        </a:tabLst>
                      </a:pPr>
                      <a:r>
                        <a:rPr lang="ja-JP" altLang="en-US" sz="1400" spc="5" dirty="0">
                          <a:latin typeface="Meiryo UI" panose="020B0604030504040204" pitchFamily="50" charset="-128"/>
                          <a:ea typeface="Meiryo UI" panose="020B0604030504040204" pitchFamily="50" charset="-128"/>
                          <a:cs typeface="Meiryo UI"/>
                        </a:rPr>
                        <a:t>　　</a:t>
                      </a:r>
                      <a:r>
                        <a:rPr lang="ja-JP" altLang="en-US" sz="1400" spc="5" baseline="0" dirty="0">
                          <a:latin typeface="Meiryo UI" panose="020B0604030504040204" pitchFamily="50" charset="-128"/>
                          <a:ea typeface="Meiryo UI" panose="020B0604030504040204" pitchFamily="50" charset="-128"/>
                          <a:cs typeface="Meiryo UI"/>
                        </a:rPr>
                        <a:t> </a:t>
                      </a:r>
                      <a:r>
                        <a:rPr sz="1400" spc="5" dirty="0" err="1">
                          <a:latin typeface="Meiryo UI" panose="020B0604030504040204" pitchFamily="50" charset="-128"/>
                          <a:ea typeface="Meiryo UI" panose="020B0604030504040204" pitchFamily="50" charset="-128"/>
                          <a:cs typeface="Meiryo UI"/>
                        </a:rPr>
                        <a:t>サービス</a:t>
                      </a:r>
                      <a:endParaRPr sz="1400" dirty="0">
                        <a:latin typeface="Meiryo UI" panose="020B0604030504040204" pitchFamily="50" charset="-128"/>
                        <a:ea typeface="Meiryo UI" panose="020B0604030504040204" pitchFamily="50" charset="-128"/>
                        <a:cs typeface="Meiryo UI"/>
                      </a:endParaRPr>
                    </a:p>
                    <a:p>
                      <a:pPr marL="31115">
                        <a:lnSpc>
                          <a:spcPct val="100000"/>
                        </a:lnSpc>
                        <a:tabLst>
                          <a:tab pos="317500" algn="l"/>
                        </a:tabLst>
                      </a:pPr>
                      <a:r>
                        <a:rPr sz="1400" dirty="0">
                          <a:latin typeface="Meiryo UI" panose="020B0604030504040204" pitchFamily="50" charset="-128"/>
                          <a:ea typeface="Meiryo UI" panose="020B0604030504040204" pitchFamily="50" charset="-128"/>
                          <a:cs typeface="Arial"/>
                        </a:rPr>
                        <a:t>•	</a:t>
                      </a:r>
                      <a:r>
                        <a:rPr sz="1400" dirty="0">
                          <a:latin typeface="Meiryo UI" panose="020B0604030504040204" pitchFamily="50" charset="-128"/>
                          <a:ea typeface="Meiryo UI" panose="020B0604030504040204" pitchFamily="50" charset="-128"/>
                          <a:cs typeface="Meiryo UI"/>
                        </a:rPr>
                        <a:t>データ活用</a:t>
                      </a:r>
                    </a:p>
                  </a:txBody>
                  <a:tcPr marL="0" marR="0" marT="0" marB="0">
                    <a:lnL w="9144">
                      <a:solidFill>
                        <a:srgbClr val="7E7E7E"/>
                      </a:solidFill>
                      <a:prstDash val="solid"/>
                    </a:lnL>
                    <a:lnR w="9144">
                      <a:solidFill>
                        <a:srgbClr val="7E7E7E"/>
                      </a:solidFill>
                      <a:prstDash val="solid"/>
                    </a:lnR>
                    <a:lnT w="9143">
                      <a:solidFill>
                        <a:srgbClr val="7E7E7E"/>
                      </a:solidFill>
                      <a:prstDash val="solid"/>
                    </a:lnT>
                    <a:lnB w="9144">
                      <a:solidFill>
                        <a:srgbClr val="7E7E7E"/>
                      </a:solidFill>
                      <a:prstDash val="solid"/>
                    </a:lnB>
                  </a:tcPr>
                </a:tc>
                <a:tc vMerge="1">
                  <a:txBody>
                    <a:bodyPr/>
                    <a:lstStyle/>
                    <a:p>
                      <a:endParaRPr/>
                    </a:p>
                  </a:txBody>
                  <a:tcPr marL="0" marR="0" marT="0" marB="0">
                    <a:lnL w="9144">
                      <a:solidFill>
                        <a:srgbClr val="7E7E7E"/>
                      </a:solidFill>
                      <a:prstDash val="solid"/>
                    </a:lnL>
                    <a:lnR w="9143">
                      <a:solidFill>
                        <a:srgbClr val="7E7E7E"/>
                      </a:solidFill>
                      <a:prstDash val="solid"/>
                    </a:lnR>
                    <a:lnT w="9144">
                      <a:solidFill>
                        <a:srgbClr val="7E7E7E"/>
                      </a:solidFill>
                      <a:prstDash val="solid"/>
                    </a:lnT>
                    <a:lnB w="9144">
                      <a:solidFill>
                        <a:srgbClr val="7E7E7E"/>
                      </a:solidFill>
                      <a:prstDash val="solid"/>
                    </a:lnB>
                  </a:tcPr>
                </a:tc>
                <a:tc vMerge="1">
                  <a:txBody>
                    <a:bodyPr/>
                    <a:lstStyle/>
                    <a:p>
                      <a:endParaRPr/>
                    </a:p>
                  </a:txBody>
                  <a:tcPr marL="0" marR="0" marT="0" marB="0">
                    <a:lnL w="9144">
                      <a:solidFill>
                        <a:srgbClr val="7E7E7E"/>
                      </a:solidFill>
                      <a:prstDash val="solid"/>
                    </a:lnL>
                    <a:lnT w="9143">
                      <a:solidFill>
                        <a:srgbClr val="7E7E7E"/>
                      </a:solidFill>
                      <a:prstDash val="solid"/>
                    </a:lnT>
                  </a:tcPr>
                </a:tc>
                <a:extLst>
                  <a:ext uri="{0D108BD9-81ED-4DB2-BD59-A6C34878D82A}">
                    <a16:rowId xmlns:a16="http://schemas.microsoft.com/office/drawing/2014/main" val="10006"/>
                  </a:ext>
                </a:extLst>
              </a:tr>
              <a:tr h="147828">
                <a:tc rowSpan="2">
                  <a:txBody>
                    <a:bodyPr/>
                    <a:lstStyle/>
                    <a:p>
                      <a:pPr marL="83820">
                        <a:lnSpc>
                          <a:spcPct val="100000"/>
                        </a:lnSpc>
                        <a:spcBef>
                          <a:spcPts val="334"/>
                        </a:spcBef>
                      </a:pPr>
                      <a:r>
                        <a:rPr sz="1400" b="1" spc="-5" dirty="0">
                          <a:solidFill>
                            <a:schemeClr val="tx1"/>
                          </a:solidFill>
                          <a:latin typeface="Meiryo UI" panose="020B0604030504040204" pitchFamily="50" charset="-128"/>
                          <a:ea typeface="Meiryo UI" panose="020B0604030504040204" pitchFamily="50" charset="-128"/>
                          <a:cs typeface="Meiryo UI"/>
                        </a:rPr>
                        <a:t>1.オペレーションの効率化</a:t>
                      </a:r>
                      <a:endParaRPr sz="1400" b="1" dirty="0">
                        <a:solidFill>
                          <a:schemeClr val="tx1"/>
                        </a:solidFill>
                        <a:latin typeface="Meiryo UI" panose="020B0604030504040204" pitchFamily="50" charset="-128"/>
                        <a:ea typeface="Meiryo UI" panose="020B0604030504040204" pitchFamily="50" charset="-128"/>
                        <a:cs typeface="Meiryo UI"/>
                      </a:endParaRPr>
                    </a:p>
                  </a:txBody>
                  <a:tcPr marL="0" marR="0" marT="0" marB="0">
                    <a:lnL w="9144">
                      <a:solidFill>
                        <a:srgbClr val="7E7E7E"/>
                      </a:solidFill>
                      <a:prstDash val="solid"/>
                    </a:lnL>
                    <a:lnR w="9144">
                      <a:solidFill>
                        <a:srgbClr val="7E7E7E"/>
                      </a:solidFill>
                      <a:prstDash val="solid"/>
                    </a:lnR>
                    <a:lnT w="9144">
                      <a:solidFill>
                        <a:srgbClr val="7E7E7E"/>
                      </a:solidFill>
                      <a:prstDash val="solid"/>
                    </a:lnT>
                    <a:lnB w="9144">
                      <a:solidFill>
                        <a:srgbClr val="7E7E7E"/>
                      </a:solidFill>
                      <a:prstDash val="solid"/>
                    </a:lnB>
                    <a:solidFill>
                      <a:srgbClr val="9DABC4"/>
                    </a:solidFill>
                  </a:tcPr>
                </a:tc>
                <a:tc vMerge="1">
                  <a:txBody>
                    <a:bodyPr/>
                    <a:lstStyle/>
                    <a:p>
                      <a:endParaRPr/>
                    </a:p>
                  </a:txBody>
                  <a:tcPr marL="0" marR="0" marT="0" marB="0">
                    <a:lnL w="9144">
                      <a:solidFill>
                        <a:srgbClr val="7E7E7E"/>
                      </a:solidFill>
                      <a:prstDash val="solid"/>
                    </a:lnL>
                    <a:lnR w="9144">
                      <a:solidFill>
                        <a:srgbClr val="7E7E7E"/>
                      </a:solidFill>
                      <a:prstDash val="solid"/>
                    </a:lnR>
                    <a:lnT w="9143">
                      <a:solidFill>
                        <a:srgbClr val="7E7E7E"/>
                      </a:solidFill>
                      <a:prstDash val="solid"/>
                    </a:lnT>
                    <a:lnB w="9144">
                      <a:solidFill>
                        <a:srgbClr val="7E7E7E"/>
                      </a:solidFill>
                      <a:prstDash val="solid"/>
                    </a:lnB>
                  </a:tcPr>
                </a:tc>
                <a:tc vMerge="1">
                  <a:txBody>
                    <a:bodyPr/>
                    <a:lstStyle/>
                    <a:p>
                      <a:endParaRPr/>
                    </a:p>
                  </a:txBody>
                  <a:tcPr marL="0" marR="0" marT="0" marB="0">
                    <a:lnL w="9144">
                      <a:solidFill>
                        <a:srgbClr val="7E7E7E"/>
                      </a:solidFill>
                      <a:prstDash val="solid"/>
                    </a:lnL>
                    <a:lnR w="9143">
                      <a:solidFill>
                        <a:srgbClr val="7E7E7E"/>
                      </a:solidFill>
                      <a:prstDash val="solid"/>
                    </a:lnR>
                    <a:lnT w="9144">
                      <a:solidFill>
                        <a:srgbClr val="7E7E7E"/>
                      </a:solidFill>
                      <a:prstDash val="solid"/>
                    </a:lnT>
                    <a:lnB w="9144">
                      <a:solidFill>
                        <a:srgbClr val="7E7E7E"/>
                      </a:solidFill>
                      <a:prstDash val="solid"/>
                    </a:lnB>
                  </a:tcPr>
                </a:tc>
                <a:tc vMerge="1">
                  <a:txBody>
                    <a:bodyPr/>
                    <a:lstStyle/>
                    <a:p>
                      <a:endParaRPr/>
                    </a:p>
                  </a:txBody>
                  <a:tcPr marL="0" marR="0" marT="0" marB="0">
                    <a:lnL w="9144">
                      <a:solidFill>
                        <a:srgbClr val="7E7E7E"/>
                      </a:solidFill>
                      <a:prstDash val="solid"/>
                    </a:lnL>
                    <a:lnT w="9143">
                      <a:solidFill>
                        <a:srgbClr val="7E7E7E"/>
                      </a:solidFill>
                      <a:prstDash val="solid"/>
                    </a:lnT>
                  </a:tcPr>
                </a:tc>
                <a:extLst>
                  <a:ext uri="{0D108BD9-81ED-4DB2-BD59-A6C34878D82A}">
                    <a16:rowId xmlns:a16="http://schemas.microsoft.com/office/drawing/2014/main" val="10007"/>
                  </a:ext>
                </a:extLst>
              </a:tr>
              <a:tr h="123443">
                <a:tc vMerge="1">
                  <a:txBody>
                    <a:bodyPr/>
                    <a:lstStyle/>
                    <a:p>
                      <a:endParaRPr/>
                    </a:p>
                  </a:txBody>
                  <a:tcPr marL="0" marR="0" marT="0" marB="0">
                    <a:lnL w="9144">
                      <a:solidFill>
                        <a:srgbClr val="7E7E7E"/>
                      </a:solidFill>
                      <a:prstDash val="solid"/>
                    </a:lnL>
                    <a:lnR w="9144">
                      <a:solidFill>
                        <a:srgbClr val="7E7E7E"/>
                      </a:solidFill>
                      <a:prstDash val="solid"/>
                    </a:lnR>
                    <a:lnT w="9144">
                      <a:solidFill>
                        <a:srgbClr val="7E7E7E"/>
                      </a:solidFill>
                      <a:prstDash val="solid"/>
                    </a:lnT>
                    <a:lnB w="9144">
                      <a:solidFill>
                        <a:srgbClr val="7E7E7E"/>
                      </a:solidFill>
                      <a:prstDash val="solid"/>
                    </a:lnB>
                    <a:solidFill>
                      <a:srgbClr val="9DABC4"/>
                    </a:solidFill>
                  </a:tcPr>
                </a:tc>
                <a:tc vMerge="1">
                  <a:txBody>
                    <a:bodyPr/>
                    <a:lstStyle/>
                    <a:p>
                      <a:endParaRPr/>
                    </a:p>
                  </a:txBody>
                  <a:tcPr marL="0" marR="0" marT="0" marB="0">
                    <a:lnL w="9144">
                      <a:solidFill>
                        <a:srgbClr val="7E7E7E"/>
                      </a:solidFill>
                      <a:prstDash val="solid"/>
                    </a:lnL>
                    <a:lnR w="9144">
                      <a:solidFill>
                        <a:srgbClr val="7E7E7E"/>
                      </a:solidFill>
                      <a:prstDash val="solid"/>
                    </a:lnR>
                    <a:lnT w="9143">
                      <a:solidFill>
                        <a:srgbClr val="7E7E7E"/>
                      </a:solidFill>
                      <a:prstDash val="solid"/>
                    </a:lnT>
                    <a:lnB w="9144">
                      <a:solidFill>
                        <a:srgbClr val="7E7E7E"/>
                      </a:solidFill>
                      <a:prstDash val="solid"/>
                    </a:lnB>
                  </a:tcPr>
                </a:tc>
                <a:tc rowSpan="2" gridSpan="2">
                  <a:txBody>
                    <a:bodyPr/>
                    <a:lstStyle/>
                    <a:p>
                      <a:endParaRPr sz="1400">
                        <a:latin typeface="Meiryo UI" panose="020B0604030504040204" pitchFamily="50" charset="-128"/>
                        <a:ea typeface="Meiryo UI" panose="020B0604030504040204" pitchFamily="50" charset="-128"/>
                        <a:cs typeface="Meiryo UI"/>
                      </a:endParaRPr>
                    </a:p>
                  </a:txBody>
                  <a:tcPr marL="0" marR="0" marT="0" marB="0">
                    <a:lnL w="9144">
                      <a:solidFill>
                        <a:srgbClr val="7E7E7E"/>
                      </a:solidFill>
                      <a:prstDash val="solid"/>
                    </a:lnL>
                    <a:lnT w="9144" cap="flat" cmpd="sng" algn="ctr">
                      <a:solidFill>
                        <a:srgbClr val="7E7E7E"/>
                      </a:solidFill>
                      <a:prstDash val="solid"/>
                      <a:round/>
                      <a:headEnd type="none" w="med" len="med"/>
                      <a:tailEnd type="none" w="med" len="med"/>
                    </a:lnT>
                  </a:tcPr>
                </a:tc>
                <a:tc rowSpan="2" hMerge="1">
                  <a:txBody>
                    <a:bodyPr/>
                    <a:lstStyle/>
                    <a:p>
                      <a:endParaRPr/>
                    </a:p>
                  </a:txBody>
                  <a:tcPr marL="0" marR="0" marT="0" marB="0"/>
                </a:tc>
                <a:extLst>
                  <a:ext uri="{0D108BD9-81ED-4DB2-BD59-A6C34878D82A}">
                    <a16:rowId xmlns:a16="http://schemas.microsoft.com/office/drawing/2014/main" val="10008"/>
                  </a:ext>
                </a:extLst>
              </a:tr>
              <a:tr h="402335">
                <a:tc rowSpan="2">
                  <a:txBody>
                    <a:bodyPr/>
                    <a:lstStyle/>
                    <a:p>
                      <a:pPr marL="30480">
                        <a:lnSpc>
                          <a:spcPct val="100000"/>
                        </a:lnSpc>
                        <a:spcBef>
                          <a:spcPts val="1110"/>
                        </a:spcBef>
                        <a:tabLst>
                          <a:tab pos="316865" algn="l"/>
                        </a:tabLst>
                      </a:pPr>
                      <a:r>
                        <a:rPr sz="1400" dirty="0">
                          <a:latin typeface="Meiryo UI" panose="020B0604030504040204" pitchFamily="50" charset="-128"/>
                          <a:ea typeface="Meiryo UI" panose="020B0604030504040204" pitchFamily="50" charset="-128"/>
                          <a:cs typeface="Arial"/>
                        </a:rPr>
                        <a:t>•	</a:t>
                      </a:r>
                      <a:r>
                        <a:rPr sz="1400" dirty="0">
                          <a:latin typeface="Meiryo UI" panose="020B0604030504040204" pitchFamily="50" charset="-128"/>
                          <a:ea typeface="Meiryo UI" panose="020B0604030504040204" pitchFamily="50" charset="-128"/>
                          <a:cs typeface="Meiryo UI"/>
                        </a:rPr>
                        <a:t>設備効率向上</a:t>
                      </a:r>
                    </a:p>
                    <a:p>
                      <a:pPr marL="30480">
                        <a:lnSpc>
                          <a:spcPct val="100000"/>
                        </a:lnSpc>
                        <a:tabLst>
                          <a:tab pos="316865" algn="l"/>
                        </a:tabLst>
                      </a:pPr>
                      <a:r>
                        <a:rPr sz="1400" dirty="0">
                          <a:latin typeface="Meiryo UI" panose="020B0604030504040204" pitchFamily="50" charset="-128"/>
                          <a:ea typeface="Meiryo UI" panose="020B0604030504040204" pitchFamily="50" charset="-128"/>
                          <a:cs typeface="Arial"/>
                        </a:rPr>
                        <a:t>•	</a:t>
                      </a:r>
                      <a:r>
                        <a:rPr sz="1400" dirty="0">
                          <a:latin typeface="Meiryo UI" panose="020B0604030504040204" pitchFamily="50" charset="-128"/>
                          <a:ea typeface="Meiryo UI" panose="020B0604030504040204" pitchFamily="50" charset="-128"/>
                          <a:cs typeface="Meiryo UI"/>
                        </a:rPr>
                        <a:t>運用コスト削減</a:t>
                      </a:r>
                    </a:p>
                    <a:p>
                      <a:pPr marL="30480">
                        <a:lnSpc>
                          <a:spcPct val="100000"/>
                        </a:lnSpc>
                        <a:tabLst>
                          <a:tab pos="316865" algn="l"/>
                        </a:tabLst>
                      </a:pPr>
                      <a:r>
                        <a:rPr sz="1400" dirty="0">
                          <a:latin typeface="Meiryo UI" panose="020B0604030504040204" pitchFamily="50" charset="-128"/>
                          <a:ea typeface="Meiryo UI" panose="020B0604030504040204" pitchFamily="50" charset="-128"/>
                          <a:cs typeface="Arial"/>
                        </a:rPr>
                        <a:t>•	</a:t>
                      </a:r>
                      <a:r>
                        <a:rPr lang="ja-JP" altLang="en-US" sz="1400" dirty="0">
                          <a:latin typeface="Meiryo UI" panose="020B0604030504040204" pitchFamily="50" charset="-128"/>
                          <a:ea typeface="Meiryo UI" panose="020B0604030504040204" pitchFamily="50" charset="-128"/>
                          <a:cs typeface="Arial"/>
                        </a:rPr>
                        <a:t>生産性</a:t>
                      </a:r>
                      <a:r>
                        <a:rPr sz="1400" spc="-60" dirty="0" err="1">
                          <a:latin typeface="Meiryo UI" panose="020B0604030504040204" pitchFamily="50" charset="-128"/>
                          <a:ea typeface="Meiryo UI" panose="020B0604030504040204" pitchFamily="50" charset="-128"/>
                          <a:cs typeface="Meiryo UI"/>
                        </a:rPr>
                        <a:t>向上</a:t>
                      </a:r>
                      <a:endParaRPr sz="1400" dirty="0">
                        <a:latin typeface="Meiryo UI" panose="020B0604030504040204" pitchFamily="50" charset="-128"/>
                        <a:ea typeface="Meiryo UI" panose="020B0604030504040204" pitchFamily="50" charset="-128"/>
                        <a:cs typeface="Meiryo UI"/>
                      </a:endParaRPr>
                    </a:p>
                  </a:txBody>
                  <a:tcPr marL="0" marR="0" marT="0" marB="0">
                    <a:lnL w="9143">
                      <a:solidFill>
                        <a:srgbClr val="7E7E7E"/>
                      </a:solidFill>
                      <a:prstDash val="solid"/>
                    </a:lnL>
                    <a:lnR w="9144">
                      <a:solidFill>
                        <a:srgbClr val="7E7E7E"/>
                      </a:solidFill>
                      <a:prstDash val="solid"/>
                    </a:lnR>
                    <a:lnT w="9144">
                      <a:solidFill>
                        <a:srgbClr val="7E7E7E"/>
                      </a:solidFill>
                      <a:prstDash val="solid"/>
                    </a:lnT>
                    <a:lnB w="9143">
                      <a:solidFill>
                        <a:srgbClr val="7E7E7E"/>
                      </a:solidFill>
                      <a:prstDash val="solid"/>
                    </a:lnB>
                  </a:tcPr>
                </a:tc>
                <a:tc vMerge="1">
                  <a:txBody>
                    <a:bodyPr/>
                    <a:lstStyle/>
                    <a:p>
                      <a:endParaRPr/>
                    </a:p>
                  </a:txBody>
                  <a:tcPr marL="0" marR="0" marT="0" marB="0">
                    <a:lnL w="9144">
                      <a:solidFill>
                        <a:srgbClr val="7E7E7E"/>
                      </a:solidFill>
                      <a:prstDash val="solid"/>
                    </a:lnL>
                    <a:lnR w="9144">
                      <a:solidFill>
                        <a:srgbClr val="7E7E7E"/>
                      </a:solidFill>
                      <a:prstDash val="solid"/>
                    </a:lnR>
                    <a:lnT w="9143">
                      <a:solidFill>
                        <a:srgbClr val="7E7E7E"/>
                      </a:solidFill>
                      <a:prstDash val="solid"/>
                    </a:lnT>
                    <a:lnB w="9144">
                      <a:solidFill>
                        <a:srgbClr val="7E7E7E"/>
                      </a:solidFill>
                      <a:prstDash val="solid"/>
                    </a:lnB>
                  </a:tcPr>
                </a:tc>
                <a:tc gridSpan="2" vMerge="1">
                  <a:txBody>
                    <a:bodyPr/>
                    <a:lstStyle/>
                    <a:p>
                      <a:endParaRPr/>
                    </a:p>
                  </a:txBody>
                  <a:tcPr marL="0" marR="0" marT="0" marB="0">
                    <a:lnL w="9144">
                      <a:solidFill>
                        <a:srgbClr val="7E7E7E"/>
                      </a:solidFill>
                      <a:prstDash val="solid"/>
                    </a:lnL>
                  </a:tcPr>
                </a:tc>
                <a:tc hMerge="1" vMerge="1">
                  <a:txBody>
                    <a:bodyPr/>
                    <a:lstStyle/>
                    <a:p>
                      <a:endParaRPr/>
                    </a:p>
                  </a:txBody>
                  <a:tcPr marL="0" marR="0" marT="0" marB="0"/>
                </a:tc>
                <a:extLst>
                  <a:ext uri="{0D108BD9-81ED-4DB2-BD59-A6C34878D82A}">
                    <a16:rowId xmlns:a16="http://schemas.microsoft.com/office/drawing/2014/main" val="10009"/>
                  </a:ext>
                </a:extLst>
              </a:tr>
              <a:tr h="525779">
                <a:tc vMerge="1">
                  <a:txBody>
                    <a:bodyPr/>
                    <a:lstStyle/>
                    <a:p>
                      <a:endParaRPr/>
                    </a:p>
                  </a:txBody>
                  <a:tcPr marL="0" marR="0" marT="0" marB="0">
                    <a:lnL w="9143">
                      <a:solidFill>
                        <a:srgbClr val="7E7E7E"/>
                      </a:solidFill>
                      <a:prstDash val="solid"/>
                    </a:lnL>
                    <a:lnR w="9144">
                      <a:solidFill>
                        <a:srgbClr val="7E7E7E"/>
                      </a:solidFill>
                      <a:prstDash val="solid"/>
                    </a:lnR>
                    <a:lnT w="9144">
                      <a:solidFill>
                        <a:srgbClr val="7E7E7E"/>
                      </a:solidFill>
                      <a:prstDash val="solid"/>
                    </a:lnT>
                    <a:lnB w="9143">
                      <a:solidFill>
                        <a:srgbClr val="7E7E7E"/>
                      </a:solidFill>
                      <a:prstDash val="solid"/>
                    </a:lnB>
                  </a:tcPr>
                </a:tc>
                <a:tc gridSpan="3">
                  <a:txBody>
                    <a:bodyPr/>
                    <a:lstStyle/>
                    <a:p>
                      <a:endParaRPr sz="1400" dirty="0">
                        <a:latin typeface="Meiryo UI" panose="020B0604030504040204" pitchFamily="50" charset="-128"/>
                        <a:ea typeface="Meiryo UI" panose="020B0604030504040204" pitchFamily="50" charset="-128"/>
                        <a:cs typeface="Meiryo UI"/>
                      </a:endParaRPr>
                    </a:p>
                  </a:txBody>
                  <a:tcPr marL="0" marR="0" marT="0" marB="0">
                    <a:lnL w="9143">
                      <a:solidFill>
                        <a:srgbClr val="7E7E7E"/>
                      </a:solidFill>
                      <a:prstDash val="solid"/>
                    </a:lnL>
                    <a:lnT w="9144" cap="flat" cmpd="sng" algn="ctr">
                      <a:solidFill>
                        <a:srgbClr val="7E7E7E"/>
                      </a:solidFill>
                      <a:prstDash val="solid"/>
                      <a:round/>
                      <a:headEnd type="none" w="med" len="med"/>
                      <a:tailEnd type="none" w="med" len="me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0"/>
                  </a:ext>
                </a:extLst>
              </a:tr>
            </a:tbl>
          </a:graphicData>
        </a:graphic>
      </p:graphicFrame>
      <p:sp>
        <p:nvSpPr>
          <p:cNvPr id="29" name="object 7"/>
          <p:cNvSpPr/>
          <p:nvPr/>
        </p:nvSpPr>
        <p:spPr>
          <a:xfrm>
            <a:off x="1895214" y="3370326"/>
            <a:ext cx="4448435" cy="327660"/>
          </a:xfrm>
          <a:custGeom>
            <a:avLst/>
            <a:gdLst/>
            <a:ahLst/>
            <a:cxnLst/>
            <a:rect l="l" t="t" r="r" b="b"/>
            <a:pathLst>
              <a:path w="3860800" h="327660">
                <a:moveTo>
                  <a:pt x="0" y="327659"/>
                </a:moveTo>
                <a:lnTo>
                  <a:pt x="2144" y="263913"/>
                </a:lnTo>
                <a:lnTo>
                  <a:pt x="7994" y="211835"/>
                </a:lnTo>
                <a:lnTo>
                  <a:pt x="16673" y="176712"/>
                </a:lnTo>
                <a:lnTo>
                  <a:pt x="27305" y="163829"/>
                </a:lnTo>
                <a:lnTo>
                  <a:pt x="1902841" y="163829"/>
                </a:lnTo>
                <a:lnTo>
                  <a:pt x="1913483" y="150947"/>
                </a:lnTo>
                <a:lnTo>
                  <a:pt x="1922160" y="115823"/>
                </a:lnTo>
                <a:lnTo>
                  <a:pt x="1928004" y="63746"/>
                </a:lnTo>
                <a:lnTo>
                  <a:pt x="1930145" y="0"/>
                </a:lnTo>
                <a:lnTo>
                  <a:pt x="1932287" y="63746"/>
                </a:lnTo>
                <a:lnTo>
                  <a:pt x="1938131" y="115823"/>
                </a:lnTo>
                <a:lnTo>
                  <a:pt x="1946808" y="150947"/>
                </a:lnTo>
                <a:lnTo>
                  <a:pt x="1957451" y="163829"/>
                </a:lnTo>
                <a:lnTo>
                  <a:pt x="3832987" y="163829"/>
                </a:lnTo>
                <a:lnTo>
                  <a:pt x="3843629" y="176712"/>
                </a:lnTo>
                <a:lnTo>
                  <a:pt x="3852306" y="211835"/>
                </a:lnTo>
                <a:lnTo>
                  <a:pt x="3858150" y="263913"/>
                </a:lnTo>
                <a:lnTo>
                  <a:pt x="3860291" y="327659"/>
                </a:lnTo>
              </a:path>
            </a:pathLst>
          </a:custGeom>
          <a:ln w="57150">
            <a:solidFill>
              <a:srgbClr val="002060"/>
            </a:solidFill>
          </a:ln>
        </p:spPr>
        <p:txBody>
          <a:bodyPr wrap="square" lIns="0" tIns="0" rIns="0" bIns="0" rtlCol="0"/>
          <a:lstStyle/>
          <a:p>
            <a:endParaRPr/>
          </a:p>
        </p:txBody>
      </p:sp>
      <p:sp>
        <p:nvSpPr>
          <p:cNvPr id="30" name="object 8"/>
          <p:cNvSpPr txBox="1"/>
          <p:nvPr/>
        </p:nvSpPr>
        <p:spPr>
          <a:xfrm>
            <a:off x="2205059" y="2622302"/>
            <a:ext cx="3275656" cy="615553"/>
          </a:xfrm>
          <a:prstGeom prst="rect">
            <a:avLst/>
          </a:prstGeom>
        </p:spPr>
        <p:txBody>
          <a:bodyPr vert="horz" wrap="square" lIns="0" tIns="0" rIns="0" bIns="0" rtlCol="0">
            <a:spAutoFit/>
          </a:bodyPr>
          <a:lstStyle/>
          <a:p>
            <a:pPr marL="12700" marR="5080" indent="563880" algn="ctr">
              <a:lnSpc>
                <a:spcPct val="100000"/>
              </a:lnSpc>
            </a:pPr>
            <a:r>
              <a:rPr sz="2000" b="1" dirty="0">
                <a:latin typeface="Meiryo UI"/>
                <a:cs typeface="Meiryo UI"/>
              </a:rPr>
              <a:t>「</a:t>
            </a:r>
            <a:r>
              <a:rPr sz="2000" b="1" dirty="0" err="1">
                <a:latin typeface="Meiryo UI"/>
                <a:cs typeface="Meiryo UI"/>
              </a:rPr>
              <a:t>モノ」の経済</a:t>
            </a:r>
            <a:endParaRPr lang="en-US" sz="2000" b="1" dirty="0">
              <a:latin typeface="Meiryo UI"/>
              <a:cs typeface="Meiryo UI"/>
            </a:endParaRPr>
          </a:p>
          <a:p>
            <a:pPr marL="12700" marR="5080" indent="563880" algn="ctr">
              <a:lnSpc>
                <a:spcPct val="100000"/>
              </a:lnSpc>
            </a:pPr>
            <a:r>
              <a:rPr sz="2000" b="1" dirty="0" err="1">
                <a:latin typeface="Meiryo UI"/>
                <a:cs typeface="Meiryo UI"/>
              </a:rPr>
              <a:t>段階的な効率化</a:t>
            </a:r>
            <a:endParaRPr sz="2000" dirty="0">
              <a:latin typeface="Meiryo UI"/>
              <a:cs typeface="Meiryo UI"/>
            </a:endParaRPr>
          </a:p>
        </p:txBody>
      </p:sp>
      <p:sp>
        <p:nvSpPr>
          <p:cNvPr id="31" name="object 9"/>
          <p:cNvSpPr txBox="1"/>
          <p:nvPr/>
        </p:nvSpPr>
        <p:spPr>
          <a:xfrm>
            <a:off x="5704275" y="1534013"/>
            <a:ext cx="5600325" cy="923330"/>
          </a:xfrm>
          <a:prstGeom prst="rect">
            <a:avLst/>
          </a:prstGeom>
        </p:spPr>
        <p:txBody>
          <a:bodyPr vert="horz" wrap="square" lIns="0" tIns="0" rIns="0" bIns="0" rtlCol="0">
            <a:spAutoFit/>
          </a:bodyPr>
          <a:lstStyle/>
          <a:p>
            <a:pPr marL="12700" marR="5080" indent="635" algn="ctr">
              <a:lnSpc>
                <a:spcPct val="100000"/>
              </a:lnSpc>
            </a:pPr>
            <a:r>
              <a:rPr sz="2000" b="1" dirty="0">
                <a:latin typeface="Meiryo UI"/>
                <a:cs typeface="Meiryo UI"/>
              </a:rPr>
              <a:t>「</a:t>
            </a:r>
            <a:r>
              <a:rPr sz="2000" b="1" dirty="0" err="1">
                <a:latin typeface="Meiryo UI"/>
                <a:cs typeface="Meiryo UI"/>
              </a:rPr>
              <a:t>コト」の経済</a:t>
            </a:r>
            <a:endParaRPr lang="en-US" sz="2000" b="1" dirty="0">
              <a:latin typeface="Meiryo UI"/>
              <a:cs typeface="Meiryo UI"/>
            </a:endParaRPr>
          </a:p>
          <a:p>
            <a:pPr marL="12700" marR="5080" indent="635" algn="ctr">
              <a:lnSpc>
                <a:spcPct val="100000"/>
              </a:lnSpc>
            </a:pPr>
            <a:r>
              <a:rPr sz="2000" b="1" dirty="0">
                <a:latin typeface="Meiryo UI"/>
                <a:cs typeface="Meiryo UI"/>
              </a:rPr>
              <a:t>  </a:t>
            </a:r>
            <a:r>
              <a:rPr sz="2000" b="1" dirty="0" err="1">
                <a:latin typeface="Meiryo UI"/>
                <a:cs typeface="Meiryo UI"/>
              </a:rPr>
              <a:t>自動的な</a:t>
            </a:r>
            <a:r>
              <a:rPr sz="2000" b="1" spc="-10" dirty="0" err="1">
                <a:latin typeface="Meiryo UI"/>
                <a:cs typeface="Meiryo UI"/>
              </a:rPr>
              <a:t>セ</a:t>
            </a:r>
            <a:r>
              <a:rPr sz="2000" b="1" dirty="0" err="1">
                <a:latin typeface="Meiryo UI"/>
                <a:cs typeface="Meiryo UI"/>
              </a:rPr>
              <a:t>ンシン</a:t>
            </a:r>
            <a:r>
              <a:rPr sz="2000" b="1" spc="-10" dirty="0" err="1">
                <a:latin typeface="Meiryo UI"/>
                <a:cs typeface="Meiryo UI"/>
              </a:rPr>
              <a:t>グ</a:t>
            </a:r>
            <a:r>
              <a:rPr sz="2000" b="1" dirty="0" err="1">
                <a:latin typeface="Meiryo UI"/>
                <a:cs typeface="Meiryo UI"/>
              </a:rPr>
              <a:t>を前提</a:t>
            </a:r>
            <a:r>
              <a:rPr sz="2000" b="1" spc="-15" dirty="0" err="1">
                <a:latin typeface="Meiryo UI"/>
                <a:cs typeface="Meiryo UI"/>
              </a:rPr>
              <a:t>と</a:t>
            </a:r>
            <a:r>
              <a:rPr sz="2000" b="1" dirty="0" err="1">
                <a:latin typeface="Meiryo UI"/>
                <a:cs typeface="Meiryo UI"/>
              </a:rPr>
              <a:t>した</a:t>
            </a:r>
            <a:endParaRPr lang="en-US" sz="2000" b="1" dirty="0">
              <a:latin typeface="Meiryo UI"/>
              <a:cs typeface="Meiryo UI"/>
            </a:endParaRPr>
          </a:p>
          <a:p>
            <a:pPr marL="12700" marR="5080" indent="635" algn="ctr">
              <a:lnSpc>
                <a:spcPct val="100000"/>
              </a:lnSpc>
            </a:pPr>
            <a:r>
              <a:rPr sz="2000" b="1" dirty="0" err="1">
                <a:latin typeface="Meiryo UI"/>
                <a:cs typeface="Meiryo UI"/>
              </a:rPr>
              <a:t>抜本的な産業構造変革</a:t>
            </a:r>
            <a:endParaRPr sz="2000" dirty="0">
              <a:latin typeface="Meiryo UI"/>
              <a:cs typeface="Meiryo UI"/>
            </a:endParaRPr>
          </a:p>
        </p:txBody>
      </p:sp>
      <p:sp>
        <p:nvSpPr>
          <p:cNvPr id="32" name="object 10"/>
          <p:cNvSpPr/>
          <p:nvPr/>
        </p:nvSpPr>
        <p:spPr>
          <a:xfrm>
            <a:off x="5833231" y="2599181"/>
            <a:ext cx="5208148" cy="295910"/>
          </a:xfrm>
          <a:custGeom>
            <a:avLst/>
            <a:gdLst/>
            <a:ahLst/>
            <a:cxnLst/>
            <a:rect l="l" t="t" r="r" b="b"/>
            <a:pathLst>
              <a:path w="3862070" h="295910">
                <a:moveTo>
                  <a:pt x="0" y="295656"/>
                </a:moveTo>
                <a:lnTo>
                  <a:pt x="1938" y="238107"/>
                </a:lnTo>
                <a:lnTo>
                  <a:pt x="7223" y="191119"/>
                </a:lnTo>
                <a:lnTo>
                  <a:pt x="15055" y="159442"/>
                </a:lnTo>
                <a:lnTo>
                  <a:pt x="24637" y="147827"/>
                </a:lnTo>
                <a:lnTo>
                  <a:pt x="1906270" y="147827"/>
                </a:lnTo>
                <a:lnTo>
                  <a:pt x="1915852" y="136213"/>
                </a:lnTo>
                <a:lnTo>
                  <a:pt x="1923684" y="104536"/>
                </a:lnTo>
                <a:lnTo>
                  <a:pt x="1928969" y="57548"/>
                </a:lnTo>
                <a:lnTo>
                  <a:pt x="1930907" y="0"/>
                </a:lnTo>
                <a:lnTo>
                  <a:pt x="1932846" y="57548"/>
                </a:lnTo>
                <a:lnTo>
                  <a:pt x="1938131" y="104536"/>
                </a:lnTo>
                <a:lnTo>
                  <a:pt x="1945963" y="136213"/>
                </a:lnTo>
                <a:lnTo>
                  <a:pt x="1955546" y="147827"/>
                </a:lnTo>
                <a:lnTo>
                  <a:pt x="3837178" y="147827"/>
                </a:lnTo>
                <a:lnTo>
                  <a:pt x="3846760" y="159442"/>
                </a:lnTo>
                <a:lnTo>
                  <a:pt x="3854592" y="191119"/>
                </a:lnTo>
                <a:lnTo>
                  <a:pt x="3859877" y="238107"/>
                </a:lnTo>
                <a:lnTo>
                  <a:pt x="3861816" y="295656"/>
                </a:lnTo>
              </a:path>
            </a:pathLst>
          </a:custGeom>
          <a:ln w="57150">
            <a:solidFill>
              <a:srgbClr val="FF0000"/>
            </a:solidFill>
          </a:ln>
        </p:spPr>
        <p:txBody>
          <a:bodyPr wrap="square" lIns="0" tIns="0" rIns="0" bIns="0" rtlCol="0"/>
          <a:lstStyle/>
          <a:p>
            <a:endParaRPr/>
          </a:p>
        </p:txBody>
      </p:sp>
      <p:sp>
        <p:nvSpPr>
          <p:cNvPr id="33" name="object 11"/>
          <p:cNvSpPr/>
          <p:nvPr/>
        </p:nvSpPr>
        <p:spPr>
          <a:xfrm>
            <a:off x="1814443" y="5874258"/>
            <a:ext cx="9226937" cy="45719"/>
          </a:xfrm>
          <a:custGeom>
            <a:avLst/>
            <a:gdLst/>
            <a:ahLst/>
            <a:cxnLst/>
            <a:rect l="l" t="t" r="r" b="b"/>
            <a:pathLst>
              <a:path w="7999730" h="76200">
                <a:moveTo>
                  <a:pt x="7923149" y="0"/>
                </a:moveTo>
                <a:lnTo>
                  <a:pt x="7923149" y="76200"/>
                </a:lnTo>
                <a:lnTo>
                  <a:pt x="7986649" y="44450"/>
                </a:lnTo>
                <a:lnTo>
                  <a:pt x="7935976" y="44450"/>
                </a:lnTo>
                <a:lnTo>
                  <a:pt x="7935976" y="31750"/>
                </a:lnTo>
                <a:lnTo>
                  <a:pt x="7986649" y="31750"/>
                </a:lnTo>
                <a:lnTo>
                  <a:pt x="7923149" y="0"/>
                </a:lnTo>
                <a:close/>
              </a:path>
              <a:path w="7999730" h="76200">
                <a:moveTo>
                  <a:pt x="7923149" y="31750"/>
                </a:moveTo>
                <a:lnTo>
                  <a:pt x="0" y="31750"/>
                </a:lnTo>
                <a:lnTo>
                  <a:pt x="0" y="44450"/>
                </a:lnTo>
                <a:lnTo>
                  <a:pt x="7923149" y="44450"/>
                </a:lnTo>
                <a:lnTo>
                  <a:pt x="7923149" y="31750"/>
                </a:lnTo>
                <a:close/>
              </a:path>
              <a:path w="7999730" h="76200">
                <a:moveTo>
                  <a:pt x="7986649" y="31750"/>
                </a:moveTo>
                <a:lnTo>
                  <a:pt x="7935976" y="31750"/>
                </a:lnTo>
                <a:lnTo>
                  <a:pt x="7935976" y="44450"/>
                </a:lnTo>
                <a:lnTo>
                  <a:pt x="7986649" y="44450"/>
                </a:lnTo>
                <a:lnTo>
                  <a:pt x="7999349" y="38100"/>
                </a:lnTo>
                <a:lnTo>
                  <a:pt x="7986649" y="31750"/>
                </a:lnTo>
                <a:close/>
              </a:path>
            </a:pathLst>
          </a:custGeom>
          <a:solidFill>
            <a:srgbClr val="000000"/>
          </a:solidFill>
        </p:spPr>
        <p:txBody>
          <a:bodyPr wrap="square" lIns="0" tIns="0" rIns="0" bIns="0" rtlCol="0"/>
          <a:lstStyle/>
          <a:p>
            <a:endParaRPr/>
          </a:p>
        </p:txBody>
      </p:sp>
      <p:sp>
        <p:nvSpPr>
          <p:cNvPr id="34" name="object 12"/>
          <p:cNvSpPr/>
          <p:nvPr/>
        </p:nvSpPr>
        <p:spPr>
          <a:xfrm>
            <a:off x="1776344" y="1995678"/>
            <a:ext cx="76200" cy="3916679"/>
          </a:xfrm>
          <a:custGeom>
            <a:avLst/>
            <a:gdLst/>
            <a:ahLst/>
            <a:cxnLst/>
            <a:rect l="l" t="t" r="r" b="b"/>
            <a:pathLst>
              <a:path w="76200" h="3916679">
                <a:moveTo>
                  <a:pt x="44450" y="63500"/>
                </a:moveTo>
                <a:lnTo>
                  <a:pt x="31750" y="63500"/>
                </a:lnTo>
                <a:lnTo>
                  <a:pt x="31750" y="3916311"/>
                </a:lnTo>
                <a:lnTo>
                  <a:pt x="44450" y="3916311"/>
                </a:lnTo>
                <a:lnTo>
                  <a:pt x="44450" y="63500"/>
                </a:lnTo>
                <a:close/>
              </a:path>
              <a:path w="76200" h="3916679">
                <a:moveTo>
                  <a:pt x="38100" y="0"/>
                </a:moveTo>
                <a:lnTo>
                  <a:pt x="0" y="76200"/>
                </a:lnTo>
                <a:lnTo>
                  <a:pt x="31750" y="76200"/>
                </a:lnTo>
                <a:lnTo>
                  <a:pt x="31750" y="63500"/>
                </a:lnTo>
                <a:lnTo>
                  <a:pt x="69850" y="63500"/>
                </a:lnTo>
                <a:lnTo>
                  <a:pt x="38100" y="0"/>
                </a:lnTo>
                <a:close/>
              </a:path>
              <a:path w="76200" h="3916679">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35" name="object 13"/>
          <p:cNvSpPr txBox="1"/>
          <p:nvPr/>
        </p:nvSpPr>
        <p:spPr>
          <a:xfrm>
            <a:off x="9407772" y="5989065"/>
            <a:ext cx="1633607" cy="215444"/>
          </a:xfrm>
          <a:prstGeom prst="rect">
            <a:avLst/>
          </a:prstGeom>
        </p:spPr>
        <p:txBody>
          <a:bodyPr vert="horz" wrap="square" lIns="0" tIns="0" rIns="0" bIns="0" rtlCol="0">
            <a:spAutoFit/>
          </a:bodyPr>
          <a:lstStyle/>
          <a:p>
            <a:pPr marL="12700" algn="r">
              <a:lnSpc>
                <a:spcPct val="100000"/>
              </a:lnSpc>
            </a:pPr>
            <a:r>
              <a:rPr sz="1400" dirty="0">
                <a:latin typeface="Meiryo UI"/>
                <a:cs typeface="Meiryo UI"/>
              </a:rPr>
              <a:t>時間</a:t>
            </a:r>
            <a:endParaRPr sz="1400">
              <a:latin typeface="Meiryo UI"/>
              <a:cs typeface="Meiryo UI"/>
            </a:endParaRPr>
          </a:p>
        </p:txBody>
      </p:sp>
      <p:sp>
        <p:nvSpPr>
          <p:cNvPr id="36" name="object 14"/>
          <p:cNvSpPr txBox="1"/>
          <p:nvPr/>
        </p:nvSpPr>
        <p:spPr>
          <a:xfrm>
            <a:off x="1585945" y="1728215"/>
            <a:ext cx="916940" cy="220345"/>
          </a:xfrm>
          <a:prstGeom prst="rect">
            <a:avLst/>
          </a:prstGeom>
        </p:spPr>
        <p:txBody>
          <a:bodyPr vert="horz" wrap="square" lIns="0" tIns="0" rIns="0" bIns="0" rtlCol="0">
            <a:spAutoFit/>
          </a:bodyPr>
          <a:lstStyle/>
          <a:p>
            <a:pPr marL="12700">
              <a:lnSpc>
                <a:spcPct val="100000"/>
              </a:lnSpc>
            </a:pPr>
            <a:r>
              <a:rPr sz="1400" dirty="0">
                <a:latin typeface="Meiryo UI"/>
                <a:cs typeface="Meiryo UI"/>
              </a:rPr>
              <a:t>産業高度化</a:t>
            </a:r>
            <a:endParaRPr sz="1400">
              <a:latin typeface="Meiryo UI"/>
              <a:cs typeface="Meiryo UI"/>
            </a:endParaRPr>
          </a:p>
        </p:txBody>
      </p:sp>
      <p:sp>
        <p:nvSpPr>
          <p:cNvPr id="37" name="右矢印 36"/>
          <p:cNvSpPr/>
          <p:nvPr/>
        </p:nvSpPr>
        <p:spPr>
          <a:xfrm rot="20650609">
            <a:off x="2945078" y="4032796"/>
            <a:ext cx="1228022" cy="461665"/>
          </a:xfrm>
          <a:prstGeom prst="rightArrow">
            <a:avLst/>
          </a:prstGeom>
          <a:solidFill>
            <a:srgbClr val="FFC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708910" y="3874120"/>
            <a:ext cx="971550"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現在</a:t>
            </a:r>
          </a:p>
        </p:txBody>
      </p:sp>
      <p:sp>
        <p:nvSpPr>
          <p:cNvPr id="39" name="正方形/長方形 38"/>
          <p:cNvSpPr/>
          <p:nvPr/>
        </p:nvSpPr>
        <p:spPr>
          <a:xfrm>
            <a:off x="2933294" y="604846"/>
            <a:ext cx="6252388" cy="461665"/>
          </a:xfrm>
          <a:prstGeom prst="rect">
            <a:avLst/>
          </a:prstGeom>
        </p:spPr>
        <p:txBody>
          <a:bodyPr wrap="square">
            <a:spAutoFit/>
          </a:bodyPr>
          <a:lstStyle/>
          <a:p>
            <a:pPr algn="ctr">
              <a:defRPr/>
            </a:pPr>
            <a:r>
              <a:rPr lang="ja-JP" altLang="en-US" sz="2400" b="1" dirty="0">
                <a:latin typeface="Meiryo UI" panose="020B0604030504040204" pitchFamily="50" charset="-128"/>
                <a:ea typeface="Meiryo UI" panose="020B0604030504040204" pitchFamily="50" charset="-128"/>
              </a:rPr>
              <a:t>よく言われる、モノからコトへ</a:t>
            </a:r>
          </a:p>
        </p:txBody>
      </p:sp>
    </p:spTree>
    <p:extLst>
      <p:ext uri="{BB962C8B-B14F-4D97-AF65-F5344CB8AC3E}">
        <p14:creationId xmlns:p14="http://schemas.microsoft.com/office/powerpoint/2010/main" val="3087410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4"/>
          <p:cNvSpPr txBox="1"/>
          <p:nvPr/>
        </p:nvSpPr>
        <p:spPr>
          <a:xfrm>
            <a:off x="14605" y="6679622"/>
            <a:ext cx="3651250" cy="160655"/>
          </a:xfrm>
          <a:prstGeom prst="rect">
            <a:avLst/>
          </a:prstGeom>
        </p:spPr>
        <p:txBody>
          <a:bodyPr vert="horz" wrap="square" lIns="0" tIns="0" rIns="0" bIns="0" rtlCol="0">
            <a:spAutoFit/>
          </a:bodyPr>
          <a:lstStyle/>
          <a:p>
            <a:pPr marL="12700">
              <a:lnSpc>
                <a:spcPct val="100000"/>
              </a:lnSpc>
            </a:pPr>
            <a:r>
              <a:rPr sz="1000" spc="-5" dirty="0">
                <a:latin typeface="Meiryo UI"/>
                <a:cs typeface="Meiryo UI"/>
              </a:rPr>
              <a:t>［出所：第3回新産業構造部会  アクセンチュア程会長プレゼン資料］</a:t>
            </a:r>
            <a:endParaRPr sz="1000" dirty="0">
              <a:latin typeface="Meiryo UI"/>
              <a:cs typeface="Meiryo UI"/>
            </a:endParaRPr>
          </a:p>
        </p:txBody>
      </p:sp>
      <p:pic>
        <p:nvPicPr>
          <p:cNvPr id="6" name="図 5"/>
          <p:cNvPicPr>
            <a:picLocks noChangeAspect="1"/>
          </p:cNvPicPr>
          <p:nvPr/>
        </p:nvPicPr>
        <p:blipFill>
          <a:blip r:embed="rId2"/>
          <a:stretch>
            <a:fillRect/>
          </a:stretch>
        </p:blipFill>
        <p:spPr>
          <a:xfrm>
            <a:off x="10886" y="0"/>
            <a:ext cx="881743" cy="551089"/>
          </a:xfrm>
          <a:prstGeom prst="rect">
            <a:avLst/>
          </a:prstGeom>
        </p:spPr>
      </p:pic>
      <p:sp>
        <p:nvSpPr>
          <p:cNvPr id="5" name="object 4"/>
          <p:cNvSpPr txBox="1"/>
          <p:nvPr/>
        </p:nvSpPr>
        <p:spPr>
          <a:xfrm>
            <a:off x="2105836" y="2366773"/>
            <a:ext cx="2894330" cy="642620"/>
          </a:xfrm>
          <a:prstGeom prst="rect">
            <a:avLst/>
          </a:prstGeom>
          <a:solidFill>
            <a:srgbClr val="BFBFBF"/>
          </a:solidFill>
        </p:spPr>
        <p:txBody>
          <a:bodyPr vert="horz" wrap="square" lIns="0" tIns="42545" rIns="0" bIns="0" rtlCol="0">
            <a:spAutoFit/>
          </a:bodyPr>
          <a:lstStyle/>
          <a:p>
            <a:pPr algn="ctr">
              <a:lnSpc>
                <a:spcPts val="2150"/>
              </a:lnSpc>
              <a:spcBef>
                <a:spcPts val="335"/>
              </a:spcBef>
            </a:pPr>
            <a:r>
              <a:rPr sz="1800" dirty="0">
                <a:latin typeface="MS Gothic"/>
                <a:cs typeface="MS Gothic"/>
              </a:rPr>
              <a:t>金融</a:t>
            </a:r>
            <a:endParaRPr sz="1800">
              <a:latin typeface="MS Gothic"/>
              <a:cs typeface="MS Gothic"/>
            </a:endParaRPr>
          </a:p>
          <a:p>
            <a:pPr algn="ctr">
              <a:lnSpc>
                <a:spcPts val="2150"/>
              </a:lnSpc>
            </a:pPr>
            <a:r>
              <a:rPr sz="1800" spc="-5" dirty="0">
                <a:latin typeface="Arial"/>
                <a:cs typeface="Arial"/>
              </a:rPr>
              <a:t>(Financial</a:t>
            </a:r>
            <a:r>
              <a:rPr sz="1800" spc="-70" dirty="0">
                <a:latin typeface="Arial"/>
                <a:cs typeface="Arial"/>
              </a:rPr>
              <a:t> </a:t>
            </a:r>
            <a:r>
              <a:rPr sz="1800" dirty="0">
                <a:latin typeface="Arial"/>
                <a:cs typeface="Arial"/>
              </a:rPr>
              <a:t>Services)</a:t>
            </a:r>
            <a:endParaRPr sz="1800">
              <a:latin typeface="Arial"/>
              <a:cs typeface="Arial"/>
            </a:endParaRPr>
          </a:p>
        </p:txBody>
      </p:sp>
      <p:sp>
        <p:nvSpPr>
          <p:cNvPr id="7" name="object 5"/>
          <p:cNvSpPr txBox="1"/>
          <p:nvPr/>
        </p:nvSpPr>
        <p:spPr>
          <a:xfrm>
            <a:off x="2080690" y="4640580"/>
            <a:ext cx="2894965" cy="642620"/>
          </a:xfrm>
          <a:prstGeom prst="rect">
            <a:avLst/>
          </a:prstGeom>
          <a:solidFill>
            <a:srgbClr val="BFBFBF"/>
          </a:solidFill>
        </p:spPr>
        <p:txBody>
          <a:bodyPr vert="horz" wrap="square" lIns="0" tIns="42545" rIns="0" bIns="0" rtlCol="0">
            <a:spAutoFit/>
          </a:bodyPr>
          <a:lstStyle/>
          <a:p>
            <a:pPr algn="ctr">
              <a:lnSpc>
                <a:spcPts val="2150"/>
              </a:lnSpc>
              <a:spcBef>
                <a:spcPts val="335"/>
              </a:spcBef>
            </a:pPr>
            <a:r>
              <a:rPr sz="1800" dirty="0">
                <a:latin typeface="MS Gothic"/>
                <a:cs typeface="MS Gothic"/>
              </a:rPr>
              <a:t>教育</a:t>
            </a:r>
            <a:endParaRPr sz="1800">
              <a:latin typeface="MS Gothic"/>
              <a:cs typeface="MS Gothic"/>
            </a:endParaRPr>
          </a:p>
          <a:p>
            <a:pPr algn="ctr">
              <a:lnSpc>
                <a:spcPts val="2150"/>
              </a:lnSpc>
            </a:pPr>
            <a:r>
              <a:rPr sz="1800" spc="-5" dirty="0">
                <a:latin typeface="Arial"/>
                <a:cs typeface="Arial"/>
              </a:rPr>
              <a:t>(Education)</a:t>
            </a:r>
            <a:endParaRPr sz="1800">
              <a:latin typeface="Arial"/>
              <a:cs typeface="Arial"/>
            </a:endParaRPr>
          </a:p>
        </p:txBody>
      </p:sp>
      <p:sp>
        <p:nvSpPr>
          <p:cNvPr id="8" name="object 6"/>
          <p:cNvSpPr txBox="1"/>
          <p:nvPr/>
        </p:nvSpPr>
        <p:spPr>
          <a:xfrm>
            <a:off x="2092882" y="1609345"/>
            <a:ext cx="2894965" cy="642620"/>
          </a:xfrm>
          <a:prstGeom prst="rect">
            <a:avLst/>
          </a:prstGeom>
          <a:solidFill>
            <a:srgbClr val="BFBFBF"/>
          </a:solidFill>
        </p:spPr>
        <p:txBody>
          <a:bodyPr vert="horz" wrap="square" lIns="0" tIns="42545" rIns="0" bIns="0" rtlCol="0">
            <a:spAutoFit/>
          </a:bodyPr>
          <a:lstStyle/>
          <a:p>
            <a:pPr algn="ctr">
              <a:lnSpc>
                <a:spcPts val="2150"/>
              </a:lnSpc>
              <a:spcBef>
                <a:spcPts val="335"/>
              </a:spcBef>
            </a:pPr>
            <a:r>
              <a:rPr sz="1800" dirty="0">
                <a:latin typeface="MS Gothic"/>
                <a:cs typeface="MS Gothic"/>
              </a:rPr>
              <a:t>小売</a:t>
            </a:r>
            <a:endParaRPr sz="1800">
              <a:latin typeface="MS Gothic"/>
              <a:cs typeface="MS Gothic"/>
            </a:endParaRPr>
          </a:p>
          <a:p>
            <a:pPr algn="ctr">
              <a:lnSpc>
                <a:spcPts val="2150"/>
              </a:lnSpc>
            </a:pPr>
            <a:r>
              <a:rPr sz="1800" spc="-5" dirty="0">
                <a:latin typeface="Arial"/>
                <a:cs typeface="Arial"/>
              </a:rPr>
              <a:t>(Retail)</a:t>
            </a:r>
            <a:endParaRPr sz="1800">
              <a:latin typeface="Arial"/>
              <a:cs typeface="Arial"/>
            </a:endParaRPr>
          </a:p>
        </p:txBody>
      </p:sp>
      <p:sp>
        <p:nvSpPr>
          <p:cNvPr id="9" name="object 7"/>
          <p:cNvSpPr txBox="1"/>
          <p:nvPr/>
        </p:nvSpPr>
        <p:spPr>
          <a:xfrm>
            <a:off x="2092882" y="5398771"/>
            <a:ext cx="2894965" cy="757555"/>
          </a:xfrm>
          <a:prstGeom prst="rect">
            <a:avLst/>
          </a:prstGeom>
          <a:solidFill>
            <a:srgbClr val="BFBFBF"/>
          </a:solidFill>
        </p:spPr>
        <p:txBody>
          <a:bodyPr vert="horz" wrap="square" lIns="0" tIns="100330" rIns="0" bIns="0" rtlCol="0">
            <a:spAutoFit/>
          </a:bodyPr>
          <a:lstStyle/>
          <a:p>
            <a:pPr algn="ctr">
              <a:lnSpc>
                <a:spcPts val="2150"/>
              </a:lnSpc>
              <a:spcBef>
                <a:spcPts val="790"/>
              </a:spcBef>
            </a:pPr>
            <a:r>
              <a:rPr sz="1800" dirty="0">
                <a:latin typeface="MS Gothic"/>
                <a:cs typeface="MS Gothic"/>
              </a:rPr>
              <a:t>製造</a:t>
            </a:r>
            <a:endParaRPr sz="1800">
              <a:latin typeface="MS Gothic"/>
              <a:cs typeface="MS Gothic"/>
            </a:endParaRPr>
          </a:p>
          <a:p>
            <a:pPr algn="ctr">
              <a:lnSpc>
                <a:spcPts val="2150"/>
              </a:lnSpc>
            </a:pPr>
            <a:r>
              <a:rPr sz="1800" spc="-5" dirty="0">
                <a:latin typeface="Arial"/>
                <a:cs typeface="Arial"/>
              </a:rPr>
              <a:t>(Manufacturing)</a:t>
            </a:r>
            <a:endParaRPr sz="1800">
              <a:latin typeface="Arial"/>
              <a:cs typeface="Arial"/>
            </a:endParaRPr>
          </a:p>
        </p:txBody>
      </p:sp>
      <p:sp>
        <p:nvSpPr>
          <p:cNvPr id="12" name="object 8"/>
          <p:cNvSpPr txBox="1"/>
          <p:nvPr/>
        </p:nvSpPr>
        <p:spPr>
          <a:xfrm>
            <a:off x="2080690" y="3883153"/>
            <a:ext cx="2894965" cy="641985"/>
          </a:xfrm>
          <a:prstGeom prst="rect">
            <a:avLst/>
          </a:prstGeom>
          <a:solidFill>
            <a:srgbClr val="BFBFBF"/>
          </a:solidFill>
        </p:spPr>
        <p:txBody>
          <a:bodyPr vert="horz" wrap="square" lIns="0" tIns="42545" rIns="0" bIns="0" rtlCol="0">
            <a:spAutoFit/>
          </a:bodyPr>
          <a:lstStyle/>
          <a:p>
            <a:pPr algn="ctr">
              <a:lnSpc>
                <a:spcPts val="2150"/>
              </a:lnSpc>
              <a:spcBef>
                <a:spcPts val="335"/>
              </a:spcBef>
            </a:pPr>
            <a:r>
              <a:rPr sz="1800" dirty="0">
                <a:latin typeface="MS Gothic"/>
                <a:cs typeface="MS Gothic"/>
              </a:rPr>
              <a:t>医療</a:t>
            </a:r>
            <a:endParaRPr sz="1800">
              <a:latin typeface="MS Gothic"/>
              <a:cs typeface="MS Gothic"/>
            </a:endParaRPr>
          </a:p>
          <a:p>
            <a:pPr algn="ctr">
              <a:lnSpc>
                <a:spcPts val="2150"/>
              </a:lnSpc>
            </a:pPr>
            <a:r>
              <a:rPr sz="1800" spc="-5" dirty="0">
                <a:latin typeface="Arial"/>
                <a:cs typeface="Arial"/>
              </a:rPr>
              <a:t>(Healthcare)</a:t>
            </a:r>
            <a:endParaRPr sz="1800">
              <a:latin typeface="Arial"/>
              <a:cs typeface="Arial"/>
            </a:endParaRPr>
          </a:p>
        </p:txBody>
      </p:sp>
      <p:sp>
        <p:nvSpPr>
          <p:cNvPr id="13" name="object 9"/>
          <p:cNvSpPr/>
          <p:nvPr/>
        </p:nvSpPr>
        <p:spPr>
          <a:xfrm>
            <a:off x="2092882" y="1507998"/>
            <a:ext cx="2901315" cy="0"/>
          </a:xfrm>
          <a:custGeom>
            <a:avLst/>
            <a:gdLst/>
            <a:ahLst/>
            <a:cxnLst/>
            <a:rect l="l" t="t" r="r" b="b"/>
            <a:pathLst>
              <a:path w="2901315">
                <a:moveTo>
                  <a:pt x="0" y="0"/>
                </a:moveTo>
                <a:lnTo>
                  <a:pt x="2900933" y="0"/>
                </a:lnTo>
              </a:path>
            </a:pathLst>
          </a:custGeom>
          <a:ln w="9143">
            <a:solidFill>
              <a:srgbClr val="000000"/>
            </a:solidFill>
          </a:ln>
        </p:spPr>
        <p:txBody>
          <a:bodyPr wrap="square" lIns="0" tIns="0" rIns="0" bIns="0" rtlCol="0"/>
          <a:lstStyle/>
          <a:p>
            <a:endParaRPr/>
          </a:p>
        </p:txBody>
      </p:sp>
      <p:sp>
        <p:nvSpPr>
          <p:cNvPr id="14" name="object 10"/>
          <p:cNvSpPr txBox="1"/>
          <p:nvPr/>
        </p:nvSpPr>
        <p:spPr>
          <a:xfrm>
            <a:off x="2958756" y="1205485"/>
            <a:ext cx="1168400" cy="273685"/>
          </a:xfrm>
          <a:prstGeom prst="rect">
            <a:avLst/>
          </a:prstGeom>
        </p:spPr>
        <p:txBody>
          <a:bodyPr vert="horz" wrap="square" lIns="0" tIns="0" rIns="0" bIns="0" rtlCol="0">
            <a:spAutoFit/>
          </a:bodyPr>
          <a:lstStyle/>
          <a:p>
            <a:pPr marL="12700">
              <a:lnSpc>
                <a:spcPts val="2155"/>
              </a:lnSpc>
            </a:pPr>
            <a:r>
              <a:rPr sz="1800" dirty="0">
                <a:latin typeface="MS Gothic"/>
                <a:cs typeface="MS Gothic"/>
              </a:rPr>
              <a:t>現在の市場</a:t>
            </a:r>
            <a:endParaRPr sz="1800">
              <a:latin typeface="MS Gothic"/>
              <a:cs typeface="MS Gothic"/>
            </a:endParaRPr>
          </a:p>
        </p:txBody>
      </p:sp>
      <p:sp>
        <p:nvSpPr>
          <p:cNvPr id="15" name="object 11"/>
          <p:cNvSpPr txBox="1"/>
          <p:nvPr/>
        </p:nvSpPr>
        <p:spPr>
          <a:xfrm>
            <a:off x="2092882" y="3124962"/>
            <a:ext cx="2894965" cy="642620"/>
          </a:xfrm>
          <a:prstGeom prst="rect">
            <a:avLst/>
          </a:prstGeom>
          <a:solidFill>
            <a:srgbClr val="BFBFBF"/>
          </a:solidFill>
        </p:spPr>
        <p:txBody>
          <a:bodyPr vert="horz" wrap="square" lIns="0" tIns="42545" rIns="0" bIns="0" rtlCol="0">
            <a:spAutoFit/>
          </a:bodyPr>
          <a:lstStyle/>
          <a:p>
            <a:pPr algn="ctr">
              <a:lnSpc>
                <a:spcPts val="2150"/>
              </a:lnSpc>
              <a:spcBef>
                <a:spcPts val="335"/>
              </a:spcBef>
            </a:pPr>
            <a:r>
              <a:rPr sz="1800" dirty="0">
                <a:latin typeface="MS Gothic"/>
                <a:cs typeface="MS Gothic"/>
              </a:rPr>
              <a:t>自動車・交通</a:t>
            </a:r>
          </a:p>
          <a:p>
            <a:pPr algn="ctr">
              <a:lnSpc>
                <a:spcPts val="2150"/>
              </a:lnSpc>
            </a:pPr>
            <a:r>
              <a:rPr sz="1800" spc="-10" dirty="0">
                <a:latin typeface="Arial"/>
                <a:cs typeface="Arial"/>
              </a:rPr>
              <a:t>(Transport)</a:t>
            </a:r>
            <a:endParaRPr sz="1800" dirty="0">
              <a:latin typeface="Arial"/>
              <a:cs typeface="Arial"/>
            </a:endParaRPr>
          </a:p>
        </p:txBody>
      </p:sp>
      <p:sp>
        <p:nvSpPr>
          <p:cNvPr id="16" name="object 12"/>
          <p:cNvSpPr/>
          <p:nvPr/>
        </p:nvSpPr>
        <p:spPr>
          <a:xfrm>
            <a:off x="5100810" y="2110740"/>
            <a:ext cx="1885038" cy="3375660"/>
          </a:xfrm>
          <a:custGeom>
            <a:avLst/>
            <a:gdLst/>
            <a:ahLst/>
            <a:cxnLst/>
            <a:rect l="l" t="t" r="r" b="b"/>
            <a:pathLst>
              <a:path w="1163954" h="3375660">
                <a:moveTo>
                  <a:pt x="581406" y="2808732"/>
                </a:moveTo>
                <a:lnTo>
                  <a:pt x="581406" y="566927"/>
                </a:lnTo>
                <a:lnTo>
                  <a:pt x="0" y="566927"/>
                </a:lnTo>
                <a:lnTo>
                  <a:pt x="0" y="2808732"/>
                </a:lnTo>
                <a:lnTo>
                  <a:pt x="581406" y="2808732"/>
                </a:lnTo>
                <a:close/>
              </a:path>
              <a:path w="1163954" h="3375660">
                <a:moveTo>
                  <a:pt x="1163574" y="1687829"/>
                </a:moveTo>
                <a:lnTo>
                  <a:pt x="581406" y="0"/>
                </a:lnTo>
                <a:lnTo>
                  <a:pt x="581406" y="3375659"/>
                </a:lnTo>
                <a:lnTo>
                  <a:pt x="1163574" y="1687829"/>
                </a:lnTo>
                <a:close/>
              </a:path>
            </a:pathLst>
          </a:custGeom>
          <a:solidFill>
            <a:schemeClr val="accent1">
              <a:lumMod val="75000"/>
            </a:schemeClr>
          </a:solidFill>
        </p:spPr>
        <p:txBody>
          <a:bodyPr wrap="square" lIns="0" tIns="0" rIns="0" bIns="0" rtlCol="0"/>
          <a:lstStyle/>
          <a:p>
            <a:endParaRPr/>
          </a:p>
        </p:txBody>
      </p:sp>
      <p:sp>
        <p:nvSpPr>
          <p:cNvPr id="17" name="object 13"/>
          <p:cNvSpPr txBox="1"/>
          <p:nvPr/>
        </p:nvSpPr>
        <p:spPr>
          <a:xfrm>
            <a:off x="5179945" y="3671097"/>
            <a:ext cx="1882483" cy="307777"/>
          </a:xfrm>
          <a:prstGeom prst="rect">
            <a:avLst/>
          </a:prstGeom>
        </p:spPr>
        <p:txBody>
          <a:bodyPr vert="horz" wrap="square" lIns="0" tIns="0" rIns="0" bIns="0" rtlCol="0">
            <a:spAutoFit/>
          </a:bodyPr>
          <a:lstStyle/>
          <a:p>
            <a:pPr marL="12700" marR="208279">
              <a:lnSpc>
                <a:spcPct val="100000"/>
              </a:lnSpc>
            </a:pPr>
            <a:r>
              <a:rPr lang="ja-JP" altLang="en-US" sz="2000" b="1" spc="-5" dirty="0">
                <a:solidFill>
                  <a:schemeClr val="bg1"/>
                </a:solidFill>
                <a:latin typeface="Meiryo UI" panose="020B0604030504040204" pitchFamily="50" charset="-128"/>
                <a:ea typeface="Meiryo UI" panose="020B0604030504040204" pitchFamily="50" charset="-128"/>
                <a:cs typeface="MS Gothic"/>
              </a:rPr>
              <a:t>ＤＴによる転換</a:t>
            </a:r>
            <a:endParaRPr sz="2000" b="1" dirty="0">
              <a:solidFill>
                <a:schemeClr val="bg1"/>
              </a:solidFill>
              <a:latin typeface="Meiryo UI" panose="020B0604030504040204" pitchFamily="50" charset="-128"/>
              <a:ea typeface="Meiryo UI" panose="020B0604030504040204" pitchFamily="50" charset="-128"/>
              <a:cs typeface="MS Gothic"/>
            </a:endParaRPr>
          </a:p>
        </p:txBody>
      </p:sp>
      <p:sp>
        <p:nvSpPr>
          <p:cNvPr id="18" name="object 14"/>
          <p:cNvSpPr/>
          <p:nvPr/>
        </p:nvSpPr>
        <p:spPr>
          <a:xfrm>
            <a:off x="7015946" y="1542289"/>
            <a:ext cx="2901315" cy="0"/>
          </a:xfrm>
          <a:custGeom>
            <a:avLst/>
            <a:gdLst/>
            <a:ahLst/>
            <a:cxnLst/>
            <a:rect l="l" t="t" r="r" b="b"/>
            <a:pathLst>
              <a:path w="2901315">
                <a:moveTo>
                  <a:pt x="0" y="0"/>
                </a:moveTo>
                <a:lnTo>
                  <a:pt x="2900934" y="0"/>
                </a:lnTo>
              </a:path>
            </a:pathLst>
          </a:custGeom>
          <a:ln w="9143">
            <a:solidFill>
              <a:srgbClr val="000000"/>
            </a:solidFill>
          </a:ln>
        </p:spPr>
        <p:txBody>
          <a:bodyPr wrap="square" lIns="0" tIns="0" rIns="0" bIns="0" rtlCol="0"/>
          <a:lstStyle/>
          <a:p>
            <a:endParaRPr/>
          </a:p>
        </p:txBody>
      </p:sp>
      <p:sp>
        <p:nvSpPr>
          <p:cNvPr id="19" name="object 15"/>
          <p:cNvSpPr txBox="1"/>
          <p:nvPr/>
        </p:nvSpPr>
        <p:spPr>
          <a:xfrm>
            <a:off x="7196019" y="1040130"/>
            <a:ext cx="2540000" cy="497840"/>
          </a:xfrm>
          <a:prstGeom prst="rect">
            <a:avLst/>
          </a:prstGeom>
        </p:spPr>
        <p:txBody>
          <a:bodyPr vert="horz" wrap="square" lIns="0" tIns="0" rIns="0" bIns="0" rtlCol="0">
            <a:spAutoFit/>
          </a:bodyPr>
          <a:lstStyle/>
          <a:p>
            <a:pPr algn="ctr">
              <a:lnSpc>
                <a:spcPts val="2155"/>
              </a:lnSpc>
            </a:pPr>
            <a:r>
              <a:rPr sz="1800" dirty="0" err="1">
                <a:latin typeface="MS Gothic"/>
                <a:cs typeface="MS Gothic"/>
              </a:rPr>
              <a:t>顧客起点で生まれる</a:t>
            </a:r>
            <a:r>
              <a:rPr lang="ja-JP" altLang="en-US" sz="1800" dirty="0">
                <a:latin typeface="MS Gothic"/>
                <a:cs typeface="MS Gothic"/>
              </a:rPr>
              <a:t>コト</a:t>
            </a:r>
            <a:endParaRPr sz="1800" dirty="0">
              <a:latin typeface="MS Gothic"/>
              <a:cs typeface="MS Gothic"/>
            </a:endParaRPr>
          </a:p>
          <a:p>
            <a:pPr algn="ctr">
              <a:lnSpc>
                <a:spcPts val="1675"/>
              </a:lnSpc>
            </a:pPr>
            <a:r>
              <a:rPr sz="1400" spc="-5" dirty="0">
                <a:latin typeface="Arial"/>
                <a:cs typeface="Arial"/>
              </a:rPr>
              <a:t>(Contestable</a:t>
            </a:r>
            <a:r>
              <a:rPr sz="1400" spc="-50" dirty="0">
                <a:latin typeface="Arial"/>
                <a:cs typeface="Arial"/>
              </a:rPr>
              <a:t> </a:t>
            </a:r>
            <a:r>
              <a:rPr sz="1400" spc="-5" dirty="0">
                <a:latin typeface="Arial"/>
                <a:cs typeface="Arial"/>
              </a:rPr>
              <a:t>Markets)</a:t>
            </a:r>
            <a:endParaRPr sz="1400" dirty="0">
              <a:latin typeface="Arial"/>
              <a:cs typeface="Arial"/>
            </a:endParaRPr>
          </a:p>
        </p:txBody>
      </p:sp>
      <p:sp>
        <p:nvSpPr>
          <p:cNvPr id="21" name="object 16"/>
          <p:cNvSpPr txBox="1"/>
          <p:nvPr/>
        </p:nvSpPr>
        <p:spPr>
          <a:xfrm>
            <a:off x="7062428" y="2366773"/>
            <a:ext cx="2894330" cy="642620"/>
          </a:xfrm>
          <a:prstGeom prst="rect">
            <a:avLst/>
          </a:prstGeom>
          <a:solidFill>
            <a:srgbClr val="002266"/>
          </a:solidFill>
          <a:effectLst>
            <a:glow rad="63500">
              <a:schemeClr val="accent1">
                <a:satMod val="175000"/>
                <a:alpha val="40000"/>
              </a:schemeClr>
            </a:glow>
          </a:effectLst>
        </p:spPr>
        <p:txBody>
          <a:bodyPr vert="horz" wrap="square" lIns="0" tIns="42545" rIns="0" bIns="0" rtlCol="0">
            <a:spAutoFit/>
          </a:bodyPr>
          <a:lstStyle/>
          <a:p>
            <a:pPr algn="ctr">
              <a:lnSpc>
                <a:spcPts val="2150"/>
              </a:lnSpc>
              <a:spcBef>
                <a:spcPts val="335"/>
              </a:spcBef>
            </a:pPr>
            <a:r>
              <a:rPr sz="1800" b="1" dirty="0">
                <a:solidFill>
                  <a:srgbClr val="FFFFFF"/>
                </a:solidFill>
                <a:latin typeface="MS Gothic"/>
                <a:cs typeface="MS Gothic"/>
              </a:rPr>
              <a:t>決済したい</a:t>
            </a:r>
            <a:endParaRPr sz="1800">
              <a:latin typeface="MS Gothic"/>
              <a:cs typeface="MS Gothic"/>
            </a:endParaRPr>
          </a:p>
          <a:p>
            <a:pPr algn="ctr">
              <a:lnSpc>
                <a:spcPts val="2150"/>
              </a:lnSpc>
            </a:pPr>
            <a:r>
              <a:rPr sz="1800" b="1" spc="-5" dirty="0">
                <a:solidFill>
                  <a:srgbClr val="FFFFFF"/>
                </a:solidFill>
                <a:latin typeface="Arial"/>
                <a:cs typeface="Arial"/>
              </a:rPr>
              <a:t>(Paying)</a:t>
            </a:r>
            <a:endParaRPr sz="1800">
              <a:latin typeface="Arial"/>
              <a:cs typeface="Arial"/>
            </a:endParaRPr>
          </a:p>
        </p:txBody>
      </p:sp>
      <p:sp>
        <p:nvSpPr>
          <p:cNvPr id="22" name="object 17"/>
          <p:cNvSpPr txBox="1"/>
          <p:nvPr/>
        </p:nvSpPr>
        <p:spPr>
          <a:xfrm>
            <a:off x="7037282" y="4640580"/>
            <a:ext cx="2894965" cy="642620"/>
          </a:xfrm>
          <a:prstGeom prst="rect">
            <a:avLst/>
          </a:prstGeom>
          <a:solidFill>
            <a:srgbClr val="002266"/>
          </a:solidFill>
          <a:effectLst>
            <a:glow rad="63500">
              <a:schemeClr val="accent1">
                <a:satMod val="175000"/>
                <a:alpha val="40000"/>
              </a:schemeClr>
            </a:glow>
          </a:effectLst>
        </p:spPr>
        <p:txBody>
          <a:bodyPr vert="horz" wrap="square" lIns="0" tIns="42545" rIns="0" bIns="0" rtlCol="0">
            <a:spAutoFit/>
          </a:bodyPr>
          <a:lstStyle/>
          <a:p>
            <a:pPr marL="871219">
              <a:lnSpc>
                <a:spcPts val="2150"/>
              </a:lnSpc>
              <a:spcBef>
                <a:spcPts val="335"/>
              </a:spcBef>
            </a:pPr>
            <a:r>
              <a:rPr sz="1800" b="1" dirty="0">
                <a:solidFill>
                  <a:srgbClr val="FFFFFF"/>
                </a:solidFill>
                <a:latin typeface="MS Gothic"/>
                <a:cs typeface="MS Gothic"/>
              </a:rPr>
              <a:t>学習したい</a:t>
            </a:r>
            <a:endParaRPr sz="1800">
              <a:latin typeface="MS Gothic"/>
              <a:cs typeface="MS Gothic"/>
            </a:endParaRPr>
          </a:p>
          <a:p>
            <a:pPr marL="888365">
              <a:lnSpc>
                <a:spcPts val="2150"/>
              </a:lnSpc>
            </a:pPr>
            <a:r>
              <a:rPr sz="1800" b="1" spc="-5" dirty="0">
                <a:solidFill>
                  <a:srgbClr val="FFFFFF"/>
                </a:solidFill>
                <a:latin typeface="Arial"/>
                <a:cs typeface="Arial"/>
              </a:rPr>
              <a:t>(Learning)</a:t>
            </a:r>
            <a:endParaRPr sz="1800">
              <a:latin typeface="Arial"/>
              <a:cs typeface="Arial"/>
            </a:endParaRPr>
          </a:p>
        </p:txBody>
      </p:sp>
      <p:sp>
        <p:nvSpPr>
          <p:cNvPr id="23" name="object 18"/>
          <p:cNvSpPr txBox="1"/>
          <p:nvPr/>
        </p:nvSpPr>
        <p:spPr>
          <a:xfrm>
            <a:off x="7049474" y="1609345"/>
            <a:ext cx="2894965" cy="642620"/>
          </a:xfrm>
          <a:prstGeom prst="rect">
            <a:avLst/>
          </a:prstGeom>
          <a:solidFill>
            <a:srgbClr val="002266"/>
          </a:solidFill>
          <a:effectLst>
            <a:glow rad="63500">
              <a:schemeClr val="accent1">
                <a:satMod val="175000"/>
                <a:alpha val="40000"/>
              </a:schemeClr>
            </a:glow>
          </a:effectLst>
        </p:spPr>
        <p:txBody>
          <a:bodyPr vert="horz" wrap="square" lIns="0" tIns="42545" rIns="0" bIns="0" rtlCol="0">
            <a:spAutoFit/>
          </a:bodyPr>
          <a:lstStyle/>
          <a:p>
            <a:pPr algn="ctr">
              <a:lnSpc>
                <a:spcPts val="2150"/>
              </a:lnSpc>
              <a:spcBef>
                <a:spcPts val="335"/>
              </a:spcBef>
            </a:pPr>
            <a:r>
              <a:rPr sz="1800" b="1" dirty="0">
                <a:solidFill>
                  <a:srgbClr val="FFFFFF"/>
                </a:solidFill>
                <a:latin typeface="MS Gothic"/>
                <a:cs typeface="MS Gothic"/>
              </a:rPr>
              <a:t>買い物したい</a:t>
            </a:r>
            <a:endParaRPr sz="1800">
              <a:latin typeface="MS Gothic"/>
              <a:cs typeface="MS Gothic"/>
            </a:endParaRPr>
          </a:p>
          <a:p>
            <a:pPr algn="ctr">
              <a:lnSpc>
                <a:spcPts val="2150"/>
              </a:lnSpc>
            </a:pPr>
            <a:r>
              <a:rPr sz="1800" b="1" spc="-5" dirty="0">
                <a:solidFill>
                  <a:srgbClr val="FFFFFF"/>
                </a:solidFill>
                <a:latin typeface="Arial"/>
                <a:cs typeface="Arial"/>
              </a:rPr>
              <a:t>(Shopping)</a:t>
            </a:r>
            <a:endParaRPr sz="1800">
              <a:latin typeface="Arial"/>
              <a:cs typeface="Arial"/>
            </a:endParaRPr>
          </a:p>
        </p:txBody>
      </p:sp>
      <p:sp>
        <p:nvSpPr>
          <p:cNvPr id="24" name="object 19"/>
          <p:cNvSpPr txBox="1"/>
          <p:nvPr/>
        </p:nvSpPr>
        <p:spPr>
          <a:xfrm>
            <a:off x="7049474" y="5398771"/>
            <a:ext cx="2894965" cy="787400"/>
          </a:xfrm>
          <a:prstGeom prst="rect">
            <a:avLst/>
          </a:prstGeom>
          <a:solidFill>
            <a:srgbClr val="002266"/>
          </a:solidFill>
          <a:effectLst>
            <a:glow rad="63500">
              <a:schemeClr val="accent1">
                <a:satMod val="175000"/>
                <a:alpha val="40000"/>
              </a:schemeClr>
            </a:glow>
          </a:effectLst>
        </p:spPr>
        <p:txBody>
          <a:bodyPr vert="horz" wrap="square" lIns="0" tIns="0" rIns="0" bIns="0" rtlCol="0">
            <a:spAutoFit/>
          </a:bodyPr>
          <a:lstStyle/>
          <a:p>
            <a:pPr algn="ctr">
              <a:lnSpc>
                <a:spcPts val="1985"/>
              </a:lnSpc>
            </a:pPr>
            <a:r>
              <a:rPr sz="1800" b="1" dirty="0">
                <a:solidFill>
                  <a:srgbClr val="FFFFFF"/>
                </a:solidFill>
                <a:latin typeface="MS Gothic"/>
                <a:cs typeface="MS Gothic"/>
              </a:rPr>
              <a:t>プロデュース・</a:t>
            </a:r>
            <a:endParaRPr sz="1800">
              <a:latin typeface="MS Gothic"/>
              <a:cs typeface="MS Gothic"/>
            </a:endParaRPr>
          </a:p>
          <a:p>
            <a:pPr algn="ctr">
              <a:lnSpc>
                <a:spcPts val="2150"/>
              </a:lnSpc>
            </a:pPr>
            <a:r>
              <a:rPr sz="1800" b="1" dirty="0">
                <a:solidFill>
                  <a:srgbClr val="FFFFFF"/>
                </a:solidFill>
                <a:latin typeface="MS Gothic"/>
                <a:cs typeface="MS Gothic"/>
              </a:rPr>
              <a:t>ものづくりしたい</a:t>
            </a:r>
            <a:endParaRPr sz="1800">
              <a:latin typeface="MS Gothic"/>
              <a:cs typeface="MS Gothic"/>
            </a:endParaRPr>
          </a:p>
          <a:p>
            <a:pPr algn="ctr">
              <a:lnSpc>
                <a:spcPts val="2060"/>
              </a:lnSpc>
            </a:pPr>
            <a:r>
              <a:rPr sz="1800" b="1" spc="-5" dirty="0">
                <a:solidFill>
                  <a:srgbClr val="FFFFFF"/>
                </a:solidFill>
                <a:latin typeface="Arial"/>
                <a:cs typeface="Arial"/>
              </a:rPr>
              <a:t>(Producing)</a:t>
            </a:r>
            <a:endParaRPr sz="1800">
              <a:latin typeface="Arial"/>
              <a:cs typeface="Arial"/>
            </a:endParaRPr>
          </a:p>
        </p:txBody>
      </p:sp>
      <p:sp>
        <p:nvSpPr>
          <p:cNvPr id="25" name="object 20"/>
          <p:cNvSpPr txBox="1"/>
          <p:nvPr/>
        </p:nvSpPr>
        <p:spPr>
          <a:xfrm>
            <a:off x="7037282" y="3883153"/>
            <a:ext cx="2894965" cy="641985"/>
          </a:xfrm>
          <a:prstGeom prst="rect">
            <a:avLst/>
          </a:prstGeom>
          <a:solidFill>
            <a:srgbClr val="002266"/>
          </a:solidFill>
          <a:effectLst>
            <a:glow rad="63500">
              <a:schemeClr val="accent1">
                <a:satMod val="175000"/>
                <a:alpha val="40000"/>
              </a:schemeClr>
            </a:glow>
          </a:effectLst>
        </p:spPr>
        <p:txBody>
          <a:bodyPr vert="horz" wrap="square" lIns="0" tIns="42545" rIns="0" bIns="0" rtlCol="0">
            <a:spAutoFit/>
          </a:bodyPr>
          <a:lstStyle/>
          <a:p>
            <a:pPr algn="ctr">
              <a:lnSpc>
                <a:spcPts val="2150"/>
              </a:lnSpc>
              <a:spcBef>
                <a:spcPts val="335"/>
              </a:spcBef>
            </a:pPr>
            <a:r>
              <a:rPr sz="1800" b="1" dirty="0">
                <a:solidFill>
                  <a:srgbClr val="FFFFFF"/>
                </a:solidFill>
                <a:latin typeface="MS Gothic"/>
                <a:cs typeface="MS Gothic"/>
              </a:rPr>
              <a:t>健康維持したい</a:t>
            </a:r>
            <a:endParaRPr sz="1800">
              <a:latin typeface="MS Gothic"/>
              <a:cs typeface="MS Gothic"/>
            </a:endParaRPr>
          </a:p>
          <a:p>
            <a:pPr algn="ctr">
              <a:lnSpc>
                <a:spcPts val="2150"/>
              </a:lnSpc>
            </a:pPr>
            <a:r>
              <a:rPr sz="1800" b="1" dirty="0">
                <a:solidFill>
                  <a:srgbClr val="FFFFFF"/>
                </a:solidFill>
                <a:latin typeface="Arial"/>
                <a:cs typeface="Arial"/>
              </a:rPr>
              <a:t>(Staying</a:t>
            </a:r>
            <a:r>
              <a:rPr sz="1800" b="1" spc="-105" dirty="0">
                <a:solidFill>
                  <a:srgbClr val="FFFFFF"/>
                </a:solidFill>
                <a:latin typeface="Arial"/>
                <a:cs typeface="Arial"/>
              </a:rPr>
              <a:t> </a:t>
            </a:r>
            <a:r>
              <a:rPr sz="1800" b="1" dirty="0">
                <a:solidFill>
                  <a:srgbClr val="FFFFFF"/>
                </a:solidFill>
                <a:latin typeface="Arial"/>
                <a:cs typeface="Arial"/>
              </a:rPr>
              <a:t>Healthy)</a:t>
            </a:r>
            <a:endParaRPr sz="1800">
              <a:latin typeface="Arial"/>
              <a:cs typeface="Arial"/>
            </a:endParaRPr>
          </a:p>
        </p:txBody>
      </p:sp>
      <p:sp>
        <p:nvSpPr>
          <p:cNvPr id="26" name="object 21"/>
          <p:cNvSpPr txBox="1"/>
          <p:nvPr/>
        </p:nvSpPr>
        <p:spPr>
          <a:xfrm>
            <a:off x="7049474" y="3124962"/>
            <a:ext cx="2894965" cy="642620"/>
          </a:xfrm>
          <a:prstGeom prst="rect">
            <a:avLst/>
          </a:prstGeom>
          <a:solidFill>
            <a:srgbClr val="002266"/>
          </a:solidFill>
          <a:effectLst>
            <a:glow rad="63500">
              <a:schemeClr val="accent1">
                <a:satMod val="175000"/>
                <a:alpha val="40000"/>
              </a:schemeClr>
            </a:glow>
          </a:effectLst>
        </p:spPr>
        <p:txBody>
          <a:bodyPr vert="horz" wrap="square" lIns="0" tIns="42545" rIns="0" bIns="0" rtlCol="0">
            <a:spAutoFit/>
          </a:bodyPr>
          <a:lstStyle/>
          <a:p>
            <a:pPr marL="871219">
              <a:lnSpc>
                <a:spcPts val="2150"/>
              </a:lnSpc>
              <a:spcBef>
                <a:spcPts val="335"/>
              </a:spcBef>
            </a:pPr>
            <a:r>
              <a:rPr sz="1800" b="1" dirty="0">
                <a:solidFill>
                  <a:srgbClr val="FFFFFF"/>
                </a:solidFill>
                <a:latin typeface="MS Gothic"/>
                <a:cs typeface="MS Gothic"/>
              </a:rPr>
              <a:t>移動したい</a:t>
            </a:r>
            <a:endParaRPr sz="1800">
              <a:latin typeface="MS Gothic"/>
              <a:cs typeface="MS Gothic"/>
            </a:endParaRPr>
          </a:p>
          <a:p>
            <a:pPr marL="869315">
              <a:lnSpc>
                <a:spcPts val="2150"/>
              </a:lnSpc>
            </a:pPr>
            <a:r>
              <a:rPr sz="1800" b="1" spc="-15" dirty="0">
                <a:solidFill>
                  <a:srgbClr val="FFFFFF"/>
                </a:solidFill>
                <a:latin typeface="Arial"/>
                <a:cs typeface="Arial"/>
              </a:rPr>
              <a:t>(Traveling)</a:t>
            </a:r>
            <a:endParaRPr sz="1800">
              <a:latin typeface="Arial"/>
              <a:cs typeface="Arial"/>
            </a:endParaRPr>
          </a:p>
        </p:txBody>
      </p:sp>
      <p:sp>
        <p:nvSpPr>
          <p:cNvPr id="27" name="正方形/長方形 26"/>
          <p:cNvSpPr/>
          <p:nvPr/>
        </p:nvSpPr>
        <p:spPr>
          <a:xfrm>
            <a:off x="2933294" y="333219"/>
            <a:ext cx="6252388" cy="461665"/>
          </a:xfrm>
          <a:prstGeom prst="rect">
            <a:avLst/>
          </a:prstGeom>
        </p:spPr>
        <p:txBody>
          <a:bodyPr wrap="square">
            <a:spAutoFit/>
          </a:bodyPr>
          <a:lstStyle/>
          <a:p>
            <a:pPr algn="ctr">
              <a:defRPr/>
            </a:pPr>
            <a:r>
              <a:rPr lang="ja-JP" altLang="en-US" sz="2400" b="1" dirty="0">
                <a:latin typeface="Meiryo UI" panose="020B0604030504040204" pitchFamily="50" charset="-128"/>
                <a:ea typeface="Meiryo UI" panose="020B0604030504040204" pitchFamily="50" charset="-128"/>
              </a:rPr>
              <a:t>顧客起点へ</a:t>
            </a:r>
          </a:p>
        </p:txBody>
      </p:sp>
    </p:spTree>
    <p:extLst>
      <p:ext uri="{BB962C8B-B14F-4D97-AF65-F5344CB8AC3E}">
        <p14:creationId xmlns:p14="http://schemas.microsoft.com/office/powerpoint/2010/main" val="3053293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76400" y="1624583"/>
            <a:ext cx="8991600" cy="24825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871472" y="3361944"/>
            <a:ext cx="1217676" cy="61569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289175" y="4141978"/>
            <a:ext cx="1201293" cy="215444"/>
          </a:xfrm>
          <a:prstGeom prst="rect">
            <a:avLst/>
          </a:prstGeom>
        </p:spPr>
        <p:txBody>
          <a:bodyPr vert="horz" wrap="square" lIns="0" tIns="0" rIns="0" bIns="0" rtlCol="0">
            <a:spAutoFit/>
          </a:bodyPr>
          <a:lstStyle/>
          <a:p>
            <a:pPr marL="12700">
              <a:lnSpc>
                <a:spcPct val="100000"/>
              </a:lnSpc>
            </a:pPr>
            <a:r>
              <a:rPr sz="1400" b="1" dirty="0">
                <a:solidFill>
                  <a:srgbClr val="004D82"/>
                </a:solidFill>
                <a:latin typeface="Meiryo UI" panose="020B0604030504040204" pitchFamily="50" charset="-128"/>
                <a:ea typeface="Meiryo UI" panose="020B0604030504040204" pitchFamily="50" charset="-128"/>
                <a:cs typeface="MS PGothic"/>
              </a:rPr>
              <a:t>デジ</a:t>
            </a:r>
            <a:r>
              <a:rPr sz="1400" b="1" spc="5" dirty="0">
                <a:solidFill>
                  <a:srgbClr val="004D82"/>
                </a:solidFill>
                <a:latin typeface="Meiryo UI" panose="020B0604030504040204" pitchFamily="50" charset="-128"/>
                <a:ea typeface="Meiryo UI" panose="020B0604030504040204" pitchFamily="50" charset="-128"/>
                <a:cs typeface="MS PGothic"/>
              </a:rPr>
              <a:t>タ</a:t>
            </a:r>
            <a:r>
              <a:rPr sz="1400" b="1" spc="0" dirty="0">
                <a:solidFill>
                  <a:srgbClr val="004D82"/>
                </a:solidFill>
                <a:latin typeface="Meiryo UI" panose="020B0604030504040204" pitchFamily="50" charset="-128"/>
                <a:ea typeface="Meiryo UI" panose="020B0604030504040204" pitchFamily="50" charset="-128"/>
                <a:cs typeface="MS PGothic"/>
              </a:rPr>
              <a:t>ル抵</a:t>
            </a:r>
            <a:r>
              <a:rPr sz="1400" b="1" spc="-5" dirty="0">
                <a:solidFill>
                  <a:srgbClr val="004D82"/>
                </a:solidFill>
                <a:latin typeface="Meiryo UI" panose="020B0604030504040204" pitchFamily="50" charset="-128"/>
                <a:ea typeface="Meiryo UI" panose="020B0604030504040204" pitchFamily="50" charset="-128"/>
                <a:cs typeface="MS PGothic"/>
              </a:rPr>
              <a:t>抗者</a:t>
            </a:r>
            <a:endParaRPr sz="1400" dirty="0">
              <a:latin typeface="Meiryo UI" panose="020B0604030504040204" pitchFamily="50" charset="-128"/>
              <a:ea typeface="Meiryo UI" panose="020B0604030504040204" pitchFamily="50" charset="-128"/>
              <a:cs typeface="MS PGothic"/>
            </a:endParaRPr>
          </a:p>
        </p:txBody>
      </p:sp>
      <p:sp>
        <p:nvSpPr>
          <p:cNvPr id="5" name="object 5"/>
          <p:cNvSpPr txBox="1"/>
          <p:nvPr/>
        </p:nvSpPr>
        <p:spPr>
          <a:xfrm>
            <a:off x="2116963" y="4462526"/>
            <a:ext cx="1362710" cy="852541"/>
          </a:xfrm>
          <a:prstGeom prst="rect">
            <a:avLst/>
          </a:prstGeom>
        </p:spPr>
        <p:txBody>
          <a:bodyPr vert="horz" wrap="square" lIns="0" tIns="0" rIns="0" bIns="0" rtlCol="0">
            <a:spAutoFit/>
          </a:bodyPr>
          <a:lstStyle/>
          <a:p>
            <a:pPr marL="12700">
              <a:lnSpc>
                <a:spcPct val="100000"/>
              </a:lnSpc>
            </a:pPr>
            <a:r>
              <a:rPr sz="1100" dirty="0">
                <a:latin typeface="Meiryo UI" panose="020B0604030504040204" pitchFamily="50" charset="-128"/>
                <a:ea typeface="Meiryo UI" panose="020B0604030504040204" pitchFamily="50" charset="-128"/>
                <a:cs typeface="MS PGothic"/>
              </a:rPr>
              <a:t>ビジネスと</a:t>
            </a:r>
            <a:r>
              <a:rPr sz="1100" dirty="0">
                <a:latin typeface="Meiryo UI" panose="020B0604030504040204" pitchFamily="50" charset="-128"/>
                <a:ea typeface="Meiryo UI" panose="020B0604030504040204" pitchFamily="50" charset="-128"/>
                <a:cs typeface="Arial"/>
              </a:rPr>
              <a:t>IT</a:t>
            </a:r>
            <a:r>
              <a:rPr sz="1100" dirty="0">
                <a:latin typeface="Meiryo UI" panose="020B0604030504040204" pitchFamily="50" charset="-128"/>
                <a:ea typeface="Meiryo UI" panose="020B0604030504040204" pitchFamily="50" charset="-128"/>
                <a:cs typeface="MS PGothic"/>
              </a:rPr>
              <a:t>は連動し</a:t>
            </a:r>
          </a:p>
          <a:p>
            <a:pPr marL="12700" marR="5080">
              <a:lnSpc>
                <a:spcPct val="98900"/>
              </a:lnSpc>
              <a:spcBef>
                <a:spcPts val="75"/>
              </a:spcBef>
            </a:pPr>
            <a:r>
              <a:rPr sz="1100" dirty="0" err="1">
                <a:latin typeface="Meiryo UI" panose="020B0604030504040204" pitchFamily="50" charset="-128"/>
                <a:ea typeface="Meiryo UI" panose="020B0604030504040204" pitchFamily="50" charset="-128"/>
                <a:cs typeface="MS PGothic"/>
              </a:rPr>
              <a:t>ておらず、企業戦略と</a:t>
            </a:r>
            <a:r>
              <a:rPr sz="1100" dirty="0">
                <a:latin typeface="Meiryo UI" panose="020B0604030504040204" pitchFamily="50" charset="-128"/>
                <a:ea typeface="Meiryo UI" panose="020B0604030504040204" pitchFamily="50" charset="-128"/>
                <a:cs typeface="MS PGothic"/>
              </a:rPr>
              <a:t>  </a:t>
            </a:r>
            <a:r>
              <a:rPr sz="1100" dirty="0" err="1">
                <a:latin typeface="Meiryo UI" panose="020B0604030504040204" pitchFamily="50" charset="-128"/>
                <a:ea typeface="Meiryo UI" panose="020B0604030504040204" pitchFamily="50" charset="-128"/>
                <a:cs typeface="MS PGothic"/>
              </a:rPr>
              <a:t>も整合性が無いカスタマ</a:t>
            </a:r>
            <a:r>
              <a:rPr sz="1100" spc="-10" dirty="0" err="1">
                <a:latin typeface="Meiryo UI" panose="020B0604030504040204" pitchFamily="50" charset="-128"/>
                <a:ea typeface="Meiryo UI" panose="020B0604030504040204" pitchFamily="50" charset="-128"/>
                <a:cs typeface="MS PGothic"/>
              </a:rPr>
              <a:t>ー</a:t>
            </a:r>
            <a:r>
              <a:rPr sz="1100" spc="-5" dirty="0" err="1">
                <a:latin typeface="Meiryo UI" panose="020B0604030504040204" pitchFamily="50" charset="-128"/>
                <a:ea typeface="Meiryo UI" panose="020B0604030504040204" pitchFamily="50" charset="-128"/>
                <a:cs typeface="MS PGothic"/>
              </a:rPr>
              <a:t>エ</a:t>
            </a:r>
            <a:r>
              <a:rPr sz="1100" dirty="0" err="1">
                <a:latin typeface="Meiryo UI" panose="020B0604030504040204" pitchFamily="50" charset="-128"/>
                <a:ea typeface="Meiryo UI" panose="020B0604030504040204" pitchFamily="50" charset="-128"/>
                <a:cs typeface="MS PGothic"/>
              </a:rPr>
              <a:t>クスペリエンス戦略の検討も見られない</a:t>
            </a:r>
            <a:endParaRPr sz="1100" dirty="0">
              <a:latin typeface="Meiryo UI" panose="020B0604030504040204" pitchFamily="50" charset="-128"/>
              <a:ea typeface="Meiryo UI" panose="020B0604030504040204" pitchFamily="50" charset="-128"/>
              <a:cs typeface="MS PGothic"/>
            </a:endParaRPr>
          </a:p>
        </p:txBody>
      </p:sp>
      <p:sp>
        <p:nvSpPr>
          <p:cNvPr id="6" name="object 6"/>
          <p:cNvSpPr txBox="1"/>
          <p:nvPr/>
        </p:nvSpPr>
        <p:spPr>
          <a:xfrm>
            <a:off x="2091308" y="5681421"/>
            <a:ext cx="1362710" cy="770890"/>
          </a:xfrm>
          <a:prstGeom prst="rect">
            <a:avLst/>
          </a:prstGeom>
        </p:spPr>
        <p:txBody>
          <a:bodyPr vert="horz" wrap="square" lIns="0" tIns="635" rIns="0" bIns="0" rtlCol="0">
            <a:spAutoFit/>
          </a:bodyPr>
          <a:lstStyle/>
          <a:p>
            <a:pPr marL="12700" algn="just">
              <a:lnSpc>
                <a:spcPct val="100000"/>
              </a:lnSpc>
              <a:spcBef>
                <a:spcPts val="5"/>
              </a:spcBef>
            </a:pPr>
            <a:r>
              <a:rPr sz="1000" b="1" dirty="0">
                <a:solidFill>
                  <a:srgbClr val="404040"/>
                </a:solidFill>
                <a:latin typeface="Meiryo UI" panose="020B0604030504040204" pitchFamily="50" charset="-128"/>
                <a:ea typeface="Meiryo UI" panose="020B0604030504040204" pitchFamily="50" charset="-128"/>
                <a:cs typeface="MS PGothic"/>
              </a:rPr>
              <a:t>ビジネス成果</a:t>
            </a:r>
            <a:endParaRPr sz="1000" dirty="0">
              <a:latin typeface="Meiryo UI" panose="020B0604030504040204" pitchFamily="50" charset="-128"/>
              <a:ea typeface="Meiryo UI" panose="020B0604030504040204" pitchFamily="50" charset="-128"/>
              <a:cs typeface="MS PGothic"/>
            </a:endParaRPr>
          </a:p>
          <a:p>
            <a:pPr marL="12700" marR="5080" algn="just">
              <a:lnSpc>
                <a:spcPct val="98700"/>
              </a:lnSpc>
              <a:spcBef>
                <a:spcPts val="85"/>
              </a:spcBef>
            </a:pPr>
            <a:r>
              <a:rPr sz="1000" b="1" spc="-5" dirty="0">
                <a:latin typeface="Meiryo UI" panose="020B0604030504040204" pitchFamily="50" charset="-128"/>
                <a:ea typeface="Meiryo UI" panose="020B0604030504040204" pitchFamily="50" charset="-128"/>
                <a:cs typeface="MS PGothic"/>
              </a:rPr>
              <a:t>カ</a:t>
            </a:r>
            <a:r>
              <a:rPr sz="1000" b="1" dirty="0">
                <a:latin typeface="Meiryo UI" panose="020B0604030504040204" pitchFamily="50" charset="-128"/>
                <a:ea typeface="Meiryo UI" panose="020B0604030504040204" pitchFamily="50" charset="-128"/>
                <a:cs typeface="MS PGothic"/>
              </a:rPr>
              <a:t>ス</a:t>
            </a:r>
            <a:r>
              <a:rPr sz="1000" b="1" spc="0" dirty="0">
                <a:latin typeface="Meiryo UI" panose="020B0604030504040204" pitchFamily="50" charset="-128"/>
                <a:ea typeface="Meiryo UI" panose="020B0604030504040204" pitchFamily="50" charset="-128"/>
                <a:cs typeface="MS PGothic"/>
              </a:rPr>
              <a:t>タ</a:t>
            </a:r>
            <a:r>
              <a:rPr sz="1000" b="1" dirty="0">
                <a:latin typeface="Meiryo UI" panose="020B0604030504040204" pitchFamily="50" charset="-128"/>
                <a:ea typeface="Meiryo UI" panose="020B0604030504040204" pitchFamily="50" charset="-128"/>
                <a:cs typeface="MS PGothic"/>
              </a:rPr>
              <a:t>マー</a:t>
            </a:r>
            <a:r>
              <a:rPr sz="1000" b="1" spc="-5" dirty="0">
                <a:latin typeface="Meiryo UI" panose="020B0604030504040204" pitchFamily="50" charset="-128"/>
                <a:ea typeface="Meiryo UI" panose="020B0604030504040204" pitchFamily="50" charset="-128"/>
                <a:cs typeface="MS PGothic"/>
              </a:rPr>
              <a:t>エ</a:t>
            </a:r>
            <a:r>
              <a:rPr sz="1000" b="1" dirty="0">
                <a:latin typeface="Meiryo UI" panose="020B0604030504040204" pitchFamily="50" charset="-128"/>
                <a:ea typeface="Meiryo UI" panose="020B0604030504040204" pitchFamily="50" charset="-128"/>
                <a:cs typeface="MS PGothic"/>
              </a:rPr>
              <a:t>クス</a:t>
            </a:r>
            <a:r>
              <a:rPr sz="1000" b="1" spc="-5" dirty="0">
                <a:latin typeface="Meiryo UI" panose="020B0604030504040204" pitchFamily="50" charset="-128"/>
                <a:ea typeface="Meiryo UI" panose="020B0604030504040204" pitchFamily="50" charset="-128"/>
                <a:cs typeface="MS PGothic"/>
              </a:rPr>
              <a:t>ペ</a:t>
            </a:r>
            <a:r>
              <a:rPr sz="1000" b="1" dirty="0">
                <a:latin typeface="Meiryo UI" panose="020B0604030504040204" pitchFamily="50" charset="-128"/>
                <a:ea typeface="Meiryo UI" panose="020B0604030504040204" pitchFamily="50" charset="-128"/>
                <a:cs typeface="MS PGothic"/>
              </a:rPr>
              <a:t>リ</a:t>
            </a:r>
            <a:r>
              <a:rPr sz="1000" b="1" spc="-5" dirty="0">
                <a:latin typeface="Meiryo UI" panose="020B0604030504040204" pitchFamily="50" charset="-128"/>
                <a:ea typeface="Meiryo UI" panose="020B0604030504040204" pitchFamily="50" charset="-128"/>
                <a:cs typeface="MS PGothic"/>
              </a:rPr>
              <a:t>エン  </a:t>
            </a:r>
            <a:r>
              <a:rPr sz="1000" b="1" dirty="0">
                <a:latin typeface="Meiryo UI" panose="020B0604030504040204" pitchFamily="50" charset="-128"/>
                <a:ea typeface="Meiryo UI" panose="020B0604030504040204" pitchFamily="50" charset="-128"/>
                <a:cs typeface="MS PGothic"/>
              </a:rPr>
              <a:t>ス戦略は遅れ、デジタル  技術は、競</a:t>
            </a:r>
            <a:r>
              <a:rPr sz="1000" b="1" spc="-5" dirty="0">
                <a:latin typeface="Meiryo UI" panose="020B0604030504040204" pitchFamily="50" charset="-128"/>
                <a:ea typeface="Meiryo UI" panose="020B0604030504040204" pitchFamily="50" charset="-128"/>
                <a:cs typeface="MS PGothic"/>
              </a:rPr>
              <a:t>合</a:t>
            </a:r>
            <a:r>
              <a:rPr sz="1000" b="1" spc="-10" dirty="0">
                <a:latin typeface="Meiryo UI" panose="020B0604030504040204" pitchFamily="50" charset="-128"/>
                <a:ea typeface="Meiryo UI" panose="020B0604030504040204" pitchFamily="50" charset="-128"/>
                <a:cs typeface="MS PGothic"/>
              </a:rPr>
              <a:t>か</a:t>
            </a:r>
            <a:r>
              <a:rPr sz="1000" b="1" dirty="0">
                <a:latin typeface="Meiryo UI" panose="020B0604030504040204" pitchFamily="50" charset="-128"/>
                <a:ea typeface="Meiryo UI" panose="020B0604030504040204" pitchFamily="50" charset="-128"/>
                <a:cs typeface="MS PGothic"/>
              </a:rPr>
              <a:t>ら</a:t>
            </a:r>
            <a:r>
              <a:rPr sz="1000" b="1" spc="-10" dirty="0">
                <a:latin typeface="Meiryo UI" panose="020B0604030504040204" pitchFamily="50" charset="-128"/>
                <a:ea typeface="Meiryo UI" panose="020B0604030504040204" pitchFamily="50" charset="-128"/>
                <a:cs typeface="MS PGothic"/>
              </a:rPr>
              <a:t>の</a:t>
            </a:r>
            <a:r>
              <a:rPr sz="1000" b="1" dirty="0">
                <a:latin typeface="Meiryo UI" panose="020B0604030504040204" pitchFamily="50" charset="-128"/>
                <a:ea typeface="Meiryo UI" panose="020B0604030504040204" pitchFamily="50" charset="-128"/>
                <a:cs typeface="MS PGothic"/>
              </a:rPr>
              <a:t>脅威  </a:t>
            </a:r>
            <a:r>
              <a:rPr sz="1000" b="1" spc="-5" dirty="0">
                <a:latin typeface="Meiryo UI" panose="020B0604030504040204" pitchFamily="50" charset="-128"/>
                <a:ea typeface="Meiryo UI" panose="020B0604030504040204" pitchFamily="50" charset="-128"/>
                <a:cs typeface="MS PGothic"/>
              </a:rPr>
              <a:t>への対策時のみ導入</a:t>
            </a:r>
            <a:endParaRPr sz="1000" dirty="0">
              <a:latin typeface="Meiryo UI" panose="020B0604030504040204" pitchFamily="50" charset="-128"/>
              <a:ea typeface="Meiryo UI" panose="020B0604030504040204" pitchFamily="50" charset="-128"/>
              <a:cs typeface="MS PGothic"/>
            </a:endParaRPr>
          </a:p>
        </p:txBody>
      </p:sp>
      <p:sp>
        <p:nvSpPr>
          <p:cNvPr id="7" name="object 7"/>
          <p:cNvSpPr/>
          <p:nvPr/>
        </p:nvSpPr>
        <p:spPr>
          <a:xfrm>
            <a:off x="2068067" y="5446763"/>
            <a:ext cx="1409700" cy="14940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133600" y="5484876"/>
            <a:ext cx="1329055" cy="68580"/>
          </a:xfrm>
          <a:custGeom>
            <a:avLst/>
            <a:gdLst/>
            <a:ahLst/>
            <a:cxnLst/>
            <a:rect l="l" t="t" r="r" b="b"/>
            <a:pathLst>
              <a:path w="1329054" h="68579">
                <a:moveTo>
                  <a:pt x="0" y="68580"/>
                </a:moveTo>
                <a:lnTo>
                  <a:pt x="1328927" y="68580"/>
                </a:lnTo>
                <a:lnTo>
                  <a:pt x="1328927" y="0"/>
                </a:lnTo>
                <a:lnTo>
                  <a:pt x="0" y="0"/>
                </a:lnTo>
                <a:lnTo>
                  <a:pt x="0" y="68580"/>
                </a:lnTo>
                <a:close/>
              </a:path>
            </a:pathLst>
          </a:custGeom>
          <a:solidFill>
            <a:srgbClr val="F3F1C4"/>
          </a:solidFill>
        </p:spPr>
        <p:txBody>
          <a:bodyPr wrap="square" lIns="0" tIns="0" rIns="0" bIns="0" rtlCol="0"/>
          <a:lstStyle/>
          <a:p>
            <a:endParaRPr/>
          </a:p>
        </p:txBody>
      </p:sp>
      <p:sp>
        <p:nvSpPr>
          <p:cNvPr id="9" name="object 9"/>
          <p:cNvSpPr/>
          <p:nvPr/>
        </p:nvSpPr>
        <p:spPr>
          <a:xfrm>
            <a:off x="3720084" y="2898648"/>
            <a:ext cx="1217676" cy="579120"/>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3995420" y="3587750"/>
            <a:ext cx="1201293" cy="215444"/>
          </a:xfrm>
          <a:prstGeom prst="rect">
            <a:avLst/>
          </a:prstGeom>
        </p:spPr>
        <p:txBody>
          <a:bodyPr vert="horz" wrap="square" lIns="0" tIns="0" rIns="0" bIns="0" rtlCol="0">
            <a:spAutoFit/>
          </a:bodyPr>
          <a:lstStyle/>
          <a:p>
            <a:pPr marL="12700">
              <a:lnSpc>
                <a:spcPct val="100000"/>
              </a:lnSpc>
            </a:pPr>
            <a:r>
              <a:rPr sz="1400" b="1" dirty="0">
                <a:solidFill>
                  <a:srgbClr val="004D82"/>
                </a:solidFill>
                <a:latin typeface="Meiryo UI" panose="020B0604030504040204" pitchFamily="50" charset="-128"/>
                <a:ea typeface="Meiryo UI" panose="020B0604030504040204" pitchFamily="50" charset="-128"/>
                <a:cs typeface="MS PGothic"/>
              </a:rPr>
              <a:t>デジ</a:t>
            </a:r>
            <a:r>
              <a:rPr sz="1400" b="1" spc="5" dirty="0">
                <a:solidFill>
                  <a:srgbClr val="004D82"/>
                </a:solidFill>
                <a:latin typeface="Meiryo UI" panose="020B0604030504040204" pitchFamily="50" charset="-128"/>
                <a:ea typeface="Meiryo UI" panose="020B0604030504040204" pitchFamily="50" charset="-128"/>
                <a:cs typeface="MS PGothic"/>
              </a:rPr>
              <a:t>タ</a:t>
            </a:r>
            <a:r>
              <a:rPr sz="1400" b="1" spc="0" dirty="0">
                <a:solidFill>
                  <a:srgbClr val="004D82"/>
                </a:solidFill>
                <a:latin typeface="Meiryo UI" panose="020B0604030504040204" pitchFamily="50" charset="-128"/>
                <a:ea typeface="Meiryo UI" panose="020B0604030504040204" pitchFamily="50" charset="-128"/>
                <a:cs typeface="MS PGothic"/>
              </a:rPr>
              <a:t>ル探</a:t>
            </a:r>
            <a:r>
              <a:rPr sz="1400" b="1" spc="-5" dirty="0">
                <a:solidFill>
                  <a:srgbClr val="004D82"/>
                </a:solidFill>
                <a:latin typeface="Meiryo UI" panose="020B0604030504040204" pitchFamily="50" charset="-128"/>
                <a:ea typeface="Meiryo UI" panose="020B0604030504040204" pitchFamily="50" charset="-128"/>
                <a:cs typeface="MS PGothic"/>
              </a:rPr>
              <a:t>索者</a:t>
            </a:r>
            <a:endParaRPr sz="1400">
              <a:latin typeface="Meiryo UI" panose="020B0604030504040204" pitchFamily="50" charset="-128"/>
              <a:ea typeface="Meiryo UI" panose="020B0604030504040204" pitchFamily="50" charset="-128"/>
              <a:cs typeface="MS PGothic"/>
            </a:endParaRPr>
          </a:p>
        </p:txBody>
      </p:sp>
      <p:sp>
        <p:nvSpPr>
          <p:cNvPr id="11" name="object 11"/>
          <p:cNvSpPr txBox="1"/>
          <p:nvPr/>
        </p:nvSpPr>
        <p:spPr>
          <a:xfrm>
            <a:off x="3789679" y="3963146"/>
            <a:ext cx="1452245" cy="1002030"/>
          </a:xfrm>
          <a:prstGeom prst="rect">
            <a:avLst/>
          </a:prstGeom>
        </p:spPr>
        <p:txBody>
          <a:bodyPr vert="horz" wrap="square" lIns="0" tIns="0" rIns="0" bIns="0" rtlCol="0">
            <a:spAutoFit/>
          </a:bodyPr>
          <a:lstStyle/>
          <a:p>
            <a:pPr marL="12700" marR="5080">
              <a:lnSpc>
                <a:spcPct val="99100"/>
              </a:lnSpc>
            </a:pPr>
            <a:r>
              <a:rPr sz="1100" spc="-5" dirty="0">
                <a:latin typeface="Meiryo UI" panose="020B0604030504040204" pitchFamily="50" charset="-128"/>
                <a:ea typeface="Meiryo UI" panose="020B0604030504040204" pitchFamily="50" charset="-128"/>
                <a:cs typeface="MS PGothic"/>
              </a:rPr>
              <a:t>デ</a:t>
            </a:r>
            <a:r>
              <a:rPr sz="1100" dirty="0">
                <a:latin typeface="Meiryo UI" panose="020B0604030504040204" pitchFamily="50" charset="-128"/>
                <a:ea typeface="Meiryo UI" panose="020B0604030504040204" pitchFamily="50" charset="-128"/>
                <a:cs typeface="MS PGothic"/>
              </a:rPr>
              <a:t>ジ</a:t>
            </a:r>
            <a:r>
              <a:rPr sz="1100" spc="-10" dirty="0">
                <a:latin typeface="Meiryo UI" panose="020B0604030504040204" pitchFamily="50" charset="-128"/>
                <a:ea typeface="Meiryo UI" panose="020B0604030504040204" pitchFamily="50" charset="-128"/>
                <a:cs typeface="MS PGothic"/>
              </a:rPr>
              <a:t>タ</a:t>
            </a:r>
            <a:r>
              <a:rPr sz="1100" dirty="0">
                <a:latin typeface="Meiryo UI" panose="020B0604030504040204" pitchFamily="50" charset="-128"/>
                <a:ea typeface="Meiryo UI" panose="020B0604030504040204" pitchFamily="50" charset="-128"/>
                <a:cs typeface="MS PGothic"/>
              </a:rPr>
              <a:t>ル技術を活用</a:t>
            </a:r>
            <a:r>
              <a:rPr sz="1100" spc="-10" dirty="0">
                <a:latin typeface="Meiryo UI" panose="020B0604030504040204" pitchFamily="50" charset="-128"/>
                <a:ea typeface="Meiryo UI" panose="020B0604030504040204" pitchFamily="50" charset="-128"/>
                <a:cs typeface="MS PGothic"/>
              </a:rPr>
              <a:t>し</a:t>
            </a:r>
            <a:r>
              <a:rPr sz="1100" dirty="0">
                <a:latin typeface="Meiryo UI" panose="020B0604030504040204" pitchFamily="50" charset="-128"/>
                <a:ea typeface="Meiryo UI" panose="020B0604030504040204" pitchFamily="50" charset="-128"/>
                <a:cs typeface="MS PGothic"/>
              </a:rPr>
              <a:t>た  顧客主導型のビジネス  戦略が重要という認識  はあ</a:t>
            </a:r>
            <a:r>
              <a:rPr sz="1100" spc="-5" dirty="0">
                <a:latin typeface="Meiryo UI" panose="020B0604030504040204" pitchFamily="50" charset="-128"/>
                <a:ea typeface="Meiryo UI" panose="020B0604030504040204" pitchFamily="50" charset="-128"/>
                <a:cs typeface="MS PGothic"/>
              </a:rPr>
              <a:t>る</a:t>
            </a:r>
            <a:r>
              <a:rPr sz="1100" dirty="0">
                <a:latin typeface="Meiryo UI" panose="020B0604030504040204" pitchFamily="50" charset="-128"/>
                <a:ea typeface="Meiryo UI" panose="020B0604030504040204" pitchFamily="50" charset="-128"/>
                <a:cs typeface="MS PGothic"/>
              </a:rPr>
              <a:t>。</a:t>
            </a:r>
            <a:r>
              <a:rPr sz="1100" spc="-10" dirty="0">
                <a:latin typeface="Meiryo UI" panose="020B0604030504040204" pitchFamily="50" charset="-128"/>
                <a:ea typeface="Meiryo UI" panose="020B0604030504040204" pitchFamily="50" charset="-128"/>
                <a:cs typeface="MS PGothic"/>
              </a:rPr>
              <a:t>し</a:t>
            </a:r>
            <a:r>
              <a:rPr sz="1100" dirty="0">
                <a:latin typeface="Meiryo UI" panose="020B0604030504040204" pitchFamily="50" charset="-128"/>
                <a:ea typeface="Meiryo UI" panose="020B0604030504040204" pitchFamily="50" charset="-128"/>
                <a:cs typeface="MS PGothic"/>
              </a:rPr>
              <a:t>か</a:t>
            </a:r>
            <a:r>
              <a:rPr sz="1100" spc="-10" dirty="0">
                <a:latin typeface="Meiryo UI" panose="020B0604030504040204" pitchFamily="50" charset="-128"/>
                <a:ea typeface="Meiryo UI" panose="020B0604030504040204" pitchFamily="50" charset="-128"/>
                <a:cs typeface="MS PGothic"/>
              </a:rPr>
              <a:t>し</a:t>
            </a:r>
            <a:r>
              <a:rPr sz="1100" dirty="0">
                <a:latin typeface="Meiryo UI" panose="020B0604030504040204" pitchFamily="50" charset="-128"/>
                <a:ea typeface="Meiryo UI" panose="020B0604030504040204" pitchFamily="50" charset="-128"/>
                <a:cs typeface="MS PGothic"/>
              </a:rPr>
              <a:t>プ</a:t>
            </a:r>
            <a:r>
              <a:rPr sz="1100" spc="-10" dirty="0">
                <a:latin typeface="Meiryo UI" panose="020B0604030504040204" pitchFamily="50" charset="-128"/>
                <a:ea typeface="Meiryo UI" panose="020B0604030504040204" pitchFamily="50" charset="-128"/>
                <a:cs typeface="MS PGothic"/>
              </a:rPr>
              <a:t>ロ</a:t>
            </a:r>
            <a:r>
              <a:rPr sz="1100" dirty="0">
                <a:latin typeface="Meiryo UI" panose="020B0604030504040204" pitchFamily="50" charset="-128"/>
                <a:ea typeface="Meiryo UI" panose="020B0604030504040204" pitchFamily="50" charset="-128"/>
                <a:cs typeface="MS PGothic"/>
              </a:rPr>
              <a:t>ジェク  トベースでの実行であ  り、継続性は見られない</a:t>
            </a:r>
          </a:p>
        </p:txBody>
      </p:sp>
      <p:sp>
        <p:nvSpPr>
          <p:cNvPr id="12" name="object 12"/>
          <p:cNvSpPr txBox="1"/>
          <p:nvPr/>
        </p:nvSpPr>
        <p:spPr>
          <a:xfrm>
            <a:off x="3768090" y="5268823"/>
            <a:ext cx="1356995" cy="948978"/>
          </a:xfrm>
          <a:prstGeom prst="rect">
            <a:avLst/>
          </a:prstGeom>
        </p:spPr>
        <p:txBody>
          <a:bodyPr vert="horz" wrap="square" lIns="0" tIns="0" rIns="0" bIns="0" rtlCol="0">
            <a:spAutoFit/>
          </a:bodyPr>
          <a:lstStyle/>
          <a:p>
            <a:pPr marL="12700" marR="5080">
              <a:lnSpc>
                <a:spcPts val="1270"/>
              </a:lnSpc>
            </a:pPr>
            <a:r>
              <a:rPr sz="1000" b="1" dirty="0">
                <a:solidFill>
                  <a:srgbClr val="404040"/>
                </a:solidFill>
                <a:latin typeface="Meiryo UI" panose="020B0604030504040204" pitchFamily="50" charset="-128"/>
                <a:ea typeface="Meiryo UI" panose="020B0604030504040204" pitchFamily="50" charset="-128"/>
                <a:cs typeface="MS PGothic"/>
              </a:rPr>
              <a:t>ビジネス成果  </a:t>
            </a:r>
            <a:r>
              <a:rPr sz="1000" b="1" dirty="0">
                <a:latin typeface="Meiryo UI" panose="020B0604030504040204" pitchFamily="50" charset="-128"/>
                <a:ea typeface="Meiryo UI" panose="020B0604030504040204" pitchFamily="50" charset="-128"/>
                <a:cs typeface="MS PGothic"/>
              </a:rPr>
              <a:t>デジタル技術を活用した</a:t>
            </a:r>
            <a:endParaRPr sz="1000" dirty="0">
              <a:latin typeface="Meiryo UI" panose="020B0604030504040204" pitchFamily="50" charset="-128"/>
              <a:ea typeface="Meiryo UI" panose="020B0604030504040204" pitchFamily="50" charset="-128"/>
              <a:cs typeface="MS PGothic"/>
            </a:endParaRPr>
          </a:p>
          <a:p>
            <a:pPr marL="12700">
              <a:lnSpc>
                <a:spcPts val="1125"/>
              </a:lnSpc>
            </a:pPr>
            <a:r>
              <a:rPr sz="1000" b="1" spc="-10" dirty="0">
                <a:latin typeface="Meiryo UI" panose="020B0604030504040204" pitchFamily="50" charset="-128"/>
                <a:ea typeface="Meiryo UI" panose="020B0604030504040204" pitchFamily="50" charset="-128"/>
                <a:cs typeface="MS PGothic"/>
              </a:rPr>
              <a:t>カ</a:t>
            </a:r>
            <a:r>
              <a:rPr sz="1000" b="1" dirty="0">
                <a:latin typeface="Meiryo UI" panose="020B0604030504040204" pitchFamily="50" charset="-128"/>
                <a:ea typeface="Meiryo UI" panose="020B0604030504040204" pitchFamily="50" charset="-128"/>
                <a:cs typeface="MS PGothic"/>
              </a:rPr>
              <a:t>スタマーエ</a:t>
            </a:r>
            <a:r>
              <a:rPr sz="1000" b="1" spc="0" dirty="0">
                <a:latin typeface="Meiryo UI" panose="020B0604030504040204" pitchFamily="50" charset="-128"/>
                <a:ea typeface="Meiryo UI" panose="020B0604030504040204" pitchFamily="50" charset="-128"/>
                <a:cs typeface="MS PGothic"/>
              </a:rPr>
              <a:t>ク</a:t>
            </a:r>
            <a:r>
              <a:rPr sz="1000" b="1" dirty="0">
                <a:latin typeface="Meiryo UI" panose="020B0604030504040204" pitchFamily="50" charset="-128"/>
                <a:ea typeface="Meiryo UI" panose="020B0604030504040204" pitchFamily="50" charset="-128"/>
                <a:cs typeface="MS PGothic"/>
              </a:rPr>
              <a:t>ス</a:t>
            </a:r>
            <a:r>
              <a:rPr sz="1000" b="1" spc="-10" dirty="0">
                <a:latin typeface="Meiryo UI" panose="020B0604030504040204" pitchFamily="50" charset="-128"/>
                <a:ea typeface="Meiryo UI" panose="020B0604030504040204" pitchFamily="50" charset="-128"/>
                <a:cs typeface="MS PGothic"/>
              </a:rPr>
              <a:t>ペ</a:t>
            </a:r>
            <a:r>
              <a:rPr sz="1000" b="1" dirty="0">
                <a:latin typeface="Meiryo UI" panose="020B0604030504040204" pitchFamily="50" charset="-128"/>
                <a:ea typeface="Meiryo UI" panose="020B0604030504040204" pitchFamily="50" charset="-128"/>
                <a:cs typeface="MS PGothic"/>
              </a:rPr>
              <a:t>リエ</a:t>
            </a:r>
            <a:r>
              <a:rPr sz="1000" b="1" spc="-10" dirty="0">
                <a:latin typeface="Meiryo UI" panose="020B0604030504040204" pitchFamily="50" charset="-128"/>
                <a:ea typeface="Meiryo UI" panose="020B0604030504040204" pitchFamily="50" charset="-128"/>
                <a:cs typeface="MS PGothic"/>
              </a:rPr>
              <a:t>ン</a:t>
            </a:r>
            <a:endParaRPr sz="1000" dirty="0">
              <a:latin typeface="Meiryo UI" panose="020B0604030504040204" pitchFamily="50" charset="-128"/>
              <a:ea typeface="Meiryo UI" panose="020B0604030504040204" pitchFamily="50" charset="-128"/>
              <a:cs typeface="MS PGothic"/>
            </a:endParaRPr>
          </a:p>
          <a:p>
            <a:pPr marL="12700">
              <a:lnSpc>
                <a:spcPts val="1175"/>
              </a:lnSpc>
            </a:pPr>
            <a:r>
              <a:rPr sz="1000" b="1" dirty="0">
                <a:latin typeface="Meiryo UI" panose="020B0604030504040204" pitchFamily="50" charset="-128"/>
                <a:ea typeface="Meiryo UI" panose="020B0604030504040204" pitchFamily="50" charset="-128"/>
                <a:cs typeface="MS PGothic"/>
              </a:rPr>
              <a:t>ス戦略を実施している</a:t>
            </a:r>
            <a:endParaRPr sz="1000" dirty="0">
              <a:latin typeface="Meiryo UI" panose="020B0604030504040204" pitchFamily="50" charset="-128"/>
              <a:ea typeface="Meiryo UI" panose="020B0604030504040204" pitchFamily="50" charset="-128"/>
              <a:cs typeface="MS PGothic"/>
            </a:endParaRPr>
          </a:p>
          <a:p>
            <a:pPr marL="12700" marR="80010">
              <a:lnSpc>
                <a:spcPts val="1150"/>
              </a:lnSpc>
              <a:spcBef>
                <a:spcPts val="125"/>
              </a:spcBef>
            </a:pPr>
            <a:r>
              <a:rPr sz="1000" b="1" dirty="0">
                <a:latin typeface="Meiryo UI" panose="020B0604030504040204" pitchFamily="50" charset="-128"/>
                <a:ea typeface="Meiryo UI" panose="020B0604030504040204" pitchFamily="50" charset="-128"/>
                <a:cs typeface="MS PGothic"/>
              </a:rPr>
              <a:t>企業内で製品に</a:t>
            </a:r>
            <a:r>
              <a:rPr sz="1000" b="1" spc="-10" dirty="0">
                <a:latin typeface="Meiryo UI" panose="020B0604030504040204" pitchFamily="50" charset="-128"/>
                <a:ea typeface="Meiryo UI" panose="020B0604030504040204" pitchFamily="50" charset="-128"/>
                <a:cs typeface="MS PGothic"/>
              </a:rPr>
              <a:t>一</a:t>
            </a:r>
            <a:r>
              <a:rPr sz="1000" b="1" dirty="0">
                <a:latin typeface="Meiryo UI" panose="020B0604030504040204" pitchFamily="50" charset="-128"/>
                <a:ea typeface="Meiryo UI" panose="020B0604030504040204" pitchFamily="50" charset="-128"/>
                <a:cs typeface="MS PGothic"/>
              </a:rPr>
              <a:t>貫</a:t>
            </a:r>
            <a:r>
              <a:rPr sz="1000" b="1" spc="-5" dirty="0">
                <a:latin typeface="Meiryo UI" panose="020B0604030504040204" pitchFamily="50" charset="-128"/>
                <a:ea typeface="Meiryo UI" panose="020B0604030504040204" pitchFamily="50" charset="-128"/>
                <a:cs typeface="MS PGothic"/>
              </a:rPr>
              <a:t>性  </a:t>
            </a:r>
            <a:r>
              <a:rPr sz="1000" b="1" dirty="0">
                <a:latin typeface="Meiryo UI" panose="020B0604030504040204" pitchFamily="50" charset="-128"/>
                <a:ea typeface="Meiryo UI" panose="020B0604030504040204" pitchFamily="50" charset="-128"/>
                <a:cs typeface="MS PGothic"/>
              </a:rPr>
              <a:t>は無い</a:t>
            </a:r>
            <a:endParaRPr sz="1000" dirty="0">
              <a:latin typeface="Meiryo UI" panose="020B0604030504040204" pitchFamily="50" charset="-128"/>
              <a:ea typeface="Meiryo UI" panose="020B0604030504040204" pitchFamily="50" charset="-128"/>
              <a:cs typeface="MS PGothic"/>
            </a:endParaRPr>
          </a:p>
        </p:txBody>
      </p:sp>
      <p:sp>
        <p:nvSpPr>
          <p:cNvPr id="13" name="object 13"/>
          <p:cNvSpPr/>
          <p:nvPr/>
        </p:nvSpPr>
        <p:spPr>
          <a:xfrm>
            <a:off x="3749040" y="5020093"/>
            <a:ext cx="1409700" cy="147916"/>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3814571" y="5058155"/>
            <a:ext cx="1329055" cy="67310"/>
          </a:xfrm>
          <a:custGeom>
            <a:avLst/>
            <a:gdLst/>
            <a:ahLst/>
            <a:cxnLst/>
            <a:rect l="l" t="t" r="r" b="b"/>
            <a:pathLst>
              <a:path w="1329054" h="67310">
                <a:moveTo>
                  <a:pt x="0" y="67056"/>
                </a:moveTo>
                <a:lnTo>
                  <a:pt x="1328927" y="67056"/>
                </a:lnTo>
                <a:lnTo>
                  <a:pt x="1328927" y="0"/>
                </a:lnTo>
                <a:lnTo>
                  <a:pt x="0" y="0"/>
                </a:lnTo>
                <a:lnTo>
                  <a:pt x="0" y="67056"/>
                </a:lnTo>
                <a:close/>
              </a:path>
            </a:pathLst>
          </a:custGeom>
          <a:solidFill>
            <a:srgbClr val="BDDED2"/>
          </a:solidFill>
        </p:spPr>
        <p:txBody>
          <a:bodyPr wrap="square" lIns="0" tIns="0" rIns="0" bIns="0" rtlCol="0"/>
          <a:lstStyle/>
          <a:p>
            <a:endParaRPr/>
          </a:p>
        </p:txBody>
      </p:sp>
      <p:sp>
        <p:nvSpPr>
          <p:cNvPr id="15" name="object 15"/>
          <p:cNvSpPr/>
          <p:nvPr/>
        </p:nvSpPr>
        <p:spPr>
          <a:xfrm>
            <a:off x="5384291" y="2327148"/>
            <a:ext cx="1217675" cy="554736"/>
          </a:xfrm>
          <a:prstGeom prst="rect">
            <a:avLst/>
          </a:prstGeom>
          <a:blipFill>
            <a:blip r:embed="rId7" cstate="print"/>
            <a:stretch>
              <a:fillRect/>
            </a:stretch>
          </a:blipFill>
        </p:spPr>
        <p:txBody>
          <a:bodyPr wrap="square" lIns="0" tIns="0" rIns="0" bIns="0" rtlCol="0"/>
          <a:lstStyle/>
          <a:p>
            <a:endParaRPr/>
          </a:p>
        </p:txBody>
      </p:sp>
      <p:sp>
        <p:nvSpPr>
          <p:cNvPr id="16" name="object 16"/>
          <p:cNvSpPr txBox="1"/>
          <p:nvPr/>
        </p:nvSpPr>
        <p:spPr>
          <a:xfrm>
            <a:off x="5447791" y="3114421"/>
            <a:ext cx="1468330" cy="215444"/>
          </a:xfrm>
          <a:prstGeom prst="rect">
            <a:avLst/>
          </a:prstGeom>
        </p:spPr>
        <p:txBody>
          <a:bodyPr vert="horz" wrap="square" lIns="0" tIns="0" rIns="0" bIns="0" rtlCol="0">
            <a:spAutoFit/>
          </a:bodyPr>
          <a:lstStyle/>
          <a:p>
            <a:pPr marL="12700">
              <a:lnSpc>
                <a:spcPct val="100000"/>
              </a:lnSpc>
            </a:pPr>
            <a:r>
              <a:rPr sz="1400" b="1" dirty="0">
                <a:solidFill>
                  <a:srgbClr val="004D82"/>
                </a:solidFill>
                <a:latin typeface="Meiryo UI" panose="020B0604030504040204" pitchFamily="50" charset="-128"/>
                <a:ea typeface="Meiryo UI" panose="020B0604030504040204" pitchFamily="50" charset="-128"/>
                <a:cs typeface="MS PGothic"/>
              </a:rPr>
              <a:t>デジタルプレイヤー</a:t>
            </a:r>
            <a:endParaRPr sz="1400">
              <a:latin typeface="Meiryo UI" panose="020B0604030504040204" pitchFamily="50" charset="-128"/>
              <a:ea typeface="Meiryo UI" panose="020B0604030504040204" pitchFamily="50" charset="-128"/>
              <a:cs typeface="MS PGothic"/>
            </a:endParaRPr>
          </a:p>
        </p:txBody>
      </p:sp>
      <p:sp>
        <p:nvSpPr>
          <p:cNvPr id="17" name="object 17"/>
          <p:cNvSpPr txBox="1"/>
          <p:nvPr/>
        </p:nvSpPr>
        <p:spPr>
          <a:xfrm>
            <a:off x="5447791" y="3489314"/>
            <a:ext cx="1525905" cy="1172372"/>
          </a:xfrm>
          <a:prstGeom prst="rect">
            <a:avLst/>
          </a:prstGeom>
        </p:spPr>
        <p:txBody>
          <a:bodyPr vert="horz" wrap="square" lIns="0" tIns="0" rIns="0" bIns="0" rtlCol="0">
            <a:spAutoFit/>
          </a:bodyPr>
          <a:lstStyle/>
          <a:p>
            <a:pPr marL="12700">
              <a:lnSpc>
                <a:spcPts val="1310"/>
              </a:lnSpc>
            </a:pPr>
            <a:r>
              <a:rPr sz="1100" dirty="0">
                <a:latin typeface="Meiryo UI" panose="020B0604030504040204" pitchFamily="50" charset="-128"/>
                <a:ea typeface="Meiryo UI" panose="020B0604030504040204" pitchFamily="50" charset="-128"/>
                <a:cs typeface="MS PGothic"/>
              </a:rPr>
              <a:t>デジタル製品やカスタマ</a:t>
            </a:r>
            <a:r>
              <a:rPr sz="1100" spc="-5" dirty="0">
                <a:latin typeface="Meiryo UI" panose="020B0604030504040204" pitchFamily="50" charset="-128"/>
                <a:ea typeface="Meiryo UI" panose="020B0604030504040204" pitchFamily="50" charset="-128"/>
                <a:cs typeface="MS PGothic"/>
              </a:rPr>
              <a:t>ーエ</a:t>
            </a:r>
            <a:r>
              <a:rPr sz="1100" dirty="0">
                <a:latin typeface="Meiryo UI" panose="020B0604030504040204" pitchFamily="50" charset="-128"/>
                <a:ea typeface="Meiryo UI" panose="020B0604030504040204" pitchFamily="50" charset="-128"/>
                <a:cs typeface="MS PGothic"/>
              </a:rPr>
              <a:t>クスペリ</a:t>
            </a:r>
            <a:r>
              <a:rPr sz="1100" spc="-5" dirty="0">
                <a:latin typeface="Meiryo UI" panose="020B0604030504040204" pitchFamily="50" charset="-128"/>
                <a:ea typeface="Meiryo UI" panose="020B0604030504040204" pitchFamily="50" charset="-128"/>
                <a:cs typeface="MS PGothic"/>
              </a:rPr>
              <a:t>エン</a:t>
            </a:r>
            <a:r>
              <a:rPr sz="1100" dirty="0">
                <a:latin typeface="Meiryo UI" panose="020B0604030504040204" pitchFamily="50" charset="-128"/>
                <a:ea typeface="Meiryo UI" panose="020B0604030504040204" pitchFamily="50" charset="-128"/>
                <a:cs typeface="MS PGothic"/>
              </a:rPr>
              <a:t>スを創出</a:t>
            </a:r>
            <a:r>
              <a:rPr sz="1100" spc="-5" dirty="0">
                <a:latin typeface="Meiryo UI" panose="020B0604030504040204" pitchFamily="50" charset="-128"/>
                <a:ea typeface="Meiryo UI" panose="020B0604030504040204" pitchFamily="50" charset="-128"/>
                <a:cs typeface="MS PGothic"/>
              </a:rPr>
              <a:t>する</a:t>
            </a:r>
            <a:r>
              <a:rPr sz="1100" dirty="0">
                <a:latin typeface="Meiryo UI" panose="020B0604030504040204" pitchFamily="50" charset="-128"/>
                <a:ea typeface="Meiryo UI" panose="020B0604030504040204" pitchFamily="50" charset="-128"/>
                <a:cs typeface="MS PGothic"/>
              </a:rPr>
              <a:t>にあた</a:t>
            </a:r>
            <a:r>
              <a:rPr sz="1100" spc="5" dirty="0">
                <a:latin typeface="Meiryo UI" panose="020B0604030504040204" pitchFamily="50" charset="-128"/>
                <a:ea typeface="Meiryo UI" panose="020B0604030504040204" pitchFamily="50" charset="-128"/>
                <a:cs typeface="MS PGothic"/>
              </a:rPr>
              <a:t>り</a:t>
            </a:r>
            <a:r>
              <a:rPr sz="1100" dirty="0">
                <a:latin typeface="Meiryo UI" panose="020B0604030504040204" pitchFamily="50" charset="-128"/>
                <a:ea typeface="Meiryo UI" panose="020B0604030504040204" pitchFamily="50" charset="-128"/>
                <a:cs typeface="MS PGothic"/>
              </a:rPr>
              <a:t>、</a:t>
            </a:r>
            <a:r>
              <a:rPr sz="1100" spc="-10" dirty="0">
                <a:latin typeface="Meiryo UI" panose="020B0604030504040204" pitchFamily="50" charset="-128"/>
                <a:ea typeface="Meiryo UI" panose="020B0604030504040204" pitchFamily="50" charset="-128"/>
                <a:cs typeface="MS PGothic"/>
              </a:rPr>
              <a:t>ビ</a:t>
            </a:r>
            <a:r>
              <a:rPr sz="1100" dirty="0">
                <a:latin typeface="Meiryo UI" panose="020B0604030504040204" pitchFamily="50" charset="-128"/>
                <a:ea typeface="Meiryo UI" panose="020B0604030504040204" pitchFamily="50" charset="-128"/>
                <a:cs typeface="MS PGothic"/>
              </a:rPr>
              <a:t>ジネスと</a:t>
            </a:r>
            <a:r>
              <a:rPr sz="1100" dirty="0">
                <a:latin typeface="Meiryo UI" panose="020B0604030504040204" pitchFamily="50" charset="-128"/>
                <a:ea typeface="Meiryo UI" panose="020B0604030504040204" pitchFamily="50" charset="-128"/>
                <a:cs typeface="Arial"/>
              </a:rPr>
              <a:t>IT</a:t>
            </a:r>
            <a:r>
              <a:rPr sz="1100" dirty="0">
                <a:latin typeface="Meiryo UI" panose="020B0604030504040204" pitchFamily="50" charset="-128"/>
                <a:ea typeface="Meiryo UI" panose="020B0604030504040204" pitchFamily="50" charset="-128"/>
                <a:cs typeface="MS PGothic"/>
              </a:rPr>
              <a:t>のゴールは全社的に連携している。しかしデジ</a:t>
            </a:r>
            <a:r>
              <a:rPr sz="1100" spc="-10" dirty="0">
                <a:latin typeface="Meiryo UI" panose="020B0604030504040204" pitchFamily="50" charset="-128"/>
                <a:ea typeface="Meiryo UI" panose="020B0604030504040204" pitchFamily="50" charset="-128"/>
                <a:cs typeface="MS PGothic"/>
              </a:rPr>
              <a:t>タ</a:t>
            </a:r>
            <a:r>
              <a:rPr sz="1100" dirty="0">
                <a:latin typeface="Meiryo UI" panose="020B0604030504040204" pitchFamily="50" charset="-128"/>
                <a:ea typeface="Meiryo UI" panose="020B0604030504040204" pitchFamily="50" charset="-128"/>
                <a:cs typeface="MS PGothic"/>
              </a:rPr>
              <a:t>ル化の破壊的可能性については、検討していない</a:t>
            </a:r>
          </a:p>
        </p:txBody>
      </p:sp>
      <p:sp>
        <p:nvSpPr>
          <p:cNvPr id="18" name="object 18"/>
          <p:cNvSpPr txBox="1"/>
          <p:nvPr/>
        </p:nvSpPr>
        <p:spPr>
          <a:xfrm>
            <a:off x="5512434" y="5038344"/>
            <a:ext cx="1386205" cy="770890"/>
          </a:xfrm>
          <a:prstGeom prst="rect">
            <a:avLst/>
          </a:prstGeom>
        </p:spPr>
        <p:txBody>
          <a:bodyPr vert="horz" wrap="square" lIns="0" tIns="635" rIns="0" bIns="0" rtlCol="0">
            <a:spAutoFit/>
          </a:bodyPr>
          <a:lstStyle/>
          <a:p>
            <a:pPr marL="12700">
              <a:lnSpc>
                <a:spcPct val="100000"/>
              </a:lnSpc>
              <a:spcBef>
                <a:spcPts val="5"/>
              </a:spcBef>
            </a:pPr>
            <a:r>
              <a:rPr sz="1000" b="1" dirty="0">
                <a:solidFill>
                  <a:srgbClr val="404040"/>
                </a:solidFill>
                <a:latin typeface="Meiryo UI" panose="020B0604030504040204" pitchFamily="50" charset="-128"/>
                <a:ea typeface="Meiryo UI" panose="020B0604030504040204" pitchFamily="50" charset="-128"/>
                <a:cs typeface="MS PGothic"/>
              </a:rPr>
              <a:t>ビジネス成果</a:t>
            </a:r>
            <a:endParaRPr sz="1000">
              <a:latin typeface="Meiryo UI" panose="020B0604030504040204" pitchFamily="50" charset="-128"/>
              <a:ea typeface="Meiryo UI" panose="020B0604030504040204" pitchFamily="50" charset="-128"/>
              <a:cs typeface="MS PGothic"/>
            </a:endParaRPr>
          </a:p>
          <a:p>
            <a:pPr marL="12700" marR="5080">
              <a:lnSpc>
                <a:spcPct val="98700"/>
              </a:lnSpc>
              <a:spcBef>
                <a:spcPts val="85"/>
              </a:spcBef>
            </a:pPr>
            <a:r>
              <a:rPr sz="1000" b="1" dirty="0">
                <a:latin typeface="Meiryo UI" panose="020B0604030504040204" pitchFamily="50" charset="-128"/>
                <a:ea typeface="Meiryo UI" panose="020B0604030504040204" pitchFamily="50" charset="-128"/>
                <a:cs typeface="MS PGothic"/>
              </a:rPr>
              <a:t>ビジネスに一貫性はある  が、革新的な</a:t>
            </a:r>
            <a:r>
              <a:rPr sz="1000" b="1" spc="-10" dirty="0">
                <a:latin typeface="Meiryo UI" panose="020B0604030504040204" pitchFamily="50" charset="-128"/>
                <a:ea typeface="Meiryo UI" panose="020B0604030504040204" pitchFamily="50" charset="-128"/>
                <a:cs typeface="MS PGothic"/>
              </a:rPr>
              <a:t>製</a:t>
            </a:r>
            <a:r>
              <a:rPr sz="1000" b="1" spc="-5" dirty="0">
                <a:latin typeface="Meiryo UI" panose="020B0604030504040204" pitchFamily="50" charset="-128"/>
                <a:ea typeface="Meiryo UI" panose="020B0604030504040204" pitchFamily="50" charset="-128"/>
                <a:cs typeface="MS PGothic"/>
              </a:rPr>
              <a:t>品</a:t>
            </a:r>
            <a:r>
              <a:rPr sz="1000" b="1" spc="-10" dirty="0">
                <a:latin typeface="Meiryo UI" panose="020B0604030504040204" pitchFamily="50" charset="-128"/>
                <a:ea typeface="Meiryo UI" panose="020B0604030504040204" pitchFamily="50" charset="-128"/>
                <a:cs typeface="Arial"/>
              </a:rPr>
              <a:t>/</a:t>
            </a:r>
            <a:r>
              <a:rPr sz="1000" b="1" spc="-10" dirty="0">
                <a:latin typeface="Meiryo UI" panose="020B0604030504040204" pitchFamily="50" charset="-128"/>
                <a:ea typeface="Meiryo UI" panose="020B0604030504040204" pitchFamily="50" charset="-128"/>
                <a:cs typeface="MS PGothic"/>
              </a:rPr>
              <a:t>サ</a:t>
            </a:r>
            <a:r>
              <a:rPr sz="1000" b="1" dirty="0">
                <a:latin typeface="Meiryo UI" panose="020B0604030504040204" pitchFamily="50" charset="-128"/>
                <a:ea typeface="Meiryo UI" panose="020B0604030504040204" pitchFamily="50" charset="-128"/>
                <a:cs typeface="MS PGothic"/>
              </a:rPr>
              <a:t>ー</a:t>
            </a:r>
            <a:r>
              <a:rPr sz="1000" b="1" spc="-5" dirty="0">
                <a:latin typeface="Meiryo UI" panose="020B0604030504040204" pitchFamily="50" charset="-128"/>
                <a:ea typeface="Meiryo UI" panose="020B0604030504040204" pitchFamily="50" charset="-128"/>
                <a:cs typeface="MS PGothic"/>
              </a:rPr>
              <a:t>ビ  </a:t>
            </a:r>
            <a:r>
              <a:rPr sz="1000" b="1" dirty="0">
                <a:latin typeface="Meiryo UI" panose="020B0604030504040204" pitchFamily="50" charset="-128"/>
                <a:ea typeface="Meiryo UI" panose="020B0604030504040204" pitchFamily="50" charset="-128"/>
                <a:cs typeface="MS PGothic"/>
              </a:rPr>
              <a:t>ス</a:t>
            </a:r>
            <a:r>
              <a:rPr sz="1000" b="1" dirty="0">
                <a:latin typeface="Meiryo UI" panose="020B0604030504040204" pitchFamily="50" charset="-128"/>
                <a:ea typeface="Meiryo UI" panose="020B0604030504040204" pitchFamily="50" charset="-128"/>
                <a:cs typeface="Arial"/>
              </a:rPr>
              <a:t>/</a:t>
            </a:r>
            <a:r>
              <a:rPr sz="1000" b="1" dirty="0">
                <a:latin typeface="Meiryo UI" panose="020B0604030504040204" pitchFamily="50" charset="-128"/>
                <a:ea typeface="Meiryo UI" panose="020B0604030504040204" pitchFamily="50" charset="-128"/>
                <a:cs typeface="MS PGothic"/>
              </a:rPr>
              <a:t>カスタマーエクスペリ  エンスではない</a:t>
            </a:r>
            <a:endParaRPr sz="1000">
              <a:latin typeface="Meiryo UI" panose="020B0604030504040204" pitchFamily="50" charset="-128"/>
              <a:ea typeface="Meiryo UI" panose="020B0604030504040204" pitchFamily="50" charset="-128"/>
              <a:cs typeface="MS PGothic"/>
            </a:endParaRPr>
          </a:p>
        </p:txBody>
      </p:sp>
      <p:sp>
        <p:nvSpPr>
          <p:cNvPr id="19" name="object 19"/>
          <p:cNvSpPr/>
          <p:nvPr/>
        </p:nvSpPr>
        <p:spPr>
          <a:xfrm>
            <a:off x="5446776" y="4821885"/>
            <a:ext cx="1409700" cy="149402"/>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5512308" y="4860035"/>
            <a:ext cx="1329055" cy="68580"/>
          </a:xfrm>
          <a:custGeom>
            <a:avLst/>
            <a:gdLst/>
            <a:ahLst/>
            <a:cxnLst/>
            <a:rect l="l" t="t" r="r" b="b"/>
            <a:pathLst>
              <a:path w="1329054" h="68579">
                <a:moveTo>
                  <a:pt x="0" y="68580"/>
                </a:moveTo>
                <a:lnTo>
                  <a:pt x="1328928" y="68580"/>
                </a:lnTo>
                <a:lnTo>
                  <a:pt x="1328928" y="0"/>
                </a:lnTo>
                <a:lnTo>
                  <a:pt x="0" y="0"/>
                </a:lnTo>
                <a:lnTo>
                  <a:pt x="0" y="68580"/>
                </a:lnTo>
                <a:close/>
              </a:path>
            </a:pathLst>
          </a:custGeom>
          <a:solidFill>
            <a:srgbClr val="D07D5A"/>
          </a:solidFill>
        </p:spPr>
        <p:txBody>
          <a:bodyPr wrap="square" lIns="0" tIns="0" rIns="0" bIns="0" rtlCol="0"/>
          <a:lstStyle/>
          <a:p>
            <a:endParaRPr/>
          </a:p>
        </p:txBody>
      </p:sp>
      <p:sp>
        <p:nvSpPr>
          <p:cNvPr id="21" name="object 21"/>
          <p:cNvSpPr/>
          <p:nvPr/>
        </p:nvSpPr>
        <p:spPr>
          <a:xfrm>
            <a:off x="6964680" y="1723644"/>
            <a:ext cx="1217676" cy="678179"/>
          </a:xfrm>
          <a:prstGeom prst="rect">
            <a:avLst/>
          </a:prstGeom>
          <a:blipFill>
            <a:blip r:embed="rId8" cstate="print"/>
            <a:stretch>
              <a:fillRect/>
            </a:stretch>
          </a:blipFill>
        </p:spPr>
        <p:txBody>
          <a:bodyPr wrap="square" lIns="0" tIns="0" rIns="0" bIns="0" rtlCol="0"/>
          <a:lstStyle/>
          <a:p>
            <a:endParaRPr/>
          </a:p>
        </p:txBody>
      </p:sp>
      <p:sp>
        <p:nvSpPr>
          <p:cNvPr id="22" name="object 22"/>
          <p:cNvSpPr txBox="1"/>
          <p:nvPr/>
        </p:nvSpPr>
        <p:spPr>
          <a:xfrm>
            <a:off x="7303769" y="2589910"/>
            <a:ext cx="1201293" cy="215444"/>
          </a:xfrm>
          <a:prstGeom prst="rect">
            <a:avLst/>
          </a:prstGeom>
        </p:spPr>
        <p:txBody>
          <a:bodyPr vert="horz" wrap="square" lIns="0" tIns="0" rIns="0" bIns="0" rtlCol="0">
            <a:spAutoFit/>
          </a:bodyPr>
          <a:lstStyle/>
          <a:p>
            <a:pPr marL="12700">
              <a:lnSpc>
                <a:spcPct val="100000"/>
              </a:lnSpc>
            </a:pPr>
            <a:r>
              <a:rPr sz="1400" b="1" dirty="0">
                <a:solidFill>
                  <a:srgbClr val="004D82"/>
                </a:solidFill>
                <a:latin typeface="Meiryo UI" panose="020B0604030504040204" pitchFamily="50" charset="-128"/>
                <a:ea typeface="Meiryo UI" panose="020B0604030504040204" pitchFamily="50" charset="-128"/>
                <a:cs typeface="MS PGothic"/>
              </a:rPr>
              <a:t>デジ</a:t>
            </a:r>
            <a:r>
              <a:rPr sz="1400" b="1" spc="5" dirty="0">
                <a:solidFill>
                  <a:srgbClr val="004D82"/>
                </a:solidFill>
                <a:latin typeface="Meiryo UI" panose="020B0604030504040204" pitchFamily="50" charset="-128"/>
                <a:ea typeface="Meiryo UI" panose="020B0604030504040204" pitchFamily="50" charset="-128"/>
                <a:cs typeface="MS PGothic"/>
              </a:rPr>
              <a:t>タ</a:t>
            </a:r>
            <a:r>
              <a:rPr sz="1400" b="1" spc="0" dirty="0">
                <a:solidFill>
                  <a:srgbClr val="004D82"/>
                </a:solidFill>
                <a:latin typeface="Meiryo UI" panose="020B0604030504040204" pitchFamily="50" charset="-128"/>
                <a:ea typeface="Meiryo UI" panose="020B0604030504040204" pitchFamily="50" charset="-128"/>
                <a:cs typeface="MS PGothic"/>
              </a:rPr>
              <a:t>ル変</a:t>
            </a:r>
            <a:r>
              <a:rPr sz="1400" b="1" spc="-5" dirty="0">
                <a:solidFill>
                  <a:srgbClr val="004D82"/>
                </a:solidFill>
                <a:latin typeface="Meiryo UI" panose="020B0604030504040204" pitchFamily="50" charset="-128"/>
                <a:ea typeface="Meiryo UI" panose="020B0604030504040204" pitchFamily="50" charset="-128"/>
                <a:cs typeface="MS PGothic"/>
              </a:rPr>
              <a:t>革者</a:t>
            </a:r>
            <a:endParaRPr sz="1400">
              <a:latin typeface="Meiryo UI" panose="020B0604030504040204" pitchFamily="50" charset="-128"/>
              <a:ea typeface="Meiryo UI" panose="020B0604030504040204" pitchFamily="50" charset="-128"/>
              <a:cs typeface="MS PGothic"/>
            </a:endParaRPr>
          </a:p>
        </p:txBody>
      </p:sp>
      <p:sp>
        <p:nvSpPr>
          <p:cNvPr id="23" name="object 23"/>
          <p:cNvSpPr txBox="1"/>
          <p:nvPr/>
        </p:nvSpPr>
        <p:spPr>
          <a:xfrm>
            <a:off x="7119366" y="2919252"/>
            <a:ext cx="1378585" cy="1181734"/>
          </a:xfrm>
          <a:prstGeom prst="rect">
            <a:avLst/>
          </a:prstGeom>
        </p:spPr>
        <p:txBody>
          <a:bodyPr vert="horz" wrap="square" lIns="0" tIns="10160" rIns="0" bIns="0" rtlCol="0">
            <a:spAutoFit/>
          </a:bodyPr>
          <a:lstStyle/>
          <a:p>
            <a:pPr marL="12700" marR="5080" algn="just">
              <a:lnSpc>
                <a:spcPts val="1260"/>
              </a:lnSpc>
              <a:spcBef>
                <a:spcPts val="80"/>
              </a:spcBef>
            </a:pPr>
            <a:r>
              <a:rPr sz="1100" dirty="0">
                <a:latin typeface="Meiryo UI" panose="020B0604030504040204" pitchFamily="50" charset="-128"/>
                <a:ea typeface="Meiryo UI" panose="020B0604030504040204" pitchFamily="50" charset="-128"/>
                <a:cs typeface="MS PGothic"/>
              </a:rPr>
              <a:t>統合され、相乗効果の  高い</a:t>
            </a:r>
            <a:r>
              <a:rPr sz="1100" spc="-5" dirty="0">
                <a:latin typeface="Meiryo UI" panose="020B0604030504040204" pitchFamily="50" charset="-128"/>
                <a:ea typeface="Meiryo UI" panose="020B0604030504040204" pitchFamily="50" charset="-128"/>
                <a:cs typeface="MS PGothic"/>
              </a:rPr>
              <a:t>ビ</a:t>
            </a:r>
            <a:r>
              <a:rPr sz="1100" dirty="0">
                <a:latin typeface="Meiryo UI" panose="020B0604030504040204" pitchFamily="50" charset="-128"/>
                <a:ea typeface="Meiryo UI" panose="020B0604030504040204" pitchFamily="50" charset="-128"/>
                <a:cs typeface="MS PGothic"/>
              </a:rPr>
              <a:t>ジネス・</a:t>
            </a:r>
            <a:r>
              <a:rPr sz="1100" spc="-10" dirty="0">
                <a:latin typeface="Meiryo UI" panose="020B0604030504040204" pitchFamily="50" charset="-128"/>
                <a:ea typeface="Meiryo UI" panose="020B0604030504040204" pitchFamily="50" charset="-128"/>
                <a:cs typeface="Arial"/>
              </a:rPr>
              <a:t>I</a:t>
            </a:r>
            <a:r>
              <a:rPr sz="1100" spc="-5" dirty="0">
                <a:latin typeface="Meiryo UI" panose="020B0604030504040204" pitchFamily="50" charset="-128"/>
                <a:ea typeface="Meiryo UI" panose="020B0604030504040204" pitchFamily="50" charset="-128"/>
                <a:cs typeface="Arial"/>
              </a:rPr>
              <a:t>T</a:t>
            </a:r>
            <a:r>
              <a:rPr sz="1100" dirty="0">
                <a:latin typeface="Meiryo UI" panose="020B0604030504040204" pitchFamily="50" charset="-128"/>
                <a:ea typeface="Meiryo UI" panose="020B0604030504040204" pitchFamily="50" charset="-128"/>
                <a:cs typeface="MS PGothic"/>
              </a:rPr>
              <a:t>マ</a:t>
            </a:r>
            <a:r>
              <a:rPr sz="1100" spc="-10" dirty="0">
                <a:latin typeface="Meiryo UI" panose="020B0604030504040204" pitchFamily="50" charset="-128"/>
                <a:ea typeface="Meiryo UI" panose="020B0604030504040204" pitchFamily="50" charset="-128"/>
                <a:cs typeface="MS PGothic"/>
              </a:rPr>
              <a:t>ネ</a:t>
            </a:r>
            <a:r>
              <a:rPr sz="1100" dirty="0">
                <a:latin typeface="Meiryo UI" panose="020B0604030504040204" pitchFamily="50" charset="-128"/>
                <a:ea typeface="Meiryo UI" panose="020B0604030504040204" pitchFamily="50" charset="-128"/>
                <a:cs typeface="MS PGothic"/>
              </a:rPr>
              <a:t>ジ</a:t>
            </a:r>
          </a:p>
          <a:p>
            <a:pPr marL="12700" marR="12065" algn="just">
              <a:lnSpc>
                <a:spcPct val="98900"/>
              </a:lnSpc>
              <a:spcBef>
                <a:spcPts val="40"/>
              </a:spcBef>
            </a:pPr>
            <a:r>
              <a:rPr sz="1100" dirty="0">
                <a:latin typeface="Meiryo UI" panose="020B0604030504040204" pitchFamily="50" charset="-128"/>
                <a:ea typeface="Meiryo UI" panose="020B0604030504040204" pitchFamily="50" charset="-128"/>
                <a:cs typeface="MS PGothic"/>
              </a:rPr>
              <a:t>メント指針により、デジ  タル技術を活用した製  品</a:t>
            </a:r>
            <a:r>
              <a:rPr sz="1100" spc="5" dirty="0">
                <a:latin typeface="Meiryo UI" panose="020B0604030504040204" pitchFamily="50" charset="-128"/>
                <a:ea typeface="Meiryo UI" panose="020B0604030504040204" pitchFamily="50" charset="-128"/>
                <a:cs typeface="Arial"/>
              </a:rPr>
              <a:t>/</a:t>
            </a:r>
            <a:r>
              <a:rPr sz="1100" dirty="0">
                <a:latin typeface="Meiryo UI" panose="020B0604030504040204" pitchFamily="50" charset="-128"/>
                <a:ea typeface="Meiryo UI" panose="020B0604030504040204" pitchFamily="50" charset="-128"/>
                <a:cs typeface="MS PGothic"/>
              </a:rPr>
              <a:t>サ</a:t>
            </a:r>
            <a:r>
              <a:rPr sz="1100" spc="-5" dirty="0">
                <a:latin typeface="Meiryo UI" panose="020B0604030504040204" pitchFamily="50" charset="-128"/>
                <a:ea typeface="Meiryo UI" panose="020B0604030504040204" pitchFamily="50" charset="-128"/>
                <a:cs typeface="MS PGothic"/>
              </a:rPr>
              <a:t>ービス</a:t>
            </a:r>
            <a:r>
              <a:rPr sz="1100" spc="5" dirty="0">
                <a:latin typeface="Meiryo UI" panose="020B0604030504040204" pitchFamily="50" charset="-128"/>
                <a:ea typeface="Meiryo UI" panose="020B0604030504040204" pitchFamily="50" charset="-128"/>
                <a:cs typeface="Arial"/>
              </a:rPr>
              <a:t>/</a:t>
            </a:r>
            <a:r>
              <a:rPr sz="1100" spc="-5" dirty="0">
                <a:latin typeface="Meiryo UI" panose="020B0604030504040204" pitchFamily="50" charset="-128"/>
                <a:ea typeface="Meiryo UI" panose="020B0604030504040204" pitchFamily="50" charset="-128"/>
                <a:cs typeface="MS PGothic"/>
              </a:rPr>
              <a:t>エ</a:t>
            </a:r>
            <a:r>
              <a:rPr sz="1100" dirty="0">
                <a:latin typeface="Meiryo UI" panose="020B0604030504040204" pitchFamily="50" charset="-128"/>
                <a:ea typeface="Meiryo UI" panose="020B0604030504040204" pitchFamily="50" charset="-128"/>
                <a:cs typeface="MS PGothic"/>
              </a:rPr>
              <a:t>クス</a:t>
            </a:r>
            <a:r>
              <a:rPr sz="1100" spc="-15" dirty="0">
                <a:latin typeface="Meiryo UI" panose="020B0604030504040204" pitchFamily="50" charset="-128"/>
                <a:ea typeface="Meiryo UI" panose="020B0604030504040204" pitchFamily="50" charset="-128"/>
                <a:cs typeface="MS PGothic"/>
              </a:rPr>
              <a:t>ペ</a:t>
            </a:r>
            <a:r>
              <a:rPr sz="1100" dirty="0">
                <a:latin typeface="Meiryo UI" panose="020B0604030504040204" pitchFamily="50" charset="-128"/>
                <a:ea typeface="Meiryo UI" panose="020B0604030504040204" pitchFamily="50" charset="-128"/>
                <a:cs typeface="MS PGothic"/>
              </a:rPr>
              <a:t>リ  </a:t>
            </a:r>
            <a:r>
              <a:rPr sz="1100" spc="-5" dirty="0">
                <a:latin typeface="Meiryo UI" panose="020B0604030504040204" pitchFamily="50" charset="-128"/>
                <a:ea typeface="Meiryo UI" panose="020B0604030504040204" pitchFamily="50" charset="-128"/>
                <a:cs typeface="MS PGothic"/>
              </a:rPr>
              <a:t>エン</a:t>
            </a:r>
            <a:r>
              <a:rPr sz="1100" dirty="0">
                <a:latin typeface="Meiryo UI" panose="020B0604030504040204" pitchFamily="50" charset="-128"/>
                <a:ea typeface="Meiryo UI" panose="020B0604030504040204" pitchFamily="50" charset="-128"/>
                <a:cs typeface="MS PGothic"/>
              </a:rPr>
              <a:t>スが持続的に投入  される</a:t>
            </a:r>
          </a:p>
        </p:txBody>
      </p:sp>
      <p:sp>
        <p:nvSpPr>
          <p:cNvPr id="24" name="object 24"/>
          <p:cNvSpPr txBox="1"/>
          <p:nvPr/>
        </p:nvSpPr>
        <p:spPr>
          <a:xfrm>
            <a:off x="7138161" y="4737480"/>
            <a:ext cx="1374775" cy="771525"/>
          </a:xfrm>
          <a:prstGeom prst="rect">
            <a:avLst/>
          </a:prstGeom>
        </p:spPr>
        <p:txBody>
          <a:bodyPr vert="horz" wrap="square" lIns="0" tIns="635" rIns="0" bIns="0" rtlCol="0">
            <a:spAutoFit/>
          </a:bodyPr>
          <a:lstStyle/>
          <a:p>
            <a:pPr marL="12700">
              <a:lnSpc>
                <a:spcPct val="100000"/>
              </a:lnSpc>
              <a:spcBef>
                <a:spcPts val="5"/>
              </a:spcBef>
            </a:pPr>
            <a:r>
              <a:rPr sz="1000" b="1" dirty="0">
                <a:solidFill>
                  <a:srgbClr val="404040"/>
                </a:solidFill>
                <a:latin typeface="Meiryo UI" panose="020B0604030504040204" pitchFamily="50" charset="-128"/>
                <a:ea typeface="Meiryo UI" panose="020B0604030504040204" pitchFamily="50" charset="-128"/>
                <a:cs typeface="MS PGothic"/>
              </a:rPr>
              <a:t>ビジネス成果</a:t>
            </a:r>
            <a:endParaRPr sz="1000" dirty="0">
              <a:latin typeface="Meiryo UI" panose="020B0604030504040204" pitchFamily="50" charset="-128"/>
              <a:ea typeface="Meiryo UI" panose="020B0604030504040204" pitchFamily="50" charset="-128"/>
              <a:cs typeface="MS PGothic"/>
            </a:endParaRPr>
          </a:p>
          <a:p>
            <a:pPr marL="12700" marR="5080">
              <a:lnSpc>
                <a:spcPct val="100000"/>
              </a:lnSpc>
              <a:spcBef>
                <a:spcPts val="25"/>
              </a:spcBef>
            </a:pPr>
            <a:r>
              <a:rPr sz="1000" b="1" dirty="0">
                <a:latin typeface="Meiryo UI" panose="020B0604030504040204" pitchFamily="50" charset="-128"/>
                <a:ea typeface="Meiryo UI" panose="020B0604030504040204" pitchFamily="50" charset="-128"/>
                <a:cs typeface="MS PGothic"/>
              </a:rPr>
              <a:t>デ</a:t>
            </a:r>
            <a:r>
              <a:rPr sz="1000" b="1" spc="0" dirty="0">
                <a:latin typeface="Meiryo UI" panose="020B0604030504040204" pitchFamily="50" charset="-128"/>
                <a:ea typeface="Meiryo UI" panose="020B0604030504040204" pitchFamily="50" charset="-128"/>
                <a:cs typeface="MS PGothic"/>
              </a:rPr>
              <a:t>ジタ</a:t>
            </a:r>
            <a:r>
              <a:rPr sz="1000" b="1" dirty="0">
                <a:latin typeface="Meiryo UI" panose="020B0604030504040204" pitchFamily="50" charset="-128"/>
                <a:ea typeface="Meiryo UI" panose="020B0604030504040204" pitchFamily="50" charset="-128"/>
                <a:cs typeface="MS PGothic"/>
              </a:rPr>
              <a:t>ル</a:t>
            </a:r>
            <a:r>
              <a:rPr sz="1000" b="1" spc="-10" dirty="0">
                <a:latin typeface="Meiryo UI" panose="020B0604030504040204" pitchFamily="50" charset="-128"/>
                <a:ea typeface="Meiryo UI" panose="020B0604030504040204" pitchFamily="50" charset="-128"/>
                <a:cs typeface="MS PGothic"/>
              </a:rPr>
              <a:t>技</a:t>
            </a:r>
            <a:r>
              <a:rPr sz="1000" b="1" dirty="0">
                <a:latin typeface="Meiryo UI" panose="020B0604030504040204" pitchFamily="50" charset="-128"/>
                <a:ea typeface="Meiryo UI" panose="020B0604030504040204" pitchFamily="50" charset="-128"/>
                <a:cs typeface="MS PGothic"/>
              </a:rPr>
              <a:t>術に</a:t>
            </a:r>
            <a:r>
              <a:rPr sz="1000" b="1" spc="-10" dirty="0">
                <a:latin typeface="Meiryo UI" panose="020B0604030504040204" pitchFamily="50" charset="-128"/>
                <a:ea typeface="Meiryo UI" panose="020B0604030504040204" pitchFamily="50" charset="-128"/>
                <a:cs typeface="MS PGothic"/>
              </a:rPr>
              <a:t>よる製</a:t>
            </a:r>
            <a:r>
              <a:rPr sz="1000" b="1" dirty="0">
                <a:latin typeface="Meiryo UI" panose="020B0604030504040204" pitchFamily="50" charset="-128"/>
                <a:ea typeface="Meiryo UI" panose="020B0604030504040204" pitchFamily="50" charset="-128"/>
                <a:cs typeface="MS PGothic"/>
              </a:rPr>
              <a:t>品</a:t>
            </a:r>
            <a:r>
              <a:rPr sz="1000" b="1" spc="-5" dirty="0">
                <a:latin typeface="Meiryo UI" panose="020B0604030504040204" pitchFamily="50" charset="-128"/>
                <a:ea typeface="Meiryo UI" panose="020B0604030504040204" pitchFamily="50" charset="-128"/>
                <a:cs typeface="Arial"/>
              </a:rPr>
              <a:t>/  </a:t>
            </a:r>
            <a:r>
              <a:rPr sz="1000" b="1" dirty="0">
                <a:latin typeface="Meiryo UI" panose="020B0604030504040204" pitchFamily="50" charset="-128"/>
                <a:ea typeface="Meiryo UI" panose="020B0604030504040204" pitchFamily="50" charset="-128"/>
                <a:cs typeface="MS PGothic"/>
              </a:rPr>
              <a:t>サービス</a:t>
            </a:r>
            <a:r>
              <a:rPr sz="1000" b="1" dirty="0">
                <a:latin typeface="Meiryo UI" panose="020B0604030504040204" pitchFamily="50" charset="-128"/>
                <a:ea typeface="Meiryo UI" panose="020B0604030504040204" pitchFamily="50" charset="-128"/>
                <a:cs typeface="Arial"/>
              </a:rPr>
              <a:t>/</a:t>
            </a:r>
            <a:r>
              <a:rPr sz="1000" b="1" dirty="0" err="1">
                <a:latin typeface="Meiryo UI" panose="020B0604030504040204" pitchFamily="50" charset="-128"/>
                <a:ea typeface="Meiryo UI" panose="020B0604030504040204" pitchFamily="50" charset="-128"/>
                <a:cs typeface="MS PGothic"/>
              </a:rPr>
              <a:t>カスタマーエク</a:t>
            </a:r>
            <a:r>
              <a:rPr sz="1000" b="1" dirty="0">
                <a:latin typeface="Meiryo UI" panose="020B0604030504040204" pitchFamily="50" charset="-128"/>
                <a:ea typeface="Meiryo UI" panose="020B0604030504040204" pitchFamily="50" charset="-128"/>
                <a:cs typeface="MS PGothic"/>
              </a:rPr>
              <a:t>  </a:t>
            </a:r>
            <a:r>
              <a:rPr sz="1000" b="1" dirty="0" err="1">
                <a:latin typeface="Meiryo UI" panose="020B0604030504040204" pitchFamily="50" charset="-128"/>
                <a:ea typeface="Meiryo UI" panose="020B0604030504040204" pitchFamily="50" charset="-128"/>
                <a:cs typeface="MS PGothic"/>
              </a:rPr>
              <a:t>スペリエンスを提供するマーケットリーダ</a:t>
            </a:r>
            <a:r>
              <a:rPr sz="1000" b="1" dirty="0">
                <a:latin typeface="Meiryo UI" panose="020B0604030504040204" pitchFamily="50" charset="-128"/>
                <a:ea typeface="Meiryo UI" panose="020B0604030504040204" pitchFamily="50" charset="-128"/>
                <a:cs typeface="MS PGothic"/>
              </a:rPr>
              <a:t>ー</a:t>
            </a:r>
            <a:endParaRPr sz="1000" dirty="0">
              <a:latin typeface="Meiryo UI" panose="020B0604030504040204" pitchFamily="50" charset="-128"/>
              <a:ea typeface="Meiryo UI" panose="020B0604030504040204" pitchFamily="50" charset="-128"/>
              <a:cs typeface="MS PGothic"/>
            </a:endParaRPr>
          </a:p>
        </p:txBody>
      </p:sp>
      <p:sp>
        <p:nvSpPr>
          <p:cNvPr id="25" name="object 25"/>
          <p:cNvSpPr/>
          <p:nvPr/>
        </p:nvSpPr>
        <p:spPr>
          <a:xfrm>
            <a:off x="7080504" y="4503420"/>
            <a:ext cx="1409700" cy="155575"/>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7146035" y="4541520"/>
            <a:ext cx="1329055" cy="74930"/>
          </a:xfrm>
          <a:custGeom>
            <a:avLst/>
            <a:gdLst/>
            <a:ahLst/>
            <a:cxnLst/>
            <a:rect l="l" t="t" r="r" b="b"/>
            <a:pathLst>
              <a:path w="1329054" h="74929">
                <a:moveTo>
                  <a:pt x="0" y="74675"/>
                </a:moveTo>
                <a:lnTo>
                  <a:pt x="1328927" y="74675"/>
                </a:lnTo>
                <a:lnTo>
                  <a:pt x="1328927" y="0"/>
                </a:lnTo>
                <a:lnTo>
                  <a:pt x="0" y="0"/>
                </a:lnTo>
                <a:lnTo>
                  <a:pt x="0" y="74675"/>
                </a:lnTo>
                <a:close/>
              </a:path>
            </a:pathLst>
          </a:custGeom>
          <a:solidFill>
            <a:srgbClr val="6D6B56"/>
          </a:solidFill>
        </p:spPr>
        <p:txBody>
          <a:bodyPr wrap="square" lIns="0" tIns="0" rIns="0" bIns="0" rtlCol="0"/>
          <a:lstStyle/>
          <a:p>
            <a:endParaRPr/>
          </a:p>
        </p:txBody>
      </p:sp>
      <p:sp>
        <p:nvSpPr>
          <p:cNvPr id="27" name="object 27"/>
          <p:cNvSpPr/>
          <p:nvPr/>
        </p:nvSpPr>
        <p:spPr>
          <a:xfrm>
            <a:off x="8610600" y="1176527"/>
            <a:ext cx="1217676" cy="769620"/>
          </a:xfrm>
          <a:prstGeom prst="rect">
            <a:avLst/>
          </a:prstGeom>
          <a:blipFill>
            <a:blip r:embed="rId10" cstate="print"/>
            <a:stretch>
              <a:fillRect/>
            </a:stretch>
          </a:blipFill>
        </p:spPr>
        <p:txBody>
          <a:bodyPr wrap="square" lIns="0" tIns="0" rIns="0" bIns="0" rtlCol="0"/>
          <a:lstStyle/>
          <a:p>
            <a:endParaRPr/>
          </a:p>
        </p:txBody>
      </p:sp>
      <p:sp>
        <p:nvSpPr>
          <p:cNvPr id="28" name="object 28"/>
          <p:cNvSpPr txBox="1"/>
          <p:nvPr/>
        </p:nvSpPr>
        <p:spPr>
          <a:xfrm>
            <a:off x="8983726" y="2126615"/>
            <a:ext cx="1201293" cy="215444"/>
          </a:xfrm>
          <a:prstGeom prst="rect">
            <a:avLst/>
          </a:prstGeom>
        </p:spPr>
        <p:txBody>
          <a:bodyPr vert="horz" wrap="square" lIns="0" tIns="0" rIns="0" bIns="0" rtlCol="0">
            <a:spAutoFit/>
          </a:bodyPr>
          <a:lstStyle/>
          <a:p>
            <a:pPr marL="12700">
              <a:lnSpc>
                <a:spcPct val="100000"/>
              </a:lnSpc>
            </a:pPr>
            <a:r>
              <a:rPr sz="1400" b="1" dirty="0">
                <a:solidFill>
                  <a:srgbClr val="004D82"/>
                </a:solidFill>
                <a:latin typeface="Meiryo UI" panose="020B0604030504040204" pitchFamily="50" charset="-128"/>
                <a:ea typeface="Meiryo UI" panose="020B0604030504040204" pitchFamily="50" charset="-128"/>
                <a:cs typeface="MS PGothic"/>
              </a:rPr>
              <a:t>デジ</a:t>
            </a:r>
            <a:r>
              <a:rPr sz="1400" b="1" spc="5" dirty="0">
                <a:solidFill>
                  <a:srgbClr val="004D82"/>
                </a:solidFill>
                <a:latin typeface="Meiryo UI" panose="020B0604030504040204" pitchFamily="50" charset="-128"/>
                <a:ea typeface="Meiryo UI" panose="020B0604030504040204" pitchFamily="50" charset="-128"/>
                <a:cs typeface="MS PGothic"/>
              </a:rPr>
              <a:t>タ</a:t>
            </a:r>
            <a:r>
              <a:rPr sz="1400" b="1" spc="0" dirty="0">
                <a:solidFill>
                  <a:srgbClr val="004D82"/>
                </a:solidFill>
                <a:latin typeface="Meiryo UI" panose="020B0604030504040204" pitchFamily="50" charset="-128"/>
                <a:ea typeface="Meiryo UI" panose="020B0604030504040204" pitchFamily="50" charset="-128"/>
                <a:cs typeface="MS PGothic"/>
              </a:rPr>
              <a:t>ル破</a:t>
            </a:r>
            <a:r>
              <a:rPr sz="1400" b="1" spc="-5" dirty="0">
                <a:solidFill>
                  <a:srgbClr val="004D82"/>
                </a:solidFill>
                <a:latin typeface="Meiryo UI" panose="020B0604030504040204" pitchFamily="50" charset="-128"/>
                <a:ea typeface="Meiryo UI" panose="020B0604030504040204" pitchFamily="50" charset="-128"/>
                <a:cs typeface="MS PGothic"/>
              </a:rPr>
              <a:t>壊者</a:t>
            </a:r>
            <a:endParaRPr sz="1400">
              <a:latin typeface="Meiryo UI" panose="020B0604030504040204" pitchFamily="50" charset="-128"/>
              <a:ea typeface="Meiryo UI" panose="020B0604030504040204" pitchFamily="50" charset="-128"/>
              <a:cs typeface="MS PGothic"/>
            </a:endParaRPr>
          </a:p>
        </p:txBody>
      </p:sp>
      <p:sp>
        <p:nvSpPr>
          <p:cNvPr id="29" name="object 29"/>
          <p:cNvSpPr txBox="1"/>
          <p:nvPr/>
        </p:nvSpPr>
        <p:spPr>
          <a:xfrm>
            <a:off x="8781033" y="2486771"/>
            <a:ext cx="1451610" cy="1170833"/>
          </a:xfrm>
          <a:prstGeom prst="rect">
            <a:avLst/>
          </a:prstGeom>
        </p:spPr>
        <p:txBody>
          <a:bodyPr vert="horz" wrap="square" lIns="0" tIns="3810" rIns="0" bIns="0" rtlCol="0">
            <a:spAutoFit/>
          </a:bodyPr>
          <a:lstStyle/>
          <a:p>
            <a:pPr marL="12700" marR="5080">
              <a:lnSpc>
                <a:spcPts val="1320"/>
              </a:lnSpc>
              <a:spcBef>
                <a:spcPts val="30"/>
              </a:spcBef>
            </a:pPr>
            <a:r>
              <a:rPr sz="1100" dirty="0">
                <a:latin typeface="Meiryo UI" panose="020B0604030504040204" pitchFamily="50" charset="-128"/>
                <a:ea typeface="Meiryo UI" panose="020B0604030504040204" pitchFamily="50" charset="-128"/>
                <a:cs typeface="MS PGothic"/>
              </a:rPr>
              <a:t>デジタル技術の活用や</a:t>
            </a:r>
            <a:r>
              <a:rPr sz="1100" spc="-5" dirty="0">
                <a:latin typeface="Meiryo UI" panose="020B0604030504040204" pitchFamily="50" charset="-128"/>
                <a:ea typeface="Meiryo UI" panose="020B0604030504040204" pitchFamily="50" charset="-128"/>
                <a:cs typeface="MS PGothic"/>
              </a:rPr>
              <a:t>ビ</a:t>
            </a:r>
            <a:r>
              <a:rPr sz="1100" dirty="0">
                <a:latin typeface="Meiryo UI" panose="020B0604030504040204" pitchFamily="50" charset="-128"/>
                <a:ea typeface="Meiryo UI" panose="020B0604030504040204" pitchFamily="50" charset="-128"/>
                <a:cs typeface="MS PGothic"/>
              </a:rPr>
              <a:t>ジネスモ</a:t>
            </a:r>
            <a:r>
              <a:rPr sz="1100" spc="-5" dirty="0">
                <a:latin typeface="Meiryo UI" panose="020B0604030504040204" pitchFamily="50" charset="-128"/>
                <a:ea typeface="Meiryo UI" panose="020B0604030504040204" pitchFamily="50" charset="-128"/>
                <a:cs typeface="MS PGothic"/>
              </a:rPr>
              <a:t>デ</a:t>
            </a:r>
            <a:r>
              <a:rPr sz="1100" dirty="0">
                <a:latin typeface="Meiryo UI" panose="020B0604030504040204" pitchFamily="50" charset="-128"/>
                <a:ea typeface="Meiryo UI" panose="020B0604030504040204" pitchFamily="50" charset="-128"/>
                <a:cs typeface="MS PGothic"/>
              </a:rPr>
              <a:t>ルに</a:t>
            </a:r>
            <a:r>
              <a:rPr sz="1100" spc="-15" dirty="0">
                <a:latin typeface="Meiryo UI" panose="020B0604030504040204" pitchFamily="50" charset="-128"/>
                <a:ea typeface="Meiryo UI" panose="020B0604030504040204" pitchFamily="50" charset="-128"/>
                <a:cs typeface="MS PGothic"/>
              </a:rPr>
              <a:t>おい</a:t>
            </a:r>
            <a:r>
              <a:rPr sz="1100" dirty="0">
                <a:latin typeface="Meiryo UI" panose="020B0604030504040204" pitchFamily="50" charset="-128"/>
                <a:ea typeface="Meiryo UI" panose="020B0604030504040204" pitchFamily="50" charset="-128"/>
                <a:cs typeface="MS PGothic"/>
              </a:rPr>
              <a:t>て積極果敢に破壊し、マーケットに影響を与える。エコシステムとの連携も持続的であり、</a:t>
            </a:r>
            <a:r>
              <a:rPr sz="1100" spc="-10" dirty="0">
                <a:latin typeface="Meiryo UI" panose="020B0604030504040204" pitchFamily="50" charset="-128"/>
                <a:ea typeface="Meiryo UI" panose="020B0604030504040204" pitchFamily="50" charset="-128"/>
                <a:cs typeface="MS PGothic"/>
              </a:rPr>
              <a:t>ビ</a:t>
            </a:r>
            <a:r>
              <a:rPr sz="1100" dirty="0">
                <a:latin typeface="Meiryo UI" panose="020B0604030504040204" pitchFamily="50" charset="-128"/>
                <a:ea typeface="Meiryo UI" panose="020B0604030504040204" pitchFamily="50" charset="-128"/>
                <a:cs typeface="MS PGothic"/>
              </a:rPr>
              <a:t>ジネスイノベーションをもたらす</a:t>
            </a:r>
          </a:p>
        </p:txBody>
      </p:sp>
      <p:sp>
        <p:nvSpPr>
          <p:cNvPr id="30" name="object 30"/>
          <p:cNvSpPr txBox="1"/>
          <p:nvPr/>
        </p:nvSpPr>
        <p:spPr>
          <a:xfrm>
            <a:off x="8840216" y="4491735"/>
            <a:ext cx="1368425" cy="770890"/>
          </a:xfrm>
          <a:prstGeom prst="rect">
            <a:avLst/>
          </a:prstGeom>
        </p:spPr>
        <p:txBody>
          <a:bodyPr vert="horz" wrap="square" lIns="0" tIns="635" rIns="0" bIns="0" rtlCol="0">
            <a:spAutoFit/>
          </a:bodyPr>
          <a:lstStyle/>
          <a:p>
            <a:pPr marL="12700">
              <a:lnSpc>
                <a:spcPct val="100000"/>
              </a:lnSpc>
              <a:spcBef>
                <a:spcPts val="5"/>
              </a:spcBef>
            </a:pPr>
            <a:r>
              <a:rPr sz="1000" b="1" dirty="0">
                <a:solidFill>
                  <a:srgbClr val="404040"/>
                </a:solidFill>
                <a:latin typeface="Meiryo UI" panose="020B0604030504040204" pitchFamily="50" charset="-128"/>
                <a:ea typeface="Meiryo UI" panose="020B0604030504040204" pitchFamily="50" charset="-128"/>
                <a:cs typeface="MS PGothic"/>
              </a:rPr>
              <a:t>ビジネス成果</a:t>
            </a:r>
            <a:endParaRPr sz="1000">
              <a:latin typeface="Meiryo UI" panose="020B0604030504040204" pitchFamily="50" charset="-128"/>
              <a:ea typeface="Meiryo UI" panose="020B0604030504040204" pitchFamily="50" charset="-128"/>
              <a:cs typeface="MS PGothic"/>
            </a:endParaRPr>
          </a:p>
          <a:p>
            <a:pPr marL="12700" marR="5080">
              <a:lnSpc>
                <a:spcPct val="98700"/>
              </a:lnSpc>
              <a:spcBef>
                <a:spcPts val="85"/>
              </a:spcBef>
            </a:pPr>
            <a:r>
              <a:rPr sz="1000" b="1" dirty="0">
                <a:latin typeface="Meiryo UI" panose="020B0604030504040204" pitchFamily="50" charset="-128"/>
                <a:ea typeface="Meiryo UI" panose="020B0604030504040204" pitchFamily="50" charset="-128"/>
                <a:cs typeface="MS PGothic"/>
              </a:rPr>
              <a:t>グ</a:t>
            </a:r>
            <a:r>
              <a:rPr sz="1000" b="1" spc="0" dirty="0">
                <a:latin typeface="Meiryo UI" panose="020B0604030504040204" pitchFamily="50" charset="-128"/>
                <a:ea typeface="Meiryo UI" panose="020B0604030504040204" pitchFamily="50" charset="-128"/>
                <a:cs typeface="MS PGothic"/>
              </a:rPr>
              <a:t>ロー</a:t>
            </a:r>
            <a:r>
              <a:rPr sz="1000" b="1" dirty="0">
                <a:latin typeface="Meiryo UI" panose="020B0604030504040204" pitchFamily="50" charset="-128"/>
                <a:ea typeface="Meiryo UI" panose="020B0604030504040204" pitchFamily="50" charset="-128"/>
                <a:cs typeface="MS PGothic"/>
              </a:rPr>
              <a:t>バル</a:t>
            </a:r>
            <a:r>
              <a:rPr sz="1000" b="1" spc="-10" dirty="0">
                <a:latin typeface="Meiryo UI" panose="020B0604030504040204" pitchFamily="50" charset="-128"/>
                <a:ea typeface="Meiryo UI" panose="020B0604030504040204" pitchFamily="50" charset="-128"/>
                <a:cs typeface="MS PGothic"/>
              </a:rPr>
              <a:t>競</a:t>
            </a:r>
            <a:r>
              <a:rPr sz="1000" b="1" spc="0" dirty="0">
                <a:latin typeface="Meiryo UI" panose="020B0604030504040204" pitchFamily="50" charset="-128"/>
                <a:ea typeface="Meiryo UI" panose="020B0604030504040204" pitchFamily="50" charset="-128"/>
                <a:cs typeface="MS PGothic"/>
              </a:rPr>
              <a:t>争</a:t>
            </a:r>
            <a:r>
              <a:rPr sz="1000" b="1" dirty="0">
                <a:latin typeface="Meiryo UI" panose="020B0604030504040204" pitchFamily="50" charset="-128"/>
                <a:ea typeface="Meiryo UI" panose="020B0604030504040204" pitchFamily="50" charset="-128"/>
                <a:cs typeface="MS PGothic"/>
              </a:rPr>
              <a:t>に</a:t>
            </a:r>
            <a:r>
              <a:rPr sz="1000" b="1" spc="-5" dirty="0">
                <a:latin typeface="Meiryo UI" panose="020B0604030504040204" pitchFamily="50" charset="-128"/>
                <a:ea typeface="Meiryo UI" panose="020B0604030504040204" pitchFamily="50" charset="-128"/>
                <a:cs typeface="MS PGothic"/>
              </a:rPr>
              <a:t>おいて  </a:t>
            </a:r>
            <a:r>
              <a:rPr sz="1000" b="1" dirty="0">
                <a:latin typeface="Meiryo UI" panose="020B0604030504040204" pitchFamily="50" charset="-128"/>
                <a:ea typeface="Meiryo UI" panose="020B0604030504040204" pitchFamily="50" charset="-128"/>
                <a:cs typeface="MS PGothic"/>
              </a:rPr>
              <a:t>迅速に新しい製品</a:t>
            </a:r>
            <a:r>
              <a:rPr sz="1000" b="1" dirty="0">
                <a:latin typeface="Meiryo UI" panose="020B0604030504040204" pitchFamily="50" charset="-128"/>
                <a:ea typeface="Meiryo UI" panose="020B0604030504040204" pitchFamily="50" charset="-128"/>
                <a:cs typeface="Arial"/>
              </a:rPr>
              <a:t>/</a:t>
            </a:r>
            <a:r>
              <a:rPr sz="1000" b="1" dirty="0">
                <a:latin typeface="Meiryo UI" panose="020B0604030504040204" pitchFamily="50" charset="-128"/>
                <a:ea typeface="Meiryo UI" panose="020B0604030504040204" pitchFamily="50" charset="-128"/>
                <a:cs typeface="MS PGothic"/>
              </a:rPr>
              <a:t>サー  ビスを創出し、既存の市  </a:t>
            </a:r>
            <a:r>
              <a:rPr sz="1000" b="1" spc="-5" dirty="0">
                <a:latin typeface="Meiryo UI" panose="020B0604030504040204" pitchFamily="50" charset="-128"/>
                <a:ea typeface="Meiryo UI" panose="020B0604030504040204" pitchFamily="50" charset="-128"/>
                <a:cs typeface="MS PGothic"/>
              </a:rPr>
              <a:t>場を再構築する</a:t>
            </a:r>
            <a:endParaRPr sz="1000">
              <a:latin typeface="Meiryo UI" panose="020B0604030504040204" pitchFamily="50" charset="-128"/>
              <a:ea typeface="Meiryo UI" panose="020B0604030504040204" pitchFamily="50" charset="-128"/>
              <a:cs typeface="MS PGothic"/>
            </a:endParaRPr>
          </a:p>
        </p:txBody>
      </p:sp>
      <p:sp>
        <p:nvSpPr>
          <p:cNvPr id="31" name="object 31"/>
          <p:cNvSpPr/>
          <p:nvPr/>
        </p:nvSpPr>
        <p:spPr>
          <a:xfrm>
            <a:off x="8790431" y="4236720"/>
            <a:ext cx="1409700" cy="160019"/>
          </a:xfrm>
          <a:prstGeom prst="rect">
            <a:avLst/>
          </a:prstGeom>
          <a:blipFill>
            <a:blip r:embed="rId11" cstate="print"/>
            <a:stretch>
              <a:fillRect/>
            </a:stretch>
          </a:blipFill>
        </p:spPr>
        <p:txBody>
          <a:bodyPr wrap="square" lIns="0" tIns="0" rIns="0" bIns="0" rtlCol="0"/>
          <a:lstStyle/>
          <a:p>
            <a:endParaRPr/>
          </a:p>
        </p:txBody>
      </p:sp>
      <p:sp>
        <p:nvSpPr>
          <p:cNvPr id="32" name="object 32"/>
          <p:cNvSpPr/>
          <p:nvPr/>
        </p:nvSpPr>
        <p:spPr>
          <a:xfrm>
            <a:off x="8855964" y="4274820"/>
            <a:ext cx="1329055" cy="79375"/>
          </a:xfrm>
          <a:custGeom>
            <a:avLst/>
            <a:gdLst/>
            <a:ahLst/>
            <a:cxnLst/>
            <a:rect l="l" t="t" r="r" b="b"/>
            <a:pathLst>
              <a:path w="1329054" h="79375">
                <a:moveTo>
                  <a:pt x="0" y="79247"/>
                </a:moveTo>
                <a:lnTo>
                  <a:pt x="1328927" y="79247"/>
                </a:lnTo>
                <a:lnTo>
                  <a:pt x="1328927" y="0"/>
                </a:lnTo>
                <a:lnTo>
                  <a:pt x="0" y="0"/>
                </a:lnTo>
                <a:lnTo>
                  <a:pt x="0" y="79247"/>
                </a:lnTo>
                <a:close/>
              </a:path>
            </a:pathLst>
          </a:custGeom>
          <a:solidFill>
            <a:srgbClr val="56586C"/>
          </a:solidFill>
        </p:spPr>
        <p:txBody>
          <a:bodyPr wrap="square" lIns="0" tIns="0" rIns="0" bIns="0" rtlCol="0"/>
          <a:lstStyle/>
          <a:p>
            <a:endParaRPr/>
          </a:p>
        </p:txBody>
      </p:sp>
      <p:sp>
        <p:nvSpPr>
          <p:cNvPr id="33" name="object 33"/>
          <p:cNvSpPr txBox="1"/>
          <p:nvPr/>
        </p:nvSpPr>
        <p:spPr>
          <a:xfrm>
            <a:off x="6682867" y="1284096"/>
            <a:ext cx="1564005" cy="273685"/>
          </a:xfrm>
          <a:prstGeom prst="rect">
            <a:avLst/>
          </a:prstGeom>
        </p:spPr>
        <p:txBody>
          <a:bodyPr vert="horz" wrap="square" lIns="0" tIns="0" rIns="0" bIns="0" rtlCol="0">
            <a:spAutoFit/>
          </a:bodyPr>
          <a:lstStyle/>
          <a:p>
            <a:pPr marL="12700">
              <a:lnSpc>
                <a:spcPts val="2155"/>
              </a:lnSpc>
            </a:pPr>
            <a:r>
              <a:rPr sz="1800" spc="894" dirty="0">
                <a:latin typeface="MS UI Gothic"/>
                <a:cs typeface="MS UI Gothic"/>
              </a:rPr>
              <a:t>（</a:t>
            </a:r>
            <a:r>
              <a:rPr sz="1800" spc="150" dirty="0">
                <a:latin typeface="Arial"/>
                <a:cs typeface="Arial"/>
              </a:rPr>
              <a:t>M</a:t>
            </a:r>
            <a:r>
              <a:rPr sz="1800" spc="120" dirty="0">
                <a:latin typeface="Arial"/>
                <a:cs typeface="Arial"/>
              </a:rPr>
              <a:t>a</a:t>
            </a:r>
            <a:r>
              <a:rPr sz="1800" spc="175" dirty="0">
                <a:latin typeface="Arial"/>
                <a:cs typeface="Arial"/>
              </a:rPr>
              <a:t>n</a:t>
            </a:r>
            <a:r>
              <a:rPr sz="1800" spc="165" dirty="0">
                <a:latin typeface="Arial"/>
                <a:cs typeface="Arial"/>
              </a:rPr>
              <a:t>a</a:t>
            </a:r>
            <a:r>
              <a:rPr sz="1800" spc="120" dirty="0">
                <a:latin typeface="Arial"/>
                <a:cs typeface="Arial"/>
              </a:rPr>
              <a:t>ged</a:t>
            </a:r>
            <a:r>
              <a:rPr sz="1800" spc="900" dirty="0">
                <a:latin typeface="MS UI Gothic"/>
                <a:cs typeface="MS UI Gothic"/>
              </a:rPr>
              <a:t>）</a:t>
            </a:r>
            <a:endParaRPr sz="1800">
              <a:latin typeface="MS UI Gothic"/>
              <a:cs typeface="MS UI Gothic"/>
            </a:endParaRPr>
          </a:p>
        </p:txBody>
      </p:sp>
      <p:sp>
        <p:nvSpPr>
          <p:cNvPr id="36" name="object 34"/>
          <p:cNvSpPr txBox="1"/>
          <p:nvPr/>
        </p:nvSpPr>
        <p:spPr>
          <a:xfrm>
            <a:off x="80739" y="6674530"/>
            <a:ext cx="8870124" cy="138499"/>
          </a:xfrm>
          <a:prstGeom prst="rect">
            <a:avLst/>
          </a:prstGeom>
        </p:spPr>
        <p:txBody>
          <a:bodyPr vert="horz" wrap="square" lIns="0" tIns="0" rIns="0" bIns="0" rtlCol="0">
            <a:spAutoFit/>
          </a:bodyPr>
          <a:lstStyle/>
          <a:p>
            <a:pPr marL="287020" marR="5080" indent="-274320">
              <a:lnSpc>
                <a:spcPct val="100000"/>
              </a:lnSpc>
            </a:pPr>
            <a:r>
              <a:rPr sz="900" dirty="0">
                <a:latin typeface="Meiryo UI" panose="020B0604030504040204" pitchFamily="50" charset="-128"/>
                <a:ea typeface="Meiryo UI" panose="020B0604030504040204" pitchFamily="50" charset="-128"/>
                <a:cs typeface="MS PGothic"/>
              </a:rPr>
              <a:t>「</a:t>
            </a:r>
            <a:r>
              <a:rPr sz="900" dirty="0">
                <a:latin typeface="Meiryo UI" panose="020B0604030504040204" pitchFamily="50" charset="-128"/>
                <a:ea typeface="Meiryo UI" panose="020B0604030504040204" pitchFamily="50" charset="-128"/>
                <a:cs typeface="Arial"/>
              </a:rPr>
              <a:t>IDC </a:t>
            </a:r>
            <a:r>
              <a:rPr sz="900" spc="-5" dirty="0">
                <a:latin typeface="Meiryo UI" panose="020B0604030504040204" pitchFamily="50" charset="-128"/>
                <a:ea typeface="Meiryo UI" panose="020B0604030504040204" pitchFamily="50" charset="-128"/>
                <a:cs typeface="Arial"/>
              </a:rPr>
              <a:t>MaturityScape Benchmark</a:t>
            </a:r>
            <a:r>
              <a:rPr sz="900" spc="-5" dirty="0">
                <a:latin typeface="Meiryo UI" panose="020B0604030504040204" pitchFamily="50" charset="-128"/>
                <a:ea typeface="Meiryo UI" panose="020B0604030504040204" pitchFamily="50" charset="-128"/>
                <a:cs typeface="MS PGothic"/>
              </a:rPr>
              <a:t>：国内デジタルトランスフォーメー  ション市場」（</a:t>
            </a:r>
            <a:r>
              <a:rPr sz="900" spc="-5" dirty="0">
                <a:latin typeface="Meiryo UI" panose="020B0604030504040204" pitchFamily="50" charset="-128"/>
                <a:ea typeface="Meiryo UI" panose="020B0604030504040204" pitchFamily="50" charset="-128"/>
                <a:cs typeface="Arial"/>
              </a:rPr>
              <a:t>JPJ40609316,2016</a:t>
            </a:r>
            <a:r>
              <a:rPr sz="900" spc="-5" dirty="0">
                <a:latin typeface="Meiryo UI" panose="020B0604030504040204" pitchFamily="50" charset="-128"/>
                <a:ea typeface="Meiryo UI" panose="020B0604030504040204" pitchFamily="50" charset="-128"/>
                <a:cs typeface="MS PGothic"/>
              </a:rPr>
              <a:t>年</a:t>
            </a:r>
            <a:r>
              <a:rPr sz="900" spc="-5" dirty="0">
                <a:latin typeface="Meiryo UI" panose="020B0604030504040204" pitchFamily="50" charset="-128"/>
                <a:ea typeface="Meiryo UI" panose="020B0604030504040204" pitchFamily="50" charset="-128"/>
                <a:cs typeface="Arial"/>
              </a:rPr>
              <a:t>1</a:t>
            </a:r>
            <a:r>
              <a:rPr sz="900" spc="-5" dirty="0">
                <a:latin typeface="Meiryo UI" panose="020B0604030504040204" pitchFamily="50" charset="-128"/>
                <a:ea typeface="Meiryo UI" panose="020B0604030504040204" pitchFamily="50" charset="-128"/>
                <a:cs typeface="MS PGothic"/>
              </a:rPr>
              <a:t>月）</a:t>
            </a:r>
            <a:endParaRPr sz="900" dirty="0">
              <a:latin typeface="Meiryo UI" panose="020B0604030504040204" pitchFamily="50" charset="-128"/>
              <a:ea typeface="Meiryo UI" panose="020B0604030504040204" pitchFamily="50" charset="-128"/>
              <a:cs typeface="MS PGothic"/>
            </a:endParaRPr>
          </a:p>
        </p:txBody>
      </p:sp>
      <p:sp>
        <p:nvSpPr>
          <p:cNvPr id="37" name="object 35"/>
          <p:cNvSpPr txBox="1"/>
          <p:nvPr/>
        </p:nvSpPr>
        <p:spPr>
          <a:xfrm>
            <a:off x="1860550" y="2103709"/>
            <a:ext cx="1363980" cy="1129665"/>
          </a:xfrm>
          <a:prstGeom prst="rect">
            <a:avLst/>
          </a:prstGeom>
        </p:spPr>
        <p:txBody>
          <a:bodyPr vert="horz" wrap="square" lIns="0" tIns="0" rIns="0" bIns="0" rtlCol="0">
            <a:spAutoFit/>
          </a:bodyPr>
          <a:lstStyle/>
          <a:p>
            <a:pPr marL="195580" marR="76200" algn="ctr">
              <a:lnSpc>
                <a:spcPct val="142100"/>
              </a:lnSpc>
            </a:pPr>
            <a:r>
              <a:rPr sz="1800" spc="365" dirty="0">
                <a:latin typeface="MS UI Gothic"/>
                <a:cs typeface="MS UI Gothic"/>
              </a:rPr>
              <a:t>ステージ</a:t>
            </a:r>
            <a:r>
              <a:rPr sz="1800" spc="220" dirty="0">
                <a:latin typeface="Arial"/>
                <a:cs typeface="Arial"/>
              </a:rPr>
              <a:t>1  </a:t>
            </a:r>
            <a:r>
              <a:rPr sz="1800" spc="220" dirty="0">
                <a:latin typeface="MS UI Gothic"/>
                <a:cs typeface="MS UI Gothic"/>
              </a:rPr>
              <a:t>個人依存</a:t>
            </a:r>
            <a:endParaRPr sz="1800" dirty="0">
              <a:latin typeface="MS UI Gothic"/>
              <a:cs typeface="MS UI Gothic"/>
            </a:endParaRPr>
          </a:p>
          <a:p>
            <a:pPr algn="ctr">
              <a:lnSpc>
                <a:spcPts val="2155"/>
              </a:lnSpc>
              <a:spcBef>
                <a:spcPts val="600"/>
              </a:spcBef>
            </a:pPr>
            <a:r>
              <a:rPr sz="1800" spc="450" dirty="0">
                <a:latin typeface="MS UI Gothic"/>
                <a:cs typeface="MS UI Gothic"/>
              </a:rPr>
              <a:t>（</a:t>
            </a:r>
            <a:r>
              <a:rPr sz="1800" spc="450" dirty="0">
                <a:latin typeface="Arial"/>
                <a:cs typeface="Arial"/>
              </a:rPr>
              <a:t>Ad</a:t>
            </a:r>
            <a:r>
              <a:rPr sz="1800" spc="30" dirty="0">
                <a:latin typeface="Arial"/>
                <a:cs typeface="Arial"/>
              </a:rPr>
              <a:t> </a:t>
            </a:r>
            <a:r>
              <a:rPr sz="1800" spc="335" dirty="0">
                <a:latin typeface="Arial"/>
                <a:cs typeface="Arial"/>
              </a:rPr>
              <a:t>Hoc</a:t>
            </a:r>
            <a:r>
              <a:rPr sz="1800" spc="335" dirty="0">
                <a:latin typeface="MS UI Gothic"/>
                <a:cs typeface="MS UI Gothic"/>
              </a:rPr>
              <a:t>）</a:t>
            </a:r>
            <a:endParaRPr sz="1800" dirty="0">
              <a:latin typeface="MS UI Gothic"/>
              <a:cs typeface="MS UI Gothic"/>
            </a:endParaRPr>
          </a:p>
        </p:txBody>
      </p:sp>
      <p:sp>
        <p:nvSpPr>
          <p:cNvPr id="38" name="object 36"/>
          <p:cNvSpPr txBox="1"/>
          <p:nvPr/>
        </p:nvSpPr>
        <p:spPr>
          <a:xfrm>
            <a:off x="3309365" y="1984359"/>
            <a:ext cx="3486150" cy="779145"/>
          </a:xfrm>
          <a:prstGeom prst="rect">
            <a:avLst/>
          </a:prstGeom>
        </p:spPr>
        <p:txBody>
          <a:bodyPr vert="horz" wrap="square" lIns="0" tIns="0" rIns="0" bIns="0" rtlCol="0">
            <a:spAutoFit/>
          </a:bodyPr>
          <a:lstStyle/>
          <a:p>
            <a:pPr marL="454659" marR="5080" indent="88265">
              <a:lnSpc>
                <a:spcPct val="78200"/>
              </a:lnSpc>
            </a:pPr>
            <a:r>
              <a:rPr sz="2700" spc="540" baseline="26234" dirty="0">
                <a:latin typeface="MS UI Gothic"/>
                <a:cs typeface="MS UI Gothic"/>
              </a:rPr>
              <a:t>ステージ</a:t>
            </a:r>
            <a:r>
              <a:rPr sz="2700" spc="540" baseline="26234" dirty="0">
                <a:latin typeface="Arial"/>
                <a:cs typeface="Arial"/>
              </a:rPr>
              <a:t>2</a:t>
            </a:r>
            <a:r>
              <a:rPr sz="2700" spc="232" baseline="26234" dirty="0">
                <a:latin typeface="Arial"/>
                <a:cs typeface="Arial"/>
              </a:rPr>
              <a:t> </a:t>
            </a:r>
            <a:r>
              <a:rPr sz="1800" spc="229" dirty="0">
                <a:latin typeface="MS UI Gothic"/>
                <a:cs typeface="MS UI Gothic"/>
              </a:rPr>
              <a:t>（</a:t>
            </a:r>
            <a:r>
              <a:rPr sz="1800" spc="229" dirty="0">
                <a:latin typeface="Arial"/>
                <a:cs typeface="Arial"/>
              </a:rPr>
              <a:t>Repeatable</a:t>
            </a:r>
            <a:r>
              <a:rPr sz="1800" spc="229" dirty="0">
                <a:latin typeface="MS UI Gothic"/>
                <a:cs typeface="MS UI Gothic"/>
              </a:rPr>
              <a:t>）  </a:t>
            </a:r>
            <a:r>
              <a:rPr sz="1800" dirty="0">
                <a:latin typeface="MS UI Gothic"/>
                <a:cs typeface="MS UI Gothic"/>
              </a:rPr>
              <a:t>限定的導入</a:t>
            </a:r>
            <a:endParaRPr sz="1800">
              <a:latin typeface="MS UI Gothic"/>
              <a:cs typeface="MS UI Gothic"/>
            </a:endParaRPr>
          </a:p>
          <a:p>
            <a:pPr marL="12700">
              <a:lnSpc>
                <a:spcPts val="2155"/>
              </a:lnSpc>
              <a:spcBef>
                <a:spcPts val="600"/>
              </a:spcBef>
            </a:pPr>
            <a:r>
              <a:rPr sz="1800" spc="235" dirty="0">
                <a:latin typeface="MS UI Gothic"/>
                <a:cs typeface="MS UI Gothic"/>
              </a:rPr>
              <a:t>（</a:t>
            </a:r>
            <a:r>
              <a:rPr sz="1800" spc="235" dirty="0">
                <a:latin typeface="Arial"/>
                <a:cs typeface="Arial"/>
              </a:rPr>
              <a:t>Opportunistic</a:t>
            </a:r>
            <a:r>
              <a:rPr sz="1800" spc="235" dirty="0">
                <a:latin typeface="MS UI Gothic"/>
                <a:cs typeface="MS UI Gothic"/>
              </a:rPr>
              <a:t>）</a:t>
            </a:r>
            <a:endParaRPr sz="1800">
              <a:latin typeface="MS UI Gothic"/>
              <a:cs typeface="MS UI Gothic"/>
            </a:endParaRPr>
          </a:p>
        </p:txBody>
      </p:sp>
      <p:sp>
        <p:nvSpPr>
          <p:cNvPr id="39" name="object 37"/>
          <p:cNvSpPr txBox="1"/>
          <p:nvPr/>
        </p:nvSpPr>
        <p:spPr>
          <a:xfrm>
            <a:off x="5320409" y="1170863"/>
            <a:ext cx="1401065" cy="686983"/>
          </a:xfrm>
          <a:prstGeom prst="rect">
            <a:avLst/>
          </a:prstGeom>
        </p:spPr>
        <p:txBody>
          <a:bodyPr vert="horz" wrap="square" lIns="0" tIns="0" rIns="0" bIns="0" rtlCol="0">
            <a:spAutoFit/>
          </a:bodyPr>
          <a:lstStyle/>
          <a:p>
            <a:pPr marL="12700" marR="5080" indent="87630">
              <a:lnSpc>
                <a:spcPct val="123500"/>
              </a:lnSpc>
            </a:pPr>
            <a:r>
              <a:rPr sz="1800" spc="365" dirty="0">
                <a:latin typeface="MS UI Gothic"/>
                <a:cs typeface="MS UI Gothic"/>
              </a:rPr>
              <a:t>ステージ</a:t>
            </a:r>
            <a:r>
              <a:rPr sz="1800" spc="220" dirty="0">
                <a:latin typeface="Arial"/>
                <a:cs typeface="Arial"/>
              </a:rPr>
              <a:t>3  </a:t>
            </a:r>
            <a:r>
              <a:rPr sz="1800" spc="220" dirty="0">
                <a:latin typeface="MS UI Gothic"/>
                <a:cs typeface="MS UI Gothic"/>
              </a:rPr>
              <a:t>標準基盤化</a:t>
            </a:r>
            <a:endParaRPr sz="1800" dirty="0">
              <a:latin typeface="MS UI Gothic"/>
              <a:cs typeface="MS UI Gothic"/>
            </a:endParaRPr>
          </a:p>
        </p:txBody>
      </p:sp>
      <p:sp>
        <p:nvSpPr>
          <p:cNvPr id="40" name="object 38"/>
          <p:cNvSpPr txBox="1"/>
          <p:nvPr/>
        </p:nvSpPr>
        <p:spPr>
          <a:xfrm>
            <a:off x="6880986" y="650176"/>
            <a:ext cx="1196975" cy="556895"/>
          </a:xfrm>
          <a:prstGeom prst="rect">
            <a:avLst/>
          </a:prstGeom>
        </p:spPr>
        <p:txBody>
          <a:bodyPr vert="horz" wrap="square" lIns="0" tIns="0" rIns="0" bIns="0" rtlCol="0">
            <a:spAutoFit/>
          </a:bodyPr>
          <a:lstStyle/>
          <a:p>
            <a:pPr algn="ctr">
              <a:lnSpc>
                <a:spcPts val="2014"/>
              </a:lnSpc>
            </a:pPr>
            <a:r>
              <a:rPr sz="1800" spc="360" dirty="0">
                <a:latin typeface="MS UI Gothic"/>
                <a:cs typeface="MS UI Gothic"/>
              </a:rPr>
              <a:t>ステージ</a:t>
            </a:r>
            <a:r>
              <a:rPr sz="1800" spc="360" dirty="0">
                <a:latin typeface="Arial"/>
                <a:cs typeface="Arial"/>
              </a:rPr>
              <a:t>4</a:t>
            </a:r>
            <a:endParaRPr sz="1800">
              <a:latin typeface="Arial"/>
              <a:cs typeface="Arial"/>
            </a:endParaRPr>
          </a:p>
          <a:p>
            <a:pPr marR="21590" algn="ctr">
              <a:lnSpc>
                <a:spcPts val="2155"/>
              </a:lnSpc>
              <a:spcBef>
                <a:spcPts val="215"/>
              </a:spcBef>
            </a:pPr>
            <a:r>
              <a:rPr sz="1800" dirty="0">
                <a:latin typeface="MS UI Gothic"/>
                <a:cs typeface="MS UI Gothic"/>
              </a:rPr>
              <a:t>定量的管理</a:t>
            </a:r>
            <a:endParaRPr sz="1800">
              <a:latin typeface="MS UI Gothic"/>
              <a:cs typeface="MS UI Gothic"/>
            </a:endParaRPr>
          </a:p>
        </p:txBody>
      </p:sp>
      <p:sp>
        <p:nvSpPr>
          <p:cNvPr id="41" name="object 39"/>
          <p:cNvSpPr txBox="1"/>
          <p:nvPr/>
        </p:nvSpPr>
        <p:spPr>
          <a:xfrm>
            <a:off x="8436356" y="295402"/>
            <a:ext cx="1635125" cy="917575"/>
          </a:xfrm>
          <a:prstGeom prst="rect">
            <a:avLst/>
          </a:prstGeom>
        </p:spPr>
        <p:txBody>
          <a:bodyPr vert="horz" wrap="square" lIns="0" tIns="0" rIns="0" bIns="0" rtlCol="0">
            <a:spAutoFit/>
          </a:bodyPr>
          <a:lstStyle/>
          <a:p>
            <a:pPr marL="12700" algn="ctr">
              <a:lnSpc>
                <a:spcPct val="100000"/>
              </a:lnSpc>
            </a:pPr>
            <a:r>
              <a:rPr sz="1800" spc="360" dirty="0">
                <a:latin typeface="MS UI Gothic"/>
                <a:cs typeface="MS UI Gothic"/>
              </a:rPr>
              <a:t>ステージ</a:t>
            </a:r>
            <a:r>
              <a:rPr sz="1800" spc="360" dirty="0">
                <a:latin typeface="Arial"/>
                <a:cs typeface="Arial"/>
              </a:rPr>
              <a:t>5</a:t>
            </a:r>
            <a:endParaRPr sz="1800">
              <a:latin typeface="Arial"/>
              <a:cs typeface="Arial"/>
            </a:endParaRPr>
          </a:p>
          <a:p>
            <a:pPr algn="ctr">
              <a:lnSpc>
                <a:spcPct val="100000"/>
              </a:lnSpc>
              <a:spcBef>
                <a:spcPts val="145"/>
              </a:spcBef>
            </a:pPr>
            <a:r>
              <a:rPr sz="1800" spc="-5" dirty="0">
                <a:latin typeface="MS UI Gothic"/>
                <a:cs typeface="MS UI Gothic"/>
              </a:rPr>
              <a:t>継続的革新</a:t>
            </a:r>
            <a:endParaRPr sz="1800">
              <a:latin typeface="MS UI Gothic"/>
              <a:cs typeface="MS UI Gothic"/>
            </a:endParaRPr>
          </a:p>
          <a:p>
            <a:pPr algn="ctr">
              <a:lnSpc>
                <a:spcPts val="2155"/>
              </a:lnSpc>
              <a:spcBef>
                <a:spcPts val="600"/>
              </a:spcBef>
            </a:pPr>
            <a:r>
              <a:rPr sz="1800" spc="900" dirty="0">
                <a:latin typeface="MS UI Gothic"/>
                <a:cs typeface="MS UI Gothic"/>
              </a:rPr>
              <a:t>（</a:t>
            </a:r>
            <a:r>
              <a:rPr sz="1800" spc="105" dirty="0">
                <a:latin typeface="Arial"/>
                <a:cs typeface="Arial"/>
              </a:rPr>
              <a:t>Optim</a:t>
            </a:r>
            <a:r>
              <a:rPr sz="1800" spc="30" dirty="0">
                <a:latin typeface="Arial"/>
                <a:cs typeface="Arial"/>
              </a:rPr>
              <a:t>i</a:t>
            </a:r>
            <a:r>
              <a:rPr sz="1800" spc="150" dirty="0">
                <a:latin typeface="Arial"/>
                <a:cs typeface="Arial"/>
              </a:rPr>
              <a:t>z</a:t>
            </a:r>
            <a:r>
              <a:rPr sz="1800" spc="120" dirty="0">
                <a:latin typeface="Arial"/>
                <a:cs typeface="Arial"/>
              </a:rPr>
              <a:t>e</a:t>
            </a:r>
            <a:r>
              <a:rPr sz="1800" spc="114" dirty="0">
                <a:latin typeface="Arial"/>
                <a:cs typeface="Arial"/>
              </a:rPr>
              <a:t>d</a:t>
            </a:r>
            <a:r>
              <a:rPr sz="1800" spc="900" dirty="0">
                <a:latin typeface="MS UI Gothic"/>
                <a:cs typeface="MS UI Gothic"/>
              </a:rPr>
              <a:t>）</a:t>
            </a:r>
            <a:endParaRPr sz="1800">
              <a:latin typeface="MS UI Gothic"/>
              <a:cs typeface="MS UI Gothic"/>
            </a:endParaRPr>
          </a:p>
        </p:txBody>
      </p:sp>
      <p:pic>
        <p:nvPicPr>
          <p:cNvPr id="43" name="図 42"/>
          <p:cNvPicPr>
            <a:picLocks noChangeAspect="1"/>
          </p:cNvPicPr>
          <p:nvPr/>
        </p:nvPicPr>
        <p:blipFill>
          <a:blip r:embed="rId12"/>
          <a:stretch>
            <a:fillRect/>
          </a:stretch>
        </p:blipFill>
        <p:spPr>
          <a:xfrm>
            <a:off x="10886" y="0"/>
            <a:ext cx="881743" cy="551089"/>
          </a:xfrm>
          <a:prstGeom prst="rect">
            <a:avLst/>
          </a:prstGeom>
        </p:spPr>
      </p:pic>
      <p:sp>
        <p:nvSpPr>
          <p:cNvPr id="42" name="正方形/長方形 41"/>
          <p:cNvSpPr/>
          <p:nvPr/>
        </p:nvSpPr>
        <p:spPr>
          <a:xfrm>
            <a:off x="1051381" y="267516"/>
            <a:ext cx="6252388" cy="461665"/>
          </a:xfrm>
          <a:prstGeom prst="rect">
            <a:avLst/>
          </a:prstGeom>
        </p:spPr>
        <p:txBody>
          <a:bodyPr wrap="square">
            <a:spAutoFit/>
          </a:bodyPr>
          <a:lstStyle/>
          <a:p>
            <a:pPr algn="ctr">
              <a:defRPr/>
            </a:pPr>
            <a:r>
              <a:rPr lang="ja-JP" altLang="en-US" sz="2400" b="1" dirty="0">
                <a:latin typeface="Meiryo UI" panose="020B0604030504040204" pitchFamily="50" charset="-128"/>
                <a:ea typeface="Meiryo UI" panose="020B0604030504040204" pitchFamily="50" charset="-128"/>
              </a:rPr>
              <a:t>ＤＴの成熟度モデル</a:t>
            </a:r>
          </a:p>
        </p:txBody>
      </p:sp>
    </p:spTree>
    <p:extLst>
      <p:ext uri="{BB962C8B-B14F-4D97-AF65-F5344CB8AC3E}">
        <p14:creationId xmlns:p14="http://schemas.microsoft.com/office/powerpoint/2010/main" val="3514925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bwMode="auto">
          <a:xfrm>
            <a:off x="1118742" y="1319550"/>
            <a:ext cx="2808312" cy="648072"/>
          </a:xfrm>
          <a:prstGeom prst="roundRect">
            <a:avLst/>
          </a:prstGeom>
          <a:solidFill>
            <a:schemeClr val="tx2">
              <a:lumMod val="75000"/>
            </a:schemeClr>
          </a:solidFill>
          <a:ln w="9525">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eiryo UI" panose="020B0604030504040204" pitchFamily="50" charset="-128"/>
                <a:ea typeface="Meiryo UI" panose="020B0604030504040204" pitchFamily="50" charset="-128"/>
              </a:rPr>
              <a:t>IT</a:t>
            </a:r>
            <a:r>
              <a:rPr kumimoji="1" lang="ja-JP" altLang="en-US" dirty="0">
                <a:latin typeface="Meiryo UI" panose="020B0604030504040204" pitchFamily="50" charset="-128"/>
                <a:ea typeface="Meiryo UI" panose="020B0604030504040204" pitchFamily="50" charset="-128"/>
              </a:rPr>
              <a:t>技術の更なる発展</a:t>
            </a:r>
          </a:p>
        </p:txBody>
      </p:sp>
      <p:sp>
        <p:nvSpPr>
          <p:cNvPr id="3" name="角丸四角形 2"/>
          <p:cNvSpPr/>
          <p:nvPr/>
        </p:nvSpPr>
        <p:spPr bwMode="auto">
          <a:xfrm>
            <a:off x="1118742" y="2464919"/>
            <a:ext cx="2808312" cy="648072"/>
          </a:xfrm>
          <a:prstGeom prst="roundRect">
            <a:avLst/>
          </a:prstGeom>
          <a:solidFill>
            <a:srgbClr val="00B050"/>
          </a:solidFill>
          <a:ln w="9525">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latin typeface="Meiryo UI" panose="020B0604030504040204" pitchFamily="50" charset="-128"/>
                <a:ea typeface="Meiryo UI" panose="020B0604030504040204" pitchFamily="50" charset="-128"/>
              </a:rPr>
              <a:t>ICT</a:t>
            </a:r>
            <a:r>
              <a:rPr kumimoji="1" lang="ja-JP" altLang="en-US" dirty="0">
                <a:solidFill>
                  <a:schemeClr val="bg1"/>
                </a:solidFill>
                <a:latin typeface="Meiryo UI" panose="020B0604030504040204" pitchFamily="50" charset="-128"/>
                <a:ea typeface="Meiryo UI" panose="020B0604030504040204" pitchFamily="50" charset="-128"/>
              </a:rPr>
              <a:t>の社会浸透の深化</a:t>
            </a:r>
          </a:p>
        </p:txBody>
      </p:sp>
      <p:sp>
        <p:nvSpPr>
          <p:cNvPr id="4" name="角丸四角形 3"/>
          <p:cNvSpPr/>
          <p:nvPr/>
        </p:nvSpPr>
        <p:spPr bwMode="auto">
          <a:xfrm>
            <a:off x="1150598" y="3562092"/>
            <a:ext cx="2808312" cy="648072"/>
          </a:xfrm>
          <a:prstGeom prst="roundRect">
            <a:avLst/>
          </a:prstGeom>
          <a:solidFill>
            <a:srgbClr val="FF9999"/>
          </a:solidFill>
          <a:ln w="9525">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latin typeface="Meiryo UI" panose="020B0604030504040204" pitchFamily="50" charset="-128"/>
                <a:ea typeface="Meiryo UI" panose="020B0604030504040204" pitchFamily="50" charset="-128"/>
              </a:rPr>
              <a:t>モノとモノがつながる世界</a:t>
            </a:r>
          </a:p>
        </p:txBody>
      </p:sp>
      <p:sp>
        <p:nvSpPr>
          <p:cNvPr id="5" name="角丸四角形 4"/>
          <p:cNvSpPr/>
          <p:nvPr/>
        </p:nvSpPr>
        <p:spPr bwMode="auto">
          <a:xfrm>
            <a:off x="1150598" y="4621462"/>
            <a:ext cx="2808312" cy="648072"/>
          </a:xfrm>
          <a:prstGeom prst="roundRect">
            <a:avLst/>
          </a:prstGeom>
          <a:solidFill>
            <a:srgbClr val="FFC000"/>
          </a:solidFill>
          <a:ln w="9525">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情報量の増大</a:t>
            </a:r>
          </a:p>
        </p:txBody>
      </p:sp>
      <p:sp>
        <p:nvSpPr>
          <p:cNvPr id="6" name="角丸四角形 5"/>
          <p:cNvSpPr/>
          <p:nvPr/>
        </p:nvSpPr>
        <p:spPr bwMode="auto">
          <a:xfrm>
            <a:off x="1150598" y="5804634"/>
            <a:ext cx="2808312" cy="648072"/>
          </a:xfrm>
          <a:prstGeom prst="roundRect">
            <a:avLst/>
          </a:prstGeom>
          <a:solidFill>
            <a:schemeClr val="accent6">
              <a:lumMod val="75000"/>
            </a:schemeClr>
          </a:solidFill>
          <a:ln w="9525">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Meiryo UI" panose="020B0604030504040204" pitchFamily="50" charset="-128"/>
                <a:ea typeface="Meiryo UI" panose="020B0604030504040204" pitchFamily="50" charset="-128"/>
              </a:rPr>
              <a:t>通信技術の進化</a:t>
            </a:r>
          </a:p>
        </p:txBody>
      </p:sp>
      <p:sp>
        <p:nvSpPr>
          <p:cNvPr id="7" name="フレーム 6"/>
          <p:cNvSpPr/>
          <p:nvPr/>
        </p:nvSpPr>
        <p:spPr bwMode="auto">
          <a:xfrm>
            <a:off x="4551379" y="2454682"/>
            <a:ext cx="1944216" cy="696268"/>
          </a:xfrm>
          <a:prstGeom prst="frame">
            <a:avLst>
              <a:gd name="adj1" fmla="val 7865"/>
            </a:avLst>
          </a:prstGeom>
          <a:solidFill>
            <a:schemeClr val="tx2">
              <a:lumMod val="40000"/>
              <a:lumOff val="60000"/>
            </a:schemeClr>
          </a:solidFill>
          <a:ln w="9525">
            <a:solidFill>
              <a:schemeClr val="bg1">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人工知能</a:t>
            </a:r>
          </a:p>
        </p:txBody>
      </p:sp>
      <p:sp>
        <p:nvSpPr>
          <p:cNvPr id="8" name="フレーム 7"/>
          <p:cNvSpPr/>
          <p:nvPr/>
        </p:nvSpPr>
        <p:spPr bwMode="auto">
          <a:xfrm>
            <a:off x="4559671" y="3550043"/>
            <a:ext cx="1944216" cy="696268"/>
          </a:xfrm>
          <a:prstGeom prst="frame">
            <a:avLst>
              <a:gd name="adj1" fmla="val 7865"/>
            </a:avLst>
          </a:prstGeom>
          <a:solidFill>
            <a:schemeClr val="tx2">
              <a:lumMod val="40000"/>
              <a:lumOff val="60000"/>
            </a:schemeClr>
          </a:solidFill>
          <a:ln w="9525">
            <a:solidFill>
              <a:schemeClr val="bg1">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UI" panose="020B0604030504040204" pitchFamily="50" charset="-128"/>
                <a:ea typeface="Meiryo UI" panose="020B0604030504040204" pitchFamily="50" charset="-128"/>
              </a:rPr>
              <a:t>M2M</a:t>
            </a:r>
            <a:r>
              <a:rPr kumimoji="1" lang="ja-JP" altLang="en-US" dirty="0">
                <a:solidFill>
                  <a:schemeClr val="tx1"/>
                </a:solidFill>
                <a:latin typeface="Meiryo UI" panose="020B0604030504040204" pitchFamily="50" charset="-128"/>
                <a:ea typeface="Meiryo UI" panose="020B0604030504040204" pitchFamily="50" charset="-128"/>
              </a:rPr>
              <a:t>／</a:t>
            </a:r>
            <a:r>
              <a:rPr kumimoji="1" lang="en-US" altLang="ja-JP" dirty="0" err="1">
                <a:solidFill>
                  <a:schemeClr val="tx1"/>
                </a:solidFill>
                <a:latin typeface="Meiryo UI" panose="020B0604030504040204" pitchFamily="50" charset="-128"/>
                <a:ea typeface="Meiryo UI" panose="020B0604030504040204" pitchFamily="50" charset="-128"/>
              </a:rPr>
              <a:t>IoT</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9" name="フレーム 8"/>
          <p:cNvSpPr/>
          <p:nvPr/>
        </p:nvSpPr>
        <p:spPr bwMode="auto">
          <a:xfrm>
            <a:off x="4549070" y="4633355"/>
            <a:ext cx="1944216" cy="696268"/>
          </a:xfrm>
          <a:prstGeom prst="frame">
            <a:avLst>
              <a:gd name="adj1" fmla="val 7865"/>
            </a:avLst>
          </a:prstGeom>
          <a:solidFill>
            <a:schemeClr val="tx2">
              <a:lumMod val="40000"/>
              <a:lumOff val="60000"/>
            </a:schemeClr>
          </a:solidFill>
          <a:ln w="9525">
            <a:solidFill>
              <a:schemeClr val="bg1">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ビッグデータ</a:t>
            </a:r>
          </a:p>
        </p:txBody>
      </p:sp>
      <p:sp>
        <p:nvSpPr>
          <p:cNvPr id="10" name="フレーム 9"/>
          <p:cNvSpPr/>
          <p:nvPr/>
        </p:nvSpPr>
        <p:spPr bwMode="auto">
          <a:xfrm>
            <a:off x="4539122" y="5748446"/>
            <a:ext cx="1944216" cy="696268"/>
          </a:xfrm>
          <a:prstGeom prst="frame">
            <a:avLst>
              <a:gd name="adj1" fmla="val 7865"/>
            </a:avLst>
          </a:prstGeom>
          <a:solidFill>
            <a:schemeClr val="tx2">
              <a:lumMod val="40000"/>
              <a:lumOff val="60000"/>
            </a:schemeClr>
          </a:solidFill>
          <a:ln w="9525">
            <a:solidFill>
              <a:schemeClr val="bg1">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第五世代</a:t>
            </a:r>
            <a:endParaRPr kumimoji="1" lang="en-US" altLang="ja-JP" dirty="0">
              <a:solidFill>
                <a:schemeClr val="tx1"/>
              </a:solidFill>
              <a:latin typeface="Meiryo UI" panose="020B0604030504040204" pitchFamily="50" charset="-128"/>
              <a:ea typeface="Meiryo UI" panose="020B0604030504040204" pitchFamily="50" charset="-128"/>
            </a:endParaRPr>
          </a:p>
          <a:p>
            <a:pPr algn="ctr"/>
            <a:r>
              <a:rPr lang="ja-JP" altLang="en-US" dirty="0">
                <a:solidFill>
                  <a:schemeClr val="tx1"/>
                </a:solidFill>
                <a:latin typeface="Meiryo UI" panose="020B0604030504040204" pitchFamily="50" charset="-128"/>
                <a:ea typeface="Meiryo UI" panose="020B0604030504040204" pitchFamily="50" charset="-128"/>
              </a:rPr>
              <a:t>携帯通信技術</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1" name="フレーム 10"/>
          <p:cNvSpPr/>
          <p:nvPr/>
        </p:nvSpPr>
        <p:spPr bwMode="auto">
          <a:xfrm>
            <a:off x="4545180" y="1319550"/>
            <a:ext cx="1944216" cy="696268"/>
          </a:xfrm>
          <a:prstGeom prst="frame">
            <a:avLst>
              <a:gd name="adj1" fmla="val 7865"/>
            </a:avLst>
          </a:prstGeom>
          <a:solidFill>
            <a:schemeClr val="tx2">
              <a:lumMod val="40000"/>
              <a:lumOff val="60000"/>
            </a:schemeClr>
          </a:solidFill>
          <a:ln w="9525">
            <a:solidFill>
              <a:schemeClr val="bg1">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次世代</a:t>
            </a:r>
            <a:endParaRPr kumimoji="1" lang="en-US" altLang="ja-JP" dirty="0">
              <a:solidFill>
                <a:schemeClr val="tx1"/>
              </a:solidFill>
              <a:latin typeface="Meiryo UI" panose="020B0604030504040204" pitchFamily="50" charset="-128"/>
              <a:ea typeface="Meiryo UI" panose="020B0604030504040204" pitchFamily="50" charset="-128"/>
            </a:endParaRPr>
          </a:p>
          <a:p>
            <a:pPr algn="ctr"/>
            <a:r>
              <a:rPr kumimoji="1" lang="ja-JP" altLang="en-US" dirty="0">
                <a:solidFill>
                  <a:schemeClr val="tx1"/>
                </a:solidFill>
                <a:latin typeface="Meiryo UI" panose="020B0604030504040204" pitchFamily="50" charset="-128"/>
                <a:ea typeface="Meiryo UI" panose="020B0604030504040204" pitchFamily="50" charset="-128"/>
              </a:rPr>
              <a:t>コンピュータ</a:t>
            </a:r>
          </a:p>
        </p:txBody>
      </p:sp>
      <p:sp>
        <p:nvSpPr>
          <p:cNvPr id="12" name="テキスト ボックス 11"/>
          <p:cNvSpPr txBox="1"/>
          <p:nvPr/>
        </p:nvSpPr>
        <p:spPr>
          <a:xfrm>
            <a:off x="1298762" y="772015"/>
            <a:ext cx="2628292" cy="415498"/>
          </a:xfrm>
          <a:prstGeom prst="rect">
            <a:avLst/>
          </a:prstGeom>
          <a:noFill/>
        </p:spPr>
        <p:txBody>
          <a:bodyPr wrap="square" rtlCol="0">
            <a:spAutoFit/>
          </a:bodyPr>
          <a:lstStyle/>
          <a:p>
            <a:pPr algn="ctr"/>
            <a:r>
              <a:rPr kumimoji="1" lang="ja-JP" altLang="en-US" sz="2000" dirty="0">
                <a:latin typeface="Meiryo UI" panose="020B0604030504040204" pitchFamily="50" charset="-128"/>
                <a:ea typeface="Meiryo UI" panose="020B0604030504040204" pitchFamily="50" charset="-128"/>
              </a:rPr>
              <a:t>トレンド</a:t>
            </a:r>
          </a:p>
        </p:txBody>
      </p:sp>
      <p:sp>
        <p:nvSpPr>
          <p:cNvPr id="13" name="テキスト ボックス 12"/>
          <p:cNvSpPr txBox="1"/>
          <p:nvPr/>
        </p:nvSpPr>
        <p:spPr>
          <a:xfrm>
            <a:off x="4222480" y="768202"/>
            <a:ext cx="2628292" cy="415498"/>
          </a:xfrm>
          <a:prstGeom prst="rect">
            <a:avLst/>
          </a:prstGeom>
          <a:noFill/>
        </p:spPr>
        <p:txBody>
          <a:bodyPr wrap="square" rtlCol="0">
            <a:spAutoFit/>
          </a:bodyPr>
          <a:lstStyle/>
          <a:p>
            <a:pPr algn="ctr"/>
            <a:r>
              <a:rPr kumimoji="1" lang="ja-JP" altLang="en-US" sz="2000" dirty="0">
                <a:latin typeface="Meiryo UI" panose="020B0604030504040204" pitchFamily="50" charset="-128"/>
                <a:ea typeface="Meiryo UI" panose="020B0604030504040204" pitchFamily="50" charset="-128"/>
              </a:rPr>
              <a:t>技術</a:t>
            </a:r>
          </a:p>
        </p:txBody>
      </p:sp>
      <p:cxnSp>
        <p:nvCxnSpPr>
          <p:cNvPr id="14" name="直線コネクタ 13"/>
          <p:cNvCxnSpPr>
            <a:stCxn id="2" idx="3"/>
            <a:endCxn id="7" idx="1"/>
          </p:cNvCxnSpPr>
          <p:nvPr/>
        </p:nvCxnSpPr>
        <p:spPr>
          <a:xfrm>
            <a:off x="3927054" y="1643586"/>
            <a:ext cx="624325" cy="1159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2" idx="3"/>
            <a:endCxn id="11" idx="1"/>
          </p:cNvCxnSpPr>
          <p:nvPr/>
        </p:nvCxnSpPr>
        <p:spPr>
          <a:xfrm>
            <a:off x="3927054" y="1643586"/>
            <a:ext cx="618126" cy="24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2" idx="3"/>
            <a:endCxn id="8" idx="1"/>
          </p:cNvCxnSpPr>
          <p:nvPr/>
        </p:nvCxnSpPr>
        <p:spPr>
          <a:xfrm>
            <a:off x="3927054" y="1643586"/>
            <a:ext cx="632617" cy="2254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2" idx="3"/>
            <a:endCxn id="9" idx="1"/>
          </p:cNvCxnSpPr>
          <p:nvPr/>
        </p:nvCxnSpPr>
        <p:spPr>
          <a:xfrm>
            <a:off x="3927054" y="1643586"/>
            <a:ext cx="622016" cy="3337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a:stCxn id="3" idx="3"/>
            <a:endCxn id="7" idx="1"/>
          </p:cNvCxnSpPr>
          <p:nvPr/>
        </p:nvCxnSpPr>
        <p:spPr>
          <a:xfrm>
            <a:off x="3927054" y="2788955"/>
            <a:ext cx="624325" cy="13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3" idx="3"/>
            <a:endCxn id="8" idx="1"/>
          </p:cNvCxnSpPr>
          <p:nvPr/>
        </p:nvCxnSpPr>
        <p:spPr>
          <a:xfrm>
            <a:off x="3927054" y="2788955"/>
            <a:ext cx="632617" cy="1109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3" idx="3"/>
            <a:endCxn id="9" idx="1"/>
          </p:cNvCxnSpPr>
          <p:nvPr/>
        </p:nvCxnSpPr>
        <p:spPr>
          <a:xfrm>
            <a:off x="3927054" y="2788955"/>
            <a:ext cx="622016" cy="2192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4" idx="3"/>
            <a:endCxn id="8" idx="1"/>
          </p:cNvCxnSpPr>
          <p:nvPr/>
        </p:nvCxnSpPr>
        <p:spPr>
          <a:xfrm>
            <a:off x="3958910" y="3886128"/>
            <a:ext cx="600761" cy="12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4" idx="3"/>
            <a:endCxn id="7" idx="1"/>
          </p:cNvCxnSpPr>
          <p:nvPr/>
        </p:nvCxnSpPr>
        <p:spPr>
          <a:xfrm flipV="1">
            <a:off x="3958910" y="2802816"/>
            <a:ext cx="592469" cy="1083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5" idx="3"/>
            <a:endCxn id="8" idx="1"/>
          </p:cNvCxnSpPr>
          <p:nvPr/>
        </p:nvCxnSpPr>
        <p:spPr>
          <a:xfrm flipV="1">
            <a:off x="3958910" y="3898177"/>
            <a:ext cx="600761" cy="1047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5" idx="3"/>
            <a:endCxn id="9" idx="1"/>
          </p:cNvCxnSpPr>
          <p:nvPr/>
        </p:nvCxnSpPr>
        <p:spPr>
          <a:xfrm>
            <a:off x="3958910" y="4945498"/>
            <a:ext cx="590160" cy="35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6" idx="3"/>
            <a:endCxn id="10" idx="1"/>
          </p:cNvCxnSpPr>
          <p:nvPr/>
        </p:nvCxnSpPr>
        <p:spPr>
          <a:xfrm flipV="1">
            <a:off x="3958910" y="6096580"/>
            <a:ext cx="580212" cy="32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6" idx="3"/>
            <a:endCxn id="9" idx="1"/>
          </p:cNvCxnSpPr>
          <p:nvPr/>
        </p:nvCxnSpPr>
        <p:spPr>
          <a:xfrm flipV="1">
            <a:off x="3958910" y="4981489"/>
            <a:ext cx="590160" cy="1147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6" idx="3"/>
            <a:endCxn id="8" idx="1"/>
          </p:cNvCxnSpPr>
          <p:nvPr/>
        </p:nvCxnSpPr>
        <p:spPr>
          <a:xfrm flipV="1">
            <a:off x="3958910" y="3898177"/>
            <a:ext cx="600761" cy="2230493"/>
          </a:xfrm>
          <a:prstGeom prst="line">
            <a:avLst/>
          </a:prstGeom>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6501794" y="1300966"/>
            <a:ext cx="2357808" cy="738664"/>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次世代スーパーコンピュータ</a:t>
            </a:r>
            <a:endParaRPr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量子コンピュータ</a:t>
            </a:r>
            <a:endParaRPr kumimoji="1"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コグニティブ・コンピューティング</a:t>
            </a:r>
            <a:endParaRPr kumimoji="1" lang="ja-JP" altLang="en-US" sz="1400"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6447334" y="2427282"/>
            <a:ext cx="2501998" cy="738664"/>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ディープラーニング</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ニューラル技術</a:t>
            </a:r>
            <a:r>
              <a:rPr lang="ja-JP" altLang="en-US" sz="1200" dirty="0">
                <a:latin typeface="Meiryo UI" panose="020B0604030504040204" pitchFamily="50" charset="-128"/>
                <a:ea typeface="Meiryo UI" panose="020B0604030504040204" pitchFamily="50" charset="-128"/>
              </a:rPr>
              <a:t>（脳機能模倣）</a:t>
            </a:r>
            <a:endParaRPr lang="en-US" altLang="ja-JP" sz="12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人工知能とロボット技術の融合</a:t>
            </a:r>
          </a:p>
        </p:txBody>
      </p:sp>
      <p:sp>
        <p:nvSpPr>
          <p:cNvPr id="30" name="テキスト ボックス 29"/>
          <p:cNvSpPr txBox="1"/>
          <p:nvPr/>
        </p:nvSpPr>
        <p:spPr>
          <a:xfrm>
            <a:off x="6483338" y="3566381"/>
            <a:ext cx="2501998" cy="738664"/>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超小型センサー</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スマートデバイスとウェアラブル</a:t>
            </a:r>
            <a:endParaRPr lang="en-US" altLang="ja-JP" sz="1400" dirty="0">
              <a:latin typeface="Meiryo UI" panose="020B0604030504040204" pitchFamily="50" charset="-128"/>
              <a:ea typeface="Meiryo UI" panose="020B0604030504040204" pitchFamily="50" charset="-128"/>
            </a:endParaRPr>
          </a:p>
          <a:p>
            <a:r>
              <a:rPr kumimoji="1" lang="en-US" altLang="ja-JP" sz="1400" dirty="0">
                <a:latin typeface="Meiryo UI" panose="020B0604030504040204" pitchFamily="50" charset="-128"/>
                <a:ea typeface="Meiryo UI" panose="020B0604030504040204" pitchFamily="50" charset="-128"/>
              </a:rPr>
              <a:t>CSP</a:t>
            </a:r>
            <a:r>
              <a:rPr kumimoji="1" lang="ja-JP" altLang="en-US" sz="1200" dirty="0">
                <a:latin typeface="Meiryo UI" panose="020B0604030504040204" pitchFamily="50" charset="-128"/>
                <a:ea typeface="Meiryo UI" panose="020B0604030504040204" pitchFamily="50" charset="-128"/>
              </a:rPr>
              <a:t>（サイバーフィジカルシステムズ）</a:t>
            </a:r>
            <a:endParaRPr kumimoji="1" lang="ja-JP" altLang="en-US" sz="14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6500531" y="4640946"/>
            <a:ext cx="2501998" cy="738664"/>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大規模データ・リアルタイム処理</a:t>
            </a:r>
            <a:endParaRPr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データ分析技術の高度化</a:t>
            </a:r>
            <a:endParaRPr kumimoji="1"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未来予測</a:t>
            </a:r>
            <a:endParaRPr kumimoji="1" lang="ja-JP" altLang="en-US" sz="1400"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6519342" y="5721066"/>
            <a:ext cx="2574006" cy="738664"/>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次世代携帯通信技術</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Small Cell</a:t>
            </a:r>
            <a:r>
              <a:rPr lang="ja-JP" altLang="en-US" sz="1400" dirty="0">
                <a:latin typeface="Meiryo UI" panose="020B0604030504040204" pitchFamily="50" charset="-128"/>
                <a:ea typeface="Meiryo UI" panose="020B0604030504040204" pitchFamily="50" charset="-128"/>
              </a:rPr>
              <a:t>（超小型基地局）</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スマートデバイス</a:t>
            </a:r>
            <a:endParaRPr kumimoji="1" lang="en-US" altLang="ja-JP" sz="1400" dirty="0">
              <a:latin typeface="Meiryo UI" panose="020B0604030504040204" pitchFamily="50" charset="-128"/>
              <a:ea typeface="Meiryo UI" panose="020B0604030504040204" pitchFamily="50" charset="-128"/>
            </a:endParaRPr>
          </a:p>
        </p:txBody>
      </p:sp>
      <p:cxnSp>
        <p:nvCxnSpPr>
          <p:cNvPr id="33" name="直線コネクタ 32"/>
          <p:cNvCxnSpPr>
            <a:stCxn id="6" idx="3"/>
            <a:endCxn id="11" idx="1"/>
          </p:cNvCxnSpPr>
          <p:nvPr/>
        </p:nvCxnSpPr>
        <p:spPr>
          <a:xfrm flipV="1">
            <a:off x="3958910" y="1667684"/>
            <a:ext cx="586270" cy="4460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4" idx="3"/>
            <a:endCxn id="10" idx="1"/>
          </p:cNvCxnSpPr>
          <p:nvPr/>
        </p:nvCxnSpPr>
        <p:spPr>
          <a:xfrm>
            <a:off x="3958910" y="3886128"/>
            <a:ext cx="580212" cy="2210452"/>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43" descr="WatsonBox"/>
          <p:cNvPicPr>
            <a:picLocks noChangeAspect="1" noChangeArrowheads="1"/>
          </p:cNvPicPr>
          <p:nvPr/>
        </p:nvPicPr>
        <p:blipFill>
          <a:blip r:embed="rId2">
            <a:extLst>
              <a:ext uri="{28A0092B-C50C-407E-A947-70E740481C1C}">
                <a14:useLocalDpi xmlns:a14="http://schemas.microsoft.com/office/drawing/2010/main" val="0"/>
              </a:ext>
            </a:extLst>
          </a:blip>
          <a:srcRect r="5092"/>
          <a:stretch>
            <a:fillRect/>
          </a:stretch>
        </p:blipFill>
        <p:spPr bwMode="auto">
          <a:xfrm>
            <a:off x="9005590" y="1072604"/>
            <a:ext cx="2391799" cy="141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テキスト ボックス 35"/>
          <p:cNvSpPr txBox="1"/>
          <p:nvPr/>
        </p:nvSpPr>
        <p:spPr>
          <a:xfrm>
            <a:off x="9481409" y="817511"/>
            <a:ext cx="1440160"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人工知能</a:t>
            </a:r>
          </a:p>
        </p:txBody>
      </p:sp>
      <p:pic>
        <p:nvPicPr>
          <p:cNvPr id="37"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622" y="4867250"/>
            <a:ext cx="1918258" cy="157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8" descr="jj_brain_lobes.jpg                                             00003B01Book                           ABA78158:"/>
          <p:cNvPicPr>
            <a:picLocks noChangeAspect="1" noChangeArrowheads="1"/>
          </p:cNvPicPr>
          <p:nvPr/>
        </p:nvPicPr>
        <p:blipFill>
          <a:blip r:embed="rId4" cstate="print">
            <a:extLst>
              <a:ext uri="{28A0092B-C50C-407E-A947-70E740481C1C}">
                <a14:useLocalDpi xmlns:a14="http://schemas.microsoft.com/office/drawing/2010/main" val="0"/>
              </a:ext>
            </a:extLst>
          </a:blip>
          <a:srcRect l="3999" t="5333" r="14667" b="13333"/>
          <a:stretch>
            <a:fillRect/>
          </a:stretch>
        </p:blipFill>
        <p:spPr bwMode="auto">
          <a:xfrm rot="19767904">
            <a:off x="9345842" y="2731818"/>
            <a:ext cx="1669789" cy="1669788"/>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38"/>
          <p:cNvSpPr txBox="1"/>
          <p:nvPr/>
        </p:nvSpPr>
        <p:spPr>
          <a:xfrm>
            <a:off x="9532671" y="2444123"/>
            <a:ext cx="1440160"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人間脳の</a:t>
            </a:r>
            <a:r>
              <a:rPr lang="en-US" altLang="ja-JP" sz="1200" dirty="0">
                <a:latin typeface="Meiryo UI" panose="020B0604030504040204" pitchFamily="50" charset="-128"/>
                <a:ea typeface="Meiryo UI" panose="020B0604030504040204" pitchFamily="50" charset="-128"/>
              </a:rPr>
              <a:t>IT</a:t>
            </a:r>
            <a:r>
              <a:rPr lang="ja-JP" altLang="en-US" sz="1200" dirty="0">
                <a:latin typeface="Meiryo UI" panose="020B0604030504040204" pitchFamily="50" charset="-128"/>
                <a:ea typeface="Meiryo UI" panose="020B0604030504040204" pitchFamily="50" charset="-128"/>
              </a:rPr>
              <a:t>化</a:t>
            </a:r>
            <a:endParaRPr kumimoji="1" lang="ja-JP" altLang="en-US" sz="120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9516890" y="4598555"/>
            <a:ext cx="1440160"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ニューロコンピュータ</a:t>
            </a:r>
            <a:endParaRPr kumimoji="1" lang="ja-JP" altLang="en-US" sz="1200" dirty="0">
              <a:latin typeface="Meiryo UI" panose="020B0604030504040204" pitchFamily="50" charset="-128"/>
              <a:ea typeface="Meiryo UI" panose="020B0604030504040204" pitchFamily="50" charset="-128"/>
            </a:endParaRPr>
          </a:p>
        </p:txBody>
      </p:sp>
      <p:cxnSp>
        <p:nvCxnSpPr>
          <p:cNvPr id="41" name="直線コネクタ 40"/>
          <p:cNvCxnSpPr>
            <a:stCxn id="3" idx="3"/>
            <a:endCxn id="10" idx="1"/>
          </p:cNvCxnSpPr>
          <p:nvPr/>
        </p:nvCxnSpPr>
        <p:spPr>
          <a:xfrm>
            <a:off x="3927054" y="2788955"/>
            <a:ext cx="612068" cy="330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5" idx="3"/>
            <a:endCxn id="10" idx="1"/>
          </p:cNvCxnSpPr>
          <p:nvPr/>
        </p:nvCxnSpPr>
        <p:spPr>
          <a:xfrm>
            <a:off x="3958910" y="4945498"/>
            <a:ext cx="580212" cy="1151082"/>
          </a:xfrm>
          <a:prstGeom prst="line">
            <a:avLst/>
          </a:prstGeom>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0716609" y="2208535"/>
            <a:ext cx="1214835"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a:t>
            </a:r>
            <a:r>
              <a:rPr kumimoji="1" lang="en-US" altLang="ja-JP" sz="900" dirty="0">
                <a:latin typeface="Meiryo UI" panose="020B0604030504040204" pitchFamily="50" charset="-128"/>
                <a:ea typeface="Meiryo UI" panose="020B0604030504040204" pitchFamily="50" charset="-128"/>
              </a:rPr>
              <a:t>IBM</a:t>
            </a:r>
            <a:r>
              <a:rPr kumimoji="1" lang="ja-JP" altLang="en-US" sz="900" dirty="0">
                <a:latin typeface="Meiryo UI" panose="020B0604030504040204" pitchFamily="50" charset="-128"/>
                <a:ea typeface="Meiryo UI" panose="020B0604030504040204" pitchFamily="50" charset="-128"/>
              </a:rPr>
              <a:t>資料）</a:t>
            </a:r>
          </a:p>
        </p:txBody>
      </p:sp>
      <p:sp>
        <p:nvSpPr>
          <p:cNvPr id="44" name="テキスト ボックス 43"/>
          <p:cNvSpPr txBox="1"/>
          <p:nvPr/>
        </p:nvSpPr>
        <p:spPr>
          <a:xfrm>
            <a:off x="9832640" y="4396812"/>
            <a:ext cx="1214835"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a:t>
            </a:r>
            <a:r>
              <a:rPr kumimoji="1" lang="en-US" altLang="ja-JP" sz="900" dirty="0">
                <a:latin typeface="Meiryo UI" panose="020B0604030504040204" pitchFamily="50" charset="-128"/>
                <a:ea typeface="Meiryo UI" panose="020B0604030504040204" pitchFamily="50" charset="-128"/>
              </a:rPr>
              <a:t>IBM</a:t>
            </a:r>
            <a:r>
              <a:rPr kumimoji="1" lang="ja-JP" altLang="en-US" sz="900" dirty="0">
                <a:latin typeface="Meiryo UI" panose="020B0604030504040204" pitchFamily="50" charset="-128"/>
                <a:ea typeface="Meiryo UI" panose="020B0604030504040204" pitchFamily="50" charset="-128"/>
              </a:rPr>
              <a:t>資料）</a:t>
            </a:r>
          </a:p>
        </p:txBody>
      </p:sp>
      <p:sp>
        <p:nvSpPr>
          <p:cNvPr id="45" name="テキスト ボックス 44"/>
          <p:cNvSpPr txBox="1"/>
          <p:nvPr/>
        </p:nvSpPr>
        <p:spPr>
          <a:xfrm>
            <a:off x="9783465" y="6355478"/>
            <a:ext cx="1214835"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a:t>
            </a:r>
            <a:r>
              <a:rPr kumimoji="1" lang="en-US" altLang="ja-JP" sz="900" dirty="0">
                <a:latin typeface="Meiryo UI" panose="020B0604030504040204" pitchFamily="50" charset="-128"/>
                <a:ea typeface="Meiryo UI" panose="020B0604030504040204" pitchFamily="50" charset="-128"/>
              </a:rPr>
              <a:t>IBM</a:t>
            </a:r>
            <a:r>
              <a:rPr kumimoji="1" lang="ja-JP" altLang="en-US" sz="900" dirty="0">
                <a:latin typeface="Meiryo UI" panose="020B0604030504040204" pitchFamily="50" charset="-128"/>
                <a:ea typeface="Meiryo UI" panose="020B0604030504040204" pitchFamily="50" charset="-128"/>
              </a:rPr>
              <a:t>資料）</a:t>
            </a:r>
          </a:p>
        </p:txBody>
      </p:sp>
      <p:pic>
        <p:nvPicPr>
          <p:cNvPr id="46" name="図 45"/>
          <p:cNvPicPr>
            <a:picLocks noChangeAspect="1"/>
          </p:cNvPicPr>
          <p:nvPr/>
        </p:nvPicPr>
        <p:blipFill>
          <a:blip r:embed="rId5"/>
          <a:stretch>
            <a:fillRect/>
          </a:stretch>
        </p:blipFill>
        <p:spPr>
          <a:xfrm>
            <a:off x="10886" y="0"/>
            <a:ext cx="881743" cy="551089"/>
          </a:xfrm>
          <a:prstGeom prst="rect">
            <a:avLst/>
          </a:prstGeom>
        </p:spPr>
      </p:pic>
      <p:sp>
        <p:nvSpPr>
          <p:cNvPr id="47" name="テキスト ボックス 46"/>
          <p:cNvSpPr txBox="1"/>
          <p:nvPr/>
        </p:nvSpPr>
        <p:spPr>
          <a:xfrm>
            <a:off x="3542106" y="148205"/>
            <a:ext cx="5034764"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現在のトレンド</a:t>
            </a:r>
          </a:p>
        </p:txBody>
      </p:sp>
    </p:spTree>
    <p:extLst>
      <p:ext uri="{BB962C8B-B14F-4D97-AF65-F5344CB8AC3E}">
        <p14:creationId xmlns:p14="http://schemas.microsoft.com/office/powerpoint/2010/main" val="2292942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a:xfrm>
            <a:off x="2090737" y="2486326"/>
            <a:ext cx="3177677" cy="246221"/>
          </a:xfrm>
          <a:prstGeom prst="rect">
            <a:avLst/>
          </a:prstGeom>
        </p:spPr>
        <p:txBody>
          <a:bodyPr vert="horz" wrap="square" lIns="0" tIns="0" rIns="0" bIns="0" rtlCol="0">
            <a:spAutoFit/>
          </a:bodyPr>
          <a:lstStyle/>
          <a:p>
            <a:pPr marL="12700">
              <a:lnSpc>
                <a:spcPct val="100000"/>
              </a:lnSpc>
            </a:pPr>
            <a:r>
              <a:rPr sz="1600" b="1" spc="95" dirty="0">
                <a:latin typeface="Meiryo UI" panose="020B0604030504040204" pitchFamily="50" charset="-128"/>
                <a:ea typeface="Meiryo UI" panose="020B0604030504040204" pitchFamily="50" charset="-128"/>
                <a:cs typeface="Arial"/>
              </a:rPr>
              <a:t>DX</a:t>
            </a:r>
            <a:r>
              <a:rPr sz="1600" b="1" spc="95" dirty="0">
                <a:latin typeface="Meiryo UI" panose="020B0604030504040204" pitchFamily="50" charset="-128"/>
                <a:ea typeface="Meiryo UI" panose="020B0604030504040204" pitchFamily="50" charset="-128"/>
                <a:cs typeface="MS UI Gothic"/>
              </a:rPr>
              <a:t>成熟度の国内と世界の比較</a:t>
            </a:r>
            <a:endParaRPr sz="1600" b="1" dirty="0">
              <a:latin typeface="Meiryo UI" panose="020B0604030504040204" pitchFamily="50" charset="-128"/>
              <a:ea typeface="Meiryo UI" panose="020B0604030504040204" pitchFamily="50" charset="-128"/>
              <a:cs typeface="MS UI Gothic"/>
            </a:endParaRPr>
          </a:p>
        </p:txBody>
      </p:sp>
      <p:sp>
        <p:nvSpPr>
          <p:cNvPr id="5" name="object 3"/>
          <p:cNvSpPr/>
          <p:nvPr/>
        </p:nvSpPr>
        <p:spPr>
          <a:xfrm>
            <a:off x="1155191" y="2823536"/>
            <a:ext cx="5053584" cy="3419855"/>
          </a:xfrm>
          <a:prstGeom prst="rect">
            <a:avLst/>
          </a:prstGeom>
          <a:blipFill>
            <a:blip r:embed="rId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 name="object 4"/>
          <p:cNvSpPr txBox="1"/>
          <p:nvPr/>
        </p:nvSpPr>
        <p:spPr>
          <a:xfrm>
            <a:off x="6741731" y="2486326"/>
            <a:ext cx="4396321" cy="246221"/>
          </a:xfrm>
          <a:prstGeom prst="rect">
            <a:avLst/>
          </a:prstGeom>
        </p:spPr>
        <p:txBody>
          <a:bodyPr vert="horz" wrap="square" lIns="0" tIns="0" rIns="0" bIns="0" rtlCol="0">
            <a:spAutoFit/>
          </a:bodyPr>
          <a:lstStyle/>
          <a:p>
            <a:pPr marL="12700">
              <a:lnSpc>
                <a:spcPct val="100000"/>
              </a:lnSpc>
            </a:pPr>
            <a:r>
              <a:rPr sz="1600" b="1" spc="114" dirty="0">
                <a:latin typeface="Meiryo UI" panose="020B0604030504040204" pitchFamily="50" charset="-128"/>
                <a:ea typeface="Meiryo UI" panose="020B0604030504040204" pitchFamily="50" charset="-128"/>
                <a:cs typeface="Arial"/>
              </a:rPr>
              <a:t>DX</a:t>
            </a:r>
            <a:r>
              <a:rPr sz="1600" b="1" spc="335" dirty="0">
                <a:latin typeface="Meiryo UI" panose="020B0604030504040204" pitchFamily="50" charset="-128"/>
                <a:ea typeface="Meiryo UI" panose="020B0604030504040204" pitchFamily="50" charset="-128"/>
                <a:cs typeface="MS UI Gothic"/>
              </a:rPr>
              <a:t>成熟度のリーダーとフォ</a:t>
            </a:r>
            <a:r>
              <a:rPr sz="1600" b="1" spc="315" dirty="0">
                <a:latin typeface="Meiryo UI" panose="020B0604030504040204" pitchFamily="50" charset="-128"/>
                <a:ea typeface="Meiryo UI" panose="020B0604030504040204" pitchFamily="50" charset="-128"/>
                <a:cs typeface="MS UI Gothic"/>
              </a:rPr>
              <a:t>ロワー</a:t>
            </a:r>
            <a:r>
              <a:rPr sz="1600" b="1" spc="340" dirty="0">
                <a:latin typeface="Meiryo UI" panose="020B0604030504040204" pitchFamily="50" charset="-128"/>
                <a:ea typeface="Meiryo UI" panose="020B0604030504040204" pitchFamily="50" charset="-128"/>
                <a:cs typeface="MS UI Gothic"/>
              </a:rPr>
              <a:t>の</a:t>
            </a:r>
            <a:r>
              <a:rPr sz="1600" b="1" spc="-5" dirty="0">
                <a:latin typeface="Meiryo UI" panose="020B0604030504040204" pitchFamily="50" charset="-128"/>
                <a:ea typeface="Meiryo UI" panose="020B0604030504040204" pitchFamily="50" charset="-128"/>
                <a:cs typeface="MS UI Gothic"/>
              </a:rPr>
              <a:t>比較</a:t>
            </a:r>
            <a:endParaRPr sz="1600" b="1" dirty="0">
              <a:latin typeface="Meiryo UI" panose="020B0604030504040204" pitchFamily="50" charset="-128"/>
              <a:ea typeface="Meiryo UI" panose="020B0604030504040204" pitchFamily="50" charset="-128"/>
              <a:cs typeface="MS UI Gothic"/>
            </a:endParaRPr>
          </a:p>
        </p:txBody>
      </p:sp>
      <p:sp>
        <p:nvSpPr>
          <p:cNvPr id="7" name="object 5"/>
          <p:cNvSpPr/>
          <p:nvPr/>
        </p:nvSpPr>
        <p:spPr>
          <a:xfrm>
            <a:off x="6208776" y="2854103"/>
            <a:ext cx="5286538" cy="3187468"/>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 name="object 7"/>
          <p:cNvSpPr txBox="1"/>
          <p:nvPr/>
        </p:nvSpPr>
        <p:spPr>
          <a:xfrm>
            <a:off x="-20366" y="6673334"/>
            <a:ext cx="9490037" cy="184666"/>
          </a:xfrm>
          <a:prstGeom prst="rect">
            <a:avLst/>
          </a:prstGeom>
        </p:spPr>
        <p:txBody>
          <a:bodyPr vert="horz" wrap="square" lIns="0" tIns="0" rIns="0" bIns="0" rtlCol="0">
            <a:spAutoFit/>
          </a:bodyPr>
          <a:lstStyle/>
          <a:p>
            <a:pPr marL="12700">
              <a:lnSpc>
                <a:spcPct val="100000"/>
              </a:lnSpc>
            </a:pPr>
            <a:r>
              <a:rPr lang="ja-JP" altLang="en-US" sz="1200" dirty="0">
                <a:latin typeface="Meiryo UI" panose="020B0604030504040204" pitchFamily="50" charset="-128"/>
                <a:ea typeface="Meiryo UI" panose="020B0604030504040204" pitchFamily="50" charset="-128"/>
                <a:cs typeface="Arial"/>
              </a:rPr>
              <a:t>（出典）</a:t>
            </a:r>
            <a:r>
              <a:rPr sz="1200" dirty="0">
                <a:latin typeface="Meiryo UI" panose="020B0604030504040204" pitchFamily="50" charset="-128"/>
                <a:ea typeface="Meiryo UI" panose="020B0604030504040204" pitchFamily="50" charset="-128"/>
                <a:cs typeface="Arial"/>
              </a:rPr>
              <a:t>IDC </a:t>
            </a:r>
            <a:r>
              <a:rPr sz="1200" spc="-5" dirty="0">
                <a:latin typeface="Meiryo UI" panose="020B0604030504040204" pitchFamily="50" charset="-128"/>
                <a:ea typeface="Meiryo UI" panose="020B0604030504040204" pitchFamily="50" charset="-128"/>
                <a:cs typeface="Arial"/>
              </a:rPr>
              <a:t>MaturityScape Benchmark: </a:t>
            </a:r>
            <a:r>
              <a:rPr sz="1200" spc="-5" dirty="0">
                <a:latin typeface="Meiryo UI" panose="020B0604030504040204" pitchFamily="50" charset="-128"/>
                <a:ea typeface="Meiryo UI" panose="020B0604030504040204" pitchFamily="50" charset="-128"/>
                <a:cs typeface="MS PGothic"/>
              </a:rPr>
              <a:t>国内デジタルトランスフォーメーション市場  </a:t>
            </a:r>
            <a:r>
              <a:rPr sz="1200" spc="-5" dirty="0">
                <a:latin typeface="Meiryo UI" panose="020B0604030504040204" pitchFamily="50" charset="-128"/>
                <a:ea typeface="Meiryo UI" panose="020B0604030504040204" pitchFamily="50" charset="-128"/>
                <a:cs typeface="Arial"/>
              </a:rPr>
              <a:t>2016</a:t>
            </a:r>
            <a:r>
              <a:rPr sz="1200" spc="-5" dirty="0">
                <a:latin typeface="Meiryo UI" panose="020B0604030504040204" pitchFamily="50" charset="-128"/>
                <a:ea typeface="Meiryo UI" panose="020B0604030504040204" pitchFamily="50" charset="-128"/>
                <a:cs typeface="MS PGothic"/>
              </a:rPr>
              <a:t>年</a:t>
            </a:r>
            <a:r>
              <a:rPr sz="1200" spc="-5" dirty="0">
                <a:latin typeface="Meiryo UI" panose="020B0604030504040204" pitchFamily="50" charset="-128"/>
                <a:ea typeface="Meiryo UI" panose="020B0604030504040204" pitchFamily="50" charset="-128"/>
                <a:cs typeface="Arial"/>
              </a:rPr>
              <a:t>1</a:t>
            </a:r>
            <a:r>
              <a:rPr sz="1200" spc="-5" dirty="0">
                <a:latin typeface="Meiryo UI" panose="020B0604030504040204" pitchFamily="50" charset="-128"/>
                <a:ea typeface="Meiryo UI" panose="020B0604030504040204" pitchFamily="50" charset="-128"/>
                <a:cs typeface="MS PGothic"/>
              </a:rPr>
              <a:t>月 </a:t>
            </a:r>
            <a:r>
              <a:rPr sz="1200" spc="200" dirty="0">
                <a:latin typeface="Meiryo UI" panose="020B0604030504040204" pitchFamily="50" charset="-128"/>
                <a:ea typeface="Meiryo UI" panose="020B0604030504040204" pitchFamily="50" charset="-128"/>
                <a:cs typeface="MS PGothic"/>
              </a:rPr>
              <a:t> </a:t>
            </a:r>
            <a:r>
              <a:rPr sz="1200" spc="-5" dirty="0">
                <a:latin typeface="Meiryo UI" panose="020B0604030504040204" pitchFamily="50" charset="-128"/>
                <a:ea typeface="Meiryo UI" panose="020B0604030504040204" pitchFamily="50" charset="-128"/>
                <a:cs typeface="Arial"/>
              </a:rPr>
              <a:t>IDC</a:t>
            </a:r>
            <a:r>
              <a:rPr sz="1200" spc="-5" dirty="0">
                <a:latin typeface="Meiryo UI" panose="020B0604030504040204" pitchFamily="50" charset="-128"/>
                <a:ea typeface="Meiryo UI" panose="020B0604030504040204" pitchFamily="50" charset="-128"/>
                <a:cs typeface="MS PGothic"/>
              </a:rPr>
              <a:t>＃</a:t>
            </a:r>
            <a:r>
              <a:rPr sz="1200" spc="-5" dirty="0">
                <a:latin typeface="Meiryo UI" panose="020B0604030504040204" pitchFamily="50" charset="-128"/>
                <a:ea typeface="Meiryo UI" panose="020B0604030504040204" pitchFamily="50" charset="-128"/>
                <a:cs typeface="Arial"/>
              </a:rPr>
              <a:t>JPJ40609316</a:t>
            </a:r>
            <a:endParaRPr sz="1200" dirty="0">
              <a:latin typeface="Meiryo UI" panose="020B0604030504040204" pitchFamily="50" charset="-128"/>
              <a:ea typeface="Meiryo UI" panose="020B0604030504040204" pitchFamily="50" charset="-128"/>
              <a:cs typeface="Arial"/>
            </a:endParaRPr>
          </a:p>
        </p:txBody>
      </p:sp>
      <p:sp>
        <p:nvSpPr>
          <p:cNvPr id="11" name="object 9"/>
          <p:cNvSpPr txBox="1"/>
          <p:nvPr/>
        </p:nvSpPr>
        <p:spPr>
          <a:xfrm>
            <a:off x="723442" y="1182852"/>
            <a:ext cx="11468558" cy="628377"/>
          </a:xfrm>
          <a:prstGeom prst="rect">
            <a:avLst/>
          </a:prstGeom>
        </p:spPr>
        <p:txBody>
          <a:bodyPr vert="horz" wrap="square" lIns="0" tIns="0" rIns="0" bIns="0" rtlCol="0">
            <a:spAutoFit/>
          </a:bodyPr>
          <a:lstStyle/>
          <a:p>
            <a:pPr>
              <a:lnSpc>
                <a:spcPct val="100000"/>
              </a:lnSpc>
              <a:tabLst>
                <a:tab pos="342265" algn="l"/>
                <a:tab pos="1723389" algn="l"/>
              </a:tabLst>
            </a:pPr>
            <a:r>
              <a:rPr lang="ja-JP" altLang="en-US" sz="2000" b="1" spc="5" dirty="0">
                <a:latin typeface="Meiryo UI" panose="020B0604030504040204" pitchFamily="50" charset="-128"/>
                <a:ea typeface="Meiryo UI" panose="020B0604030504040204" pitchFamily="50" charset="-128"/>
                <a:cs typeface="Microsoft YaHei"/>
              </a:rPr>
              <a:t>★</a:t>
            </a:r>
            <a:r>
              <a:rPr sz="2000" b="1" spc="5" dirty="0">
                <a:latin typeface="Meiryo UI" panose="020B0604030504040204" pitchFamily="50" charset="-128"/>
                <a:ea typeface="Meiryo UI" panose="020B0604030504040204" pitchFamily="50" charset="-128"/>
                <a:cs typeface="Microsoft YaHei"/>
              </a:rPr>
              <a:t>ステージ２</a:t>
            </a:r>
            <a:r>
              <a:rPr lang="ja-JP" altLang="en-US" sz="2000" b="1" spc="5" dirty="0">
                <a:latin typeface="Meiryo UI" panose="020B0604030504040204" pitchFamily="50" charset="-128"/>
                <a:ea typeface="Meiryo UI" panose="020B0604030504040204" pitchFamily="50" charset="-128"/>
                <a:cs typeface="Microsoft YaHei"/>
              </a:rPr>
              <a:t>の</a:t>
            </a:r>
            <a:r>
              <a:rPr sz="2000" b="1" spc="10" dirty="0" err="1">
                <a:latin typeface="Meiryo UI" panose="020B0604030504040204" pitchFamily="50" charset="-128"/>
                <a:ea typeface="Meiryo UI" panose="020B0604030504040204" pitchFamily="50" charset="-128"/>
                <a:cs typeface="Microsoft YaHei"/>
              </a:rPr>
              <a:t>限定的導入にとどまる企業が大半</a:t>
            </a:r>
            <a:r>
              <a:rPr lang="ja-JP" altLang="en-US" sz="2000" b="1" spc="10" dirty="0">
                <a:latin typeface="Meiryo UI" panose="020B0604030504040204" pitchFamily="50" charset="-128"/>
                <a:ea typeface="Meiryo UI" panose="020B0604030504040204" pitchFamily="50" charset="-128"/>
                <a:cs typeface="Microsoft YaHei"/>
              </a:rPr>
              <a:t>だろう。</a:t>
            </a:r>
            <a:endParaRPr sz="2000" dirty="0">
              <a:latin typeface="Meiryo UI" panose="020B0604030504040204" pitchFamily="50" charset="-128"/>
              <a:ea typeface="Meiryo UI" panose="020B0604030504040204" pitchFamily="50" charset="-128"/>
              <a:cs typeface="Microsoft YaHei"/>
            </a:endParaRPr>
          </a:p>
          <a:p>
            <a:pPr>
              <a:lnSpc>
                <a:spcPts val="2140"/>
              </a:lnSpc>
              <a:spcBef>
                <a:spcPts val="430"/>
              </a:spcBef>
              <a:tabLst>
                <a:tab pos="342265" algn="l"/>
              </a:tabLst>
            </a:pPr>
            <a:r>
              <a:rPr lang="ja-JP" altLang="en-US" sz="2000" b="1" spc="10" dirty="0">
                <a:latin typeface="Meiryo UI" panose="020B0604030504040204" pitchFamily="50" charset="-128"/>
                <a:ea typeface="Meiryo UI" panose="020B0604030504040204" pitchFamily="50" charset="-128"/>
                <a:cs typeface="Microsoft YaHei"/>
              </a:rPr>
              <a:t>★</a:t>
            </a:r>
            <a:r>
              <a:rPr sz="2000" b="1" spc="10" dirty="0" err="1">
                <a:latin typeface="Meiryo UI" panose="020B0604030504040204" pitchFamily="50" charset="-128"/>
                <a:ea typeface="Meiryo UI" panose="020B0604030504040204" pitchFamily="50" charset="-128"/>
                <a:cs typeface="Microsoft YaHei"/>
              </a:rPr>
              <a:t>リーダー企業の成熟度分布は米国</a:t>
            </a:r>
            <a:r>
              <a:rPr lang="ja-JP" altLang="en-US" sz="2000" b="1" spc="10" dirty="0">
                <a:latin typeface="Meiryo UI" panose="020B0604030504040204" pitchFamily="50" charset="-128"/>
                <a:ea typeface="Meiryo UI" panose="020B0604030504040204" pitchFamily="50" charset="-128"/>
                <a:cs typeface="Microsoft YaHei"/>
              </a:rPr>
              <a:t>企業が多く、その他の地域では、その</a:t>
            </a:r>
            <a:r>
              <a:rPr sz="2000" b="1" spc="10" dirty="0" err="1">
                <a:latin typeface="Meiryo UI" panose="020B0604030504040204" pitchFamily="50" charset="-128"/>
                <a:ea typeface="Meiryo UI" panose="020B0604030504040204" pitchFamily="50" charset="-128"/>
                <a:cs typeface="Microsoft YaHei"/>
              </a:rPr>
              <a:t>フォロワーが大半を占め</a:t>
            </a:r>
            <a:r>
              <a:rPr lang="ja-JP" altLang="en-US" sz="2000" b="1" spc="10" dirty="0">
                <a:latin typeface="Meiryo UI" panose="020B0604030504040204" pitchFamily="50" charset="-128"/>
                <a:ea typeface="Meiryo UI" panose="020B0604030504040204" pitchFamily="50" charset="-128"/>
                <a:cs typeface="Microsoft YaHei"/>
              </a:rPr>
              <a:t>るだろう。</a:t>
            </a:r>
            <a:endParaRPr sz="2000" dirty="0">
              <a:latin typeface="Meiryo UI" panose="020B0604030504040204" pitchFamily="50" charset="-128"/>
              <a:ea typeface="Meiryo UI" panose="020B0604030504040204" pitchFamily="50" charset="-128"/>
              <a:cs typeface="Microsoft YaHei"/>
            </a:endParaRPr>
          </a:p>
        </p:txBody>
      </p:sp>
      <p:pic>
        <p:nvPicPr>
          <p:cNvPr id="10" name="図 9"/>
          <p:cNvPicPr>
            <a:picLocks noChangeAspect="1"/>
          </p:cNvPicPr>
          <p:nvPr/>
        </p:nvPicPr>
        <p:blipFill>
          <a:blip r:embed="rId4"/>
          <a:stretch>
            <a:fillRect/>
          </a:stretch>
        </p:blipFill>
        <p:spPr>
          <a:xfrm>
            <a:off x="10886" y="0"/>
            <a:ext cx="881743" cy="551089"/>
          </a:xfrm>
          <a:prstGeom prst="rect">
            <a:avLst/>
          </a:prstGeom>
        </p:spPr>
      </p:pic>
      <p:sp>
        <p:nvSpPr>
          <p:cNvPr id="12" name="正方形/長方形 11"/>
          <p:cNvSpPr/>
          <p:nvPr/>
        </p:nvSpPr>
        <p:spPr>
          <a:xfrm>
            <a:off x="2933294" y="333219"/>
            <a:ext cx="6252388" cy="461665"/>
          </a:xfrm>
          <a:prstGeom prst="rect">
            <a:avLst/>
          </a:prstGeom>
        </p:spPr>
        <p:txBody>
          <a:bodyPr wrap="square">
            <a:spAutoFit/>
          </a:bodyPr>
          <a:lstStyle/>
          <a:p>
            <a:pPr algn="ctr">
              <a:defRPr/>
            </a:pPr>
            <a:r>
              <a:rPr lang="en-US" altLang="ja-JP" sz="2400" b="1" dirty="0">
                <a:latin typeface="Meiryo UI" panose="020B0604030504040204" pitchFamily="50" charset="-128"/>
                <a:ea typeface="Meiryo UI" panose="020B0604030504040204" pitchFamily="50" charset="-128"/>
              </a:rPr>
              <a:t>DT</a:t>
            </a:r>
            <a:r>
              <a:rPr lang="ja-JP" altLang="en-US" sz="2400" b="1" dirty="0">
                <a:latin typeface="Meiryo UI" panose="020B0604030504040204" pitchFamily="50" charset="-128"/>
                <a:ea typeface="Meiryo UI" panose="020B0604030504040204" pitchFamily="50" charset="-128"/>
              </a:rPr>
              <a:t>の今後</a:t>
            </a:r>
          </a:p>
        </p:txBody>
      </p:sp>
    </p:spTree>
    <p:extLst>
      <p:ext uri="{BB962C8B-B14F-4D97-AF65-F5344CB8AC3E}">
        <p14:creationId xmlns:p14="http://schemas.microsoft.com/office/powerpoint/2010/main" val="4032966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図 75"/>
          <p:cNvPicPr>
            <a:picLocks noChangeAspect="1"/>
          </p:cNvPicPr>
          <p:nvPr/>
        </p:nvPicPr>
        <p:blipFill>
          <a:blip r:embed="rId2"/>
          <a:stretch>
            <a:fillRect/>
          </a:stretch>
        </p:blipFill>
        <p:spPr>
          <a:xfrm>
            <a:off x="10886" y="0"/>
            <a:ext cx="881743" cy="551089"/>
          </a:xfrm>
          <a:prstGeom prst="rect">
            <a:avLst/>
          </a:prstGeom>
        </p:spPr>
      </p:pic>
      <p:sp>
        <p:nvSpPr>
          <p:cNvPr id="75" name="正方形/長方形 74"/>
          <p:cNvSpPr/>
          <p:nvPr/>
        </p:nvSpPr>
        <p:spPr>
          <a:xfrm>
            <a:off x="2933294" y="333219"/>
            <a:ext cx="6252388" cy="461665"/>
          </a:xfrm>
          <a:prstGeom prst="rect">
            <a:avLst/>
          </a:prstGeom>
        </p:spPr>
        <p:txBody>
          <a:bodyPr wrap="square">
            <a:spAutoFit/>
          </a:bodyPr>
          <a:lstStyle/>
          <a:p>
            <a:pPr algn="ctr">
              <a:defRPr/>
            </a:pPr>
            <a:r>
              <a:rPr lang="en-US" altLang="ja-JP" sz="2400" b="1" dirty="0">
                <a:latin typeface="Meiryo UI" panose="020B0604030504040204" pitchFamily="50" charset="-128"/>
                <a:ea typeface="Meiryo UI" panose="020B0604030504040204" pitchFamily="50" charset="-128"/>
              </a:rPr>
              <a:t>DT</a:t>
            </a:r>
            <a:r>
              <a:rPr lang="ja-JP" altLang="en-US" sz="2400" b="1" dirty="0">
                <a:latin typeface="Meiryo UI" panose="020B0604030504040204" pitchFamily="50" charset="-128"/>
                <a:ea typeface="Meiryo UI" panose="020B0604030504040204" pitchFamily="50" charset="-128"/>
              </a:rPr>
              <a:t>の推進の為には</a:t>
            </a:r>
          </a:p>
        </p:txBody>
      </p:sp>
      <p:sp>
        <p:nvSpPr>
          <p:cNvPr id="78" name="Rectangle 3"/>
          <p:cNvSpPr>
            <a:spLocks noChangeArrowheads="1"/>
          </p:cNvSpPr>
          <p:nvPr/>
        </p:nvSpPr>
        <p:spPr bwMode="auto">
          <a:xfrm>
            <a:off x="5869895" y="1116013"/>
            <a:ext cx="1557337" cy="1190625"/>
          </a:xfrm>
          <a:prstGeom prst="rect">
            <a:avLst/>
          </a:prstGeom>
          <a:solidFill>
            <a:srgbClr val="006699"/>
          </a:solidFill>
          <a:ln>
            <a:noFill/>
          </a:ln>
          <a:effectLst/>
          <a:extLst>
            <a:ext uri="{91240B29-F687-4F45-9708-019B960494DF}">
              <a14:hiddenLine xmlns:a14="http://schemas.microsoft.com/office/drawing/2010/main" w="635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2000" b="0" dirty="0">
                <a:solidFill>
                  <a:srgbClr val="FFFFFF"/>
                </a:solidFill>
                <a:latin typeface="Meiryo UI" panose="020B0604030504040204" pitchFamily="50" charset="-128"/>
                <a:ea typeface="Meiryo UI" panose="020B0604030504040204" pitchFamily="50" charset="-128"/>
                <a:cs typeface="Arial" panose="020B0604020202020204" pitchFamily="34" charset="0"/>
              </a:rPr>
              <a:t>のぞましい姿</a:t>
            </a:r>
            <a:endParaRPr lang="en-US" altLang="ja-JP" sz="2000" b="0"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79" name="Text Box 4"/>
          <p:cNvSpPr txBox="1">
            <a:spLocks noChangeArrowheads="1"/>
          </p:cNvSpPr>
          <p:nvPr/>
        </p:nvSpPr>
        <p:spPr bwMode="auto">
          <a:xfrm>
            <a:off x="7036947" y="6022975"/>
            <a:ext cx="2215671"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dirty="0">
                <a:solidFill>
                  <a:srgbClr val="FF0000"/>
                </a:solidFill>
                <a:latin typeface="Meiryo UI" panose="020B0604030504040204" pitchFamily="50" charset="-128"/>
                <a:ea typeface="Meiryo UI" panose="020B0604030504040204" pitchFamily="50" charset="-128"/>
                <a:cs typeface="Arial" panose="020B0604020202020204" pitchFamily="34" charset="0"/>
              </a:rPr>
              <a:t>経営課題対応型</a:t>
            </a:r>
          </a:p>
          <a:p>
            <a:pPr algn="ctr" eaLnBrk="1" hangingPunct="1"/>
            <a:r>
              <a:rPr lang="ja-JP" altLang="en-US" dirty="0">
                <a:solidFill>
                  <a:srgbClr val="FF0000"/>
                </a:solidFill>
                <a:latin typeface="Meiryo UI" panose="020B0604030504040204" pitchFamily="50" charset="-128"/>
                <a:ea typeface="Meiryo UI" panose="020B0604030504040204" pitchFamily="50" charset="-128"/>
                <a:cs typeface="Arial" panose="020B0604020202020204" pitchFamily="34" charset="0"/>
              </a:rPr>
              <a:t>（長期的な戦略指向）</a:t>
            </a:r>
            <a:endParaRPr lang="en-US" altLang="ja-JP" dirty="0">
              <a:solidFill>
                <a:srgbClr val="FF0000"/>
              </a:solidFill>
              <a:latin typeface="Meiryo UI" panose="020B0604030504040204" pitchFamily="50" charset="-128"/>
              <a:ea typeface="Meiryo UI" panose="020B0604030504040204" pitchFamily="50" charset="-128"/>
              <a:cs typeface="Arial" panose="020B0604020202020204" pitchFamily="34" charset="0"/>
            </a:endParaRPr>
          </a:p>
          <a:p>
            <a:pPr algn="ctr" eaLnBrk="1" hangingPunct="1"/>
            <a:r>
              <a:rPr lang="ja-JP" altLang="en-US" dirty="0">
                <a:solidFill>
                  <a:srgbClr val="FF0000"/>
                </a:solidFill>
                <a:latin typeface="Meiryo UI" panose="020B0604030504040204" pitchFamily="50" charset="-128"/>
                <a:ea typeface="Meiryo UI" panose="020B0604030504040204" pitchFamily="50" charset="-128"/>
                <a:cs typeface="Arial" panose="020B0604020202020204" pitchFamily="34" charset="0"/>
              </a:rPr>
              <a:t>デジタル化</a:t>
            </a:r>
          </a:p>
        </p:txBody>
      </p:sp>
      <p:sp>
        <p:nvSpPr>
          <p:cNvPr id="80" name="Rectangle 6"/>
          <p:cNvSpPr>
            <a:spLocks noChangeArrowheads="1"/>
          </p:cNvSpPr>
          <p:nvPr/>
        </p:nvSpPr>
        <p:spPr bwMode="auto">
          <a:xfrm>
            <a:off x="1202645" y="1116013"/>
            <a:ext cx="1463675" cy="1190625"/>
          </a:xfrm>
          <a:prstGeom prst="rect">
            <a:avLst/>
          </a:prstGeom>
          <a:solidFill>
            <a:srgbClr val="006699"/>
          </a:solidFill>
          <a:ln>
            <a:noFill/>
          </a:ln>
          <a:effectLst/>
          <a:extLst>
            <a:ext uri="{91240B29-F687-4F45-9708-019B960494DF}">
              <a14:hiddenLine xmlns:a14="http://schemas.microsoft.com/office/drawing/2010/main" w="635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en-US" altLang="ja-JP" sz="2000" b="0"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a:p>
            <a:pPr algn="ctr" eaLnBrk="1" hangingPunct="1"/>
            <a:r>
              <a:rPr lang="ja-JP" altLang="en-US" sz="2000" b="0" dirty="0">
                <a:solidFill>
                  <a:srgbClr val="FFFFFF"/>
                </a:solidFill>
                <a:latin typeface="Meiryo UI" panose="020B0604030504040204" pitchFamily="50" charset="-128"/>
                <a:ea typeface="Meiryo UI" panose="020B0604030504040204" pitchFamily="50" charset="-128"/>
                <a:cs typeface="Arial" panose="020B0604020202020204" pitchFamily="34" charset="0"/>
              </a:rPr>
              <a:t>よくない姿</a:t>
            </a:r>
            <a:endParaRPr lang="en-US" altLang="ja-JP" sz="2000" b="0"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a:p>
            <a:pPr algn="ctr" eaLnBrk="1" hangingPunct="1"/>
            <a:endParaRPr lang="ja-JP" altLang="en-US" sz="2000" b="0" dirty="0">
              <a:solidFill>
                <a:srgbClr val="FFFFFF"/>
              </a:solidFill>
              <a:latin typeface="Meiryo UI" panose="020B0604030504040204" pitchFamily="50" charset="-128"/>
              <a:ea typeface="Meiryo UI" panose="020B0604030504040204" pitchFamily="50" charset="-128"/>
              <a:cs typeface="Arial" panose="020B0604020202020204" pitchFamily="34" charset="0"/>
            </a:endParaRPr>
          </a:p>
        </p:txBody>
      </p:sp>
      <p:sp>
        <p:nvSpPr>
          <p:cNvPr id="81" name="Freeform 7"/>
          <p:cNvSpPr>
            <a:spLocks noChangeAspect="1"/>
          </p:cNvSpPr>
          <p:nvPr/>
        </p:nvSpPr>
        <p:spPr bwMode="auto">
          <a:xfrm>
            <a:off x="1690007" y="2822575"/>
            <a:ext cx="468313" cy="3008313"/>
          </a:xfrm>
          <a:custGeom>
            <a:avLst/>
            <a:gdLst>
              <a:gd name="T0" fmla="*/ 2147483647 w 385"/>
              <a:gd name="T1" fmla="*/ 0 h 2625"/>
              <a:gd name="T2" fmla="*/ 2147483647 w 385"/>
              <a:gd name="T3" fmla="*/ 2147483647 h 2625"/>
              <a:gd name="T4" fmla="*/ 2147483647 w 385"/>
              <a:gd name="T5" fmla="*/ 2147483647 h 2625"/>
              <a:gd name="T6" fmla="*/ 2147483647 w 385"/>
              <a:gd name="T7" fmla="*/ 2147483647 h 2625"/>
              <a:gd name="T8" fmla="*/ 2147483647 w 385"/>
              <a:gd name="T9" fmla="*/ 2147483647 h 2625"/>
              <a:gd name="T10" fmla="*/ 0 w 385"/>
              <a:gd name="T11" fmla="*/ 2147483647 h 2625"/>
              <a:gd name="T12" fmla="*/ 2147483647 w 385"/>
              <a:gd name="T13" fmla="*/ 2147483647 h 2625"/>
              <a:gd name="T14" fmla="*/ 2147483647 w 385"/>
              <a:gd name="T15" fmla="*/ 2147483647 h 26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5" h="2625">
                <a:moveTo>
                  <a:pt x="192" y="0"/>
                </a:moveTo>
                <a:lnTo>
                  <a:pt x="192" y="1128"/>
                </a:lnTo>
                <a:lnTo>
                  <a:pt x="320" y="1208"/>
                </a:lnTo>
                <a:lnTo>
                  <a:pt x="64" y="1320"/>
                </a:lnTo>
                <a:lnTo>
                  <a:pt x="384" y="1392"/>
                </a:lnTo>
                <a:lnTo>
                  <a:pt x="0" y="1568"/>
                </a:lnTo>
                <a:lnTo>
                  <a:pt x="280" y="1680"/>
                </a:lnTo>
                <a:lnTo>
                  <a:pt x="280" y="2624"/>
                </a:lnTo>
              </a:path>
            </a:pathLst>
          </a:custGeom>
          <a:noFill/>
          <a:ln w="101600" cap="rnd" cmpd="sng">
            <a:solidFill>
              <a:srgbClr val="009900"/>
            </a:solidFill>
            <a:prstDash val="solid"/>
            <a:round/>
            <a:headEnd type="stealth" w="med" len="lg"/>
            <a:tailEnd type="stealth" w="med" len="lg"/>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sp>
        <p:nvSpPr>
          <p:cNvPr id="82" name="AutoShape 8"/>
          <p:cNvSpPr>
            <a:spLocks noChangeArrowheads="1"/>
          </p:cNvSpPr>
          <p:nvPr/>
        </p:nvSpPr>
        <p:spPr bwMode="auto">
          <a:xfrm flipV="1">
            <a:off x="2371045" y="4529138"/>
            <a:ext cx="2206625" cy="7080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427 w 21600"/>
              <a:gd name="T13" fmla="*/ 3427 h 21600"/>
              <a:gd name="T14" fmla="*/ 18173 w 21600"/>
              <a:gd name="T15" fmla="*/ 18173 h 21600"/>
            </a:gdLst>
            <a:ahLst/>
            <a:cxnLst>
              <a:cxn ang="T8">
                <a:pos x="T0" y="T1"/>
              </a:cxn>
              <a:cxn ang="T9">
                <a:pos x="T2" y="T3"/>
              </a:cxn>
              <a:cxn ang="T10">
                <a:pos x="T4" y="T5"/>
              </a:cxn>
              <a:cxn ang="T11">
                <a:pos x="T6" y="T7"/>
              </a:cxn>
            </a:cxnLst>
            <a:rect l="T12" t="T13" r="T14" b="T15"/>
            <a:pathLst>
              <a:path w="21600" h="21600">
                <a:moveTo>
                  <a:pt x="0" y="0"/>
                </a:moveTo>
                <a:lnTo>
                  <a:pt x="3253" y="21600"/>
                </a:lnTo>
                <a:lnTo>
                  <a:pt x="18347" y="21600"/>
                </a:lnTo>
                <a:lnTo>
                  <a:pt x="21600" y="0"/>
                </a:lnTo>
                <a:lnTo>
                  <a:pt x="0" y="0"/>
                </a:lnTo>
                <a:close/>
              </a:path>
            </a:pathLst>
          </a:cu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ja-JP" altLang="en-US">
              <a:latin typeface="Meiryo UI" panose="020B0604030504040204" pitchFamily="50" charset="-128"/>
              <a:ea typeface="Meiryo UI" panose="020B0604030504040204" pitchFamily="50" charset="-128"/>
            </a:endParaRPr>
          </a:p>
        </p:txBody>
      </p:sp>
      <p:sp>
        <p:nvSpPr>
          <p:cNvPr id="83" name="AutoShape 9"/>
          <p:cNvSpPr>
            <a:spLocks noChangeArrowheads="1"/>
          </p:cNvSpPr>
          <p:nvPr/>
        </p:nvSpPr>
        <p:spPr bwMode="auto">
          <a:xfrm flipV="1">
            <a:off x="2513920" y="5311775"/>
            <a:ext cx="2865437" cy="70961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027 w 21600"/>
              <a:gd name="T13" fmla="*/ 3027 h 21600"/>
              <a:gd name="T14" fmla="*/ 18573 w 21600"/>
              <a:gd name="T15" fmla="*/ 18573 h 21600"/>
            </a:gdLst>
            <a:ahLst/>
            <a:cxnLst>
              <a:cxn ang="T8">
                <a:pos x="T0" y="T1"/>
              </a:cxn>
              <a:cxn ang="T9">
                <a:pos x="T2" y="T3"/>
              </a:cxn>
              <a:cxn ang="T10">
                <a:pos x="T4" y="T5"/>
              </a:cxn>
              <a:cxn ang="T11">
                <a:pos x="T6" y="T7"/>
              </a:cxn>
            </a:cxnLst>
            <a:rect l="T12" t="T13" r="T14" b="T15"/>
            <a:pathLst>
              <a:path w="21600" h="21600">
                <a:moveTo>
                  <a:pt x="0" y="0"/>
                </a:moveTo>
                <a:lnTo>
                  <a:pt x="2453" y="21600"/>
                </a:lnTo>
                <a:lnTo>
                  <a:pt x="19147" y="21600"/>
                </a:lnTo>
                <a:lnTo>
                  <a:pt x="21600" y="0"/>
                </a:lnTo>
                <a:lnTo>
                  <a:pt x="0" y="0"/>
                </a:lnTo>
                <a:close/>
              </a:path>
            </a:pathLst>
          </a:cu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ja-JP" altLang="en-US">
              <a:latin typeface="Meiryo UI" panose="020B0604030504040204" pitchFamily="50" charset="-128"/>
              <a:ea typeface="Meiryo UI" panose="020B0604030504040204" pitchFamily="50" charset="-128"/>
            </a:endParaRPr>
          </a:p>
        </p:txBody>
      </p:sp>
      <p:sp>
        <p:nvSpPr>
          <p:cNvPr id="84" name="Rectangle 10"/>
          <p:cNvSpPr>
            <a:spLocks noChangeArrowheads="1"/>
          </p:cNvSpPr>
          <p:nvPr/>
        </p:nvSpPr>
        <p:spPr bwMode="auto">
          <a:xfrm>
            <a:off x="3280682" y="5564981"/>
            <a:ext cx="1352550" cy="28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87350"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defTabSz="3873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4000"/>
              </a:lnSpc>
              <a:buClr>
                <a:srgbClr val="FFFFFF"/>
              </a:buClr>
              <a:buSzPct val="90000"/>
              <a:buFont typeface="Monotype Sorts"/>
              <a:buNone/>
            </a:pPr>
            <a:r>
              <a:rPr lang="en-US" altLang="ja-JP" b="0" dirty="0">
                <a:latin typeface="Meiryo UI" panose="020B0604030504040204" pitchFamily="50" charset="-128"/>
                <a:ea typeface="Meiryo UI" panose="020B0604030504040204" pitchFamily="50" charset="-128"/>
                <a:cs typeface="Arial" panose="020B0604020202020204" pitchFamily="34" charset="0"/>
              </a:rPr>
              <a:t>IT</a:t>
            </a:r>
            <a:r>
              <a:rPr lang="ja-JP" altLang="en-US" b="0" dirty="0">
                <a:latin typeface="Meiryo UI" panose="020B0604030504040204" pitchFamily="50" charset="-128"/>
                <a:ea typeface="Meiryo UI" panose="020B0604030504040204" pitchFamily="50" charset="-128"/>
                <a:cs typeface="Arial" panose="020B0604020202020204" pitchFamily="34" charset="0"/>
              </a:rPr>
              <a:t>システム</a:t>
            </a:r>
          </a:p>
        </p:txBody>
      </p:sp>
      <p:sp>
        <p:nvSpPr>
          <p:cNvPr id="85" name="Freeform 11"/>
          <p:cNvSpPr>
            <a:spLocks/>
          </p:cNvSpPr>
          <p:nvPr/>
        </p:nvSpPr>
        <p:spPr bwMode="auto">
          <a:xfrm>
            <a:off x="2879045" y="2828925"/>
            <a:ext cx="1487487" cy="1604963"/>
          </a:xfrm>
          <a:custGeom>
            <a:avLst/>
            <a:gdLst>
              <a:gd name="T0" fmla="*/ 0 w 942"/>
              <a:gd name="T1" fmla="*/ 2147483647 h 836"/>
              <a:gd name="T2" fmla="*/ 2147483647 w 942"/>
              <a:gd name="T3" fmla="*/ 2147483647 h 836"/>
              <a:gd name="T4" fmla="*/ 2147483647 w 942"/>
              <a:gd name="T5" fmla="*/ 0 h 836"/>
              <a:gd name="T6" fmla="*/ 0 w 942"/>
              <a:gd name="T7" fmla="*/ 2147483647 h 836"/>
              <a:gd name="T8" fmla="*/ 0 w 942"/>
              <a:gd name="T9" fmla="*/ 2147483647 h 8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2" h="836">
                <a:moveTo>
                  <a:pt x="0" y="835"/>
                </a:moveTo>
                <a:lnTo>
                  <a:pt x="941" y="835"/>
                </a:lnTo>
                <a:lnTo>
                  <a:pt x="472" y="0"/>
                </a:lnTo>
                <a:lnTo>
                  <a:pt x="0" y="835"/>
                </a:lnTo>
              </a:path>
            </a:pathLst>
          </a:custGeom>
          <a:solidFill>
            <a:srgbClr val="FFFFFF"/>
          </a:solidFill>
          <a:ln w="9525" cap="flat" cmpd="sng">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endParaRPr lang="ja-JP" altLang="en-US">
              <a:latin typeface="Meiryo UI" panose="020B0604030504040204" pitchFamily="50" charset="-128"/>
              <a:ea typeface="Meiryo UI" panose="020B0604030504040204" pitchFamily="50" charset="-128"/>
            </a:endParaRPr>
          </a:p>
        </p:txBody>
      </p:sp>
      <p:sp>
        <p:nvSpPr>
          <p:cNvPr id="86" name="Rectangle 12"/>
          <p:cNvSpPr>
            <a:spLocks noChangeArrowheads="1"/>
          </p:cNvSpPr>
          <p:nvPr/>
        </p:nvSpPr>
        <p:spPr bwMode="auto">
          <a:xfrm>
            <a:off x="3148920" y="3759200"/>
            <a:ext cx="939800"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87350"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defTabSz="3873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4000"/>
              </a:lnSpc>
              <a:buClr>
                <a:srgbClr val="FFFFFF"/>
              </a:buClr>
              <a:buSzPct val="90000"/>
              <a:buFont typeface="Monotype Sorts"/>
              <a:buNone/>
            </a:pPr>
            <a:r>
              <a:rPr lang="ja-JP" altLang="en-US" b="0">
                <a:latin typeface="Meiryo UI" panose="020B0604030504040204" pitchFamily="50" charset="-128"/>
                <a:ea typeface="Meiryo UI" panose="020B0604030504040204" pitchFamily="50" charset="-128"/>
                <a:cs typeface="Arial" panose="020B0604020202020204" pitchFamily="34" charset="0"/>
              </a:rPr>
              <a:t>ビジネス</a:t>
            </a:r>
          </a:p>
          <a:p>
            <a:pPr algn="ctr" eaLnBrk="1" hangingPunct="1">
              <a:lnSpc>
                <a:spcPct val="104000"/>
              </a:lnSpc>
              <a:buClr>
                <a:srgbClr val="FFFFFF"/>
              </a:buClr>
              <a:buSzPct val="90000"/>
              <a:buFont typeface="Monotype Sorts"/>
              <a:buNone/>
            </a:pPr>
            <a:r>
              <a:rPr lang="ja-JP" altLang="en-US" b="0">
                <a:latin typeface="Meiryo UI" panose="020B0604030504040204" pitchFamily="50" charset="-128"/>
                <a:ea typeface="Meiryo UI" panose="020B0604030504040204" pitchFamily="50" charset="-128"/>
                <a:cs typeface="Arial" panose="020B0604020202020204" pitchFamily="34" charset="0"/>
              </a:rPr>
              <a:t>戦略</a:t>
            </a:r>
          </a:p>
        </p:txBody>
      </p:sp>
      <p:sp>
        <p:nvSpPr>
          <p:cNvPr id="87" name="Text Box 14"/>
          <p:cNvSpPr txBox="1">
            <a:spLocks noChangeArrowheads="1"/>
          </p:cNvSpPr>
          <p:nvPr/>
        </p:nvSpPr>
        <p:spPr bwMode="auto">
          <a:xfrm>
            <a:off x="2376715" y="6021388"/>
            <a:ext cx="2938625"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dirty="0">
                <a:solidFill>
                  <a:srgbClr val="FF0000"/>
                </a:solidFill>
                <a:latin typeface="Meiryo UI" panose="020B0604030504040204" pitchFamily="50" charset="-128"/>
                <a:ea typeface="Meiryo UI" panose="020B0604030504040204" pitchFamily="50" charset="-128"/>
                <a:cs typeface="Arial" panose="020B0604020202020204" pitchFamily="34" charset="0"/>
              </a:rPr>
              <a:t>業務の自動化・現場問題解決型</a:t>
            </a:r>
          </a:p>
          <a:p>
            <a:pPr algn="ctr" eaLnBrk="1" hangingPunct="1"/>
            <a:r>
              <a:rPr lang="ja-JP" altLang="en-US" dirty="0">
                <a:solidFill>
                  <a:srgbClr val="FF0000"/>
                </a:solidFill>
                <a:latin typeface="Meiryo UI" panose="020B0604030504040204" pitchFamily="50" charset="-128"/>
                <a:ea typeface="Meiryo UI" panose="020B0604030504040204" pitchFamily="50" charset="-128"/>
                <a:cs typeface="Arial" panose="020B0604020202020204" pitchFamily="34" charset="0"/>
              </a:rPr>
              <a:t>（短期的な合理化指向）</a:t>
            </a:r>
            <a:endParaRPr lang="en-US" altLang="ja-JP" dirty="0">
              <a:solidFill>
                <a:srgbClr val="FF0000"/>
              </a:solidFill>
              <a:latin typeface="Meiryo UI" panose="020B0604030504040204" pitchFamily="50" charset="-128"/>
              <a:ea typeface="Meiryo UI" panose="020B0604030504040204" pitchFamily="50" charset="-128"/>
              <a:cs typeface="Arial" panose="020B0604020202020204" pitchFamily="34" charset="0"/>
            </a:endParaRPr>
          </a:p>
          <a:p>
            <a:pPr algn="ctr" eaLnBrk="1" hangingPunct="1"/>
            <a:r>
              <a:rPr lang="en-US" altLang="ja-JP" dirty="0">
                <a:solidFill>
                  <a:srgbClr val="FF0000"/>
                </a:solidFill>
                <a:latin typeface="Meiryo UI" panose="020B0604030504040204" pitchFamily="50" charset="-128"/>
                <a:ea typeface="Meiryo UI" panose="020B0604030504040204" pitchFamily="50" charset="-128"/>
                <a:cs typeface="Arial" panose="020B0604020202020204" pitchFamily="34" charset="0"/>
              </a:rPr>
              <a:t>IT</a:t>
            </a:r>
            <a:r>
              <a:rPr lang="ja-JP" altLang="en-US" dirty="0">
                <a:solidFill>
                  <a:srgbClr val="FF0000"/>
                </a:solidFill>
                <a:latin typeface="Meiryo UI" panose="020B0604030504040204" pitchFamily="50" charset="-128"/>
                <a:ea typeface="Meiryo UI" panose="020B0604030504040204" pitchFamily="50" charset="-128"/>
                <a:cs typeface="Arial" panose="020B0604020202020204" pitchFamily="34" charset="0"/>
              </a:rPr>
              <a:t>化</a:t>
            </a:r>
          </a:p>
        </p:txBody>
      </p:sp>
      <p:sp>
        <p:nvSpPr>
          <p:cNvPr id="88" name="Text Box 15"/>
          <p:cNvSpPr txBox="1">
            <a:spLocks noChangeArrowheads="1"/>
          </p:cNvSpPr>
          <p:nvPr/>
        </p:nvSpPr>
        <p:spPr bwMode="auto">
          <a:xfrm>
            <a:off x="3091770" y="4044950"/>
            <a:ext cx="1138237" cy="468313"/>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87350"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defTabSz="3873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4000"/>
              </a:lnSpc>
              <a:buClr>
                <a:srgbClr val="FFFFFF"/>
              </a:buClr>
              <a:buSzPct val="90000"/>
              <a:buFont typeface="Monotype Sorts"/>
              <a:buNone/>
            </a:pPr>
            <a:r>
              <a:rPr lang="en-US" altLang="ja-JP" sz="1400" b="0">
                <a:solidFill>
                  <a:srgbClr val="000000"/>
                </a:solidFill>
                <a:latin typeface="Meiryo UI" panose="020B0604030504040204" pitchFamily="50" charset="-128"/>
                <a:ea typeface="Meiryo UI" panose="020B0604030504040204" pitchFamily="50" charset="-128"/>
                <a:cs typeface="Arial" panose="020B0604020202020204" pitchFamily="34" charset="0"/>
              </a:rPr>
              <a:t>IT</a:t>
            </a:r>
            <a:r>
              <a:rPr lang="ja-JP" altLang="en-US" sz="1400" b="0">
                <a:solidFill>
                  <a:srgbClr val="000000"/>
                </a:solidFill>
                <a:latin typeface="Meiryo UI" panose="020B0604030504040204" pitchFamily="50" charset="-128"/>
                <a:ea typeface="Meiryo UI" panose="020B0604030504040204" pitchFamily="50" charset="-128"/>
                <a:cs typeface="Arial" panose="020B0604020202020204" pitchFamily="34" charset="0"/>
              </a:rPr>
              <a:t>戦略</a:t>
            </a:r>
          </a:p>
        </p:txBody>
      </p:sp>
      <p:sp>
        <p:nvSpPr>
          <p:cNvPr id="89" name="AutoShape 16"/>
          <p:cNvSpPr>
            <a:spLocks noChangeArrowheads="1"/>
          </p:cNvSpPr>
          <p:nvPr/>
        </p:nvSpPr>
        <p:spPr bwMode="auto">
          <a:xfrm>
            <a:off x="2772714" y="1637002"/>
            <a:ext cx="1368425" cy="1223963"/>
          </a:xfrm>
          <a:prstGeom prst="sun">
            <a:avLst>
              <a:gd name="adj" fmla="val 25000"/>
            </a:avLst>
          </a:prstGeom>
          <a:solidFill>
            <a:srgbClr val="FFFFFF"/>
          </a:solidFill>
          <a:ln w="9525" algn="ctr">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ja-JP" sz="1200" b="0">
              <a:solidFill>
                <a:schemeClr val="bg2"/>
              </a:solidFill>
              <a:latin typeface="Meiryo UI" panose="020B0604030504040204" pitchFamily="50" charset="-128"/>
              <a:ea typeface="Meiryo UI" panose="020B0604030504040204" pitchFamily="50" charset="-128"/>
            </a:endParaRPr>
          </a:p>
        </p:txBody>
      </p:sp>
      <p:sp>
        <p:nvSpPr>
          <p:cNvPr id="90" name="Text Box 17"/>
          <p:cNvSpPr txBox="1">
            <a:spLocks noChangeArrowheads="1"/>
          </p:cNvSpPr>
          <p:nvPr/>
        </p:nvSpPr>
        <p:spPr bwMode="auto">
          <a:xfrm>
            <a:off x="2933294" y="2027347"/>
            <a:ext cx="1138237" cy="468313"/>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87350"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defTabSz="3873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4000"/>
              </a:lnSpc>
              <a:buClr>
                <a:srgbClr val="FFFFFF"/>
              </a:buClr>
              <a:buSzPct val="90000"/>
              <a:buFont typeface="Monotype Sorts"/>
              <a:buNone/>
            </a:pPr>
            <a:r>
              <a:rPr lang="ja-JP" altLang="en-US" sz="1400" b="0">
                <a:solidFill>
                  <a:srgbClr val="000000"/>
                </a:solidFill>
                <a:latin typeface="Meiryo UI" panose="020B0604030504040204" pitchFamily="50" charset="-128"/>
                <a:ea typeface="Meiryo UI" panose="020B0604030504040204" pitchFamily="50" charset="-128"/>
                <a:cs typeface="Arial" panose="020B0604020202020204" pitchFamily="34" charset="0"/>
              </a:rPr>
              <a:t>ビジョン</a:t>
            </a:r>
          </a:p>
        </p:txBody>
      </p:sp>
      <p:pic>
        <p:nvPicPr>
          <p:cNvPr id="91" name="Picture 18" descr="MC90037101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9257" y="2197984"/>
            <a:ext cx="1408122" cy="14961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 name="Text Box 19"/>
          <p:cNvSpPr txBox="1">
            <a:spLocks noChangeArrowheads="1"/>
          </p:cNvSpPr>
          <p:nvPr/>
        </p:nvSpPr>
        <p:spPr bwMode="auto">
          <a:xfrm>
            <a:off x="1964697" y="2673800"/>
            <a:ext cx="1403246"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ja-JP" altLang="en-US" sz="1200" b="0" dirty="0">
                <a:solidFill>
                  <a:srgbClr val="000000"/>
                </a:solidFill>
                <a:latin typeface="Meiryo UI" panose="020B0604030504040204" pitchFamily="50" charset="-128"/>
                <a:ea typeface="Meiryo UI" panose="020B0604030504040204" pitchFamily="50" charset="-128"/>
              </a:rPr>
              <a:t>取り巻く環境の変化</a:t>
            </a:r>
          </a:p>
        </p:txBody>
      </p:sp>
      <p:grpSp>
        <p:nvGrpSpPr>
          <p:cNvPr id="93" name="Group 21"/>
          <p:cNvGrpSpPr>
            <a:grpSpLocks/>
          </p:cNvGrpSpPr>
          <p:nvPr/>
        </p:nvGrpSpPr>
        <p:grpSpPr bwMode="auto">
          <a:xfrm>
            <a:off x="8259082" y="2632075"/>
            <a:ext cx="1119188" cy="598488"/>
            <a:chOff x="355" y="1181"/>
            <a:chExt cx="705" cy="377"/>
          </a:xfrm>
        </p:grpSpPr>
        <p:sp>
          <p:nvSpPr>
            <p:cNvPr id="94" name="Freeform 22"/>
            <p:cNvSpPr>
              <a:spLocks/>
            </p:cNvSpPr>
            <p:nvPr/>
          </p:nvSpPr>
          <p:spPr bwMode="auto">
            <a:xfrm>
              <a:off x="619" y="1181"/>
              <a:ext cx="441" cy="317"/>
            </a:xfrm>
            <a:custGeom>
              <a:avLst/>
              <a:gdLst>
                <a:gd name="T0" fmla="*/ 1 w 882"/>
                <a:gd name="T1" fmla="*/ 0 h 635"/>
                <a:gd name="T2" fmla="*/ 1 w 882"/>
                <a:gd name="T3" fmla="*/ 0 h 635"/>
                <a:gd name="T4" fmla="*/ 1 w 882"/>
                <a:gd name="T5" fmla="*/ 0 h 635"/>
                <a:gd name="T6" fmla="*/ 1 w 882"/>
                <a:gd name="T7" fmla="*/ 0 h 635"/>
                <a:gd name="T8" fmla="*/ 1 w 882"/>
                <a:gd name="T9" fmla="*/ 0 h 635"/>
                <a:gd name="T10" fmla="*/ 1 w 882"/>
                <a:gd name="T11" fmla="*/ 0 h 635"/>
                <a:gd name="T12" fmla="*/ 1 w 882"/>
                <a:gd name="T13" fmla="*/ 0 h 635"/>
                <a:gd name="T14" fmla="*/ 1 w 882"/>
                <a:gd name="T15" fmla="*/ 0 h 635"/>
                <a:gd name="T16" fmla="*/ 1 w 882"/>
                <a:gd name="T17" fmla="*/ 0 h 635"/>
                <a:gd name="T18" fmla="*/ 1 w 882"/>
                <a:gd name="T19" fmla="*/ 0 h 635"/>
                <a:gd name="T20" fmla="*/ 1 w 882"/>
                <a:gd name="T21" fmla="*/ 0 h 635"/>
                <a:gd name="T22" fmla="*/ 1 w 882"/>
                <a:gd name="T23" fmla="*/ 0 h 635"/>
                <a:gd name="T24" fmla="*/ 1 w 882"/>
                <a:gd name="T25" fmla="*/ 0 h 635"/>
                <a:gd name="T26" fmla="*/ 1 w 882"/>
                <a:gd name="T27" fmla="*/ 0 h 635"/>
                <a:gd name="T28" fmla="*/ 1 w 882"/>
                <a:gd name="T29" fmla="*/ 0 h 635"/>
                <a:gd name="T30" fmla="*/ 1 w 882"/>
                <a:gd name="T31" fmla="*/ 0 h 635"/>
                <a:gd name="T32" fmla="*/ 1 w 882"/>
                <a:gd name="T33" fmla="*/ 0 h 635"/>
                <a:gd name="T34" fmla="*/ 1 w 882"/>
                <a:gd name="T35" fmla="*/ 0 h 635"/>
                <a:gd name="T36" fmla="*/ 1 w 882"/>
                <a:gd name="T37" fmla="*/ 0 h 635"/>
                <a:gd name="T38" fmla="*/ 1 w 882"/>
                <a:gd name="T39" fmla="*/ 0 h 635"/>
                <a:gd name="T40" fmla="*/ 1 w 882"/>
                <a:gd name="T41" fmla="*/ 0 h 635"/>
                <a:gd name="T42" fmla="*/ 1 w 882"/>
                <a:gd name="T43" fmla="*/ 0 h 635"/>
                <a:gd name="T44" fmla="*/ 1 w 882"/>
                <a:gd name="T45" fmla="*/ 0 h 635"/>
                <a:gd name="T46" fmla="*/ 1 w 882"/>
                <a:gd name="T47" fmla="*/ 0 h 635"/>
                <a:gd name="T48" fmla="*/ 1 w 882"/>
                <a:gd name="T49" fmla="*/ 0 h 635"/>
                <a:gd name="T50" fmla="*/ 1 w 882"/>
                <a:gd name="T51" fmla="*/ 0 h 635"/>
                <a:gd name="T52" fmla="*/ 1 w 882"/>
                <a:gd name="T53" fmla="*/ 0 h 635"/>
                <a:gd name="T54" fmla="*/ 1 w 882"/>
                <a:gd name="T55" fmla="*/ 0 h 635"/>
                <a:gd name="T56" fmla="*/ 1 w 882"/>
                <a:gd name="T57" fmla="*/ 0 h 635"/>
                <a:gd name="T58" fmla="*/ 1 w 882"/>
                <a:gd name="T59" fmla="*/ 0 h 635"/>
                <a:gd name="T60" fmla="*/ 1 w 882"/>
                <a:gd name="T61" fmla="*/ 0 h 635"/>
                <a:gd name="T62" fmla="*/ 1 w 882"/>
                <a:gd name="T63" fmla="*/ 0 h 635"/>
                <a:gd name="T64" fmla="*/ 1 w 882"/>
                <a:gd name="T65" fmla="*/ 0 h 635"/>
                <a:gd name="T66" fmla="*/ 1 w 882"/>
                <a:gd name="T67" fmla="*/ 0 h 635"/>
                <a:gd name="T68" fmla="*/ 1 w 882"/>
                <a:gd name="T69" fmla="*/ 0 h 635"/>
                <a:gd name="T70" fmla="*/ 1 w 882"/>
                <a:gd name="T71" fmla="*/ 0 h 635"/>
                <a:gd name="T72" fmla="*/ 1 w 882"/>
                <a:gd name="T73" fmla="*/ 0 h 635"/>
                <a:gd name="T74" fmla="*/ 1 w 882"/>
                <a:gd name="T75" fmla="*/ 0 h 635"/>
                <a:gd name="T76" fmla="*/ 1 w 882"/>
                <a:gd name="T77" fmla="*/ 0 h 635"/>
                <a:gd name="T78" fmla="*/ 1 w 882"/>
                <a:gd name="T79" fmla="*/ 0 h 635"/>
                <a:gd name="T80" fmla="*/ 1 w 882"/>
                <a:gd name="T81" fmla="*/ 0 h 635"/>
                <a:gd name="T82" fmla="*/ 1 w 882"/>
                <a:gd name="T83" fmla="*/ 0 h 635"/>
                <a:gd name="T84" fmla="*/ 1 w 882"/>
                <a:gd name="T85" fmla="*/ 0 h 635"/>
                <a:gd name="T86" fmla="*/ 1 w 882"/>
                <a:gd name="T87" fmla="*/ 0 h 635"/>
                <a:gd name="T88" fmla="*/ 1 w 882"/>
                <a:gd name="T89" fmla="*/ 0 h 635"/>
                <a:gd name="T90" fmla="*/ 1 w 882"/>
                <a:gd name="T91" fmla="*/ 0 h 635"/>
                <a:gd name="T92" fmla="*/ 1 w 882"/>
                <a:gd name="T93" fmla="*/ 0 h 635"/>
                <a:gd name="T94" fmla="*/ 1 w 882"/>
                <a:gd name="T95" fmla="*/ 0 h 635"/>
                <a:gd name="T96" fmla="*/ 1 w 882"/>
                <a:gd name="T97" fmla="*/ 0 h 635"/>
                <a:gd name="T98" fmla="*/ 1 w 882"/>
                <a:gd name="T99" fmla="*/ 0 h 635"/>
                <a:gd name="T100" fmla="*/ 1 w 882"/>
                <a:gd name="T101" fmla="*/ 0 h 635"/>
                <a:gd name="T102" fmla="*/ 1 w 882"/>
                <a:gd name="T103" fmla="*/ 0 h 635"/>
                <a:gd name="T104" fmla="*/ 1 w 882"/>
                <a:gd name="T105" fmla="*/ 0 h 635"/>
                <a:gd name="T106" fmla="*/ 1 w 882"/>
                <a:gd name="T107" fmla="*/ 0 h 635"/>
                <a:gd name="T108" fmla="*/ 1 w 882"/>
                <a:gd name="T109" fmla="*/ 0 h 635"/>
                <a:gd name="T110" fmla="*/ 1 w 882"/>
                <a:gd name="T111" fmla="*/ 0 h 635"/>
                <a:gd name="T112" fmla="*/ 1 w 882"/>
                <a:gd name="T113" fmla="*/ 0 h 6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82" h="635">
                  <a:moveTo>
                    <a:pt x="2" y="183"/>
                  </a:moveTo>
                  <a:lnTo>
                    <a:pt x="0" y="181"/>
                  </a:lnTo>
                  <a:lnTo>
                    <a:pt x="0" y="179"/>
                  </a:lnTo>
                  <a:lnTo>
                    <a:pt x="0" y="175"/>
                  </a:lnTo>
                  <a:lnTo>
                    <a:pt x="0" y="169"/>
                  </a:lnTo>
                  <a:lnTo>
                    <a:pt x="2" y="165"/>
                  </a:lnTo>
                  <a:lnTo>
                    <a:pt x="4" y="162"/>
                  </a:lnTo>
                  <a:lnTo>
                    <a:pt x="5" y="156"/>
                  </a:lnTo>
                  <a:lnTo>
                    <a:pt x="11" y="148"/>
                  </a:lnTo>
                  <a:lnTo>
                    <a:pt x="15" y="143"/>
                  </a:lnTo>
                  <a:lnTo>
                    <a:pt x="21" y="137"/>
                  </a:lnTo>
                  <a:lnTo>
                    <a:pt x="26" y="129"/>
                  </a:lnTo>
                  <a:lnTo>
                    <a:pt x="32" y="124"/>
                  </a:lnTo>
                  <a:lnTo>
                    <a:pt x="40" y="114"/>
                  </a:lnTo>
                  <a:lnTo>
                    <a:pt x="47" y="107"/>
                  </a:lnTo>
                  <a:lnTo>
                    <a:pt x="51" y="105"/>
                  </a:lnTo>
                  <a:lnTo>
                    <a:pt x="57" y="101"/>
                  </a:lnTo>
                  <a:lnTo>
                    <a:pt x="61" y="97"/>
                  </a:lnTo>
                  <a:lnTo>
                    <a:pt x="64" y="93"/>
                  </a:lnTo>
                  <a:lnTo>
                    <a:pt x="70" y="89"/>
                  </a:lnTo>
                  <a:lnTo>
                    <a:pt x="74" y="86"/>
                  </a:lnTo>
                  <a:lnTo>
                    <a:pt x="78" y="80"/>
                  </a:lnTo>
                  <a:lnTo>
                    <a:pt x="82" y="78"/>
                  </a:lnTo>
                  <a:lnTo>
                    <a:pt x="87" y="72"/>
                  </a:lnTo>
                  <a:lnTo>
                    <a:pt x="91" y="68"/>
                  </a:lnTo>
                  <a:lnTo>
                    <a:pt x="97" y="67"/>
                  </a:lnTo>
                  <a:lnTo>
                    <a:pt x="101" y="63"/>
                  </a:lnTo>
                  <a:lnTo>
                    <a:pt x="106" y="59"/>
                  </a:lnTo>
                  <a:lnTo>
                    <a:pt x="110" y="55"/>
                  </a:lnTo>
                  <a:lnTo>
                    <a:pt x="116" y="51"/>
                  </a:lnTo>
                  <a:lnTo>
                    <a:pt x="121" y="48"/>
                  </a:lnTo>
                  <a:lnTo>
                    <a:pt x="127" y="44"/>
                  </a:lnTo>
                  <a:lnTo>
                    <a:pt x="133" y="40"/>
                  </a:lnTo>
                  <a:lnTo>
                    <a:pt x="137" y="38"/>
                  </a:lnTo>
                  <a:lnTo>
                    <a:pt x="142" y="34"/>
                  </a:lnTo>
                  <a:lnTo>
                    <a:pt x="146" y="32"/>
                  </a:lnTo>
                  <a:lnTo>
                    <a:pt x="152" y="29"/>
                  </a:lnTo>
                  <a:lnTo>
                    <a:pt x="159" y="27"/>
                  </a:lnTo>
                  <a:lnTo>
                    <a:pt x="165" y="25"/>
                  </a:lnTo>
                  <a:lnTo>
                    <a:pt x="169" y="21"/>
                  </a:lnTo>
                  <a:lnTo>
                    <a:pt x="175" y="19"/>
                  </a:lnTo>
                  <a:lnTo>
                    <a:pt x="179" y="17"/>
                  </a:lnTo>
                  <a:lnTo>
                    <a:pt x="184" y="15"/>
                  </a:lnTo>
                  <a:lnTo>
                    <a:pt x="192" y="13"/>
                  </a:lnTo>
                  <a:lnTo>
                    <a:pt x="198" y="10"/>
                  </a:lnTo>
                  <a:lnTo>
                    <a:pt x="201" y="8"/>
                  </a:lnTo>
                  <a:lnTo>
                    <a:pt x="207" y="8"/>
                  </a:lnTo>
                  <a:lnTo>
                    <a:pt x="211" y="6"/>
                  </a:lnTo>
                  <a:lnTo>
                    <a:pt x="217" y="6"/>
                  </a:lnTo>
                  <a:lnTo>
                    <a:pt x="222" y="4"/>
                  </a:lnTo>
                  <a:lnTo>
                    <a:pt x="230" y="4"/>
                  </a:lnTo>
                  <a:lnTo>
                    <a:pt x="234" y="2"/>
                  </a:lnTo>
                  <a:lnTo>
                    <a:pt x="237" y="2"/>
                  </a:lnTo>
                  <a:lnTo>
                    <a:pt x="243" y="2"/>
                  </a:lnTo>
                  <a:lnTo>
                    <a:pt x="249" y="2"/>
                  </a:lnTo>
                  <a:lnTo>
                    <a:pt x="255" y="0"/>
                  </a:lnTo>
                  <a:lnTo>
                    <a:pt x="262" y="0"/>
                  </a:lnTo>
                  <a:lnTo>
                    <a:pt x="268" y="0"/>
                  </a:lnTo>
                  <a:lnTo>
                    <a:pt x="274" y="0"/>
                  </a:lnTo>
                  <a:lnTo>
                    <a:pt x="279" y="0"/>
                  </a:lnTo>
                  <a:lnTo>
                    <a:pt x="285" y="0"/>
                  </a:lnTo>
                  <a:lnTo>
                    <a:pt x="291" y="0"/>
                  </a:lnTo>
                  <a:lnTo>
                    <a:pt x="298" y="0"/>
                  </a:lnTo>
                  <a:lnTo>
                    <a:pt x="304" y="0"/>
                  </a:lnTo>
                  <a:lnTo>
                    <a:pt x="310" y="2"/>
                  </a:lnTo>
                  <a:lnTo>
                    <a:pt x="317" y="2"/>
                  </a:lnTo>
                  <a:lnTo>
                    <a:pt x="325" y="2"/>
                  </a:lnTo>
                  <a:lnTo>
                    <a:pt x="331" y="2"/>
                  </a:lnTo>
                  <a:lnTo>
                    <a:pt x="336" y="4"/>
                  </a:lnTo>
                  <a:lnTo>
                    <a:pt x="344" y="6"/>
                  </a:lnTo>
                  <a:lnTo>
                    <a:pt x="350" y="8"/>
                  </a:lnTo>
                  <a:lnTo>
                    <a:pt x="357" y="8"/>
                  </a:lnTo>
                  <a:lnTo>
                    <a:pt x="365" y="8"/>
                  </a:lnTo>
                  <a:lnTo>
                    <a:pt x="371" y="11"/>
                  </a:lnTo>
                  <a:lnTo>
                    <a:pt x="376" y="13"/>
                  </a:lnTo>
                  <a:lnTo>
                    <a:pt x="384" y="15"/>
                  </a:lnTo>
                  <a:lnTo>
                    <a:pt x="390" y="17"/>
                  </a:lnTo>
                  <a:lnTo>
                    <a:pt x="397" y="21"/>
                  </a:lnTo>
                  <a:lnTo>
                    <a:pt x="405" y="23"/>
                  </a:lnTo>
                  <a:lnTo>
                    <a:pt x="410" y="25"/>
                  </a:lnTo>
                  <a:lnTo>
                    <a:pt x="418" y="27"/>
                  </a:lnTo>
                  <a:lnTo>
                    <a:pt x="426" y="30"/>
                  </a:lnTo>
                  <a:lnTo>
                    <a:pt x="433" y="34"/>
                  </a:lnTo>
                  <a:lnTo>
                    <a:pt x="439" y="38"/>
                  </a:lnTo>
                  <a:lnTo>
                    <a:pt x="447" y="40"/>
                  </a:lnTo>
                  <a:lnTo>
                    <a:pt x="452" y="46"/>
                  </a:lnTo>
                  <a:lnTo>
                    <a:pt x="460" y="49"/>
                  </a:lnTo>
                  <a:lnTo>
                    <a:pt x="466" y="53"/>
                  </a:lnTo>
                  <a:lnTo>
                    <a:pt x="471" y="57"/>
                  </a:lnTo>
                  <a:lnTo>
                    <a:pt x="479" y="63"/>
                  </a:lnTo>
                  <a:lnTo>
                    <a:pt x="487" y="67"/>
                  </a:lnTo>
                  <a:lnTo>
                    <a:pt x="492" y="72"/>
                  </a:lnTo>
                  <a:lnTo>
                    <a:pt x="498" y="76"/>
                  </a:lnTo>
                  <a:lnTo>
                    <a:pt x="504" y="82"/>
                  </a:lnTo>
                  <a:lnTo>
                    <a:pt x="511" y="88"/>
                  </a:lnTo>
                  <a:lnTo>
                    <a:pt x="517" y="93"/>
                  </a:lnTo>
                  <a:lnTo>
                    <a:pt x="523" y="99"/>
                  </a:lnTo>
                  <a:lnTo>
                    <a:pt x="528" y="105"/>
                  </a:lnTo>
                  <a:lnTo>
                    <a:pt x="534" y="112"/>
                  </a:lnTo>
                  <a:lnTo>
                    <a:pt x="540" y="120"/>
                  </a:lnTo>
                  <a:lnTo>
                    <a:pt x="545" y="126"/>
                  </a:lnTo>
                  <a:lnTo>
                    <a:pt x="549" y="133"/>
                  </a:lnTo>
                  <a:lnTo>
                    <a:pt x="557" y="143"/>
                  </a:lnTo>
                  <a:lnTo>
                    <a:pt x="561" y="148"/>
                  </a:lnTo>
                  <a:lnTo>
                    <a:pt x="564" y="156"/>
                  </a:lnTo>
                  <a:lnTo>
                    <a:pt x="570" y="165"/>
                  </a:lnTo>
                  <a:lnTo>
                    <a:pt x="576" y="175"/>
                  </a:lnTo>
                  <a:lnTo>
                    <a:pt x="580" y="183"/>
                  </a:lnTo>
                  <a:lnTo>
                    <a:pt x="583" y="194"/>
                  </a:lnTo>
                  <a:lnTo>
                    <a:pt x="587" y="202"/>
                  </a:lnTo>
                  <a:lnTo>
                    <a:pt x="593" y="213"/>
                  </a:lnTo>
                  <a:lnTo>
                    <a:pt x="595" y="223"/>
                  </a:lnTo>
                  <a:lnTo>
                    <a:pt x="601" y="232"/>
                  </a:lnTo>
                  <a:lnTo>
                    <a:pt x="604" y="243"/>
                  </a:lnTo>
                  <a:lnTo>
                    <a:pt x="608" y="255"/>
                  </a:lnTo>
                  <a:lnTo>
                    <a:pt x="608" y="257"/>
                  </a:lnTo>
                  <a:lnTo>
                    <a:pt x="610" y="261"/>
                  </a:lnTo>
                  <a:lnTo>
                    <a:pt x="612" y="264"/>
                  </a:lnTo>
                  <a:lnTo>
                    <a:pt x="614" y="266"/>
                  </a:lnTo>
                  <a:lnTo>
                    <a:pt x="616" y="270"/>
                  </a:lnTo>
                  <a:lnTo>
                    <a:pt x="620" y="276"/>
                  </a:lnTo>
                  <a:lnTo>
                    <a:pt x="622" y="278"/>
                  </a:lnTo>
                  <a:lnTo>
                    <a:pt x="627" y="283"/>
                  </a:lnTo>
                  <a:lnTo>
                    <a:pt x="629" y="287"/>
                  </a:lnTo>
                  <a:lnTo>
                    <a:pt x="635" y="291"/>
                  </a:lnTo>
                  <a:lnTo>
                    <a:pt x="641" y="295"/>
                  </a:lnTo>
                  <a:lnTo>
                    <a:pt x="648" y="297"/>
                  </a:lnTo>
                  <a:lnTo>
                    <a:pt x="652" y="297"/>
                  </a:lnTo>
                  <a:lnTo>
                    <a:pt x="656" y="299"/>
                  </a:lnTo>
                  <a:lnTo>
                    <a:pt x="660" y="299"/>
                  </a:lnTo>
                  <a:lnTo>
                    <a:pt x="665" y="300"/>
                  </a:lnTo>
                  <a:lnTo>
                    <a:pt x="667" y="300"/>
                  </a:lnTo>
                  <a:lnTo>
                    <a:pt x="671" y="300"/>
                  </a:lnTo>
                  <a:lnTo>
                    <a:pt x="679" y="302"/>
                  </a:lnTo>
                  <a:lnTo>
                    <a:pt x="684" y="302"/>
                  </a:lnTo>
                  <a:lnTo>
                    <a:pt x="692" y="302"/>
                  </a:lnTo>
                  <a:lnTo>
                    <a:pt x="698" y="304"/>
                  </a:lnTo>
                  <a:lnTo>
                    <a:pt x="703" y="304"/>
                  </a:lnTo>
                  <a:lnTo>
                    <a:pt x="707" y="306"/>
                  </a:lnTo>
                  <a:lnTo>
                    <a:pt x="711" y="308"/>
                  </a:lnTo>
                  <a:lnTo>
                    <a:pt x="717" y="310"/>
                  </a:lnTo>
                  <a:lnTo>
                    <a:pt x="720" y="310"/>
                  </a:lnTo>
                  <a:lnTo>
                    <a:pt x="724" y="310"/>
                  </a:lnTo>
                  <a:lnTo>
                    <a:pt x="730" y="310"/>
                  </a:lnTo>
                  <a:lnTo>
                    <a:pt x="732" y="312"/>
                  </a:lnTo>
                  <a:lnTo>
                    <a:pt x="736" y="314"/>
                  </a:lnTo>
                  <a:lnTo>
                    <a:pt x="741" y="316"/>
                  </a:lnTo>
                  <a:lnTo>
                    <a:pt x="747" y="316"/>
                  </a:lnTo>
                  <a:lnTo>
                    <a:pt x="751" y="318"/>
                  </a:lnTo>
                  <a:lnTo>
                    <a:pt x="755" y="320"/>
                  </a:lnTo>
                  <a:lnTo>
                    <a:pt x="760" y="321"/>
                  </a:lnTo>
                  <a:lnTo>
                    <a:pt x="764" y="323"/>
                  </a:lnTo>
                  <a:lnTo>
                    <a:pt x="770" y="325"/>
                  </a:lnTo>
                  <a:lnTo>
                    <a:pt x="774" y="329"/>
                  </a:lnTo>
                  <a:lnTo>
                    <a:pt x="779" y="329"/>
                  </a:lnTo>
                  <a:lnTo>
                    <a:pt x="785" y="333"/>
                  </a:lnTo>
                  <a:lnTo>
                    <a:pt x="789" y="335"/>
                  </a:lnTo>
                  <a:lnTo>
                    <a:pt x="793" y="337"/>
                  </a:lnTo>
                  <a:lnTo>
                    <a:pt x="798" y="340"/>
                  </a:lnTo>
                  <a:lnTo>
                    <a:pt x="802" y="342"/>
                  </a:lnTo>
                  <a:lnTo>
                    <a:pt x="806" y="346"/>
                  </a:lnTo>
                  <a:lnTo>
                    <a:pt x="812" y="348"/>
                  </a:lnTo>
                  <a:lnTo>
                    <a:pt x="815" y="350"/>
                  </a:lnTo>
                  <a:lnTo>
                    <a:pt x="819" y="354"/>
                  </a:lnTo>
                  <a:lnTo>
                    <a:pt x="825" y="358"/>
                  </a:lnTo>
                  <a:lnTo>
                    <a:pt x="829" y="359"/>
                  </a:lnTo>
                  <a:lnTo>
                    <a:pt x="831" y="363"/>
                  </a:lnTo>
                  <a:lnTo>
                    <a:pt x="836" y="367"/>
                  </a:lnTo>
                  <a:lnTo>
                    <a:pt x="840" y="371"/>
                  </a:lnTo>
                  <a:lnTo>
                    <a:pt x="844" y="373"/>
                  </a:lnTo>
                  <a:lnTo>
                    <a:pt x="848" y="378"/>
                  </a:lnTo>
                  <a:lnTo>
                    <a:pt x="852" y="382"/>
                  </a:lnTo>
                  <a:lnTo>
                    <a:pt x="855" y="386"/>
                  </a:lnTo>
                  <a:lnTo>
                    <a:pt x="857" y="390"/>
                  </a:lnTo>
                  <a:lnTo>
                    <a:pt x="861" y="394"/>
                  </a:lnTo>
                  <a:lnTo>
                    <a:pt x="863" y="399"/>
                  </a:lnTo>
                  <a:lnTo>
                    <a:pt x="865" y="405"/>
                  </a:lnTo>
                  <a:lnTo>
                    <a:pt x="867" y="409"/>
                  </a:lnTo>
                  <a:lnTo>
                    <a:pt x="871" y="413"/>
                  </a:lnTo>
                  <a:lnTo>
                    <a:pt x="871" y="418"/>
                  </a:lnTo>
                  <a:lnTo>
                    <a:pt x="874" y="424"/>
                  </a:lnTo>
                  <a:lnTo>
                    <a:pt x="876" y="430"/>
                  </a:lnTo>
                  <a:lnTo>
                    <a:pt x="876" y="436"/>
                  </a:lnTo>
                  <a:lnTo>
                    <a:pt x="878" y="439"/>
                  </a:lnTo>
                  <a:lnTo>
                    <a:pt x="880" y="447"/>
                  </a:lnTo>
                  <a:lnTo>
                    <a:pt x="882" y="451"/>
                  </a:lnTo>
                  <a:lnTo>
                    <a:pt x="882" y="458"/>
                  </a:lnTo>
                  <a:lnTo>
                    <a:pt x="882" y="464"/>
                  </a:lnTo>
                  <a:lnTo>
                    <a:pt x="882" y="472"/>
                  </a:lnTo>
                  <a:lnTo>
                    <a:pt x="882" y="477"/>
                  </a:lnTo>
                  <a:lnTo>
                    <a:pt x="882" y="483"/>
                  </a:lnTo>
                  <a:lnTo>
                    <a:pt x="882" y="489"/>
                  </a:lnTo>
                  <a:lnTo>
                    <a:pt x="880" y="494"/>
                  </a:lnTo>
                  <a:lnTo>
                    <a:pt x="878" y="502"/>
                  </a:lnTo>
                  <a:lnTo>
                    <a:pt x="876" y="508"/>
                  </a:lnTo>
                  <a:lnTo>
                    <a:pt x="876" y="513"/>
                  </a:lnTo>
                  <a:lnTo>
                    <a:pt x="874" y="519"/>
                  </a:lnTo>
                  <a:lnTo>
                    <a:pt x="871" y="523"/>
                  </a:lnTo>
                  <a:lnTo>
                    <a:pt x="869" y="529"/>
                  </a:lnTo>
                  <a:lnTo>
                    <a:pt x="865" y="533"/>
                  </a:lnTo>
                  <a:lnTo>
                    <a:pt x="863" y="540"/>
                  </a:lnTo>
                  <a:lnTo>
                    <a:pt x="859" y="544"/>
                  </a:lnTo>
                  <a:lnTo>
                    <a:pt x="857" y="550"/>
                  </a:lnTo>
                  <a:lnTo>
                    <a:pt x="853" y="553"/>
                  </a:lnTo>
                  <a:lnTo>
                    <a:pt x="850" y="559"/>
                  </a:lnTo>
                  <a:lnTo>
                    <a:pt x="844" y="563"/>
                  </a:lnTo>
                  <a:lnTo>
                    <a:pt x="840" y="567"/>
                  </a:lnTo>
                  <a:lnTo>
                    <a:pt x="836" y="572"/>
                  </a:lnTo>
                  <a:lnTo>
                    <a:pt x="831" y="576"/>
                  </a:lnTo>
                  <a:lnTo>
                    <a:pt x="825" y="580"/>
                  </a:lnTo>
                  <a:lnTo>
                    <a:pt x="821" y="584"/>
                  </a:lnTo>
                  <a:lnTo>
                    <a:pt x="817" y="588"/>
                  </a:lnTo>
                  <a:lnTo>
                    <a:pt x="812" y="591"/>
                  </a:lnTo>
                  <a:lnTo>
                    <a:pt x="806" y="593"/>
                  </a:lnTo>
                  <a:lnTo>
                    <a:pt x="800" y="597"/>
                  </a:lnTo>
                  <a:lnTo>
                    <a:pt x="795" y="601"/>
                  </a:lnTo>
                  <a:lnTo>
                    <a:pt x="789" y="603"/>
                  </a:lnTo>
                  <a:lnTo>
                    <a:pt x="781" y="607"/>
                  </a:lnTo>
                  <a:lnTo>
                    <a:pt x="776" y="610"/>
                  </a:lnTo>
                  <a:lnTo>
                    <a:pt x="770" y="612"/>
                  </a:lnTo>
                  <a:lnTo>
                    <a:pt x="764" y="616"/>
                  </a:lnTo>
                  <a:lnTo>
                    <a:pt x="757" y="616"/>
                  </a:lnTo>
                  <a:lnTo>
                    <a:pt x="749" y="620"/>
                  </a:lnTo>
                  <a:lnTo>
                    <a:pt x="741" y="622"/>
                  </a:lnTo>
                  <a:lnTo>
                    <a:pt x="736" y="624"/>
                  </a:lnTo>
                  <a:lnTo>
                    <a:pt x="730" y="624"/>
                  </a:lnTo>
                  <a:lnTo>
                    <a:pt x="722" y="628"/>
                  </a:lnTo>
                  <a:lnTo>
                    <a:pt x="715" y="629"/>
                  </a:lnTo>
                  <a:lnTo>
                    <a:pt x="709" y="629"/>
                  </a:lnTo>
                  <a:lnTo>
                    <a:pt x="699" y="629"/>
                  </a:lnTo>
                  <a:lnTo>
                    <a:pt x="694" y="631"/>
                  </a:lnTo>
                  <a:lnTo>
                    <a:pt x="684" y="633"/>
                  </a:lnTo>
                  <a:lnTo>
                    <a:pt x="679" y="635"/>
                  </a:lnTo>
                  <a:lnTo>
                    <a:pt x="671" y="635"/>
                  </a:lnTo>
                  <a:lnTo>
                    <a:pt x="663" y="635"/>
                  </a:lnTo>
                  <a:lnTo>
                    <a:pt x="656" y="635"/>
                  </a:lnTo>
                  <a:lnTo>
                    <a:pt x="648" y="635"/>
                  </a:lnTo>
                  <a:lnTo>
                    <a:pt x="639" y="635"/>
                  </a:lnTo>
                  <a:lnTo>
                    <a:pt x="633" y="635"/>
                  </a:lnTo>
                  <a:lnTo>
                    <a:pt x="623" y="635"/>
                  </a:lnTo>
                  <a:lnTo>
                    <a:pt x="616" y="635"/>
                  </a:lnTo>
                  <a:lnTo>
                    <a:pt x="608" y="635"/>
                  </a:lnTo>
                  <a:lnTo>
                    <a:pt x="601" y="635"/>
                  </a:lnTo>
                  <a:lnTo>
                    <a:pt x="593" y="633"/>
                  </a:lnTo>
                  <a:lnTo>
                    <a:pt x="585" y="633"/>
                  </a:lnTo>
                  <a:lnTo>
                    <a:pt x="578" y="631"/>
                  </a:lnTo>
                  <a:lnTo>
                    <a:pt x="570" y="629"/>
                  </a:lnTo>
                  <a:lnTo>
                    <a:pt x="563" y="629"/>
                  </a:lnTo>
                  <a:lnTo>
                    <a:pt x="557" y="628"/>
                  </a:lnTo>
                  <a:lnTo>
                    <a:pt x="547" y="624"/>
                  </a:lnTo>
                  <a:lnTo>
                    <a:pt x="540" y="624"/>
                  </a:lnTo>
                  <a:lnTo>
                    <a:pt x="532" y="622"/>
                  </a:lnTo>
                  <a:lnTo>
                    <a:pt x="526" y="620"/>
                  </a:lnTo>
                  <a:lnTo>
                    <a:pt x="523" y="618"/>
                  </a:lnTo>
                  <a:lnTo>
                    <a:pt x="517" y="616"/>
                  </a:lnTo>
                  <a:lnTo>
                    <a:pt x="513" y="612"/>
                  </a:lnTo>
                  <a:lnTo>
                    <a:pt x="509" y="610"/>
                  </a:lnTo>
                  <a:lnTo>
                    <a:pt x="502" y="601"/>
                  </a:lnTo>
                  <a:lnTo>
                    <a:pt x="498" y="593"/>
                  </a:lnTo>
                  <a:lnTo>
                    <a:pt x="496" y="590"/>
                  </a:lnTo>
                  <a:lnTo>
                    <a:pt x="498" y="586"/>
                  </a:lnTo>
                  <a:lnTo>
                    <a:pt x="498" y="582"/>
                  </a:lnTo>
                  <a:lnTo>
                    <a:pt x="500" y="580"/>
                  </a:lnTo>
                  <a:lnTo>
                    <a:pt x="504" y="578"/>
                  </a:lnTo>
                  <a:lnTo>
                    <a:pt x="511" y="576"/>
                  </a:lnTo>
                  <a:lnTo>
                    <a:pt x="513" y="574"/>
                  </a:lnTo>
                  <a:lnTo>
                    <a:pt x="517" y="574"/>
                  </a:lnTo>
                  <a:lnTo>
                    <a:pt x="523" y="574"/>
                  </a:lnTo>
                  <a:lnTo>
                    <a:pt x="528" y="576"/>
                  </a:lnTo>
                  <a:lnTo>
                    <a:pt x="532" y="576"/>
                  </a:lnTo>
                  <a:lnTo>
                    <a:pt x="538" y="576"/>
                  </a:lnTo>
                  <a:lnTo>
                    <a:pt x="544" y="576"/>
                  </a:lnTo>
                  <a:lnTo>
                    <a:pt x="551" y="578"/>
                  </a:lnTo>
                  <a:lnTo>
                    <a:pt x="557" y="578"/>
                  </a:lnTo>
                  <a:lnTo>
                    <a:pt x="563" y="578"/>
                  </a:lnTo>
                  <a:lnTo>
                    <a:pt x="570" y="580"/>
                  </a:lnTo>
                  <a:lnTo>
                    <a:pt x="580" y="582"/>
                  </a:lnTo>
                  <a:lnTo>
                    <a:pt x="585" y="584"/>
                  </a:lnTo>
                  <a:lnTo>
                    <a:pt x="595" y="584"/>
                  </a:lnTo>
                  <a:lnTo>
                    <a:pt x="597" y="584"/>
                  </a:lnTo>
                  <a:lnTo>
                    <a:pt x="601" y="586"/>
                  </a:lnTo>
                  <a:lnTo>
                    <a:pt x="604" y="586"/>
                  </a:lnTo>
                  <a:lnTo>
                    <a:pt x="608" y="588"/>
                  </a:lnTo>
                  <a:lnTo>
                    <a:pt x="614" y="588"/>
                  </a:lnTo>
                  <a:lnTo>
                    <a:pt x="618" y="590"/>
                  </a:lnTo>
                  <a:lnTo>
                    <a:pt x="622" y="590"/>
                  </a:lnTo>
                  <a:lnTo>
                    <a:pt x="627" y="590"/>
                  </a:lnTo>
                  <a:lnTo>
                    <a:pt x="629" y="590"/>
                  </a:lnTo>
                  <a:lnTo>
                    <a:pt x="633" y="591"/>
                  </a:lnTo>
                  <a:lnTo>
                    <a:pt x="639" y="591"/>
                  </a:lnTo>
                  <a:lnTo>
                    <a:pt x="642" y="593"/>
                  </a:lnTo>
                  <a:lnTo>
                    <a:pt x="646" y="593"/>
                  </a:lnTo>
                  <a:lnTo>
                    <a:pt x="652" y="593"/>
                  </a:lnTo>
                  <a:lnTo>
                    <a:pt x="656" y="593"/>
                  </a:lnTo>
                  <a:lnTo>
                    <a:pt x="660" y="593"/>
                  </a:lnTo>
                  <a:lnTo>
                    <a:pt x="665" y="593"/>
                  </a:lnTo>
                  <a:lnTo>
                    <a:pt x="667" y="593"/>
                  </a:lnTo>
                  <a:lnTo>
                    <a:pt x="671" y="593"/>
                  </a:lnTo>
                  <a:lnTo>
                    <a:pt x="677" y="593"/>
                  </a:lnTo>
                  <a:lnTo>
                    <a:pt x="680" y="593"/>
                  </a:lnTo>
                  <a:lnTo>
                    <a:pt x="684" y="593"/>
                  </a:lnTo>
                  <a:lnTo>
                    <a:pt x="690" y="593"/>
                  </a:lnTo>
                  <a:lnTo>
                    <a:pt x="694" y="593"/>
                  </a:lnTo>
                  <a:lnTo>
                    <a:pt x="698" y="593"/>
                  </a:lnTo>
                  <a:lnTo>
                    <a:pt x="703" y="593"/>
                  </a:lnTo>
                  <a:lnTo>
                    <a:pt x="707" y="591"/>
                  </a:lnTo>
                  <a:lnTo>
                    <a:pt x="711" y="591"/>
                  </a:lnTo>
                  <a:lnTo>
                    <a:pt x="717" y="591"/>
                  </a:lnTo>
                  <a:lnTo>
                    <a:pt x="720" y="590"/>
                  </a:lnTo>
                  <a:lnTo>
                    <a:pt x="724" y="590"/>
                  </a:lnTo>
                  <a:lnTo>
                    <a:pt x="730" y="590"/>
                  </a:lnTo>
                  <a:lnTo>
                    <a:pt x="732" y="588"/>
                  </a:lnTo>
                  <a:lnTo>
                    <a:pt x="736" y="586"/>
                  </a:lnTo>
                  <a:lnTo>
                    <a:pt x="741" y="584"/>
                  </a:lnTo>
                  <a:lnTo>
                    <a:pt x="745" y="584"/>
                  </a:lnTo>
                  <a:lnTo>
                    <a:pt x="749" y="582"/>
                  </a:lnTo>
                  <a:lnTo>
                    <a:pt x="755" y="580"/>
                  </a:lnTo>
                  <a:lnTo>
                    <a:pt x="758" y="578"/>
                  </a:lnTo>
                  <a:lnTo>
                    <a:pt x="760" y="578"/>
                  </a:lnTo>
                  <a:lnTo>
                    <a:pt x="766" y="574"/>
                  </a:lnTo>
                  <a:lnTo>
                    <a:pt x="770" y="572"/>
                  </a:lnTo>
                  <a:lnTo>
                    <a:pt x="774" y="571"/>
                  </a:lnTo>
                  <a:lnTo>
                    <a:pt x="779" y="569"/>
                  </a:lnTo>
                  <a:lnTo>
                    <a:pt x="787" y="563"/>
                  </a:lnTo>
                  <a:lnTo>
                    <a:pt x="793" y="559"/>
                  </a:lnTo>
                  <a:lnTo>
                    <a:pt x="800" y="553"/>
                  </a:lnTo>
                  <a:lnTo>
                    <a:pt x="806" y="546"/>
                  </a:lnTo>
                  <a:lnTo>
                    <a:pt x="810" y="540"/>
                  </a:lnTo>
                  <a:lnTo>
                    <a:pt x="815" y="533"/>
                  </a:lnTo>
                  <a:lnTo>
                    <a:pt x="819" y="527"/>
                  </a:lnTo>
                  <a:lnTo>
                    <a:pt x="823" y="521"/>
                  </a:lnTo>
                  <a:lnTo>
                    <a:pt x="825" y="513"/>
                  </a:lnTo>
                  <a:lnTo>
                    <a:pt x="829" y="508"/>
                  </a:lnTo>
                  <a:lnTo>
                    <a:pt x="831" y="500"/>
                  </a:lnTo>
                  <a:lnTo>
                    <a:pt x="831" y="493"/>
                  </a:lnTo>
                  <a:lnTo>
                    <a:pt x="831" y="487"/>
                  </a:lnTo>
                  <a:lnTo>
                    <a:pt x="831" y="479"/>
                  </a:lnTo>
                  <a:lnTo>
                    <a:pt x="831" y="472"/>
                  </a:lnTo>
                  <a:lnTo>
                    <a:pt x="831" y="464"/>
                  </a:lnTo>
                  <a:lnTo>
                    <a:pt x="831" y="456"/>
                  </a:lnTo>
                  <a:lnTo>
                    <a:pt x="831" y="451"/>
                  </a:lnTo>
                  <a:lnTo>
                    <a:pt x="827" y="443"/>
                  </a:lnTo>
                  <a:lnTo>
                    <a:pt x="825" y="437"/>
                  </a:lnTo>
                  <a:lnTo>
                    <a:pt x="823" y="432"/>
                  </a:lnTo>
                  <a:lnTo>
                    <a:pt x="821" y="424"/>
                  </a:lnTo>
                  <a:lnTo>
                    <a:pt x="819" y="418"/>
                  </a:lnTo>
                  <a:lnTo>
                    <a:pt x="815" y="413"/>
                  </a:lnTo>
                  <a:lnTo>
                    <a:pt x="812" y="405"/>
                  </a:lnTo>
                  <a:lnTo>
                    <a:pt x="806" y="401"/>
                  </a:lnTo>
                  <a:lnTo>
                    <a:pt x="802" y="396"/>
                  </a:lnTo>
                  <a:lnTo>
                    <a:pt x="800" y="392"/>
                  </a:lnTo>
                  <a:lnTo>
                    <a:pt x="795" y="386"/>
                  </a:lnTo>
                  <a:lnTo>
                    <a:pt x="791" y="382"/>
                  </a:lnTo>
                  <a:lnTo>
                    <a:pt x="787" y="380"/>
                  </a:lnTo>
                  <a:lnTo>
                    <a:pt x="781" y="377"/>
                  </a:lnTo>
                  <a:lnTo>
                    <a:pt x="776" y="373"/>
                  </a:lnTo>
                  <a:lnTo>
                    <a:pt x="770" y="371"/>
                  </a:lnTo>
                  <a:lnTo>
                    <a:pt x="764" y="367"/>
                  </a:lnTo>
                  <a:lnTo>
                    <a:pt x="760" y="367"/>
                  </a:lnTo>
                  <a:lnTo>
                    <a:pt x="755" y="363"/>
                  </a:lnTo>
                  <a:lnTo>
                    <a:pt x="749" y="359"/>
                  </a:lnTo>
                  <a:lnTo>
                    <a:pt x="741" y="359"/>
                  </a:lnTo>
                  <a:lnTo>
                    <a:pt x="736" y="358"/>
                  </a:lnTo>
                  <a:lnTo>
                    <a:pt x="730" y="354"/>
                  </a:lnTo>
                  <a:lnTo>
                    <a:pt x="722" y="354"/>
                  </a:lnTo>
                  <a:lnTo>
                    <a:pt x="717" y="350"/>
                  </a:lnTo>
                  <a:lnTo>
                    <a:pt x="711" y="348"/>
                  </a:lnTo>
                  <a:lnTo>
                    <a:pt x="703" y="348"/>
                  </a:lnTo>
                  <a:lnTo>
                    <a:pt x="698" y="346"/>
                  </a:lnTo>
                  <a:lnTo>
                    <a:pt x="692" y="344"/>
                  </a:lnTo>
                  <a:lnTo>
                    <a:pt x="686" y="342"/>
                  </a:lnTo>
                  <a:lnTo>
                    <a:pt x="680" y="340"/>
                  </a:lnTo>
                  <a:lnTo>
                    <a:pt x="673" y="340"/>
                  </a:lnTo>
                  <a:lnTo>
                    <a:pt x="667" y="339"/>
                  </a:lnTo>
                  <a:lnTo>
                    <a:pt x="663" y="337"/>
                  </a:lnTo>
                  <a:lnTo>
                    <a:pt x="656" y="335"/>
                  </a:lnTo>
                  <a:lnTo>
                    <a:pt x="650" y="333"/>
                  </a:lnTo>
                  <a:lnTo>
                    <a:pt x="644" y="331"/>
                  </a:lnTo>
                  <a:lnTo>
                    <a:pt x="639" y="329"/>
                  </a:lnTo>
                  <a:lnTo>
                    <a:pt x="633" y="329"/>
                  </a:lnTo>
                  <a:lnTo>
                    <a:pt x="629" y="327"/>
                  </a:lnTo>
                  <a:lnTo>
                    <a:pt x="625" y="323"/>
                  </a:lnTo>
                  <a:lnTo>
                    <a:pt x="620" y="321"/>
                  </a:lnTo>
                  <a:lnTo>
                    <a:pt x="616" y="321"/>
                  </a:lnTo>
                  <a:lnTo>
                    <a:pt x="612" y="320"/>
                  </a:lnTo>
                  <a:lnTo>
                    <a:pt x="608" y="316"/>
                  </a:lnTo>
                  <a:lnTo>
                    <a:pt x="606" y="316"/>
                  </a:lnTo>
                  <a:lnTo>
                    <a:pt x="601" y="310"/>
                  </a:lnTo>
                  <a:lnTo>
                    <a:pt x="595" y="304"/>
                  </a:lnTo>
                  <a:lnTo>
                    <a:pt x="589" y="299"/>
                  </a:lnTo>
                  <a:lnTo>
                    <a:pt x="585" y="291"/>
                  </a:lnTo>
                  <a:lnTo>
                    <a:pt x="583" y="287"/>
                  </a:lnTo>
                  <a:lnTo>
                    <a:pt x="582" y="283"/>
                  </a:lnTo>
                  <a:lnTo>
                    <a:pt x="580" y="278"/>
                  </a:lnTo>
                  <a:lnTo>
                    <a:pt x="576" y="276"/>
                  </a:lnTo>
                  <a:lnTo>
                    <a:pt x="576" y="270"/>
                  </a:lnTo>
                  <a:lnTo>
                    <a:pt x="574" y="264"/>
                  </a:lnTo>
                  <a:lnTo>
                    <a:pt x="570" y="261"/>
                  </a:lnTo>
                  <a:lnTo>
                    <a:pt x="568" y="257"/>
                  </a:lnTo>
                  <a:lnTo>
                    <a:pt x="566" y="251"/>
                  </a:lnTo>
                  <a:lnTo>
                    <a:pt x="564" y="245"/>
                  </a:lnTo>
                  <a:lnTo>
                    <a:pt x="563" y="242"/>
                  </a:lnTo>
                  <a:lnTo>
                    <a:pt x="561" y="236"/>
                  </a:lnTo>
                  <a:lnTo>
                    <a:pt x="559" y="230"/>
                  </a:lnTo>
                  <a:lnTo>
                    <a:pt x="557" y="226"/>
                  </a:lnTo>
                  <a:lnTo>
                    <a:pt x="555" y="219"/>
                  </a:lnTo>
                  <a:lnTo>
                    <a:pt x="551" y="215"/>
                  </a:lnTo>
                  <a:lnTo>
                    <a:pt x="549" y="209"/>
                  </a:lnTo>
                  <a:lnTo>
                    <a:pt x="545" y="205"/>
                  </a:lnTo>
                  <a:lnTo>
                    <a:pt x="544" y="200"/>
                  </a:lnTo>
                  <a:lnTo>
                    <a:pt x="540" y="194"/>
                  </a:lnTo>
                  <a:lnTo>
                    <a:pt x="536" y="190"/>
                  </a:lnTo>
                  <a:lnTo>
                    <a:pt x="532" y="184"/>
                  </a:lnTo>
                  <a:lnTo>
                    <a:pt x="530" y="181"/>
                  </a:lnTo>
                  <a:lnTo>
                    <a:pt x="526" y="175"/>
                  </a:lnTo>
                  <a:lnTo>
                    <a:pt x="523" y="169"/>
                  </a:lnTo>
                  <a:lnTo>
                    <a:pt x="517" y="165"/>
                  </a:lnTo>
                  <a:lnTo>
                    <a:pt x="513" y="162"/>
                  </a:lnTo>
                  <a:lnTo>
                    <a:pt x="509" y="156"/>
                  </a:lnTo>
                  <a:lnTo>
                    <a:pt x="504" y="148"/>
                  </a:lnTo>
                  <a:lnTo>
                    <a:pt x="498" y="143"/>
                  </a:lnTo>
                  <a:lnTo>
                    <a:pt x="494" y="137"/>
                  </a:lnTo>
                  <a:lnTo>
                    <a:pt x="490" y="133"/>
                  </a:lnTo>
                  <a:lnTo>
                    <a:pt x="485" y="127"/>
                  </a:lnTo>
                  <a:lnTo>
                    <a:pt x="479" y="122"/>
                  </a:lnTo>
                  <a:lnTo>
                    <a:pt x="473" y="116"/>
                  </a:lnTo>
                  <a:lnTo>
                    <a:pt x="468" y="110"/>
                  </a:lnTo>
                  <a:lnTo>
                    <a:pt x="460" y="105"/>
                  </a:lnTo>
                  <a:lnTo>
                    <a:pt x="454" y="101"/>
                  </a:lnTo>
                  <a:lnTo>
                    <a:pt x="447" y="95"/>
                  </a:lnTo>
                  <a:lnTo>
                    <a:pt x="439" y="91"/>
                  </a:lnTo>
                  <a:lnTo>
                    <a:pt x="435" y="88"/>
                  </a:lnTo>
                  <a:lnTo>
                    <a:pt x="429" y="86"/>
                  </a:lnTo>
                  <a:lnTo>
                    <a:pt x="428" y="82"/>
                  </a:lnTo>
                  <a:lnTo>
                    <a:pt x="422" y="78"/>
                  </a:lnTo>
                  <a:lnTo>
                    <a:pt x="416" y="78"/>
                  </a:lnTo>
                  <a:lnTo>
                    <a:pt x="412" y="74"/>
                  </a:lnTo>
                  <a:lnTo>
                    <a:pt x="409" y="72"/>
                  </a:lnTo>
                  <a:lnTo>
                    <a:pt x="403" y="70"/>
                  </a:lnTo>
                  <a:lnTo>
                    <a:pt x="397" y="68"/>
                  </a:lnTo>
                  <a:lnTo>
                    <a:pt x="393" y="67"/>
                  </a:lnTo>
                  <a:lnTo>
                    <a:pt x="388" y="65"/>
                  </a:lnTo>
                  <a:lnTo>
                    <a:pt x="382" y="63"/>
                  </a:lnTo>
                  <a:lnTo>
                    <a:pt x="376" y="61"/>
                  </a:lnTo>
                  <a:lnTo>
                    <a:pt x="371" y="59"/>
                  </a:lnTo>
                  <a:lnTo>
                    <a:pt x="365" y="59"/>
                  </a:lnTo>
                  <a:lnTo>
                    <a:pt x="359" y="57"/>
                  </a:lnTo>
                  <a:lnTo>
                    <a:pt x="352" y="53"/>
                  </a:lnTo>
                  <a:lnTo>
                    <a:pt x="346" y="53"/>
                  </a:lnTo>
                  <a:lnTo>
                    <a:pt x="338" y="51"/>
                  </a:lnTo>
                  <a:lnTo>
                    <a:pt x="333" y="51"/>
                  </a:lnTo>
                  <a:lnTo>
                    <a:pt x="325" y="49"/>
                  </a:lnTo>
                  <a:lnTo>
                    <a:pt x="319" y="48"/>
                  </a:lnTo>
                  <a:lnTo>
                    <a:pt x="313" y="46"/>
                  </a:lnTo>
                  <a:lnTo>
                    <a:pt x="306" y="46"/>
                  </a:lnTo>
                  <a:lnTo>
                    <a:pt x="298" y="46"/>
                  </a:lnTo>
                  <a:lnTo>
                    <a:pt x="289" y="46"/>
                  </a:lnTo>
                  <a:lnTo>
                    <a:pt x="281" y="44"/>
                  </a:lnTo>
                  <a:lnTo>
                    <a:pt x="274" y="44"/>
                  </a:lnTo>
                  <a:lnTo>
                    <a:pt x="264" y="44"/>
                  </a:lnTo>
                  <a:lnTo>
                    <a:pt x="256" y="44"/>
                  </a:lnTo>
                  <a:lnTo>
                    <a:pt x="249" y="44"/>
                  </a:lnTo>
                  <a:lnTo>
                    <a:pt x="239" y="44"/>
                  </a:lnTo>
                  <a:lnTo>
                    <a:pt x="234" y="46"/>
                  </a:lnTo>
                  <a:lnTo>
                    <a:pt x="228" y="46"/>
                  </a:lnTo>
                  <a:lnTo>
                    <a:pt x="222" y="46"/>
                  </a:lnTo>
                  <a:lnTo>
                    <a:pt x="217" y="49"/>
                  </a:lnTo>
                  <a:lnTo>
                    <a:pt x="209" y="51"/>
                  </a:lnTo>
                  <a:lnTo>
                    <a:pt x="203" y="53"/>
                  </a:lnTo>
                  <a:lnTo>
                    <a:pt x="198" y="53"/>
                  </a:lnTo>
                  <a:lnTo>
                    <a:pt x="194" y="57"/>
                  </a:lnTo>
                  <a:lnTo>
                    <a:pt x="188" y="59"/>
                  </a:lnTo>
                  <a:lnTo>
                    <a:pt x="182" y="61"/>
                  </a:lnTo>
                  <a:lnTo>
                    <a:pt x="177" y="63"/>
                  </a:lnTo>
                  <a:lnTo>
                    <a:pt x="171" y="67"/>
                  </a:lnTo>
                  <a:lnTo>
                    <a:pt x="167" y="67"/>
                  </a:lnTo>
                  <a:lnTo>
                    <a:pt x="163" y="70"/>
                  </a:lnTo>
                  <a:lnTo>
                    <a:pt x="159" y="72"/>
                  </a:lnTo>
                  <a:lnTo>
                    <a:pt x="154" y="76"/>
                  </a:lnTo>
                  <a:lnTo>
                    <a:pt x="148" y="78"/>
                  </a:lnTo>
                  <a:lnTo>
                    <a:pt x="144" y="80"/>
                  </a:lnTo>
                  <a:lnTo>
                    <a:pt x="140" y="84"/>
                  </a:lnTo>
                  <a:lnTo>
                    <a:pt x="137" y="86"/>
                  </a:lnTo>
                  <a:lnTo>
                    <a:pt x="133" y="89"/>
                  </a:lnTo>
                  <a:lnTo>
                    <a:pt x="127" y="93"/>
                  </a:lnTo>
                  <a:lnTo>
                    <a:pt x="123" y="97"/>
                  </a:lnTo>
                  <a:lnTo>
                    <a:pt x="120" y="99"/>
                  </a:lnTo>
                  <a:lnTo>
                    <a:pt x="112" y="105"/>
                  </a:lnTo>
                  <a:lnTo>
                    <a:pt x="104" y="110"/>
                  </a:lnTo>
                  <a:lnTo>
                    <a:pt x="99" y="118"/>
                  </a:lnTo>
                  <a:lnTo>
                    <a:pt x="91" y="126"/>
                  </a:lnTo>
                  <a:lnTo>
                    <a:pt x="85" y="131"/>
                  </a:lnTo>
                  <a:lnTo>
                    <a:pt x="78" y="137"/>
                  </a:lnTo>
                  <a:lnTo>
                    <a:pt x="72" y="143"/>
                  </a:lnTo>
                  <a:lnTo>
                    <a:pt x="68" y="148"/>
                  </a:lnTo>
                  <a:lnTo>
                    <a:pt x="63" y="156"/>
                  </a:lnTo>
                  <a:lnTo>
                    <a:pt x="59" y="162"/>
                  </a:lnTo>
                  <a:lnTo>
                    <a:pt x="55" y="167"/>
                  </a:lnTo>
                  <a:lnTo>
                    <a:pt x="51" y="173"/>
                  </a:lnTo>
                  <a:lnTo>
                    <a:pt x="47" y="177"/>
                  </a:lnTo>
                  <a:lnTo>
                    <a:pt x="44" y="181"/>
                  </a:lnTo>
                  <a:lnTo>
                    <a:pt x="40" y="186"/>
                  </a:lnTo>
                  <a:lnTo>
                    <a:pt x="38" y="190"/>
                  </a:lnTo>
                  <a:lnTo>
                    <a:pt x="34" y="196"/>
                  </a:lnTo>
                  <a:lnTo>
                    <a:pt x="32" y="200"/>
                  </a:lnTo>
                  <a:lnTo>
                    <a:pt x="26" y="202"/>
                  </a:lnTo>
                  <a:lnTo>
                    <a:pt x="21" y="202"/>
                  </a:lnTo>
                  <a:lnTo>
                    <a:pt x="17" y="200"/>
                  </a:lnTo>
                  <a:lnTo>
                    <a:pt x="11" y="196"/>
                  </a:lnTo>
                  <a:lnTo>
                    <a:pt x="7" y="192"/>
                  </a:lnTo>
                  <a:lnTo>
                    <a:pt x="5" y="188"/>
                  </a:lnTo>
                  <a:lnTo>
                    <a:pt x="2" y="184"/>
                  </a:lnTo>
                  <a:lnTo>
                    <a:pt x="2" y="183"/>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sp>
          <p:nvSpPr>
            <p:cNvPr id="95" name="Freeform 23"/>
            <p:cNvSpPr>
              <a:spLocks/>
            </p:cNvSpPr>
            <p:nvPr/>
          </p:nvSpPr>
          <p:spPr bwMode="auto">
            <a:xfrm>
              <a:off x="425" y="1214"/>
              <a:ext cx="191" cy="96"/>
            </a:xfrm>
            <a:custGeom>
              <a:avLst/>
              <a:gdLst>
                <a:gd name="T0" fmla="*/ 1 w 382"/>
                <a:gd name="T1" fmla="*/ 1 h 192"/>
                <a:gd name="T2" fmla="*/ 1 w 382"/>
                <a:gd name="T3" fmla="*/ 1 h 192"/>
                <a:gd name="T4" fmla="*/ 1 w 382"/>
                <a:gd name="T5" fmla="*/ 1 h 192"/>
                <a:gd name="T6" fmla="*/ 1 w 382"/>
                <a:gd name="T7" fmla="*/ 1 h 192"/>
                <a:gd name="T8" fmla="*/ 1 w 382"/>
                <a:gd name="T9" fmla="*/ 1 h 192"/>
                <a:gd name="T10" fmla="*/ 1 w 382"/>
                <a:gd name="T11" fmla="*/ 1 h 192"/>
                <a:gd name="T12" fmla="*/ 1 w 382"/>
                <a:gd name="T13" fmla="*/ 1 h 192"/>
                <a:gd name="T14" fmla="*/ 1 w 382"/>
                <a:gd name="T15" fmla="*/ 1 h 192"/>
                <a:gd name="T16" fmla="*/ 1 w 382"/>
                <a:gd name="T17" fmla="*/ 1 h 192"/>
                <a:gd name="T18" fmla="*/ 1 w 382"/>
                <a:gd name="T19" fmla="*/ 1 h 192"/>
                <a:gd name="T20" fmla="*/ 1 w 382"/>
                <a:gd name="T21" fmla="*/ 0 h 192"/>
                <a:gd name="T22" fmla="*/ 1 w 382"/>
                <a:gd name="T23" fmla="*/ 0 h 192"/>
                <a:gd name="T24" fmla="*/ 1 w 382"/>
                <a:gd name="T25" fmla="*/ 0 h 192"/>
                <a:gd name="T26" fmla="*/ 1 w 382"/>
                <a:gd name="T27" fmla="*/ 0 h 192"/>
                <a:gd name="T28" fmla="*/ 1 w 382"/>
                <a:gd name="T29" fmla="*/ 0 h 192"/>
                <a:gd name="T30" fmla="*/ 1 w 382"/>
                <a:gd name="T31" fmla="*/ 0 h 192"/>
                <a:gd name="T32" fmla="*/ 1 w 382"/>
                <a:gd name="T33" fmla="*/ 0 h 192"/>
                <a:gd name="T34" fmla="*/ 1 w 382"/>
                <a:gd name="T35" fmla="*/ 0 h 192"/>
                <a:gd name="T36" fmla="*/ 1 w 382"/>
                <a:gd name="T37" fmla="*/ 1 h 192"/>
                <a:gd name="T38" fmla="*/ 1 w 382"/>
                <a:gd name="T39" fmla="*/ 1 h 192"/>
                <a:gd name="T40" fmla="*/ 1 w 382"/>
                <a:gd name="T41" fmla="*/ 1 h 192"/>
                <a:gd name="T42" fmla="*/ 1 w 382"/>
                <a:gd name="T43" fmla="*/ 1 h 192"/>
                <a:gd name="T44" fmla="*/ 1 w 382"/>
                <a:gd name="T45" fmla="*/ 1 h 192"/>
                <a:gd name="T46" fmla="*/ 1 w 382"/>
                <a:gd name="T47" fmla="*/ 1 h 192"/>
                <a:gd name="T48" fmla="*/ 1 w 382"/>
                <a:gd name="T49" fmla="*/ 1 h 192"/>
                <a:gd name="T50" fmla="*/ 1 w 382"/>
                <a:gd name="T51" fmla="*/ 1 h 192"/>
                <a:gd name="T52" fmla="*/ 1 w 382"/>
                <a:gd name="T53" fmla="*/ 1 h 192"/>
                <a:gd name="T54" fmla="*/ 1 w 382"/>
                <a:gd name="T55" fmla="*/ 1 h 192"/>
                <a:gd name="T56" fmla="*/ 1 w 382"/>
                <a:gd name="T57" fmla="*/ 1 h 192"/>
                <a:gd name="T58" fmla="*/ 1 w 382"/>
                <a:gd name="T59" fmla="*/ 1 h 192"/>
                <a:gd name="T60" fmla="*/ 0 w 382"/>
                <a:gd name="T61" fmla="*/ 1 h 192"/>
                <a:gd name="T62" fmla="*/ 0 w 382"/>
                <a:gd name="T63" fmla="*/ 1 h 192"/>
                <a:gd name="T64" fmla="*/ 1 w 382"/>
                <a:gd name="T65" fmla="*/ 1 h 192"/>
                <a:gd name="T66" fmla="*/ 1 w 382"/>
                <a:gd name="T67" fmla="*/ 1 h 192"/>
                <a:gd name="T68" fmla="*/ 1 w 382"/>
                <a:gd name="T69" fmla="*/ 1 h 192"/>
                <a:gd name="T70" fmla="*/ 1 w 382"/>
                <a:gd name="T71" fmla="*/ 1 h 192"/>
                <a:gd name="T72" fmla="*/ 1 w 382"/>
                <a:gd name="T73" fmla="*/ 1 h 192"/>
                <a:gd name="T74" fmla="*/ 1 w 382"/>
                <a:gd name="T75" fmla="*/ 1 h 192"/>
                <a:gd name="T76" fmla="*/ 1 w 382"/>
                <a:gd name="T77" fmla="*/ 1 h 192"/>
                <a:gd name="T78" fmla="*/ 1 w 382"/>
                <a:gd name="T79" fmla="*/ 1 h 192"/>
                <a:gd name="T80" fmla="*/ 1 w 382"/>
                <a:gd name="T81" fmla="*/ 1 h 192"/>
                <a:gd name="T82" fmla="*/ 1 w 382"/>
                <a:gd name="T83" fmla="*/ 1 h 192"/>
                <a:gd name="T84" fmla="*/ 1 w 382"/>
                <a:gd name="T85" fmla="*/ 1 h 192"/>
                <a:gd name="T86" fmla="*/ 1 w 382"/>
                <a:gd name="T87" fmla="*/ 1 h 192"/>
                <a:gd name="T88" fmla="*/ 1 w 382"/>
                <a:gd name="T89" fmla="*/ 1 h 192"/>
                <a:gd name="T90" fmla="*/ 1 w 382"/>
                <a:gd name="T91" fmla="*/ 1 h 192"/>
                <a:gd name="T92" fmla="*/ 1 w 382"/>
                <a:gd name="T93" fmla="*/ 1 h 192"/>
                <a:gd name="T94" fmla="*/ 1 w 382"/>
                <a:gd name="T95" fmla="*/ 1 h 192"/>
                <a:gd name="T96" fmla="*/ 1 w 382"/>
                <a:gd name="T97" fmla="*/ 1 h 192"/>
                <a:gd name="T98" fmla="*/ 1 w 382"/>
                <a:gd name="T99" fmla="*/ 1 h 192"/>
                <a:gd name="T100" fmla="*/ 1 w 382"/>
                <a:gd name="T101" fmla="*/ 1 h 192"/>
                <a:gd name="T102" fmla="*/ 1 w 382"/>
                <a:gd name="T103" fmla="*/ 1 h 192"/>
                <a:gd name="T104" fmla="*/ 1 w 382"/>
                <a:gd name="T105" fmla="*/ 1 h 192"/>
                <a:gd name="T106" fmla="*/ 1 w 382"/>
                <a:gd name="T107" fmla="*/ 1 h 192"/>
                <a:gd name="T108" fmla="*/ 1 w 382"/>
                <a:gd name="T109" fmla="*/ 1 h 192"/>
                <a:gd name="T110" fmla="*/ 1 w 382"/>
                <a:gd name="T111" fmla="*/ 1 h 192"/>
                <a:gd name="T112" fmla="*/ 1 w 382"/>
                <a:gd name="T113" fmla="*/ 1 h 192"/>
                <a:gd name="T114" fmla="*/ 1 w 382"/>
                <a:gd name="T115" fmla="*/ 1 h 192"/>
                <a:gd name="T116" fmla="*/ 1 w 382"/>
                <a:gd name="T117" fmla="*/ 1 h 192"/>
                <a:gd name="T118" fmla="*/ 1 w 382"/>
                <a:gd name="T119" fmla="*/ 1 h 192"/>
                <a:gd name="T120" fmla="*/ 1 w 382"/>
                <a:gd name="T121" fmla="*/ 1 h 19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82" h="192">
                  <a:moveTo>
                    <a:pt x="371" y="66"/>
                  </a:moveTo>
                  <a:lnTo>
                    <a:pt x="374" y="62"/>
                  </a:lnTo>
                  <a:lnTo>
                    <a:pt x="380" y="57"/>
                  </a:lnTo>
                  <a:lnTo>
                    <a:pt x="380" y="55"/>
                  </a:lnTo>
                  <a:lnTo>
                    <a:pt x="382" y="49"/>
                  </a:lnTo>
                  <a:lnTo>
                    <a:pt x="380" y="45"/>
                  </a:lnTo>
                  <a:lnTo>
                    <a:pt x="378" y="41"/>
                  </a:lnTo>
                  <a:lnTo>
                    <a:pt x="374" y="40"/>
                  </a:lnTo>
                  <a:lnTo>
                    <a:pt x="373" y="38"/>
                  </a:lnTo>
                  <a:lnTo>
                    <a:pt x="367" y="36"/>
                  </a:lnTo>
                  <a:lnTo>
                    <a:pt x="363" y="34"/>
                  </a:lnTo>
                  <a:lnTo>
                    <a:pt x="361" y="30"/>
                  </a:lnTo>
                  <a:lnTo>
                    <a:pt x="357" y="30"/>
                  </a:lnTo>
                  <a:lnTo>
                    <a:pt x="354" y="28"/>
                  </a:lnTo>
                  <a:lnTo>
                    <a:pt x="350" y="26"/>
                  </a:lnTo>
                  <a:lnTo>
                    <a:pt x="344" y="24"/>
                  </a:lnTo>
                  <a:lnTo>
                    <a:pt x="340" y="22"/>
                  </a:lnTo>
                  <a:lnTo>
                    <a:pt x="335" y="21"/>
                  </a:lnTo>
                  <a:lnTo>
                    <a:pt x="329" y="19"/>
                  </a:lnTo>
                  <a:lnTo>
                    <a:pt x="323" y="17"/>
                  </a:lnTo>
                  <a:lnTo>
                    <a:pt x="316" y="15"/>
                  </a:lnTo>
                  <a:lnTo>
                    <a:pt x="310" y="11"/>
                  </a:lnTo>
                  <a:lnTo>
                    <a:pt x="302" y="11"/>
                  </a:lnTo>
                  <a:lnTo>
                    <a:pt x="295" y="9"/>
                  </a:lnTo>
                  <a:lnTo>
                    <a:pt x="287" y="7"/>
                  </a:lnTo>
                  <a:lnTo>
                    <a:pt x="279" y="5"/>
                  </a:lnTo>
                  <a:lnTo>
                    <a:pt x="272" y="5"/>
                  </a:lnTo>
                  <a:lnTo>
                    <a:pt x="268" y="3"/>
                  </a:lnTo>
                  <a:lnTo>
                    <a:pt x="264" y="3"/>
                  </a:lnTo>
                  <a:lnTo>
                    <a:pt x="258" y="1"/>
                  </a:lnTo>
                  <a:lnTo>
                    <a:pt x="255" y="1"/>
                  </a:lnTo>
                  <a:lnTo>
                    <a:pt x="253" y="0"/>
                  </a:lnTo>
                  <a:lnTo>
                    <a:pt x="247" y="0"/>
                  </a:lnTo>
                  <a:lnTo>
                    <a:pt x="243" y="0"/>
                  </a:lnTo>
                  <a:lnTo>
                    <a:pt x="239" y="0"/>
                  </a:lnTo>
                  <a:lnTo>
                    <a:pt x="234" y="0"/>
                  </a:lnTo>
                  <a:lnTo>
                    <a:pt x="230" y="0"/>
                  </a:lnTo>
                  <a:lnTo>
                    <a:pt x="226" y="0"/>
                  </a:lnTo>
                  <a:lnTo>
                    <a:pt x="222" y="0"/>
                  </a:lnTo>
                  <a:lnTo>
                    <a:pt x="219" y="0"/>
                  </a:lnTo>
                  <a:lnTo>
                    <a:pt x="215" y="0"/>
                  </a:lnTo>
                  <a:lnTo>
                    <a:pt x="209" y="0"/>
                  </a:lnTo>
                  <a:lnTo>
                    <a:pt x="205" y="0"/>
                  </a:lnTo>
                  <a:lnTo>
                    <a:pt x="201" y="0"/>
                  </a:lnTo>
                  <a:lnTo>
                    <a:pt x="196" y="0"/>
                  </a:lnTo>
                  <a:lnTo>
                    <a:pt x="192" y="0"/>
                  </a:lnTo>
                  <a:lnTo>
                    <a:pt x="188" y="0"/>
                  </a:lnTo>
                  <a:lnTo>
                    <a:pt x="182" y="0"/>
                  </a:lnTo>
                  <a:lnTo>
                    <a:pt x="179" y="0"/>
                  </a:lnTo>
                  <a:lnTo>
                    <a:pt x="175" y="0"/>
                  </a:lnTo>
                  <a:lnTo>
                    <a:pt x="169" y="0"/>
                  </a:lnTo>
                  <a:lnTo>
                    <a:pt x="165" y="0"/>
                  </a:lnTo>
                  <a:lnTo>
                    <a:pt x="162" y="0"/>
                  </a:lnTo>
                  <a:lnTo>
                    <a:pt x="158" y="0"/>
                  </a:lnTo>
                  <a:lnTo>
                    <a:pt x="154" y="1"/>
                  </a:lnTo>
                  <a:lnTo>
                    <a:pt x="150" y="1"/>
                  </a:lnTo>
                  <a:lnTo>
                    <a:pt x="144" y="3"/>
                  </a:lnTo>
                  <a:lnTo>
                    <a:pt x="141" y="5"/>
                  </a:lnTo>
                  <a:lnTo>
                    <a:pt x="137" y="5"/>
                  </a:lnTo>
                  <a:lnTo>
                    <a:pt x="133" y="7"/>
                  </a:lnTo>
                  <a:lnTo>
                    <a:pt x="129" y="9"/>
                  </a:lnTo>
                  <a:lnTo>
                    <a:pt x="123" y="9"/>
                  </a:lnTo>
                  <a:lnTo>
                    <a:pt x="120" y="11"/>
                  </a:lnTo>
                  <a:lnTo>
                    <a:pt x="112" y="13"/>
                  </a:lnTo>
                  <a:lnTo>
                    <a:pt x="104" y="19"/>
                  </a:lnTo>
                  <a:lnTo>
                    <a:pt x="99" y="21"/>
                  </a:lnTo>
                  <a:lnTo>
                    <a:pt x="91" y="24"/>
                  </a:lnTo>
                  <a:lnTo>
                    <a:pt x="85" y="30"/>
                  </a:lnTo>
                  <a:lnTo>
                    <a:pt x="80" y="34"/>
                  </a:lnTo>
                  <a:lnTo>
                    <a:pt x="72" y="38"/>
                  </a:lnTo>
                  <a:lnTo>
                    <a:pt x="66" y="41"/>
                  </a:lnTo>
                  <a:lnTo>
                    <a:pt x="61" y="45"/>
                  </a:lnTo>
                  <a:lnTo>
                    <a:pt x="55" y="51"/>
                  </a:lnTo>
                  <a:lnTo>
                    <a:pt x="49" y="57"/>
                  </a:lnTo>
                  <a:lnTo>
                    <a:pt x="46" y="62"/>
                  </a:lnTo>
                  <a:lnTo>
                    <a:pt x="42" y="68"/>
                  </a:lnTo>
                  <a:lnTo>
                    <a:pt x="36" y="72"/>
                  </a:lnTo>
                  <a:lnTo>
                    <a:pt x="32" y="78"/>
                  </a:lnTo>
                  <a:lnTo>
                    <a:pt x="28" y="83"/>
                  </a:lnTo>
                  <a:lnTo>
                    <a:pt x="23" y="89"/>
                  </a:lnTo>
                  <a:lnTo>
                    <a:pt x="21" y="95"/>
                  </a:lnTo>
                  <a:lnTo>
                    <a:pt x="17" y="100"/>
                  </a:lnTo>
                  <a:lnTo>
                    <a:pt x="15" y="104"/>
                  </a:lnTo>
                  <a:lnTo>
                    <a:pt x="11" y="110"/>
                  </a:lnTo>
                  <a:lnTo>
                    <a:pt x="9" y="116"/>
                  </a:lnTo>
                  <a:lnTo>
                    <a:pt x="8" y="121"/>
                  </a:lnTo>
                  <a:lnTo>
                    <a:pt x="6" y="127"/>
                  </a:lnTo>
                  <a:lnTo>
                    <a:pt x="2" y="133"/>
                  </a:lnTo>
                  <a:lnTo>
                    <a:pt x="2" y="138"/>
                  </a:lnTo>
                  <a:lnTo>
                    <a:pt x="2" y="142"/>
                  </a:lnTo>
                  <a:lnTo>
                    <a:pt x="0" y="148"/>
                  </a:lnTo>
                  <a:lnTo>
                    <a:pt x="0" y="152"/>
                  </a:lnTo>
                  <a:lnTo>
                    <a:pt x="0" y="159"/>
                  </a:lnTo>
                  <a:lnTo>
                    <a:pt x="0" y="161"/>
                  </a:lnTo>
                  <a:lnTo>
                    <a:pt x="0" y="165"/>
                  </a:lnTo>
                  <a:lnTo>
                    <a:pt x="0" y="171"/>
                  </a:lnTo>
                  <a:lnTo>
                    <a:pt x="2" y="173"/>
                  </a:lnTo>
                  <a:lnTo>
                    <a:pt x="2" y="178"/>
                  </a:lnTo>
                  <a:lnTo>
                    <a:pt x="6" y="184"/>
                  </a:lnTo>
                  <a:lnTo>
                    <a:pt x="8" y="188"/>
                  </a:lnTo>
                  <a:lnTo>
                    <a:pt x="11" y="192"/>
                  </a:lnTo>
                  <a:lnTo>
                    <a:pt x="15" y="192"/>
                  </a:lnTo>
                  <a:lnTo>
                    <a:pt x="21" y="192"/>
                  </a:lnTo>
                  <a:lnTo>
                    <a:pt x="25" y="192"/>
                  </a:lnTo>
                  <a:lnTo>
                    <a:pt x="28" y="188"/>
                  </a:lnTo>
                  <a:lnTo>
                    <a:pt x="34" y="184"/>
                  </a:lnTo>
                  <a:lnTo>
                    <a:pt x="38" y="182"/>
                  </a:lnTo>
                  <a:lnTo>
                    <a:pt x="42" y="176"/>
                  </a:lnTo>
                  <a:lnTo>
                    <a:pt x="47" y="171"/>
                  </a:lnTo>
                  <a:lnTo>
                    <a:pt x="47" y="167"/>
                  </a:lnTo>
                  <a:lnTo>
                    <a:pt x="49" y="163"/>
                  </a:lnTo>
                  <a:lnTo>
                    <a:pt x="51" y="159"/>
                  </a:lnTo>
                  <a:lnTo>
                    <a:pt x="53" y="156"/>
                  </a:lnTo>
                  <a:lnTo>
                    <a:pt x="53" y="152"/>
                  </a:lnTo>
                  <a:lnTo>
                    <a:pt x="53" y="146"/>
                  </a:lnTo>
                  <a:lnTo>
                    <a:pt x="55" y="142"/>
                  </a:lnTo>
                  <a:lnTo>
                    <a:pt x="57" y="138"/>
                  </a:lnTo>
                  <a:lnTo>
                    <a:pt x="59" y="133"/>
                  </a:lnTo>
                  <a:lnTo>
                    <a:pt x="59" y="129"/>
                  </a:lnTo>
                  <a:lnTo>
                    <a:pt x="61" y="125"/>
                  </a:lnTo>
                  <a:lnTo>
                    <a:pt x="63" y="121"/>
                  </a:lnTo>
                  <a:lnTo>
                    <a:pt x="66" y="117"/>
                  </a:lnTo>
                  <a:lnTo>
                    <a:pt x="66" y="114"/>
                  </a:lnTo>
                  <a:lnTo>
                    <a:pt x="70" y="108"/>
                  </a:lnTo>
                  <a:lnTo>
                    <a:pt x="72" y="106"/>
                  </a:lnTo>
                  <a:lnTo>
                    <a:pt x="80" y="98"/>
                  </a:lnTo>
                  <a:lnTo>
                    <a:pt x="85" y="91"/>
                  </a:lnTo>
                  <a:lnTo>
                    <a:pt x="89" y="87"/>
                  </a:lnTo>
                  <a:lnTo>
                    <a:pt x="93" y="83"/>
                  </a:lnTo>
                  <a:lnTo>
                    <a:pt x="97" y="79"/>
                  </a:lnTo>
                  <a:lnTo>
                    <a:pt x="101" y="76"/>
                  </a:lnTo>
                  <a:lnTo>
                    <a:pt x="104" y="74"/>
                  </a:lnTo>
                  <a:lnTo>
                    <a:pt x="110" y="70"/>
                  </a:lnTo>
                  <a:lnTo>
                    <a:pt x="114" y="68"/>
                  </a:lnTo>
                  <a:lnTo>
                    <a:pt x="120" y="64"/>
                  </a:lnTo>
                  <a:lnTo>
                    <a:pt x="123" y="62"/>
                  </a:lnTo>
                  <a:lnTo>
                    <a:pt x="131" y="59"/>
                  </a:lnTo>
                  <a:lnTo>
                    <a:pt x="137" y="57"/>
                  </a:lnTo>
                  <a:lnTo>
                    <a:pt x="144" y="55"/>
                  </a:lnTo>
                  <a:lnTo>
                    <a:pt x="150" y="51"/>
                  </a:lnTo>
                  <a:lnTo>
                    <a:pt x="156" y="49"/>
                  </a:lnTo>
                  <a:lnTo>
                    <a:pt x="163" y="49"/>
                  </a:lnTo>
                  <a:lnTo>
                    <a:pt x="171" y="47"/>
                  </a:lnTo>
                  <a:lnTo>
                    <a:pt x="179" y="43"/>
                  </a:lnTo>
                  <a:lnTo>
                    <a:pt x="188" y="43"/>
                  </a:lnTo>
                  <a:lnTo>
                    <a:pt x="190" y="43"/>
                  </a:lnTo>
                  <a:lnTo>
                    <a:pt x="194" y="41"/>
                  </a:lnTo>
                  <a:lnTo>
                    <a:pt x="198" y="41"/>
                  </a:lnTo>
                  <a:lnTo>
                    <a:pt x="201" y="41"/>
                  </a:lnTo>
                  <a:lnTo>
                    <a:pt x="207" y="41"/>
                  </a:lnTo>
                  <a:lnTo>
                    <a:pt x="211" y="41"/>
                  </a:lnTo>
                  <a:lnTo>
                    <a:pt x="215" y="41"/>
                  </a:lnTo>
                  <a:lnTo>
                    <a:pt x="219" y="41"/>
                  </a:lnTo>
                  <a:lnTo>
                    <a:pt x="222" y="41"/>
                  </a:lnTo>
                  <a:lnTo>
                    <a:pt x="226" y="41"/>
                  </a:lnTo>
                  <a:lnTo>
                    <a:pt x="230" y="43"/>
                  </a:lnTo>
                  <a:lnTo>
                    <a:pt x="234" y="43"/>
                  </a:lnTo>
                  <a:lnTo>
                    <a:pt x="239" y="43"/>
                  </a:lnTo>
                  <a:lnTo>
                    <a:pt x="241" y="43"/>
                  </a:lnTo>
                  <a:lnTo>
                    <a:pt x="245" y="43"/>
                  </a:lnTo>
                  <a:lnTo>
                    <a:pt x="251" y="43"/>
                  </a:lnTo>
                  <a:lnTo>
                    <a:pt x="255" y="43"/>
                  </a:lnTo>
                  <a:lnTo>
                    <a:pt x="258" y="43"/>
                  </a:lnTo>
                  <a:lnTo>
                    <a:pt x="262" y="45"/>
                  </a:lnTo>
                  <a:lnTo>
                    <a:pt x="266" y="47"/>
                  </a:lnTo>
                  <a:lnTo>
                    <a:pt x="274" y="47"/>
                  </a:lnTo>
                  <a:lnTo>
                    <a:pt x="281" y="49"/>
                  </a:lnTo>
                  <a:lnTo>
                    <a:pt x="289" y="49"/>
                  </a:lnTo>
                  <a:lnTo>
                    <a:pt x="297" y="53"/>
                  </a:lnTo>
                  <a:lnTo>
                    <a:pt x="302" y="55"/>
                  </a:lnTo>
                  <a:lnTo>
                    <a:pt x="310" y="57"/>
                  </a:lnTo>
                  <a:lnTo>
                    <a:pt x="316" y="57"/>
                  </a:lnTo>
                  <a:lnTo>
                    <a:pt x="321" y="59"/>
                  </a:lnTo>
                  <a:lnTo>
                    <a:pt x="327" y="60"/>
                  </a:lnTo>
                  <a:lnTo>
                    <a:pt x="333" y="62"/>
                  </a:lnTo>
                  <a:lnTo>
                    <a:pt x="338" y="62"/>
                  </a:lnTo>
                  <a:lnTo>
                    <a:pt x="344" y="64"/>
                  </a:lnTo>
                  <a:lnTo>
                    <a:pt x="348" y="64"/>
                  </a:lnTo>
                  <a:lnTo>
                    <a:pt x="354" y="66"/>
                  </a:lnTo>
                  <a:lnTo>
                    <a:pt x="355" y="66"/>
                  </a:lnTo>
                  <a:lnTo>
                    <a:pt x="361" y="66"/>
                  </a:lnTo>
                  <a:lnTo>
                    <a:pt x="367" y="66"/>
                  </a:lnTo>
                  <a:lnTo>
                    <a:pt x="371" y="6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sp>
          <p:nvSpPr>
            <p:cNvPr id="96" name="Freeform 24"/>
            <p:cNvSpPr>
              <a:spLocks/>
            </p:cNvSpPr>
            <p:nvPr/>
          </p:nvSpPr>
          <p:spPr bwMode="auto">
            <a:xfrm>
              <a:off x="355" y="1341"/>
              <a:ext cx="467" cy="217"/>
            </a:xfrm>
            <a:custGeom>
              <a:avLst/>
              <a:gdLst>
                <a:gd name="T0" fmla="*/ 0 w 936"/>
                <a:gd name="T1" fmla="*/ 1 h 434"/>
                <a:gd name="T2" fmla="*/ 0 w 936"/>
                <a:gd name="T3" fmla="*/ 1 h 434"/>
                <a:gd name="T4" fmla="*/ 0 w 936"/>
                <a:gd name="T5" fmla="*/ 1 h 434"/>
                <a:gd name="T6" fmla="*/ 0 w 936"/>
                <a:gd name="T7" fmla="*/ 1 h 434"/>
                <a:gd name="T8" fmla="*/ 0 w 936"/>
                <a:gd name="T9" fmla="*/ 1 h 434"/>
                <a:gd name="T10" fmla="*/ 0 w 936"/>
                <a:gd name="T11" fmla="*/ 1 h 434"/>
                <a:gd name="T12" fmla="*/ 0 w 936"/>
                <a:gd name="T13" fmla="*/ 1 h 434"/>
                <a:gd name="T14" fmla="*/ 0 w 936"/>
                <a:gd name="T15" fmla="*/ 1 h 434"/>
                <a:gd name="T16" fmla="*/ 0 w 936"/>
                <a:gd name="T17" fmla="*/ 1 h 434"/>
                <a:gd name="T18" fmla="*/ 0 w 936"/>
                <a:gd name="T19" fmla="*/ 1 h 434"/>
                <a:gd name="T20" fmla="*/ 0 w 936"/>
                <a:gd name="T21" fmla="*/ 1 h 434"/>
                <a:gd name="T22" fmla="*/ 0 w 936"/>
                <a:gd name="T23" fmla="*/ 1 h 434"/>
                <a:gd name="T24" fmla="*/ 0 w 936"/>
                <a:gd name="T25" fmla="*/ 1 h 434"/>
                <a:gd name="T26" fmla="*/ 0 w 936"/>
                <a:gd name="T27" fmla="*/ 1 h 434"/>
                <a:gd name="T28" fmla="*/ 0 w 936"/>
                <a:gd name="T29" fmla="*/ 1 h 434"/>
                <a:gd name="T30" fmla="*/ 0 w 936"/>
                <a:gd name="T31" fmla="*/ 1 h 434"/>
                <a:gd name="T32" fmla="*/ 0 w 936"/>
                <a:gd name="T33" fmla="*/ 1 h 434"/>
                <a:gd name="T34" fmla="*/ 0 w 936"/>
                <a:gd name="T35" fmla="*/ 1 h 434"/>
                <a:gd name="T36" fmla="*/ 0 w 936"/>
                <a:gd name="T37" fmla="*/ 1 h 434"/>
                <a:gd name="T38" fmla="*/ 0 w 936"/>
                <a:gd name="T39" fmla="*/ 1 h 434"/>
                <a:gd name="T40" fmla="*/ 0 w 936"/>
                <a:gd name="T41" fmla="*/ 1 h 434"/>
                <a:gd name="T42" fmla="*/ 0 w 936"/>
                <a:gd name="T43" fmla="*/ 1 h 434"/>
                <a:gd name="T44" fmla="*/ 0 w 936"/>
                <a:gd name="T45" fmla="*/ 1 h 434"/>
                <a:gd name="T46" fmla="*/ 0 w 936"/>
                <a:gd name="T47" fmla="*/ 1 h 434"/>
                <a:gd name="T48" fmla="*/ 0 w 936"/>
                <a:gd name="T49" fmla="*/ 1 h 434"/>
                <a:gd name="T50" fmla="*/ 0 w 936"/>
                <a:gd name="T51" fmla="*/ 1 h 434"/>
                <a:gd name="T52" fmla="*/ 0 w 936"/>
                <a:gd name="T53" fmla="*/ 1 h 434"/>
                <a:gd name="T54" fmla="*/ 0 w 936"/>
                <a:gd name="T55" fmla="*/ 1 h 434"/>
                <a:gd name="T56" fmla="*/ 0 w 936"/>
                <a:gd name="T57" fmla="*/ 1 h 434"/>
                <a:gd name="T58" fmla="*/ 0 w 936"/>
                <a:gd name="T59" fmla="*/ 1 h 434"/>
                <a:gd name="T60" fmla="*/ 0 w 936"/>
                <a:gd name="T61" fmla="*/ 1 h 434"/>
                <a:gd name="T62" fmla="*/ 0 w 936"/>
                <a:gd name="T63" fmla="*/ 1 h 434"/>
                <a:gd name="T64" fmla="*/ 0 w 936"/>
                <a:gd name="T65" fmla="*/ 1 h 434"/>
                <a:gd name="T66" fmla="*/ 0 w 936"/>
                <a:gd name="T67" fmla="*/ 1 h 434"/>
                <a:gd name="T68" fmla="*/ 0 w 936"/>
                <a:gd name="T69" fmla="*/ 1 h 434"/>
                <a:gd name="T70" fmla="*/ 0 w 936"/>
                <a:gd name="T71" fmla="*/ 1 h 434"/>
                <a:gd name="T72" fmla="*/ 0 w 936"/>
                <a:gd name="T73" fmla="*/ 1 h 434"/>
                <a:gd name="T74" fmla="*/ 0 w 936"/>
                <a:gd name="T75" fmla="*/ 1 h 434"/>
                <a:gd name="T76" fmla="*/ 0 w 936"/>
                <a:gd name="T77" fmla="*/ 1 h 434"/>
                <a:gd name="T78" fmla="*/ 0 w 936"/>
                <a:gd name="T79" fmla="*/ 1 h 434"/>
                <a:gd name="T80" fmla="*/ 0 w 936"/>
                <a:gd name="T81" fmla="*/ 1 h 434"/>
                <a:gd name="T82" fmla="*/ 0 w 936"/>
                <a:gd name="T83" fmla="*/ 1 h 434"/>
                <a:gd name="T84" fmla="*/ 0 w 936"/>
                <a:gd name="T85" fmla="*/ 1 h 434"/>
                <a:gd name="T86" fmla="*/ 0 w 936"/>
                <a:gd name="T87" fmla="*/ 1 h 434"/>
                <a:gd name="T88" fmla="*/ 0 w 936"/>
                <a:gd name="T89" fmla="*/ 1 h 434"/>
                <a:gd name="T90" fmla="*/ 0 w 936"/>
                <a:gd name="T91" fmla="*/ 1 h 434"/>
                <a:gd name="T92" fmla="*/ 0 w 936"/>
                <a:gd name="T93" fmla="*/ 1 h 434"/>
                <a:gd name="T94" fmla="*/ 0 w 936"/>
                <a:gd name="T95" fmla="*/ 1 h 434"/>
                <a:gd name="T96" fmla="*/ 0 w 936"/>
                <a:gd name="T97" fmla="*/ 1 h 434"/>
                <a:gd name="T98" fmla="*/ 0 w 936"/>
                <a:gd name="T99" fmla="*/ 1 h 434"/>
                <a:gd name="T100" fmla="*/ 0 w 936"/>
                <a:gd name="T101" fmla="*/ 1 h 434"/>
                <a:gd name="T102" fmla="*/ 0 w 936"/>
                <a:gd name="T103" fmla="*/ 1 h 434"/>
                <a:gd name="T104" fmla="*/ 0 w 936"/>
                <a:gd name="T105" fmla="*/ 1 h 434"/>
                <a:gd name="T106" fmla="*/ 0 w 936"/>
                <a:gd name="T107" fmla="*/ 1 h 434"/>
                <a:gd name="T108" fmla="*/ 0 w 936"/>
                <a:gd name="T109" fmla="*/ 1 h 434"/>
                <a:gd name="T110" fmla="*/ 0 w 936"/>
                <a:gd name="T111" fmla="*/ 1 h 434"/>
                <a:gd name="T112" fmla="*/ 0 w 936"/>
                <a:gd name="T113" fmla="*/ 1 h 434"/>
                <a:gd name="T114" fmla="*/ 0 w 936"/>
                <a:gd name="T115" fmla="*/ 1 h 434"/>
                <a:gd name="T116" fmla="*/ 0 w 936"/>
                <a:gd name="T117" fmla="*/ 1 h 434"/>
                <a:gd name="T118" fmla="*/ 0 w 936"/>
                <a:gd name="T119" fmla="*/ 0 h 434"/>
                <a:gd name="T120" fmla="*/ 0 w 936"/>
                <a:gd name="T121" fmla="*/ 1 h 434"/>
                <a:gd name="T122" fmla="*/ 0 w 936"/>
                <a:gd name="T123" fmla="*/ 1 h 4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36" h="434">
                  <a:moveTo>
                    <a:pt x="139" y="38"/>
                  </a:moveTo>
                  <a:lnTo>
                    <a:pt x="131" y="40"/>
                  </a:lnTo>
                  <a:lnTo>
                    <a:pt x="126" y="44"/>
                  </a:lnTo>
                  <a:lnTo>
                    <a:pt x="118" y="46"/>
                  </a:lnTo>
                  <a:lnTo>
                    <a:pt x="112" y="52"/>
                  </a:lnTo>
                  <a:lnTo>
                    <a:pt x="107" y="54"/>
                  </a:lnTo>
                  <a:lnTo>
                    <a:pt x="101" y="59"/>
                  </a:lnTo>
                  <a:lnTo>
                    <a:pt x="95" y="63"/>
                  </a:lnTo>
                  <a:lnTo>
                    <a:pt x="91" y="71"/>
                  </a:lnTo>
                  <a:lnTo>
                    <a:pt x="86" y="75"/>
                  </a:lnTo>
                  <a:lnTo>
                    <a:pt x="80" y="82"/>
                  </a:lnTo>
                  <a:lnTo>
                    <a:pt x="76" y="88"/>
                  </a:lnTo>
                  <a:lnTo>
                    <a:pt x="72" y="94"/>
                  </a:lnTo>
                  <a:lnTo>
                    <a:pt x="69" y="101"/>
                  </a:lnTo>
                  <a:lnTo>
                    <a:pt x="65" y="109"/>
                  </a:lnTo>
                  <a:lnTo>
                    <a:pt x="63" y="116"/>
                  </a:lnTo>
                  <a:lnTo>
                    <a:pt x="61" y="122"/>
                  </a:lnTo>
                  <a:lnTo>
                    <a:pt x="59" y="130"/>
                  </a:lnTo>
                  <a:lnTo>
                    <a:pt x="57" y="137"/>
                  </a:lnTo>
                  <a:lnTo>
                    <a:pt x="55" y="141"/>
                  </a:lnTo>
                  <a:lnTo>
                    <a:pt x="55" y="145"/>
                  </a:lnTo>
                  <a:lnTo>
                    <a:pt x="55" y="149"/>
                  </a:lnTo>
                  <a:lnTo>
                    <a:pt x="55" y="154"/>
                  </a:lnTo>
                  <a:lnTo>
                    <a:pt x="55" y="158"/>
                  </a:lnTo>
                  <a:lnTo>
                    <a:pt x="55" y="162"/>
                  </a:lnTo>
                  <a:lnTo>
                    <a:pt x="55" y="166"/>
                  </a:lnTo>
                  <a:lnTo>
                    <a:pt x="57" y="170"/>
                  </a:lnTo>
                  <a:lnTo>
                    <a:pt x="57" y="173"/>
                  </a:lnTo>
                  <a:lnTo>
                    <a:pt x="59" y="177"/>
                  </a:lnTo>
                  <a:lnTo>
                    <a:pt x="59" y="181"/>
                  </a:lnTo>
                  <a:lnTo>
                    <a:pt x="61" y="187"/>
                  </a:lnTo>
                  <a:lnTo>
                    <a:pt x="61" y="191"/>
                  </a:lnTo>
                  <a:lnTo>
                    <a:pt x="63" y="192"/>
                  </a:lnTo>
                  <a:lnTo>
                    <a:pt x="65" y="198"/>
                  </a:lnTo>
                  <a:lnTo>
                    <a:pt x="67" y="202"/>
                  </a:lnTo>
                  <a:lnTo>
                    <a:pt x="67" y="206"/>
                  </a:lnTo>
                  <a:lnTo>
                    <a:pt x="69" y="210"/>
                  </a:lnTo>
                  <a:lnTo>
                    <a:pt x="72" y="213"/>
                  </a:lnTo>
                  <a:lnTo>
                    <a:pt x="74" y="219"/>
                  </a:lnTo>
                  <a:lnTo>
                    <a:pt x="80" y="225"/>
                  </a:lnTo>
                  <a:lnTo>
                    <a:pt x="86" y="232"/>
                  </a:lnTo>
                  <a:lnTo>
                    <a:pt x="91" y="236"/>
                  </a:lnTo>
                  <a:lnTo>
                    <a:pt x="93" y="240"/>
                  </a:lnTo>
                  <a:lnTo>
                    <a:pt x="99" y="244"/>
                  </a:lnTo>
                  <a:lnTo>
                    <a:pt x="103" y="248"/>
                  </a:lnTo>
                  <a:lnTo>
                    <a:pt x="105" y="251"/>
                  </a:lnTo>
                  <a:lnTo>
                    <a:pt x="110" y="253"/>
                  </a:lnTo>
                  <a:lnTo>
                    <a:pt x="114" y="257"/>
                  </a:lnTo>
                  <a:lnTo>
                    <a:pt x="120" y="261"/>
                  </a:lnTo>
                  <a:lnTo>
                    <a:pt x="124" y="263"/>
                  </a:lnTo>
                  <a:lnTo>
                    <a:pt x="129" y="265"/>
                  </a:lnTo>
                  <a:lnTo>
                    <a:pt x="133" y="269"/>
                  </a:lnTo>
                  <a:lnTo>
                    <a:pt x="139" y="270"/>
                  </a:lnTo>
                  <a:lnTo>
                    <a:pt x="145" y="272"/>
                  </a:lnTo>
                  <a:lnTo>
                    <a:pt x="150" y="274"/>
                  </a:lnTo>
                  <a:lnTo>
                    <a:pt x="156" y="276"/>
                  </a:lnTo>
                  <a:lnTo>
                    <a:pt x="162" y="276"/>
                  </a:lnTo>
                  <a:lnTo>
                    <a:pt x="168" y="278"/>
                  </a:lnTo>
                  <a:lnTo>
                    <a:pt x="173" y="280"/>
                  </a:lnTo>
                  <a:lnTo>
                    <a:pt x="179" y="282"/>
                  </a:lnTo>
                  <a:lnTo>
                    <a:pt x="187" y="282"/>
                  </a:lnTo>
                  <a:lnTo>
                    <a:pt x="192" y="282"/>
                  </a:lnTo>
                  <a:lnTo>
                    <a:pt x="198" y="284"/>
                  </a:lnTo>
                  <a:lnTo>
                    <a:pt x="204" y="284"/>
                  </a:lnTo>
                  <a:lnTo>
                    <a:pt x="211" y="286"/>
                  </a:lnTo>
                  <a:lnTo>
                    <a:pt x="217" y="286"/>
                  </a:lnTo>
                  <a:lnTo>
                    <a:pt x="225" y="286"/>
                  </a:lnTo>
                  <a:lnTo>
                    <a:pt x="230" y="286"/>
                  </a:lnTo>
                  <a:lnTo>
                    <a:pt x="236" y="288"/>
                  </a:lnTo>
                  <a:lnTo>
                    <a:pt x="244" y="288"/>
                  </a:lnTo>
                  <a:lnTo>
                    <a:pt x="249" y="288"/>
                  </a:lnTo>
                  <a:lnTo>
                    <a:pt x="257" y="288"/>
                  </a:lnTo>
                  <a:lnTo>
                    <a:pt x="263" y="288"/>
                  </a:lnTo>
                  <a:lnTo>
                    <a:pt x="268" y="286"/>
                  </a:lnTo>
                  <a:lnTo>
                    <a:pt x="276" y="286"/>
                  </a:lnTo>
                  <a:lnTo>
                    <a:pt x="282" y="286"/>
                  </a:lnTo>
                  <a:lnTo>
                    <a:pt x="289" y="286"/>
                  </a:lnTo>
                  <a:lnTo>
                    <a:pt x="295" y="284"/>
                  </a:lnTo>
                  <a:lnTo>
                    <a:pt x="301" y="284"/>
                  </a:lnTo>
                  <a:lnTo>
                    <a:pt x="308" y="282"/>
                  </a:lnTo>
                  <a:lnTo>
                    <a:pt x="314" y="282"/>
                  </a:lnTo>
                  <a:lnTo>
                    <a:pt x="320" y="282"/>
                  </a:lnTo>
                  <a:lnTo>
                    <a:pt x="327" y="280"/>
                  </a:lnTo>
                  <a:lnTo>
                    <a:pt x="331" y="280"/>
                  </a:lnTo>
                  <a:lnTo>
                    <a:pt x="339" y="278"/>
                  </a:lnTo>
                  <a:lnTo>
                    <a:pt x="344" y="276"/>
                  </a:lnTo>
                  <a:lnTo>
                    <a:pt x="350" y="276"/>
                  </a:lnTo>
                  <a:lnTo>
                    <a:pt x="356" y="276"/>
                  </a:lnTo>
                  <a:lnTo>
                    <a:pt x="361" y="274"/>
                  </a:lnTo>
                  <a:lnTo>
                    <a:pt x="367" y="272"/>
                  </a:lnTo>
                  <a:lnTo>
                    <a:pt x="373" y="272"/>
                  </a:lnTo>
                  <a:lnTo>
                    <a:pt x="379" y="272"/>
                  </a:lnTo>
                  <a:lnTo>
                    <a:pt x="384" y="270"/>
                  </a:lnTo>
                  <a:lnTo>
                    <a:pt x="388" y="270"/>
                  </a:lnTo>
                  <a:lnTo>
                    <a:pt x="394" y="269"/>
                  </a:lnTo>
                  <a:lnTo>
                    <a:pt x="398" y="269"/>
                  </a:lnTo>
                  <a:lnTo>
                    <a:pt x="401" y="267"/>
                  </a:lnTo>
                  <a:lnTo>
                    <a:pt x="407" y="265"/>
                  </a:lnTo>
                  <a:lnTo>
                    <a:pt x="411" y="265"/>
                  </a:lnTo>
                  <a:lnTo>
                    <a:pt x="415" y="263"/>
                  </a:lnTo>
                  <a:lnTo>
                    <a:pt x="418" y="263"/>
                  </a:lnTo>
                  <a:lnTo>
                    <a:pt x="426" y="261"/>
                  </a:lnTo>
                  <a:lnTo>
                    <a:pt x="432" y="259"/>
                  </a:lnTo>
                  <a:lnTo>
                    <a:pt x="438" y="257"/>
                  </a:lnTo>
                  <a:lnTo>
                    <a:pt x="443" y="257"/>
                  </a:lnTo>
                  <a:lnTo>
                    <a:pt x="447" y="255"/>
                  </a:lnTo>
                  <a:lnTo>
                    <a:pt x="451" y="255"/>
                  </a:lnTo>
                  <a:lnTo>
                    <a:pt x="457" y="257"/>
                  </a:lnTo>
                  <a:lnTo>
                    <a:pt x="460" y="257"/>
                  </a:lnTo>
                  <a:lnTo>
                    <a:pt x="464" y="259"/>
                  </a:lnTo>
                  <a:lnTo>
                    <a:pt x="470" y="263"/>
                  </a:lnTo>
                  <a:lnTo>
                    <a:pt x="476" y="267"/>
                  </a:lnTo>
                  <a:lnTo>
                    <a:pt x="481" y="270"/>
                  </a:lnTo>
                  <a:lnTo>
                    <a:pt x="487" y="276"/>
                  </a:lnTo>
                  <a:lnTo>
                    <a:pt x="493" y="280"/>
                  </a:lnTo>
                  <a:lnTo>
                    <a:pt x="500" y="286"/>
                  </a:lnTo>
                  <a:lnTo>
                    <a:pt x="506" y="291"/>
                  </a:lnTo>
                  <a:lnTo>
                    <a:pt x="512" y="297"/>
                  </a:lnTo>
                  <a:lnTo>
                    <a:pt x="519" y="303"/>
                  </a:lnTo>
                  <a:lnTo>
                    <a:pt x="523" y="307"/>
                  </a:lnTo>
                  <a:lnTo>
                    <a:pt x="527" y="310"/>
                  </a:lnTo>
                  <a:lnTo>
                    <a:pt x="531" y="314"/>
                  </a:lnTo>
                  <a:lnTo>
                    <a:pt x="534" y="318"/>
                  </a:lnTo>
                  <a:lnTo>
                    <a:pt x="538" y="322"/>
                  </a:lnTo>
                  <a:lnTo>
                    <a:pt x="542" y="324"/>
                  </a:lnTo>
                  <a:lnTo>
                    <a:pt x="548" y="328"/>
                  </a:lnTo>
                  <a:lnTo>
                    <a:pt x="552" y="329"/>
                  </a:lnTo>
                  <a:lnTo>
                    <a:pt x="555" y="333"/>
                  </a:lnTo>
                  <a:lnTo>
                    <a:pt x="559" y="337"/>
                  </a:lnTo>
                  <a:lnTo>
                    <a:pt x="563" y="341"/>
                  </a:lnTo>
                  <a:lnTo>
                    <a:pt x="567" y="343"/>
                  </a:lnTo>
                  <a:lnTo>
                    <a:pt x="573" y="347"/>
                  </a:lnTo>
                  <a:lnTo>
                    <a:pt x="576" y="348"/>
                  </a:lnTo>
                  <a:lnTo>
                    <a:pt x="582" y="352"/>
                  </a:lnTo>
                  <a:lnTo>
                    <a:pt x="586" y="354"/>
                  </a:lnTo>
                  <a:lnTo>
                    <a:pt x="592" y="358"/>
                  </a:lnTo>
                  <a:lnTo>
                    <a:pt x="597" y="360"/>
                  </a:lnTo>
                  <a:lnTo>
                    <a:pt x="601" y="364"/>
                  </a:lnTo>
                  <a:lnTo>
                    <a:pt x="607" y="366"/>
                  </a:lnTo>
                  <a:lnTo>
                    <a:pt x="611" y="369"/>
                  </a:lnTo>
                  <a:lnTo>
                    <a:pt x="618" y="371"/>
                  </a:lnTo>
                  <a:lnTo>
                    <a:pt x="624" y="373"/>
                  </a:lnTo>
                  <a:lnTo>
                    <a:pt x="630" y="375"/>
                  </a:lnTo>
                  <a:lnTo>
                    <a:pt x="633" y="377"/>
                  </a:lnTo>
                  <a:lnTo>
                    <a:pt x="639" y="379"/>
                  </a:lnTo>
                  <a:lnTo>
                    <a:pt x="647" y="381"/>
                  </a:lnTo>
                  <a:lnTo>
                    <a:pt x="652" y="383"/>
                  </a:lnTo>
                  <a:lnTo>
                    <a:pt x="658" y="385"/>
                  </a:lnTo>
                  <a:lnTo>
                    <a:pt x="664" y="385"/>
                  </a:lnTo>
                  <a:lnTo>
                    <a:pt x="669" y="386"/>
                  </a:lnTo>
                  <a:lnTo>
                    <a:pt x="677" y="388"/>
                  </a:lnTo>
                  <a:lnTo>
                    <a:pt x="683" y="390"/>
                  </a:lnTo>
                  <a:lnTo>
                    <a:pt x="690" y="390"/>
                  </a:lnTo>
                  <a:lnTo>
                    <a:pt x="696" y="392"/>
                  </a:lnTo>
                  <a:lnTo>
                    <a:pt x="704" y="392"/>
                  </a:lnTo>
                  <a:lnTo>
                    <a:pt x="711" y="392"/>
                  </a:lnTo>
                  <a:lnTo>
                    <a:pt x="717" y="392"/>
                  </a:lnTo>
                  <a:lnTo>
                    <a:pt x="725" y="390"/>
                  </a:lnTo>
                  <a:lnTo>
                    <a:pt x="730" y="390"/>
                  </a:lnTo>
                  <a:lnTo>
                    <a:pt x="736" y="390"/>
                  </a:lnTo>
                  <a:lnTo>
                    <a:pt x="742" y="388"/>
                  </a:lnTo>
                  <a:lnTo>
                    <a:pt x="747" y="388"/>
                  </a:lnTo>
                  <a:lnTo>
                    <a:pt x="753" y="388"/>
                  </a:lnTo>
                  <a:lnTo>
                    <a:pt x="759" y="386"/>
                  </a:lnTo>
                  <a:lnTo>
                    <a:pt x="765" y="385"/>
                  </a:lnTo>
                  <a:lnTo>
                    <a:pt x="770" y="385"/>
                  </a:lnTo>
                  <a:lnTo>
                    <a:pt x="776" y="385"/>
                  </a:lnTo>
                  <a:lnTo>
                    <a:pt x="782" y="381"/>
                  </a:lnTo>
                  <a:lnTo>
                    <a:pt x="785" y="381"/>
                  </a:lnTo>
                  <a:lnTo>
                    <a:pt x="791" y="379"/>
                  </a:lnTo>
                  <a:lnTo>
                    <a:pt x="797" y="379"/>
                  </a:lnTo>
                  <a:lnTo>
                    <a:pt x="801" y="375"/>
                  </a:lnTo>
                  <a:lnTo>
                    <a:pt x="804" y="373"/>
                  </a:lnTo>
                  <a:lnTo>
                    <a:pt x="810" y="373"/>
                  </a:lnTo>
                  <a:lnTo>
                    <a:pt x="816" y="371"/>
                  </a:lnTo>
                  <a:lnTo>
                    <a:pt x="820" y="367"/>
                  </a:lnTo>
                  <a:lnTo>
                    <a:pt x="823" y="366"/>
                  </a:lnTo>
                  <a:lnTo>
                    <a:pt x="827" y="364"/>
                  </a:lnTo>
                  <a:lnTo>
                    <a:pt x="831" y="362"/>
                  </a:lnTo>
                  <a:lnTo>
                    <a:pt x="839" y="358"/>
                  </a:lnTo>
                  <a:lnTo>
                    <a:pt x="848" y="354"/>
                  </a:lnTo>
                  <a:lnTo>
                    <a:pt x="854" y="348"/>
                  </a:lnTo>
                  <a:lnTo>
                    <a:pt x="862" y="345"/>
                  </a:lnTo>
                  <a:lnTo>
                    <a:pt x="865" y="341"/>
                  </a:lnTo>
                  <a:lnTo>
                    <a:pt x="871" y="333"/>
                  </a:lnTo>
                  <a:lnTo>
                    <a:pt x="877" y="329"/>
                  </a:lnTo>
                  <a:lnTo>
                    <a:pt x="881" y="326"/>
                  </a:lnTo>
                  <a:lnTo>
                    <a:pt x="886" y="322"/>
                  </a:lnTo>
                  <a:lnTo>
                    <a:pt x="890" y="316"/>
                  </a:lnTo>
                  <a:lnTo>
                    <a:pt x="894" y="312"/>
                  </a:lnTo>
                  <a:lnTo>
                    <a:pt x="896" y="308"/>
                  </a:lnTo>
                  <a:lnTo>
                    <a:pt x="900" y="303"/>
                  </a:lnTo>
                  <a:lnTo>
                    <a:pt x="905" y="297"/>
                  </a:lnTo>
                  <a:lnTo>
                    <a:pt x="905" y="295"/>
                  </a:lnTo>
                  <a:lnTo>
                    <a:pt x="907" y="295"/>
                  </a:lnTo>
                  <a:lnTo>
                    <a:pt x="911" y="295"/>
                  </a:lnTo>
                  <a:lnTo>
                    <a:pt x="917" y="295"/>
                  </a:lnTo>
                  <a:lnTo>
                    <a:pt x="920" y="295"/>
                  </a:lnTo>
                  <a:lnTo>
                    <a:pt x="924" y="297"/>
                  </a:lnTo>
                  <a:lnTo>
                    <a:pt x="928" y="299"/>
                  </a:lnTo>
                  <a:lnTo>
                    <a:pt x="932" y="303"/>
                  </a:lnTo>
                  <a:lnTo>
                    <a:pt x="934" y="305"/>
                  </a:lnTo>
                  <a:lnTo>
                    <a:pt x="936" y="308"/>
                  </a:lnTo>
                  <a:lnTo>
                    <a:pt x="936" y="314"/>
                  </a:lnTo>
                  <a:lnTo>
                    <a:pt x="934" y="322"/>
                  </a:lnTo>
                  <a:lnTo>
                    <a:pt x="932" y="324"/>
                  </a:lnTo>
                  <a:lnTo>
                    <a:pt x="930" y="328"/>
                  </a:lnTo>
                  <a:lnTo>
                    <a:pt x="928" y="333"/>
                  </a:lnTo>
                  <a:lnTo>
                    <a:pt x="924" y="337"/>
                  </a:lnTo>
                  <a:lnTo>
                    <a:pt x="920" y="341"/>
                  </a:lnTo>
                  <a:lnTo>
                    <a:pt x="917" y="347"/>
                  </a:lnTo>
                  <a:lnTo>
                    <a:pt x="911" y="354"/>
                  </a:lnTo>
                  <a:lnTo>
                    <a:pt x="905" y="360"/>
                  </a:lnTo>
                  <a:lnTo>
                    <a:pt x="898" y="366"/>
                  </a:lnTo>
                  <a:lnTo>
                    <a:pt x="892" y="373"/>
                  </a:lnTo>
                  <a:lnTo>
                    <a:pt x="884" y="377"/>
                  </a:lnTo>
                  <a:lnTo>
                    <a:pt x="877" y="383"/>
                  </a:lnTo>
                  <a:lnTo>
                    <a:pt x="869" y="386"/>
                  </a:lnTo>
                  <a:lnTo>
                    <a:pt x="862" y="392"/>
                  </a:lnTo>
                  <a:lnTo>
                    <a:pt x="854" y="396"/>
                  </a:lnTo>
                  <a:lnTo>
                    <a:pt x="848" y="402"/>
                  </a:lnTo>
                  <a:lnTo>
                    <a:pt x="842" y="404"/>
                  </a:lnTo>
                  <a:lnTo>
                    <a:pt x="839" y="404"/>
                  </a:lnTo>
                  <a:lnTo>
                    <a:pt x="835" y="405"/>
                  </a:lnTo>
                  <a:lnTo>
                    <a:pt x="831" y="407"/>
                  </a:lnTo>
                  <a:lnTo>
                    <a:pt x="823" y="411"/>
                  </a:lnTo>
                  <a:lnTo>
                    <a:pt x="816" y="413"/>
                  </a:lnTo>
                  <a:lnTo>
                    <a:pt x="812" y="415"/>
                  </a:lnTo>
                  <a:lnTo>
                    <a:pt x="808" y="417"/>
                  </a:lnTo>
                  <a:lnTo>
                    <a:pt x="803" y="417"/>
                  </a:lnTo>
                  <a:lnTo>
                    <a:pt x="801" y="419"/>
                  </a:lnTo>
                  <a:lnTo>
                    <a:pt x="793" y="423"/>
                  </a:lnTo>
                  <a:lnTo>
                    <a:pt x="785" y="424"/>
                  </a:lnTo>
                  <a:lnTo>
                    <a:pt x="782" y="424"/>
                  </a:lnTo>
                  <a:lnTo>
                    <a:pt x="778" y="426"/>
                  </a:lnTo>
                  <a:lnTo>
                    <a:pt x="772" y="426"/>
                  </a:lnTo>
                  <a:lnTo>
                    <a:pt x="768" y="428"/>
                  </a:lnTo>
                  <a:lnTo>
                    <a:pt x="765" y="428"/>
                  </a:lnTo>
                  <a:lnTo>
                    <a:pt x="761" y="430"/>
                  </a:lnTo>
                  <a:lnTo>
                    <a:pt x="757" y="430"/>
                  </a:lnTo>
                  <a:lnTo>
                    <a:pt x="753" y="430"/>
                  </a:lnTo>
                  <a:lnTo>
                    <a:pt x="749" y="430"/>
                  </a:lnTo>
                  <a:lnTo>
                    <a:pt x="746" y="430"/>
                  </a:lnTo>
                  <a:lnTo>
                    <a:pt x="740" y="430"/>
                  </a:lnTo>
                  <a:lnTo>
                    <a:pt x="736" y="432"/>
                  </a:lnTo>
                  <a:lnTo>
                    <a:pt x="728" y="432"/>
                  </a:lnTo>
                  <a:lnTo>
                    <a:pt x="721" y="434"/>
                  </a:lnTo>
                  <a:lnTo>
                    <a:pt x="717" y="432"/>
                  </a:lnTo>
                  <a:lnTo>
                    <a:pt x="713" y="432"/>
                  </a:lnTo>
                  <a:lnTo>
                    <a:pt x="709" y="432"/>
                  </a:lnTo>
                  <a:lnTo>
                    <a:pt x="706" y="432"/>
                  </a:lnTo>
                  <a:lnTo>
                    <a:pt x="700" y="432"/>
                  </a:lnTo>
                  <a:lnTo>
                    <a:pt x="696" y="432"/>
                  </a:lnTo>
                  <a:lnTo>
                    <a:pt x="694" y="432"/>
                  </a:lnTo>
                  <a:lnTo>
                    <a:pt x="690" y="432"/>
                  </a:lnTo>
                  <a:lnTo>
                    <a:pt x="681" y="432"/>
                  </a:lnTo>
                  <a:lnTo>
                    <a:pt x="675" y="430"/>
                  </a:lnTo>
                  <a:lnTo>
                    <a:pt x="668" y="430"/>
                  </a:lnTo>
                  <a:lnTo>
                    <a:pt x="660" y="430"/>
                  </a:lnTo>
                  <a:lnTo>
                    <a:pt x="652" y="428"/>
                  </a:lnTo>
                  <a:lnTo>
                    <a:pt x="645" y="424"/>
                  </a:lnTo>
                  <a:lnTo>
                    <a:pt x="637" y="424"/>
                  </a:lnTo>
                  <a:lnTo>
                    <a:pt x="630" y="421"/>
                  </a:lnTo>
                  <a:lnTo>
                    <a:pt x="622" y="417"/>
                  </a:lnTo>
                  <a:lnTo>
                    <a:pt x="614" y="415"/>
                  </a:lnTo>
                  <a:lnTo>
                    <a:pt x="607" y="411"/>
                  </a:lnTo>
                  <a:lnTo>
                    <a:pt x="601" y="409"/>
                  </a:lnTo>
                  <a:lnTo>
                    <a:pt x="593" y="404"/>
                  </a:lnTo>
                  <a:lnTo>
                    <a:pt x="586" y="400"/>
                  </a:lnTo>
                  <a:lnTo>
                    <a:pt x="578" y="396"/>
                  </a:lnTo>
                  <a:lnTo>
                    <a:pt x="573" y="392"/>
                  </a:lnTo>
                  <a:lnTo>
                    <a:pt x="567" y="386"/>
                  </a:lnTo>
                  <a:lnTo>
                    <a:pt x="559" y="383"/>
                  </a:lnTo>
                  <a:lnTo>
                    <a:pt x="553" y="379"/>
                  </a:lnTo>
                  <a:lnTo>
                    <a:pt x="548" y="373"/>
                  </a:lnTo>
                  <a:lnTo>
                    <a:pt x="540" y="369"/>
                  </a:lnTo>
                  <a:lnTo>
                    <a:pt x="534" y="364"/>
                  </a:lnTo>
                  <a:lnTo>
                    <a:pt x="529" y="360"/>
                  </a:lnTo>
                  <a:lnTo>
                    <a:pt x="521" y="354"/>
                  </a:lnTo>
                  <a:lnTo>
                    <a:pt x="515" y="350"/>
                  </a:lnTo>
                  <a:lnTo>
                    <a:pt x="510" y="347"/>
                  </a:lnTo>
                  <a:lnTo>
                    <a:pt x="504" y="341"/>
                  </a:lnTo>
                  <a:lnTo>
                    <a:pt x="500" y="337"/>
                  </a:lnTo>
                  <a:lnTo>
                    <a:pt x="493" y="333"/>
                  </a:lnTo>
                  <a:lnTo>
                    <a:pt x="489" y="329"/>
                  </a:lnTo>
                  <a:lnTo>
                    <a:pt x="483" y="326"/>
                  </a:lnTo>
                  <a:lnTo>
                    <a:pt x="477" y="324"/>
                  </a:lnTo>
                  <a:lnTo>
                    <a:pt x="470" y="320"/>
                  </a:lnTo>
                  <a:lnTo>
                    <a:pt x="466" y="316"/>
                  </a:lnTo>
                  <a:lnTo>
                    <a:pt x="462" y="314"/>
                  </a:lnTo>
                  <a:lnTo>
                    <a:pt x="457" y="314"/>
                  </a:lnTo>
                  <a:lnTo>
                    <a:pt x="451" y="310"/>
                  </a:lnTo>
                  <a:lnTo>
                    <a:pt x="447" y="308"/>
                  </a:lnTo>
                  <a:lnTo>
                    <a:pt x="441" y="308"/>
                  </a:lnTo>
                  <a:lnTo>
                    <a:pt x="436" y="308"/>
                  </a:lnTo>
                  <a:lnTo>
                    <a:pt x="432" y="308"/>
                  </a:lnTo>
                  <a:lnTo>
                    <a:pt x="426" y="308"/>
                  </a:lnTo>
                  <a:lnTo>
                    <a:pt x="418" y="308"/>
                  </a:lnTo>
                  <a:lnTo>
                    <a:pt x="413" y="308"/>
                  </a:lnTo>
                  <a:lnTo>
                    <a:pt x="407" y="308"/>
                  </a:lnTo>
                  <a:lnTo>
                    <a:pt x="399" y="310"/>
                  </a:lnTo>
                  <a:lnTo>
                    <a:pt x="394" y="310"/>
                  </a:lnTo>
                  <a:lnTo>
                    <a:pt x="386" y="312"/>
                  </a:lnTo>
                  <a:lnTo>
                    <a:pt x="380" y="314"/>
                  </a:lnTo>
                  <a:lnTo>
                    <a:pt x="373" y="314"/>
                  </a:lnTo>
                  <a:lnTo>
                    <a:pt x="365" y="316"/>
                  </a:lnTo>
                  <a:lnTo>
                    <a:pt x="358" y="320"/>
                  </a:lnTo>
                  <a:lnTo>
                    <a:pt x="354" y="320"/>
                  </a:lnTo>
                  <a:lnTo>
                    <a:pt x="348" y="320"/>
                  </a:lnTo>
                  <a:lnTo>
                    <a:pt x="344" y="322"/>
                  </a:lnTo>
                  <a:lnTo>
                    <a:pt x="341" y="322"/>
                  </a:lnTo>
                  <a:lnTo>
                    <a:pt x="335" y="322"/>
                  </a:lnTo>
                  <a:lnTo>
                    <a:pt x="331" y="322"/>
                  </a:lnTo>
                  <a:lnTo>
                    <a:pt x="329" y="322"/>
                  </a:lnTo>
                  <a:lnTo>
                    <a:pt x="323" y="324"/>
                  </a:lnTo>
                  <a:lnTo>
                    <a:pt x="318" y="324"/>
                  </a:lnTo>
                  <a:lnTo>
                    <a:pt x="314" y="326"/>
                  </a:lnTo>
                  <a:lnTo>
                    <a:pt x="310" y="326"/>
                  </a:lnTo>
                  <a:lnTo>
                    <a:pt x="304" y="328"/>
                  </a:lnTo>
                  <a:lnTo>
                    <a:pt x="299" y="328"/>
                  </a:lnTo>
                  <a:lnTo>
                    <a:pt x="295" y="328"/>
                  </a:lnTo>
                  <a:lnTo>
                    <a:pt x="291" y="328"/>
                  </a:lnTo>
                  <a:lnTo>
                    <a:pt x="285" y="328"/>
                  </a:lnTo>
                  <a:lnTo>
                    <a:pt x="280" y="328"/>
                  </a:lnTo>
                  <a:lnTo>
                    <a:pt x="274" y="328"/>
                  </a:lnTo>
                  <a:lnTo>
                    <a:pt x="268" y="328"/>
                  </a:lnTo>
                  <a:lnTo>
                    <a:pt x="264" y="328"/>
                  </a:lnTo>
                  <a:lnTo>
                    <a:pt x="257" y="328"/>
                  </a:lnTo>
                  <a:lnTo>
                    <a:pt x="253" y="328"/>
                  </a:lnTo>
                  <a:lnTo>
                    <a:pt x="245" y="328"/>
                  </a:lnTo>
                  <a:lnTo>
                    <a:pt x="240" y="328"/>
                  </a:lnTo>
                  <a:lnTo>
                    <a:pt x="234" y="328"/>
                  </a:lnTo>
                  <a:lnTo>
                    <a:pt x="228" y="328"/>
                  </a:lnTo>
                  <a:lnTo>
                    <a:pt x="221" y="328"/>
                  </a:lnTo>
                  <a:lnTo>
                    <a:pt x="215" y="328"/>
                  </a:lnTo>
                  <a:lnTo>
                    <a:pt x="209" y="328"/>
                  </a:lnTo>
                  <a:lnTo>
                    <a:pt x="202" y="326"/>
                  </a:lnTo>
                  <a:lnTo>
                    <a:pt x="196" y="326"/>
                  </a:lnTo>
                  <a:lnTo>
                    <a:pt x="190" y="326"/>
                  </a:lnTo>
                  <a:lnTo>
                    <a:pt x="183" y="324"/>
                  </a:lnTo>
                  <a:lnTo>
                    <a:pt x="175" y="322"/>
                  </a:lnTo>
                  <a:lnTo>
                    <a:pt x="169" y="322"/>
                  </a:lnTo>
                  <a:lnTo>
                    <a:pt x="164" y="320"/>
                  </a:lnTo>
                  <a:lnTo>
                    <a:pt x="156" y="318"/>
                  </a:lnTo>
                  <a:lnTo>
                    <a:pt x="150" y="316"/>
                  </a:lnTo>
                  <a:lnTo>
                    <a:pt x="145" y="314"/>
                  </a:lnTo>
                  <a:lnTo>
                    <a:pt x="139" y="314"/>
                  </a:lnTo>
                  <a:lnTo>
                    <a:pt x="133" y="312"/>
                  </a:lnTo>
                  <a:lnTo>
                    <a:pt x="129" y="310"/>
                  </a:lnTo>
                  <a:lnTo>
                    <a:pt x="124" y="308"/>
                  </a:lnTo>
                  <a:lnTo>
                    <a:pt x="118" y="307"/>
                  </a:lnTo>
                  <a:lnTo>
                    <a:pt x="112" y="305"/>
                  </a:lnTo>
                  <a:lnTo>
                    <a:pt x="109" y="303"/>
                  </a:lnTo>
                  <a:lnTo>
                    <a:pt x="105" y="303"/>
                  </a:lnTo>
                  <a:lnTo>
                    <a:pt x="99" y="301"/>
                  </a:lnTo>
                  <a:lnTo>
                    <a:pt x="95" y="297"/>
                  </a:lnTo>
                  <a:lnTo>
                    <a:pt x="91" y="295"/>
                  </a:lnTo>
                  <a:lnTo>
                    <a:pt x="86" y="293"/>
                  </a:lnTo>
                  <a:lnTo>
                    <a:pt x="84" y="289"/>
                  </a:lnTo>
                  <a:lnTo>
                    <a:pt x="74" y="286"/>
                  </a:lnTo>
                  <a:lnTo>
                    <a:pt x="69" y="282"/>
                  </a:lnTo>
                  <a:lnTo>
                    <a:pt x="63" y="276"/>
                  </a:lnTo>
                  <a:lnTo>
                    <a:pt x="55" y="270"/>
                  </a:lnTo>
                  <a:lnTo>
                    <a:pt x="50" y="267"/>
                  </a:lnTo>
                  <a:lnTo>
                    <a:pt x="46" y="261"/>
                  </a:lnTo>
                  <a:lnTo>
                    <a:pt x="40" y="255"/>
                  </a:lnTo>
                  <a:lnTo>
                    <a:pt x="34" y="250"/>
                  </a:lnTo>
                  <a:lnTo>
                    <a:pt x="33" y="244"/>
                  </a:lnTo>
                  <a:lnTo>
                    <a:pt x="29" y="238"/>
                  </a:lnTo>
                  <a:lnTo>
                    <a:pt x="23" y="232"/>
                  </a:lnTo>
                  <a:lnTo>
                    <a:pt x="21" y="227"/>
                  </a:lnTo>
                  <a:lnTo>
                    <a:pt x="17" y="221"/>
                  </a:lnTo>
                  <a:lnTo>
                    <a:pt x="15" y="217"/>
                  </a:lnTo>
                  <a:lnTo>
                    <a:pt x="14" y="212"/>
                  </a:lnTo>
                  <a:lnTo>
                    <a:pt x="10" y="206"/>
                  </a:lnTo>
                  <a:lnTo>
                    <a:pt x="10" y="200"/>
                  </a:lnTo>
                  <a:lnTo>
                    <a:pt x="8" y="196"/>
                  </a:lnTo>
                  <a:lnTo>
                    <a:pt x="6" y="191"/>
                  </a:lnTo>
                  <a:lnTo>
                    <a:pt x="4" y="187"/>
                  </a:lnTo>
                  <a:lnTo>
                    <a:pt x="2" y="181"/>
                  </a:lnTo>
                  <a:lnTo>
                    <a:pt x="2" y="177"/>
                  </a:lnTo>
                  <a:lnTo>
                    <a:pt x="2" y="173"/>
                  </a:lnTo>
                  <a:lnTo>
                    <a:pt x="2" y="168"/>
                  </a:lnTo>
                  <a:lnTo>
                    <a:pt x="0" y="164"/>
                  </a:lnTo>
                  <a:lnTo>
                    <a:pt x="0" y="158"/>
                  </a:lnTo>
                  <a:lnTo>
                    <a:pt x="0" y="153"/>
                  </a:lnTo>
                  <a:lnTo>
                    <a:pt x="0" y="147"/>
                  </a:lnTo>
                  <a:lnTo>
                    <a:pt x="0" y="141"/>
                  </a:lnTo>
                  <a:lnTo>
                    <a:pt x="2" y="135"/>
                  </a:lnTo>
                  <a:lnTo>
                    <a:pt x="2" y="130"/>
                  </a:lnTo>
                  <a:lnTo>
                    <a:pt x="2" y="124"/>
                  </a:lnTo>
                  <a:lnTo>
                    <a:pt x="4" y="116"/>
                  </a:lnTo>
                  <a:lnTo>
                    <a:pt x="8" y="111"/>
                  </a:lnTo>
                  <a:lnTo>
                    <a:pt x="10" y="105"/>
                  </a:lnTo>
                  <a:lnTo>
                    <a:pt x="10" y="99"/>
                  </a:lnTo>
                  <a:lnTo>
                    <a:pt x="14" y="94"/>
                  </a:lnTo>
                  <a:lnTo>
                    <a:pt x="15" y="88"/>
                  </a:lnTo>
                  <a:lnTo>
                    <a:pt x="19" y="82"/>
                  </a:lnTo>
                  <a:lnTo>
                    <a:pt x="21" y="75"/>
                  </a:lnTo>
                  <a:lnTo>
                    <a:pt x="25" y="69"/>
                  </a:lnTo>
                  <a:lnTo>
                    <a:pt x="29" y="63"/>
                  </a:lnTo>
                  <a:lnTo>
                    <a:pt x="34" y="59"/>
                  </a:lnTo>
                  <a:lnTo>
                    <a:pt x="36" y="52"/>
                  </a:lnTo>
                  <a:lnTo>
                    <a:pt x="42" y="46"/>
                  </a:lnTo>
                  <a:lnTo>
                    <a:pt x="48" y="42"/>
                  </a:lnTo>
                  <a:lnTo>
                    <a:pt x="52" y="37"/>
                  </a:lnTo>
                  <a:lnTo>
                    <a:pt x="57" y="33"/>
                  </a:lnTo>
                  <a:lnTo>
                    <a:pt x="63" y="27"/>
                  </a:lnTo>
                  <a:lnTo>
                    <a:pt x="69" y="25"/>
                  </a:lnTo>
                  <a:lnTo>
                    <a:pt x="76" y="19"/>
                  </a:lnTo>
                  <a:lnTo>
                    <a:pt x="82" y="18"/>
                  </a:lnTo>
                  <a:lnTo>
                    <a:pt x="86" y="14"/>
                  </a:lnTo>
                  <a:lnTo>
                    <a:pt x="90" y="14"/>
                  </a:lnTo>
                  <a:lnTo>
                    <a:pt x="93" y="12"/>
                  </a:lnTo>
                  <a:lnTo>
                    <a:pt x="99" y="12"/>
                  </a:lnTo>
                  <a:lnTo>
                    <a:pt x="105" y="8"/>
                  </a:lnTo>
                  <a:lnTo>
                    <a:pt x="112" y="6"/>
                  </a:lnTo>
                  <a:lnTo>
                    <a:pt x="118" y="2"/>
                  </a:lnTo>
                  <a:lnTo>
                    <a:pt x="124" y="2"/>
                  </a:lnTo>
                  <a:lnTo>
                    <a:pt x="129" y="0"/>
                  </a:lnTo>
                  <a:lnTo>
                    <a:pt x="133" y="0"/>
                  </a:lnTo>
                  <a:lnTo>
                    <a:pt x="137" y="0"/>
                  </a:lnTo>
                  <a:lnTo>
                    <a:pt x="143" y="0"/>
                  </a:lnTo>
                  <a:lnTo>
                    <a:pt x="149" y="0"/>
                  </a:lnTo>
                  <a:lnTo>
                    <a:pt x="154" y="2"/>
                  </a:lnTo>
                  <a:lnTo>
                    <a:pt x="156" y="6"/>
                  </a:lnTo>
                  <a:lnTo>
                    <a:pt x="160" y="10"/>
                  </a:lnTo>
                  <a:lnTo>
                    <a:pt x="160" y="14"/>
                  </a:lnTo>
                  <a:lnTo>
                    <a:pt x="160" y="18"/>
                  </a:lnTo>
                  <a:lnTo>
                    <a:pt x="156" y="21"/>
                  </a:lnTo>
                  <a:lnTo>
                    <a:pt x="156" y="25"/>
                  </a:lnTo>
                  <a:lnTo>
                    <a:pt x="150" y="29"/>
                  </a:lnTo>
                  <a:lnTo>
                    <a:pt x="149" y="33"/>
                  </a:lnTo>
                  <a:lnTo>
                    <a:pt x="143" y="35"/>
                  </a:lnTo>
                  <a:lnTo>
                    <a:pt x="139" y="38"/>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grpSp>
      <p:sp>
        <p:nvSpPr>
          <p:cNvPr id="97" name="Line 25"/>
          <p:cNvSpPr>
            <a:spLocks noChangeAspect="1" noChangeShapeType="1"/>
          </p:cNvSpPr>
          <p:nvPr/>
        </p:nvSpPr>
        <p:spPr bwMode="auto">
          <a:xfrm>
            <a:off x="6458857" y="2967038"/>
            <a:ext cx="0" cy="2951162"/>
          </a:xfrm>
          <a:prstGeom prst="line">
            <a:avLst/>
          </a:prstGeom>
          <a:noFill/>
          <a:ln w="101600">
            <a:solidFill>
              <a:srgbClr val="0099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ja-JP" altLang="en-US">
              <a:latin typeface="Meiryo UI" panose="020B0604030504040204" pitchFamily="50" charset="-128"/>
              <a:ea typeface="Meiryo UI" panose="020B0604030504040204" pitchFamily="50" charset="-128"/>
            </a:endParaRPr>
          </a:p>
        </p:txBody>
      </p:sp>
      <p:sp>
        <p:nvSpPr>
          <p:cNvPr id="98" name="Freeform 26"/>
          <p:cNvSpPr>
            <a:spLocks/>
          </p:cNvSpPr>
          <p:nvPr/>
        </p:nvSpPr>
        <p:spPr bwMode="auto">
          <a:xfrm>
            <a:off x="7431995" y="2987675"/>
            <a:ext cx="1511300" cy="1635125"/>
          </a:xfrm>
          <a:custGeom>
            <a:avLst/>
            <a:gdLst>
              <a:gd name="T0" fmla="*/ 0 w 942"/>
              <a:gd name="T1" fmla="*/ 2147483647 h 836"/>
              <a:gd name="T2" fmla="*/ 2147483647 w 942"/>
              <a:gd name="T3" fmla="*/ 2147483647 h 836"/>
              <a:gd name="T4" fmla="*/ 2147483647 w 942"/>
              <a:gd name="T5" fmla="*/ 0 h 836"/>
              <a:gd name="T6" fmla="*/ 0 w 942"/>
              <a:gd name="T7" fmla="*/ 2147483647 h 836"/>
              <a:gd name="T8" fmla="*/ 0 w 942"/>
              <a:gd name="T9" fmla="*/ 2147483647 h 8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2" h="836">
                <a:moveTo>
                  <a:pt x="0" y="835"/>
                </a:moveTo>
                <a:lnTo>
                  <a:pt x="941" y="835"/>
                </a:lnTo>
                <a:lnTo>
                  <a:pt x="472" y="0"/>
                </a:lnTo>
                <a:lnTo>
                  <a:pt x="0" y="835"/>
                </a:lnTo>
              </a:path>
            </a:pathLst>
          </a:custGeom>
          <a:solidFill>
            <a:srgbClr val="CCFF99"/>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endParaRPr lang="ja-JP" altLang="en-US">
              <a:latin typeface="Meiryo UI" panose="020B0604030504040204" pitchFamily="50" charset="-128"/>
              <a:ea typeface="Meiryo UI" panose="020B0604030504040204" pitchFamily="50" charset="-128"/>
            </a:endParaRPr>
          </a:p>
        </p:txBody>
      </p:sp>
      <p:sp>
        <p:nvSpPr>
          <p:cNvPr id="99" name="AutoShape 27"/>
          <p:cNvSpPr>
            <a:spLocks noChangeArrowheads="1"/>
          </p:cNvSpPr>
          <p:nvPr/>
        </p:nvSpPr>
        <p:spPr bwMode="auto">
          <a:xfrm flipV="1">
            <a:off x="7089095" y="4595813"/>
            <a:ext cx="2206625" cy="70485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34 w 21600"/>
              <a:gd name="T13" fmla="*/ 3405 h 21600"/>
              <a:gd name="T14" fmla="*/ 18166 w 21600"/>
              <a:gd name="T15" fmla="*/ 18195 h 21600"/>
            </a:gdLst>
            <a:ahLst/>
            <a:cxnLst>
              <a:cxn ang="T8">
                <a:pos x="T0" y="T1"/>
              </a:cxn>
              <a:cxn ang="T9">
                <a:pos x="T2" y="T3"/>
              </a:cxn>
              <a:cxn ang="T10">
                <a:pos x="T4" y="T5"/>
              </a:cxn>
              <a:cxn ang="T11">
                <a:pos x="T6" y="T7"/>
              </a:cxn>
            </a:cxnLst>
            <a:rect l="T12" t="T13" r="T14" b="T15"/>
            <a:pathLst>
              <a:path w="21600" h="21600">
                <a:moveTo>
                  <a:pt x="0" y="0"/>
                </a:moveTo>
                <a:lnTo>
                  <a:pt x="3253" y="21600"/>
                </a:lnTo>
                <a:lnTo>
                  <a:pt x="18347" y="21600"/>
                </a:lnTo>
                <a:lnTo>
                  <a:pt x="21600" y="0"/>
                </a:lnTo>
                <a:lnTo>
                  <a:pt x="0" y="0"/>
                </a:lnTo>
                <a:close/>
              </a:path>
            </a:pathLst>
          </a:custGeom>
          <a:solidFill>
            <a:srgbClr val="CC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ja-JP" altLang="en-US">
              <a:latin typeface="Meiryo UI" panose="020B0604030504040204" pitchFamily="50" charset="-128"/>
              <a:ea typeface="Meiryo UI" panose="020B0604030504040204" pitchFamily="50" charset="-128"/>
            </a:endParaRPr>
          </a:p>
        </p:txBody>
      </p:sp>
      <p:sp>
        <p:nvSpPr>
          <p:cNvPr id="100" name="AutoShape 29"/>
          <p:cNvSpPr>
            <a:spLocks noChangeArrowheads="1"/>
          </p:cNvSpPr>
          <p:nvPr/>
        </p:nvSpPr>
        <p:spPr bwMode="auto">
          <a:xfrm flipV="1">
            <a:off x="6762070" y="5300663"/>
            <a:ext cx="2865437" cy="70485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028 w 21600"/>
              <a:gd name="T13" fmla="*/ 3016 h 21600"/>
              <a:gd name="T14" fmla="*/ 18572 w 21600"/>
              <a:gd name="T15" fmla="*/ 18584 h 21600"/>
            </a:gdLst>
            <a:ahLst/>
            <a:cxnLst>
              <a:cxn ang="T8">
                <a:pos x="T0" y="T1"/>
              </a:cxn>
              <a:cxn ang="T9">
                <a:pos x="T2" y="T3"/>
              </a:cxn>
              <a:cxn ang="T10">
                <a:pos x="T4" y="T5"/>
              </a:cxn>
              <a:cxn ang="T11">
                <a:pos x="T6" y="T7"/>
              </a:cxn>
            </a:cxnLst>
            <a:rect l="T12" t="T13" r="T14" b="T15"/>
            <a:pathLst>
              <a:path w="21600" h="21600">
                <a:moveTo>
                  <a:pt x="0" y="0"/>
                </a:moveTo>
                <a:lnTo>
                  <a:pt x="2453" y="21600"/>
                </a:lnTo>
                <a:lnTo>
                  <a:pt x="19147" y="21600"/>
                </a:lnTo>
                <a:lnTo>
                  <a:pt x="21600" y="0"/>
                </a:lnTo>
                <a:lnTo>
                  <a:pt x="0" y="0"/>
                </a:lnTo>
                <a:close/>
              </a:path>
            </a:pathLst>
          </a:custGeom>
          <a:solidFill>
            <a:srgbClr val="CC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ja-JP" altLang="en-US">
              <a:latin typeface="Meiryo UI" panose="020B0604030504040204" pitchFamily="50" charset="-128"/>
              <a:ea typeface="Meiryo UI" panose="020B0604030504040204" pitchFamily="50" charset="-128"/>
            </a:endParaRPr>
          </a:p>
        </p:txBody>
      </p:sp>
      <p:sp>
        <p:nvSpPr>
          <p:cNvPr id="101" name="Rectangle 30"/>
          <p:cNvSpPr>
            <a:spLocks noChangeArrowheads="1"/>
          </p:cNvSpPr>
          <p:nvPr/>
        </p:nvSpPr>
        <p:spPr bwMode="auto">
          <a:xfrm>
            <a:off x="7539945" y="5534025"/>
            <a:ext cx="1460500" cy="384175"/>
          </a:xfrm>
          <a:prstGeom prst="rect">
            <a:avLst/>
          </a:prstGeom>
          <a:solidFill>
            <a:srgbClr val="CCFF99"/>
          </a:solidFill>
          <a:ln>
            <a:noFill/>
          </a:ln>
          <a:effectLst/>
          <a:extLs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87350"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defTabSz="3873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4000"/>
              </a:lnSpc>
              <a:buClr>
                <a:srgbClr val="FFFFFF"/>
              </a:buClr>
              <a:buSzPct val="90000"/>
              <a:buFont typeface="Monotype Sorts"/>
              <a:buNone/>
            </a:pPr>
            <a:r>
              <a:rPr lang="en-US" altLang="ja-JP" b="0" dirty="0">
                <a:latin typeface="Meiryo UI" panose="020B0604030504040204" pitchFamily="50" charset="-128"/>
                <a:ea typeface="Meiryo UI" panose="020B0604030504040204" pitchFamily="50" charset="-128"/>
                <a:cs typeface="Arial" panose="020B0604020202020204" pitchFamily="34" charset="0"/>
              </a:rPr>
              <a:t>IT</a:t>
            </a:r>
            <a:r>
              <a:rPr lang="ja-JP" altLang="en-US" b="0" dirty="0">
                <a:latin typeface="Meiryo UI" panose="020B0604030504040204" pitchFamily="50" charset="-128"/>
                <a:ea typeface="Meiryo UI" panose="020B0604030504040204" pitchFamily="50" charset="-128"/>
                <a:cs typeface="Arial" panose="020B0604020202020204" pitchFamily="34" charset="0"/>
              </a:rPr>
              <a:t>システム</a:t>
            </a:r>
          </a:p>
        </p:txBody>
      </p:sp>
      <p:sp>
        <p:nvSpPr>
          <p:cNvPr id="102" name="Text Box 31"/>
          <p:cNvSpPr txBox="1">
            <a:spLocks noChangeArrowheads="1"/>
          </p:cNvSpPr>
          <p:nvPr/>
        </p:nvSpPr>
        <p:spPr bwMode="auto">
          <a:xfrm>
            <a:off x="7625670" y="4076700"/>
            <a:ext cx="1138237" cy="468313"/>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87350"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defTabSz="3873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4000"/>
              </a:lnSpc>
              <a:buClr>
                <a:srgbClr val="FFFFFF"/>
              </a:buClr>
              <a:buSzPct val="90000"/>
              <a:buFont typeface="Monotype Sorts"/>
              <a:buNone/>
            </a:pPr>
            <a:r>
              <a:rPr lang="en-US" altLang="ja-JP" sz="1400" b="0">
                <a:solidFill>
                  <a:srgbClr val="000000"/>
                </a:solidFill>
                <a:latin typeface="Meiryo UI" panose="020B0604030504040204" pitchFamily="50" charset="-128"/>
                <a:ea typeface="Meiryo UI" panose="020B0604030504040204" pitchFamily="50" charset="-128"/>
                <a:cs typeface="Arial" panose="020B0604020202020204" pitchFamily="34" charset="0"/>
              </a:rPr>
              <a:t>IT</a:t>
            </a:r>
            <a:r>
              <a:rPr lang="ja-JP" altLang="en-US" sz="1400" b="0">
                <a:solidFill>
                  <a:srgbClr val="000000"/>
                </a:solidFill>
                <a:latin typeface="Meiryo UI" panose="020B0604030504040204" pitchFamily="50" charset="-128"/>
                <a:ea typeface="Meiryo UI" panose="020B0604030504040204" pitchFamily="50" charset="-128"/>
                <a:cs typeface="Arial" panose="020B0604020202020204" pitchFamily="34" charset="0"/>
              </a:rPr>
              <a:t>戦略</a:t>
            </a:r>
          </a:p>
        </p:txBody>
      </p:sp>
      <p:sp>
        <p:nvSpPr>
          <p:cNvPr id="103" name="Rectangle 32"/>
          <p:cNvSpPr>
            <a:spLocks noChangeArrowheads="1"/>
          </p:cNvSpPr>
          <p:nvPr/>
        </p:nvSpPr>
        <p:spPr bwMode="auto">
          <a:xfrm>
            <a:off x="7732032" y="3789363"/>
            <a:ext cx="939800" cy="314325"/>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87350"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defTabSz="3873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4000"/>
              </a:lnSpc>
              <a:buClr>
                <a:srgbClr val="FFFFFF"/>
              </a:buClr>
              <a:buSzPct val="90000"/>
              <a:buFont typeface="Monotype Sorts"/>
              <a:buNone/>
            </a:pPr>
            <a:r>
              <a:rPr lang="ja-JP" altLang="en-US" b="0">
                <a:latin typeface="Meiryo UI" panose="020B0604030504040204" pitchFamily="50" charset="-128"/>
                <a:ea typeface="Meiryo UI" panose="020B0604030504040204" pitchFamily="50" charset="-128"/>
                <a:cs typeface="Arial" panose="020B0604020202020204" pitchFamily="34" charset="0"/>
              </a:rPr>
              <a:t>ビジネス</a:t>
            </a:r>
          </a:p>
          <a:p>
            <a:pPr algn="ctr" eaLnBrk="1" hangingPunct="1">
              <a:lnSpc>
                <a:spcPct val="104000"/>
              </a:lnSpc>
              <a:buClr>
                <a:srgbClr val="FFFFFF"/>
              </a:buClr>
              <a:buSzPct val="90000"/>
              <a:buFont typeface="Monotype Sorts"/>
              <a:buNone/>
            </a:pPr>
            <a:r>
              <a:rPr lang="ja-JP" altLang="en-US" b="0">
                <a:latin typeface="Meiryo UI" panose="020B0604030504040204" pitchFamily="50" charset="-128"/>
                <a:ea typeface="Meiryo UI" panose="020B0604030504040204" pitchFamily="50" charset="-128"/>
                <a:cs typeface="Arial" panose="020B0604020202020204" pitchFamily="34" charset="0"/>
              </a:rPr>
              <a:t>戦略</a:t>
            </a:r>
          </a:p>
        </p:txBody>
      </p:sp>
      <p:grpSp>
        <p:nvGrpSpPr>
          <p:cNvPr id="104" name="Group 33"/>
          <p:cNvGrpSpPr>
            <a:grpSpLocks/>
          </p:cNvGrpSpPr>
          <p:nvPr/>
        </p:nvGrpSpPr>
        <p:grpSpPr bwMode="auto">
          <a:xfrm>
            <a:off x="6843940" y="2453481"/>
            <a:ext cx="1260248" cy="750887"/>
            <a:chOff x="355" y="1181"/>
            <a:chExt cx="705" cy="377"/>
          </a:xfrm>
        </p:grpSpPr>
        <p:sp>
          <p:nvSpPr>
            <p:cNvPr id="105" name="Freeform 34"/>
            <p:cNvSpPr>
              <a:spLocks/>
            </p:cNvSpPr>
            <p:nvPr/>
          </p:nvSpPr>
          <p:spPr bwMode="auto">
            <a:xfrm>
              <a:off x="619" y="1181"/>
              <a:ext cx="441" cy="317"/>
            </a:xfrm>
            <a:custGeom>
              <a:avLst/>
              <a:gdLst>
                <a:gd name="T0" fmla="*/ 1 w 882"/>
                <a:gd name="T1" fmla="*/ 0 h 635"/>
                <a:gd name="T2" fmla="*/ 1 w 882"/>
                <a:gd name="T3" fmla="*/ 0 h 635"/>
                <a:gd name="T4" fmla="*/ 1 w 882"/>
                <a:gd name="T5" fmla="*/ 0 h 635"/>
                <a:gd name="T6" fmla="*/ 1 w 882"/>
                <a:gd name="T7" fmla="*/ 0 h 635"/>
                <a:gd name="T8" fmla="*/ 1 w 882"/>
                <a:gd name="T9" fmla="*/ 0 h 635"/>
                <a:gd name="T10" fmla="*/ 1 w 882"/>
                <a:gd name="T11" fmla="*/ 0 h 635"/>
                <a:gd name="T12" fmla="*/ 1 w 882"/>
                <a:gd name="T13" fmla="*/ 0 h 635"/>
                <a:gd name="T14" fmla="*/ 1 w 882"/>
                <a:gd name="T15" fmla="*/ 0 h 635"/>
                <a:gd name="T16" fmla="*/ 1 w 882"/>
                <a:gd name="T17" fmla="*/ 0 h 635"/>
                <a:gd name="T18" fmla="*/ 1 w 882"/>
                <a:gd name="T19" fmla="*/ 0 h 635"/>
                <a:gd name="T20" fmla="*/ 1 w 882"/>
                <a:gd name="T21" fmla="*/ 0 h 635"/>
                <a:gd name="T22" fmla="*/ 1 w 882"/>
                <a:gd name="T23" fmla="*/ 0 h 635"/>
                <a:gd name="T24" fmla="*/ 1 w 882"/>
                <a:gd name="T25" fmla="*/ 0 h 635"/>
                <a:gd name="T26" fmla="*/ 1 w 882"/>
                <a:gd name="T27" fmla="*/ 0 h 635"/>
                <a:gd name="T28" fmla="*/ 1 w 882"/>
                <a:gd name="T29" fmla="*/ 0 h 635"/>
                <a:gd name="T30" fmla="*/ 1 w 882"/>
                <a:gd name="T31" fmla="*/ 0 h 635"/>
                <a:gd name="T32" fmla="*/ 1 w 882"/>
                <a:gd name="T33" fmla="*/ 0 h 635"/>
                <a:gd name="T34" fmla="*/ 1 w 882"/>
                <a:gd name="T35" fmla="*/ 0 h 635"/>
                <a:gd name="T36" fmla="*/ 1 w 882"/>
                <a:gd name="T37" fmla="*/ 0 h 635"/>
                <a:gd name="T38" fmla="*/ 1 w 882"/>
                <a:gd name="T39" fmla="*/ 0 h 635"/>
                <a:gd name="T40" fmla="*/ 1 w 882"/>
                <a:gd name="T41" fmla="*/ 0 h 635"/>
                <a:gd name="T42" fmla="*/ 1 w 882"/>
                <a:gd name="T43" fmla="*/ 0 h 635"/>
                <a:gd name="T44" fmla="*/ 1 w 882"/>
                <a:gd name="T45" fmla="*/ 0 h 635"/>
                <a:gd name="T46" fmla="*/ 1 w 882"/>
                <a:gd name="T47" fmla="*/ 0 h 635"/>
                <a:gd name="T48" fmla="*/ 1 w 882"/>
                <a:gd name="T49" fmla="*/ 0 h 635"/>
                <a:gd name="T50" fmla="*/ 1 w 882"/>
                <a:gd name="T51" fmla="*/ 0 h 635"/>
                <a:gd name="T52" fmla="*/ 1 w 882"/>
                <a:gd name="T53" fmla="*/ 0 h 635"/>
                <a:gd name="T54" fmla="*/ 1 w 882"/>
                <a:gd name="T55" fmla="*/ 0 h 635"/>
                <a:gd name="T56" fmla="*/ 1 w 882"/>
                <a:gd name="T57" fmla="*/ 0 h 635"/>
                <a:gd name="T58" fmla="*/ 1 w 882"/>
                <a:gd name="T59" fmla="*/ 0 h 635"/>
                <a:gd name="T60" fmla="*/ 1 w 882"/>
                <a:gd name="T61" fmla="*/ 0 h 635"/>
                <a:gd name="T62" fmla="*/ 1 w 882"/>
                <a:gd name="T63" fmla="*/ 0 h 635"/>
                <a:gd name="T64" fmla="*/ 1 w 882"/>
                <a:gd name="T65" fmla="*/ 0 h 635"/>
                <a:gd name="T66" fmla="*/ 1 w 882"/>
                <a:gd name="T67" fmla="*/ 0 h 635"/>
                <a:gd name="T68" fmla="*/ 1 w 882"/>
                <a:gd name="T69" fmla="*/ 0 h 635"/>
                <a:gd name="T70" fmla="*/ 1 w 882"/>
                <a:gd name="T71" fmla="*/ 0 h 635"/>
                <a:gd name="T72" fmla="*/ 1 w 882"/>
                <a:gd name="T73" fmla="*/ 0 h 635"/>
                <a:gd name="T74" fmla="*/ 1 w 882"/>
                <a:gd name="T75" fmla="*/ 0 h 635"/>
                <a:gd name="T76" fmla="*/ 1 w 882"/>
                <a:gd name="T77" fmla="*/ 0 h 635"/>
                <a:gd name="T78" fmla="*/ 1 w 882"/>
                <a:gd name="T79" fmla="*/ 0 h 635"/>
                <a:gd name="T80" fmla="*/ 1 w 882"/>
                <a:gd name="T81" fmla="*/ 0 h 635"/>
                <a:gd name="T82" fmla="*/ 1 w 882"/>
                <a:gd name="T83" fmla="*/ 0 h 635"/>
                <a:gd name="T84" fmla="*/ 1 w 882"/>
                <a:gd name="T85" fmla="*/ 0 h 635"/>
                <a:gd name="T86" fmla="*/ 1 w 882"/>
                <a:gd name="T87" fmla="*/ 0 h 635"/>
                <a:gd name="T88" fmla="*/ 1 w 882"/>
                <a:gd name="T89" fmla="*/ 0 h 635"/>
                <a:gd name="T90" fmla="*/ 1 w 882"/>
                <a:gd name="T91" fmla="*/ 0 h 635"/>
                <a:gd name="T92" fmla="*/ 1 w 882"/>
                <a:gd name="T93" fmla="*/ 0 h 635"/>
                <a:gd name="T94" fmla="*/ 1 w 882"/>
                <a:gd name="T95" fmla="*/ 0 h 635"/>
                <a:gd name="T96" fmla="*/ 1 w 882"/>
                <a:gd name="T97" fmla="*/ 0 h 635"/>
                <a:gd name="T98" fmla="*/ 1 w 882"/>
                <a:gd name="T99" fmla="*/ 0 h 635"/>
                <a:gd name="T100" fmla="*/ 1 w 882"/>
                <a:gd name="T101" fmla="*/ 0 h 635"/>
                <a:gd name="T102" fmla="*/ 1 w 882"/>
                <a:gd name="T103" fmla="*/ 0 h 635"/>
                <a:gd name="T104" fmla="*/ 1 w 882"/>
                <a:gd name="T105" fmla="*/ 0 h 635"/>
                <a:gd name="T106" fmla="*/ 1 w 882"/>
                <a:gd name="T107" fmla="*/ 0 h 635"/>
                <a:gd name="T108" fmla="*/ 1 w 882"/>
                <a:gd name="T109" fmla="*/ 0 h 635"/>
                <a:gd name="T110" fmla="*/ 1 w 882"/>
                <a:gd name="T111" fmla="*/ 0 h 635"/>
                <a:gd name="T112" fmla="*/ 1 w 882"/>
                <a:gd name="T113" fmla="*/ 0 h 6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82" h="635">
                  <a:moveTo>
                    <a:pt x="2" y="183"/>
                  </a:moveTo>
                  <a:lnTo>
                    <a:pt x="0" y="181"/>
                  </a:lnTo>
                  <a:lnTo>
                    <a:pt x="0" y="179"/>
                  </a:lnTo>
                  <a:lnTo>
                    <a:pt x="0" y="175"/>
                  </a:lnTo>
                  <a:lnTo>
                    <a:pt x="0" y="169"/>
                  </a:lnTo>
                  <a:lnTo>
                    <a:pt x="2" y="165"/>
                  </a:lnTo>
                  <a:lnTo>
                    <a:pt x="4" y="162"/>
                  </a:lnTo>
                  <a:lnTo>
                    <a:pt x="5" y="156"/>
                  </a:lnTo>
                  <a:lnTo>
                    <a:pt x="11" y="148"/>
                  </a:lnTo>
                  <a:lnTo>
                    <a:pt x="15" y="143"/>
                  </a:lnTo>
                  <a:lnTo>
                    <a:pt x="21" y="137"/>
                  </a:lnTo>
                  <a:lnTo>
                    <a:pt x="26" y="129"/>
                  </a:lnTo>
                  <a:lnTo>
                    <a:pt x="32" y="124"/>
                  </a:lnTo>
                  <a:lnTo>
                    <a:pt x="40" y="114"/>
                  </a:lnTo>
                  <a:lnTo>
                    <a:pt x="47" y="107"/>
                  </a:lnTo>
                  <a:lnTo>
                    <a:pt x="51" y="105"/>
                  </a:lnTo>
                  <a:lnTo>
                    <a:pt x="57" y="101"/>
                  </a:lnTo>
                  <a:lnTo>
                    <a:pt x="61" y="97"/>
                  </a:lnTo>
                  <a:lnTo>
                    <a:pt x="64" y="93"/>
                  </a:lnTo>
                  <a:lnTo>
                    <a:pt x="70" y="89"/>
                  </a:lnTo>
                  <a:lnTo>
                    <a:pt x="74" y="86"/>
                  </a:lnTo>
                  <a:lnTo>
                    <a:pt x="78" y="80"/>
                  </a:lnTo>
                  <a:lnTo>
                    <a:pt x="82" y="78"/>
                  </a:lnTo>
                  <a:lnTo>
                    <a:pt x="87" y="72"/>
                  </a:lnTo>
                  <a:lnTo>
                    <a:pt x="91" y="68"/>
                  </a:lnTo>
                  <a:lnTo>
                    <a:pt x="97" y="67"/>
                  </a:lnTo>
                  <a:lnTo>
                    <a:pt x="101" y="63"/>
                  </a:lnTo>
                  <a:lnTo>
                    <a:pt x="106" y="59"/>
                  </a:lnTo>
                  <a:lnTo>
                    <a:pt x="110" y="55"/>
                  </a:lnTo>
                  <a:lnTo>
                    <a:pt x="116" y="51"/>
                  </a:lnTo>
                  <a:lnTo>
                    <a:pt x="121" y="48"/>
                  </a:lnTo>
                  <a:lnTo>
                    <a:pt x="127" y="44"/>
                  </a:lnTo>
                  <a:lnTo>
                    <a:pt x="133" y="40"/>
                  </a:lnTo>
                  <a:lnTo>
                    <a:pt x="137" y="38"/>
                  </a:lnTo>
                  <a:lnTo>
                    <a:pt x="142" y="34"/>
                  </a:lnTo>
                  <a:lnTo>
                    <a:pt x="146" y="32"/>
                  </a:lnTo>
                  <a:lnTo>
                    <a:pt x="152" y="29"/>
                  </a:lnTo>
                  <a:lnTo>
                    <a:pt x="159" y="27"/>
                  </a:lnTo>
                  <a:lnTo>
                    <a:pt x="165" y="25"/>
                  </a:lnTo>
                  <a:lnTo>
                    <a:pt x="169" y="21"/>
                  </a:lnTo>
                  <a:lnTo>
                    <a:pt x="175" y="19"/>
                  </a:lnTo>
                  <a:lnTo>
                    <a:pt x="179" y="17"/>
                  </a:lnTo>
                  <a:lnTo>
                    <a:pt x="184" y="15"/>
                  </a:lnTo>
                  <a:lnTo>
                    <a:pt x="192" y="13"/>
                  </a:lnTo>
                  <a:lnTo>
                    <a:pt x="198" y="10"/>
                  </a:lnTo>
                  <a:lnTo>
                    <a:pt x="201" y="8"/>
                  </a:lnTo>
                  <a:lnTo>
                    <a:pt x="207" y="8"/>
                  </a:lnTo>
                  <a:lnTo>
                    <a:pt x="211" y="6"/>
                  </a:lnTo>
                  <a:lnTo>
                    <a:pt x="217" y="6"/>
                  </a:lnTo>
                  <a:lnTo>
                    <a:pt x="222" y="4"/>
                  </a:lnTo>
                  <a:lnTo>
                    <a:pt x="230" y="4"/>
                  </a:lnTo>
                  <a:lnTo>
                    <a:pt x="234" y="2"/>
                  </a:lnTo>
                  <a:lnTo>
                    <a:pt x="237" y="2"/>
                  </a:lnTo>
                  <a:lnTo>
                    <a:pt x="243" y="2"/>
                  </a:lnTo>
                  <a:lnTo>
                    <a:pt x="249" y="2"/>
                  </a:lnTo>
                  <a:lnTo>
                    <a:pt x="255" y="0"/>
                  </a:lnTo>
                  <a:lnTo>
                    <a:pt x="262" y="0"/>
                  </a:lnTo>
                  <a:lnTo>
                    <a:pt x="268" y="0"/>
                  </a:lnTo>
                  <a:lnTo>
                    <a:pt x="274" y="0"/>
                  </a:lnTo>
                  <a:lnTo>
                    <a:pt x="279" y="0"/>
                  </a:lnTo>
                  <a:lnTo>
                    <a:pt x="285" y="0"/>
                  </a:lnTo>
                  <a:lnTo>
                    <a:pt x="291" y="0"/>
                  </a:lnTo>
                  <a:lnTo>
                    <a:pt x="298" y="0"/>
                  </a:lnTo>
                  <a:lnTo>
                    <a:pt x="304" y="0"/>
                  </a:lnTo>
                  <a:lnTo>
                    <a:pt x="310" y="2"/>
                  </a:lnTo>
                  <a:lnTo>
                    <a:pt x="317" y="2"/>
                  </a:lnTo>
                  <a:lnTo>
                    <a:pt x="325" y="2"/>
                  </a:lnTo>
                  <a:lnTo>
                    <a:pt x="331" y="2"/>
                  </a:lnTo>
                  <a:lnTo>
                    <a:pt x="336" y="4"/>
                  </a:lnTo>
                  <a:lnTo>
                    <a:pt x="344" y="6"/>
                  </a:lnTo>
                  <a:lnTo>
                    <a:pt x="350" y="8"/>
                  </a:lnTo>
                  <a:lnTo>
                    <a:pt x="357" y="8"/>
                  </a:lnTo>
                  <a:lnTo>
                    <a:pt x="365" y="8"/>
                  </a:lnTo>
                  <a:lnTo>
                    <a:pt x="371" y="11"/>
                  </a:lnTo>
                  <a:lnTo>
                    <a:pt x="376" y="13"/>
                  </a:lnTo>
                  <a:lnTo>
                    <a:pt x="384" y="15"/>
                  </a:lnTo>
                  <a:lnTo>
                    <a:pt x="390" y="17"/>
                  </a:lnTo>
                  <a:lnTo>
                    <a:pt x="397" y="21"/>
                  </a:lnTo>
                  <a:lnTo>
                    <a:pt x="405" y="23"/>
                  </a:lnTo>
                  <a:lnTo>
                    <a:pt x="410" y="25"/>
                  </a:lnTo>
                  <a:lnTo>
                    <a:pt x="418" y="27"/>
                  </a:lnTo>
                  <a:lnTo>
                    <a:pt x="426" y="30"/>
                  </a:lnTo>
                  <a:lnTo>
                    <a:pt x="433" y="34"/>
                  </a:lnTo>
                  <a:lnTo>
                    <a:pt x="439" y="38"/>
                  </a:lnTo>
                  <a:lnTo>
                    <a:pt x="447" y="40"/>
                  </a:lnTo>
                  <a:lnTo>
                    <a:pt x="452" y="46"/>
                  </a:lnTo>
                  <a:lnTo>
                    <a:pt x="460" y="49"/>
                  </a:lnTo>
                  <a:lnTo>
                    <a:pt x="466" y="53"/>
                  </a:lnTo>
                  <a:lnTo>
                    <a:pt x="471" y="57"/>
                  </a:lnTo>
                  <a:lnTo>
                    <a:pt x="479" y="63"/>
                  </a:lnTo>
                  <a:lnTo>
                    <a:pt x="487" y="67"/>
                  </a:lnTo>
                  <a:lnTo>
                    <a:pt x="492" y="72"/>
                  </a:lnTo>
                  <a:lnTo>
                    <a:pt x="498" y="76"/>
                  </a:lnTo>
                  <a:lnTo>
                    <a:pt x="504" y="82"/>
                  </a:lnTo>
                  <a:lnTo>
                    <a:pt x="511" y="88"/>
                  </a:lnTo>
                  <a:lnTo>
                    <a:pt x="517" y="93"/>
                  </a:lnTo>
                  <a:lnTo>
                    <a:pt x="523" y="99"/>
                  </a:lnTo>
                  <a:lnTo>
                    <a:pt x="528" y="105"/>
                  </a:lnTo>
                  <a:lnTo>
                    <a:pt x="534" y="112"/>
                  </a:lnTo>
                  <a:lnTo>
                    <a:pt x="540" y="120"/>
                  </a:lnTo>
                  <a:lnTo>
                    <a:pt x="545" y="126"/>
                  </a:lnTo>
                  <a:lnTo>
                    <a:pt x="549" y="133"/>
                  </a:lnTo>
                  <a:lnTo>
                    <a:pt x="557" y="143"/>
                  </a:lnTo>
                  <a:lnTo>
                    <a:pt x="561" y="148"/>
                  </a:lnTo>
                  <a:lnTo>
                    <a:pt x="564" y="156"/>
                  </a:lnTo>
                  <a:lnTo>
                    <a:pt x="570" y="165"/>
                  </a:lnTo>
                  <a:lnTo>
                    <a:pt x="576" y="175"/>
                  </a:lnTo>
                  <a:lnTo>
                    <a:pt x="580" y="183"/>
                  </a:lnTo>
                  <a:lnTo>
                    <a:pt x="583" y="194"/>
                  </a:lnTo>
                  <a:lnTo>
                    <a:pt x="587" y="202"/>
                  </a:lnTo>
                  <a:lnTo>
                    <a:pt x="593" y="213"/>
                  </a:lnTo>
                  <a:lnTo>
                    <a:pt x="595" y="223"/>
                  </a:lnTo>
                  <a:lnTo>
                    <a:pt x="601" y="232"/>
                  </a:lnTo>
                  <a:lnTo>
                    <a:pt x="604" y="243"/>
                  </a:lnTo>
                  <a:lnTo>
                    <a:pt x="608" y="255"/>
                  </a:lnTo>
                  <a:lnTo>
                    <a:pt x="608" y="257"/>
                  </a:lnTo>
                  <a:lnTo>
                    <a:pt x="610" y="261"/>
                  </a:lnTo>
                  <a:lnTo>
                    <a:pt x="612" y="264"/>
                  </a:lnTo>
                  <a:lnTo>
                    <a:pt x="614" y="266"/>
                  </a:lnTo>
                  <a:lnTo>
                    <a:pt x="616" y="270"/>
                  </a:lnTo>
                  <a:lnTo>
                    <a:pt x="620" y="276"/>
                  </a:lnTo>
                  <a:lnTo>
                    <a:pt x="622" y="278"/>
                  </a:lnTo>
                  <a:lnTo>
                    <a:pt x="627" y="283"/>
                  </a:lnTo>
                  <a:lnTo>
                    <a:pt x="629" y="287"/>
                  </a:lnTo>
                  <a:lnTo>
                    <a:pt x="635" y="291"/>
                  </a:lnTo>
                  <a:lnTo>
                    <a:pt x="641" y="295"/>
                  </a:lnTo>
                  <a:lnTo>
                    <a:pt x="648" y="297"/>
                  </a:lnTo>
                  <a:lnTo>
                    <a:pt x="652" y="297"/>
                  </a:lnTo>
                  <a:lnTo>
                    <a:pt x="656" y="299"/>
                  </a:lnTo>
                  <a:lnTo>
                    <a:pt x="660" y="299"/>
                  </a:lnTo>
                  <a:lnTo>
                    <a:pt x="665" y="300"/>
                  </a:lnTo>
                  <a:lnTo>
                    <a:pt x="667" y="300"/>
                  </a:lnTo>
                  <a:lnTo>
                    <a:pt x="671" y="300"/>
                  </a:lnTo>
                  <a:lnTo>
                    <a:pt x="679" y="302"/>
                  </a:lnTo>
                  <a:lnTo>
                    <a:pt x="684" y="302"/>
                  </a:lnTo>
                  <a:lnTo>
                    <a:pt x="692" y="302"/>
                  </a:lnTo>
                  <a:lnTo>
                    <a:pt x="698" y="304"/>
                  </a:lnTo>
                  <a:lnTo>
                    <a:pt x="703" y="304"/>
                  </a:lnTo>
                  <a:lnTo>
                    <a:pt x="707" y="306"/>
                  </a:lnTo>
                  <a:lnTo>
                    <a:pt x="711" y="308"/>
                  </a:lnTo>
                  <a:lnTo>
                    <a:pt x="717" y="310"/>
                  </a:lnTo>
                  <a:lnTo>
                    <a:pt x="720" y="310"/>
                  </a:lnTo>
                  <a:lnTo>
                    <a:pt x="724" y="310"/>
                  </a:lnTo>
                  <a:lnTo>
                    <a:pt x="730" y="310"/>
                  </a:lnTo>
                  <a:lnTo>
                    <a:pt x="732" y="312"/>
                  </a:lnTo>
                  <a:lnTo>
                    <a:pt x="736" y="314"/>
                  </a:lnTo>
                  <a:lnTo>
                    <a:pt x="741" y="316"/>
                  </a:lnTo>
                  <a:lnTo>
                    <a:pt x="747" y="316"/>
                  </a:lnTo>
                  <a:lnTo>
                    <a:pt x="751" y="318"/>
                  </a:lnTo>
                  <a:lnTo>
                    <a:pt x="755" y="320"/>
                  </a:lnTo>
                  <a:lnTo>
                    <a:pt x="760" y="321"/>
                  </a:lnTo>
                  <a:lnTo>
                    <a:pt x="764" y="323"/>
                  </a:lnTo>
                  <a:lnTo>
                    <a:pt x="770" y="325"/>
                  </a:lnTo>
                  <a:lnTo>
                    <a:pt x="774" y="329"/>
                  </a:lnTo>
                  <a:lnTo>
                    <a:pt x="779" y="329"/>
                  </a:lnTo>
                  <a:lnTo>
                    <a:pt x="785" y="333"/>
                  </a:lnTo>
                  <a:lnTo>
                    <a:pt x="789" y="335"/>
                  </a:lnTo>
                  <a:lnTo>
                    <a:pt x="793" y="337"/>
                  </a:lnTo>
                  <a:lnTo>
                    <a:pt x="798" y="340"/>
                  </a:lnTo>
                  <a:lnTo>
                    <a:pt x="802" y="342"/>
                  </a:lnTo>
                  <a:lnTo>
                    <a:pt x="806" y="346"/>
                  </a:lnTo>
                  <a:lnTo>
                    <a:pt x="812" y="348"/>
                  </a:lnTo>
                  <a:lnTo>
                    <a:pt x="815" y="350"/>
                  </a:lnTo>
                  <a:lnTo>
                    <a:pt x="819" y="354"/>
                  </a:lnTo>
                  <a:lnTo>
                    <a:pt x="825" y="358"/>
                  </a:lnTo>
                  <a:lnTo>
                    <a:pt x="829" y="359"/>
                  </a:lnTo>
                  <a:lnTo>
                    <a:pt x="831" y="363"/>
                  </a:lnTo>
                  <a:lnTo>
                    <a:pt x="836" y="367"/>
                  </a:lnTo>
                  <a:lnTo>
                    <a:pt x="840" y="371"/>
                  </a:lnTo>
                  <a:lnTo>
                    <a:pt x="844" y="373"/>
                  </a:lnTo>
                  <a:lnTo>
                    <a:pt x="848" y="378"/>
                  </a:lnTo>
                  <a:lnTo>
                    <a:pt x="852" y="382"/>
                  </a:lnTo>
                  <a:lnTo>
                    <a:pt x="855" y="386"/>
                  </a:lnTo>
                  <a:lnTo>
                    <a:pt x="857" y="390"/>
                  </a:lnTo>
                  <a:lnTo>
                    <a:pt x="861" y="394"/>
                  </a:lnTo>
                  <a:lnTo>
                    <a:pt x="863" y="399"/>
                  </a:lnTo>
                  <a:lnTo>
                    <a:pt x="865" y="405"/>
                  </a:lnTo>
                  <a:lnTo>
                    <a:pt x="867" y="409"/>
                  </a:lnTo>
                  <a:lnTo>
                    <a:pt x="871" y="413"/>
                  </a:lnTo>
                  <a:lnTo>
                    <a:pt x="871" y="418"/>
                  </a:lnTo>
                  <a:lnTo>
                    <a:pt x="874" y="424"/>
                  </a:lnTo>
                  <a:lnTo>
                    <a:pt x="876" y="430"/>
                  </a:lnTo>
                  <a:lnTo>
                    <a:pt x="876" y="436"/>
                  </a:lnTo>
                  <a:lnTo>
                    <a:pt x="878" y="439"/>
                  </a:lnTo>
                  <a:lnTo>
                    <a:pt x="880" y="447"/>
                  </a:lnTo>
                  <a:lnTo>
                    <a:pt x="882" y="451"/>
                  </a:lnTo>
                  <a:lnTo>
                    <a:pt x="882" y="458"/>
                  </a:lnTo>
                  <a:lnTo>
                    <a:pt x="882" y="464"/>
                  </a:lnTo>
                  <a:lnTo>
                    <a:pt x="882" y="472"/>
                  </a:lnTo>
                  <a:lnTo>
                    <a:pt x="882" y="477"/>
                  </a:lnTo>
                  <a:lnTo>
                    <a:pt x="882" y="483"/>
                  </a:lnTo>
                  <a:lnTo>
                    <a:pt x="882" y="489"/>
                  </a:lnTo>
                  <a:lnTo>
                    <a:pt x="880" y="494"/>
                  </a:lnTo>
                  <a:lnTo>
                    <a:pt x="878" y="502"/>
                  </a:lnTo>
                  <a:lnTo>
                    <a:pt x="876" y="508"/>
                  </a:lnTo>
                  <a:lnTo>
                    <a:pt x="876" y="513"/>
                  </a:lnTo>
                  <a:lnTo>
                    <a:pt x="874" y="519"/>
                  </a:lnTo>
                  <a:lnTo>
                    <a:pt x="871" y="523"/>
                  </a:lnTo>
                  <a:lnTo>
                    <a:pt x="869" y="529"/>
                  </a:lnTo>
                  <a:lnTo>
                    <a:pt x="865" y="533"/>
                  </a:lnTo>
                  <a:lnTo>
                    <a:pt x="863" y="540"/>
                  </a:lnTo>
                  <a:lnTo>
                    <a:pt x="859" y="544"/>
                  </a:lnTo>
                  <a:lnTo>
                    <a:pt x="857" y="550"/>
                  </a:lnTo>
                  <a:lnTo>
                    <a:pt x="853" y="553"/>
                  </a:lnTo>
                  <a:lnTo>
                    <a:pt x="850" y="559"/>
                  </a:lnTo>
                  <a:lnTo>
                    <a:pt x="844" y="563"/>
                  </a:lnTo>
                  <a:lnTo>
                    <a:pt x="840" y="567"/>
                  </a:lnTo>
                  <a:lnTo>
                    <a:pt x="836" y="572"/>
                  </a:lnTo>
                  <a:lnTo>
                    <a:pt x="831" y="576"/>
                  </a:lnTo>
                  <a:lnTo>
                    <a:pt x="825" y="580"/>
                  </a:lnTo>
                  <a:lnTo>
                    <a:pt x="821" y="584"/>
                  </a:lnTo>
                  <a:lnTo>
                    <a:pt x="817" y="588"/>
                  </a:lnTo>
                  <a:lnTo>
                    <a:pt x="812" y="591"/>
                  </a:lnTo>
                  <a:lnTo>
                    <a:pt x="806" y="593"/>
                  </a:lnTo>
                  <a:lnTo>
                    <a:pt x="800" y="597"/>
                  </a:lnTo>
                  <a:lnTo>
                    <a:pt x="795" y="601"/>
                  </a:lnTo>
                  <a:lnTo>
                    <a:pt x="789" y="603"/>
                  </a:lnTo>
                  <a:lnTo>
                    <a:pt x="781" y="607"/>
                  </a:lnTo>
                  <a:lnTo>
                    <a:pt x="776" y="610"/>
                  </a:lnTo>
                  <a:lnTo>
                    <a:pt x="770" y="612"/>
                  </a:lnTo>
                  <a:lnTo>
                    <a:pt x="764" y="616"/>
                  </a:lnTo>
                  <a:lnTo>
                    <a:pt x="757" y="616"/>
                  </a:lnTo>
                  <a:lnTo>
                    <a:pt x="749" y="620"/>
                  </a:lnTo>
                  <a:lnTo>
                    <a:pt x="741" y="622"/>
                  </a:lnTo>
                  <a:lnTo>
                    <a:pt x="736" y="624"/>
                  </a:lnTo>
                  <a:lnTo>
                    <a:pt x="730" y="624"/>
                  </a:lnTo>
                  <a:lnTo>
                    <a:pt x="722" y="628"/>
                  </a:lnTo>
                  <a:lnTo>
                    <a:pt x="715" y="629"/>
                  </a:lnTo>
                  <a:lnTo>
                    <a:pt x="709" y="629"/>
                  </a:lnTo>
                  <a:lnTo>
                    <a:pt x="699" y="629"/>
                  </a:lnTo>
                  <a:lnTo>
                    <a:pt x="694" y="631"/>
                  </a:lnTo>
                  <a:lnTo>
                    <a:pt x="684" y="633"/>
                  </a:lnTo>
                  <a:lnTo>
                    <a:pt x="679" y="635"/>
                  </a:lnTo>
                  <a:lnTo>
                    <a:pt x="671" y="635"/>
                  </a:lnTo>
                  <a:lnTo>
                    <a:pt x="663" y="635"/>
                  </a:lnTo>
                  <a:lnTo>
                    <a:pt x="656" y="635"/>
                  </a:lnTo>
                  <a:lnTo>
                    <a:pt x="648" y="635"/>
                  </a:lnTo>
                  <a:lnTo>
                    <a:pt x="639" y="635"/>
                  </a:lnTo>
                  <a:lnTo>
                    <a:pt x="633" y="635"/>
                  </a:lnTo>
                  <a:lnTo>
                    <a:pt x="623" y="635"/>
                  </a:lnTo>
                  <a:lnTo>
                    <a:pt x="616" y="635"/>
                  </a:lnTo>
                  <a:lnTo>
                    <a:pt x="608" y="635"/>
                  </a:lnTo>
                  <a:lnTo>
                    <a:pt x="601" y="635"/>
                  </a:lnTo>
                  <a:lnTo>
                    <a:pt x="593" y="633"/>
                  </a:lnTo>
                  <a:lnTo>
                    <a:pt x="585" y="633"/>
                  </a:lnTo>
                  <a:lnTo>
                    <a:pt x="578" y="631"/>
                  </a:lnTo>
                  <a:lnTo>
                    <a:pt x="570" y="629"/>
                  </a:lnTo>
                  <a:lnTo>
                    <a:pt x="563" y="629"/>
                  </a:lnTo>
                  <a:lnTo>
                    <a:pt x="557" y="628"/>
                  </a:lnTo>
                  <a:lnTo>
                    <a:pt x="547" y="624"/>
                  </a:lnTo>
                  <a:lnTo>
                    <a:pt x="540" y="624"/>
                  </a:lnTo>
                  <a:lnTo>
                    <a:pt x="532" y="622"/>
                  </a:lnTo>
                  <a:lnTo>
                    <a:pt x="526" y="620"/>
                  </a:lnTo>
                  <a:lnTo>
                    <a:pt x="523" y="618"/>
                  </a:lnTo>
                  <a:lnTo>
                    <a:pt x="517" y="616"/>
                  </a:lnTo>
                  <a:lnTo>
                    <a:pt x="513" y="612"/>
                  </a:lnTo>
                  <a:lnTo>
                    <a:pt x="509" y="610"/>
                  </a:lnTo>
                  <a:lnTo>
                    <a:pt x="502" y="601"/>
                  </a:lnTo>
                  <a:lnTo>
                    <a:pt x="498" y="593"/>
                  </a:lnTo>
                  <a:lnTo>
                    <a:pt x="496" y="590"/>
                  </a:lnTo>
                  <a:lnTo>
                    <a:pt x="498" y="586"/>
                  </a:lnTo>
                  <a:lnTo>
                    <a:pt x="498" y="582"/>
                  </a:lnTo>
                  <a:lnTo>
                    <a:pt x="500" y="580"/>
                  </a:lnTo>
                  <a:lnTo>
                    <a:pt x="504" y="578"/>
                  </a:lnTo>
                  <a:lnTo>
                    <a:pt x="511" y="576"/>
                  </a:lnTo>
                  <a:lnTo>
                    <a:pt x="513" y="574"/>
                  </a:lnTo>
                  <a:lnTo>
                    <a:pt x="517" y="574"/>
                  </a:lnTo>
                  <a:lnTo>
                    <a:pt x="523" y="574"/>
                  </a:lnTo>
                  <a:lnTo>
                    <a:pt x="528" y="576"/>
                  </a:lnTo>
                  <a:lnTo>
                    <a:pt x="532" y="576"/>
                  </a:lnTo>
                  <a:lnTo>
                    <a:pt x="538" y="576"/>
                  </a:lnTo>
                  <a:lnTo>
                    <a:pt x="544" y="576"/>
                  </a:lnTo>
                  <a:lnTo>
                    <a:pt x="551" y="578"/>
                  </a:lnTo>
                  <a:lnTo>
                    <a:pt x="557" y="578"/>
                  </a:lnTo>
                  <a:lnTo>
                    <a:pt x="563" y="578"/>
                  </a:lnTo>
                  <a:lnTo>
                    <a:pt x="570" y="580"/>
                  </a:lnTo>
                  <a:lnTo>
                    <a:pt x="580" y="582"/>
                  </a:lnTo>
                  <a:lnTo>
                    <a:pt x="585" y="584"/>
                  </a:lnTo>
                  <a:lnTo>
                    <a:pt x="595" y="584"/>
                  </a:lnTo>
                  <a:lnTo>
                    <a:pt x="597" y="584"/>
                  </a:lnTo>
                  <a:lnTo>
                    <a:pt x="601" y="586"/>
                  </a:lnTo>
                  <a:lnTo>
                    <a:pt x="604" y="586"/>
                  </a:lnTo>
                  <a:lnTo>
                    <a:pt x="608" y="588"/>
                  </a:lnTo>
                  <a:lnTo>
                    <a:pt x="614" y="588"/>
                  </a:lnTo>
                  <a:lnTo>
                    <a:pt x="618" y="590"/>
                  </a:lnTo>
                  <a:lnTo>
                    <a:pt x="622" y="590"/>
                  </a:lnTo>
                  <a:lnTo>
                    <a:pt x="627" y="590"/>
                  </a:lnTo>
                  <a:lnTo>
                    <a:pt x="629" y="590"/>
                  </a:lnTo>
                  <a:lnTo>
                    <a:pt x="633" y="591"/>
                  </a:lnTo>
                  <a:lnTo>
                    <a:pt x="639" y="591"/>
                  </a:lnTo>
                  <a:lnTo>
                    <a:pt x="642" y="593"/>
                  </a:lnTo>
                  <a:lnTo>
                    <a:pt x="646" y="593"/>
                  </a:lnTo>
                  <a:lnTo>
                    <a:pt x="652" y="593"/>
                  </a:lnTo>
                  <a:lnTo>
                    <a:pt x="656" y="593"/>
                  </a:lnTo>
                  <a:lnTo>
                    <a:pt x="660" y="593"/>
                  </a:lnTo>
                  <a:lnTo>
                    <a:pt x="665" y="593"/>
                  </a:lnTo>
                  <a:lnTo>
                    <a:pt x="667" y="593"/>
                  </a:lnTo>
                  <a:lnTo>
                    <a:pt x="671" y="593"/>
                  </a:lnTo>
                  <a:lnTo>
                    <a:pt x="677" y="593"/>
                  </a:lnTo>
                  <a:lnTo>
                    <a:pt x="680" y="593"/>
                  </a:lnTo>
                  <a:lnTo>
                    <a:pt x="684" y="593"/>
                  </a:lnTo>
                  <a:lnTo>
                    <a:pt x="690" y="593"/>
                  </a:lnTo>
                  <a:lnTo>
                    <a:pt x="694" y="593"/>
                  </a:lnTo>
                  <a:lnTo>
                    <a:pt x="698" y="593"/>
                  </a:lnTo>
                  <a:lnTo>
                    <a:pt x="703" y="593"/>
                  </a:lnTo>
                  <a:lnTo>
                    <a:pt x="707" y="591"/>
                  </a:lnTo>
                  <a:lnTo>
                    <a:pt x="711" y="591"/>
                  </a:lnTo>
                  <a:lnTo>
                    <a:pt x="717" y="591"/>
                  </a:lnTo>
                  <a:lnTo>
                    <a:pt x="720" y="590"/>
                  </a:lnTo>
                  <a:lnTo>
                    <a:pt x="724" y="590"/>
                  </a:lnTo>
                  <a:lnTo>
                    <a:pt x="730" y="590"/>
                  </a:lnTo>
                  <a:lnTo>
                    <a:pt x="732" y="588"/>
                  </a:lnTo>
                  <a:lnTo>
                    <a:pt x="736" y="586"/>
                  </a:lnTo>
                  <a:lnTo>
                    <a:pt x="741" y="584"/>
                  </a:lnTo>
                  <a:lnTo>
                    <a:pt x="745" y="584"/>
                  </a:lnTo>
                  <a:lnTo>
                    <a:pt x="749" y="582"/>
                  </a:lnTo>
                  <a:lnTo>
                    <a:pt x="755" y="580"/>
                  </a:lnTo>
                  <a:lnTo>
                    <a:pt x="758" y="578"/>
                  </a:lnTo>
                  <a:lnTo>
                    <a:pt x="760" y="578"/>
                  </a:lnTo>
                  <a:lnTo>
                    <a:pt x="766" y="574"/>
                  </a:lnTo>
                  <a:lnTo>
                    <a:pt x="770" y="572"/>
                  </a:lnTo>
                  <a:lnTo>
                    <a:pt x="774" y="571"/>
                  </a:lnTo>
                  <a:lnTo>
                    <a:pt x="779" y="569"/>
                  </a:lnTo>
                  <a:lnTo>
                    <a:pt x="787" y="563"/>
                  </a:lnTo>
                  <a:lnTo>
                    <a:pt x="793" y="559"/>
                  </a:lnTo>
                  <a:lnTo>
                    <a:pt x="800" y="553"/>
                  </a:lnTo>
                  <a:lnTo>
                    <a:pt x="806" y="546"/>
                  </a:lnTo>
                  <a:lnTo>
                    <a:pt x="810" y="540"/>
                  </a:lnTo>
                  <a:lnTo>
                    <a:pt x="815" y="533"/>
                  </a:lnTo>
                  <a:lnTo>
                    <a:pt x="819" y="527"/>
                  </a:lnTo>
                  <a:lnTo>
                    <a:pt x="823" y="521"/>
                  </a:lnTo>
                  <a:lnTo>
                    <a:pt x="825" y="513"/>
                  </a:lnTo>
                  <a:lnTo>
                    <a:pt x="829" y="508"/>
                  </a:lnTo>
                  <a:lnTo>
                    <a:pt x="831" y="500"/>
                  </a:lnTo>
                  <a:lnTo>
                    <a:pt x="831" y="493"/>
                  </a:lnTo>
                  <a:lnTo>
                    <a:pt x="831" y="487"/>
                  </a:lnTo>
                  <a:lnTo>
                    <a:pt x="831" y="479"/>
                  </a:lnTo>
                  <a:lnTo>
                    <a:pt x="831" y="472"/>
                  </a:lnTo>
                  <a:lnTo>
                    <a:pt x="831" y="464"/>
                  </a:lnTo>
                  <a:lnTo>
                    <a:pt x="831" y="456"/>
                  </a:lnTo>
                  <a:lnTo>
                    <a:pt x="831" y="451"/>
                  </a:lnTo>
                  <a:lnTo>
                    <a:pt x="827" y="443"/>
                  </a:lnTo>
                  <a:lnTo>
                    <a:pt x="825" y="437"/>
                  </a:lnTo>
                  <a:lnTo>
                    <a:pt x="823" y="432"/>
                  </a:lnTo>
                  <a:lnTo>
                    <a:pt x="821" y="424"/>
                  </a:lnTo>
                  <a:lnTo>
                    <a:pt x="819" y="418"/>
                  </a:lnTo>
                  <a:lnTo>
                    <a:pt x="815" y="413"/>
                  </a:lnTo>
                  <a:lnTo>
                    <a:pt x="812" y="405"/>
                  </a:lnTo>
                  <a:lnTo>
                    <a:pt x="806" y="401"/>
                  </a:lnTo>
                  <a:lnTo>
                    <a:pt x="802" y="396"/>
                  </a:lnTo>
                  <a:lnTo>
                    <a:pt x="800" y="392"/>
                  </a:lnTo>
                  <a:lnTo>
                    <a:pt x="795" y="386"/>
                  </a:lnTo>
                  <a:lnTo>
                    <a:pt x="791" y="382"/>
                  </a:lnTo>
                  <a:lnTo>
                    <a:pt x="787" y="380"/>
                  </a:lnTo>
                  <a:lnTo>
                    <a:pt x="781" y="377"/>
                  </a:lnTo>
                  <a:lnTo>
                    <a:pt x="776" y="373"/>
                  </a:lnTo>
                  <a:lnTo>
                    <a:pt x="770" y="371"/>
                  </a:lnTo>
                  <a:lnTo>
                    <a:pt x="764" y="367"/>
                  </a:lnTo>
                  <a:lnTo>
                    <a:pt x="760" y="367"/>
                  </a:lnTo>
                  <a:lnTo>
                    <a:pt x="755" y="363"/>
                  </a:lnTo>
                  <a:lnTo>
                    <a:pt x="749" y="359"/>
                  </a:lnTo>
                  <a:lnTo>
                    <a:pt x="741" y="359"/>
                  </a:lnTo>
                  <a:lnTo>
                    <a:pt x="736" y="358"/>
                  </a:lnTo>
                  <a:lnTo>
                    <a:pt x="730" y="354"/>
                  </a:lnTo>
                  <a:lnTo>
                    <a:pt x="722" y="354"/>
                  </a:lnTo>
                  <a:lnTo>
                    <a:pt x="717" y="350"/>
                  </a:lnTo>
                  <a:lnTo>
                    <a:pt x="711" y="348"/>
                  </a:lnTo>
                  <a:lnTo>
                    <a:pt x="703" y="348"/>
                  </a:lnTo>
                  <a:lnTo>
                    <a:pt x="698" y="346"/>
                  </a:lnTo>
                  <a:lnTo>
                    <a:pt x="692" y="344"/>
                  </a:lnTo>
                  <a:lnTo>
                    <a:pt x="686" y="342"/>
                  </a:lnTo>
                  <a:lnTo>
                    <a:pt x="680" y="340"/>
                  </a:lnTo>
                  <a:lnTo>
                    <a:pt x="673" y="340"/>
                  </a:lnTo>
                  <a:lnTo>
                    <a:pt x="667" y="339"/>
                  </a:lnTo>
                  <a:lnTo>
                    <a:pt x="663" y="337"/>
                  </a:lnTo>
                  <a:lnTo>
                    <a:pt x="656" y="335"/>
                  </a:lnTo>
                  <a:lnTo>
                    <a:pt x="650" y="333"/>
                  </a:lnTo>
                  <a:lnTo>
                    <a:pt x="644" y="331"/>
                  </a:lnTo>
                  <a:lnTo>
                    <a:pt x="639" y="329"/>
                  </a:lnTo>
                  <a:lnTo>
                    <a:pt x="633" y="329"/>
                  </a:lnTo>
                  <a:lnTo>
                    <a:pt x="629" y="327"/>
                  </a:lnTo>
                  <a:lnTo>
                    <a:pt x="625" y="323"/>
                  </a:lnTo>
                  <a:lnTo>
                    <a:pt x="620" y="321"/>
                  </a:lnTo>
                  <a:lnTo>
                    <a:pt x="616" y="321"/>
                  </a:lnTo>
                  <a:lnTo>
                    <a:pt x="612" y="320"/>
                  </a:lnTo>
                  <a:lnTo>
                    <a:pt x="608" y="316"/>
                  </a:lnTo>
                  <a:lnTo>
                    <a:pt x="606" y="316"/>
                  </a:lnTo>
                  <a:lnTo>
                    <a:pt x="601" y="310"/>
                  </a:lnTo>
                  <a:lnTo>
                    <a:pt x="595" y="304"/>
                  </a:lnTo>
                  <a:lnTo>
                    <a:pt x="589" y="299"/>
                  </a:lnTo>
                  <a:lnTo>
                    <a:pt x="585" y="291"/>
                  </a:lnTo>
                  <a:lnTo>
                    <a:pt x="583" y="287"/>
                  </a:lnTo>
                  <a:lnTo>
                    <a:pt x="582" y="283"/>
                  </a:lnTo>
                  <a:lnTo>
                    <a:pt x="580" y="278"/>
                  </a:lnTo>
                  <a:lnTo>
                    <a:pt x="576" y="276"/>
                  </a:lnTo>
                  <a:lnTo>
                    <a:pt x="576" y="270"/>
                  </a:lnTo>
                  <a:lnTo>
                    <a:pt x="574" y="264"/>
                  </a:lnTo>
                  <a:lnTo>
                    <a:pt x="570" y="261"/>
                  </a:lnTo>
                  <a:lnTo>
                    <a:pt x="568" y="257"/>
                  </a:lnTo>
                  <a:lnTo>
                    <a:pt x="566" y="251"/>
                  </a:lnTo>
                  <a:lnTo>
                    <a:pt x="564" y="245"/>
                  </a:lnTo>
                  <a:lnTo>
                    <a:pt x="563" y="242"/>
                  </a:lnTo>
                  <a:lnTo>
                    <a:pt x="561" y="236"/>
                  </a:lnTo>
                  <a:lnTo>
                    <a:pt x="559" y="230"/>
                  </a:lnTo>
                  <a:lnTo>
                    <a:pt x="557" y="226"/>
                  </a:lnTo>
                  <a:lnTo>
                    <a:pt x="555" y="219"/>
                  </a:lnTo>
                  <a:lnTo>
                    <a:pt x="551" y="215"/>
                  </a:lnTo>
                  <a:lnTo>
                    <a:pt x="549" y="209"/>
                  </a:lnTo>
                  <a:lnTo>
                    <a:pt x="545" y="205"/>
                  </a:lnTo>
                  <a:lnTo>
                    <a:pt x="544" y="200"/>
                  </a:lnTo>
                  <a:lnTo>
                    <a:pt x="540" y="194"/>
                  </a:lnTo>
                  <a:lnTo>
                    <a:pt x="536" y="190"/>
                  </a:lnTo>
                  <a:lnTo>
                    <a:pt x="532" y="184"/>
                  </a:lnTo>
                  <a:lnTo>
                    <a:pt x="530" y="181"/>
                  </a:lnTo>
                  <a:lnTo>
                    <a:pt x="526" y="175"/>
                  </a:lnTo>
                  <a:lnTo>
                    <a:pt x="523" y="169"/>
                  </a:lnTo>
                  <a:lnTo>
                    <a:pt x="517" y="165"/>
                  </a:lnTo>
                  <a:lnTo>
                    <a:pt x="513" y="162"/>
                  </a:lnTo>
                  <a:lnTo>
                    <a:pt x="509" y="156"/>
                  </a:lnTo>
                  <a:lnTo>
                    <a:pt x="504" y="148"/>
                  </a:lnTo>
                  <a:lnTo>
                    <a:pt x="498" y="143"/>
                  </a:lnTo>
                  <a:lnTo>
                    <a:pt x="494" y="137"/>
                  </a:lnTo>
                  <a:lnTo>
                    <a:pt x="490" y="133"/>
                  </a:lnTo>
                  <a:lnTo>
                    <a:pt x="485" y="127"/>
                  </a:lnTo>
                  <a:lnTo>
                    <a:pt x="479" y="122"/>
                  </a:lnTo>
                  <a:lnTo>
                    <a:pt x="473" y="116"/>
                  </a:lnTo>
                  <a:lnTo>
                    <a:pt x="468" y="110"/>
                  </a:lnTo>
                  <a:lnTo>
                    <a:pt x="460" y="105"/>
                  </a:lnTo>
                  <a:lnTo>
                    <a:pt x="454" y="101"/>
                  </a:lnTo>
                  <a:lnTo>
                    <a:pt x="447" y="95"/>
                  </a:lnTo>
                  <a:lnTo>
                    <a:pt x="439" y="91"/>
                  </a:lnTo>
                  <a:lnTo>
                    <a:pt x="435" y="88"/>
                  </a:lnTo>
                  <a:lnTo>
                    <a:pt x="429" y="86"/>
                  </a:lnTo>
                  <a:lnTo>
                    <a:pt x="428" y="82"/>
                  </a:lnTo>
                  <a:lnTo>
                    <a:pt x="422" y="78"/>
                  </a:lnTo>
                  <a:lnTo>
                    <a:pt x="416" y="78"/>
                  </a:lnTo>
                  <a:lnTo>
                    <a:pt x="412" y="74"/>
                  </a:lnTo>
                  <a:lnTo>
                    <a:pt x="409" y="72"/>
                  </a:lnTo>
                  <a:lnTo>
                    <a:pt x="403" y="70"/>
                  </a:lnTo>
                  <a:lnTo>
                    <a:pt x="397" y="68"/>
                  </a:lnTo>
                  <a:lnTo>
                    <a:pt x="393" y="67"/>
                  </a:lnTo>
                  <a:lnTo>
                    <a:pt x="388" y="65"/>
                  </a:lnTo>
                  <a:lnTo>
                    <a:pt x="382" y="63"/>
                  </a:lnTo>
                  <a:lnTo>
                    <a:pt x="376" y="61"/>
                  </a:lnTo>
                  <a:lnTo>
                    <a:pt x="371" y="59"/>
                  </a:lnTo>
                  <a:lnTo>
                    <a:pt x="365" y="59"/>
                  </a:lnTo>
                  <a:lnTo>
                    <a:pt x="359" y="57"/>
                  </a:lnTo>
                  <a:lnTo>
                    <a:pt x="352" y="53"/>
                  </a:lnTo>
                  <a:lnTo>
                    <a:pt x="346" y="53"/>
                  </a:lnTo>
                  <a:lnTo>
                    <a:pt x="338" y="51"/>
                  </a:lnTo>
                  <a:lnTo>
                    <a:pt x="333" y="51"/>
                  </a:lnTo>
                  <a:lnTo>
                    <a:pt x="325" y="49"/>
                  </a:lnTo>
                  <a:lnTo>
                    <a:pt x="319" y="48"/>
                  </a:lnTo>
                  <a:lnTo>
                    <a:pt x="313" y="46"/>
                  </a:lnTo>
                  <a:lnTo>
                    <a:pt x="306" y="46"/>
                  </a:lnTo>
                  <a:lnTo>
                    <a:pt x="298" y="46"/>
                  </a:lnTo>
                  <a:lnTo>
                    <a:pt x="289" y="46"/>
                  </a:lnTo>
                  <a:lnTo>
                    <a:pt x="281" y="44"/>
                  </a:lnTo>
                  <a:lnTo>
                    <a:pt x="274" y="44"/>
                  </a:lnTo>
                  <a:lnTo>
                    <a:pt x="264" y="44"/>
                  </a:lnTo>
                  <a:lnTo>
                    <a:pt x="256" y="44"/>
                  </a:lnTo>
                  <a:lnTo>
                    <a:pt x="249" y="44"/>
                  </a:lnTo>
                  <a:lnTo>
                    <a:pt x="239" y="44"/>
                  </a:lnTo>
                  <a:lnTo>
                    <a:pt x="234" y="46"/>
                  </a:lnTo>
                  <a:lnTo>
                    <a:pt x="228" y="46"/>
                  </a:lnTo>
                  <a:lnTo>
                    <a:pt x="222" y="46"/>
                  </a:lnTo>
                  <a:lnTo>
                    <a:pt x="217" y="49"/>
                  </a:lnTo>
                  <a:lnTo>
                    <a:pt x="209" y="51"/>
                  </a:lnTo>
                  <a:lnTo>
                    <a:pt x="203" y="53"/>
                  </a:lnTo>
                  <a:lnTo>
                    <a:pt x="198" y="53"/>
                  </a:lnTo>
                  <a:lnTo>
                    <a:pt x="194" y="57"/>
                  </a:lnTo>
                  <a:lnTo>
                    <a:pt x="188" y="59"/>
                  </a:lnTo>
                  <a:lnTo>
                    <a:pt x="182" y="61"/>
                  </a:lnTo>
                  <a:lnTo>
                    <a:pt x="177" y="63"/>
                  </a:lnTo>
                  <a:lnTo>
                    <a:pt x="171" y="67"/>
                  </a:lnTo>
                  <a:lnTo>
                    <a:pt x="167" y="67"/>
                  </a:lnTo>
                  <a:lnTo>
                    <a:pt x="163" y="70"/>
                  </a:lnTo>
                  <a:lnTo>
                    <a:pt x="159" y="72"/>
                  </a:lnTo>
                  <a:lnTo>
                    <a:pt x="154" y="76"/>
                  </a:lnTo>
                  <a:lnTo>
                    <a:pt x="148" y="78"/>
                  </a:lnTo>
                  <a:lnTo>
                    <a:pt x="144" y="80"/>
                  </a:lnTo>
                  <a:lnTo>
                    <a:pt x="140" y="84"/>
                  </a:lnTo>
                  <a:lnTo>
                    <a:pt x="137" y="86"/>
                  </a:lnTo>
                  <a:lnTo>
                    <a:pt x="133" y="89"/>
                  </a:lnTo>
                  <a:lnTo>
                    <a:pt x="127" y="93"/>
                  </a:lnTo>
                  <a:lnTo>
                    <a:pt x="123" y="97"/>
                  </a:lnTo>
                  <a:lnTo>
                    <a:pt x="120" y="99"/>
                  </a:lnTo>
                  <a:lnTo>
                    <a:pt x="112" y="105"/>
                  </a:lnTo>
                  <a:lnTo>
                    <a:pt x="104" y="110"/>
                  </a:lnTo>
                  <a:lnTo>
                    <a:pt x="99" y="118"/>
                  </a:lnTo>
                  <a:lnTo>
                    <a:pt x="91" y="126"/>
                  </a:lnTo>
                  <a:lnTo>
                    <a:pt x="85" y="131"/>
                  </a:lnTo>
                  <a:lnTo>
                    <a:pt x="78" y="137"/>
                  </a:lnTo>
                  <a:lnTo>
                    <a:pt x="72" y="143"/>
                  </a:lnTo>
                  <a:lnTo>
                    <a:pt x="68" y="148"/>
                  </a:lnTo>
                  <a:lnTo>
                    <a:pt x="63" y="156"/>
                  </a:lnTo>
                  <a:lnTo>
                    <a:pt x="59" y="162"/>
                  </a:lnTo>
                  <a:lnTo>
                    <a:pt x="55" y="167"/>
                  </a:lnTo>
                  <a:lnTo>
                    <a:pt x="51" y="173"/>
                  </a:lnTo>
                  <a:lnTo>
                    <a:pt x="47" y="177"/>
                  </a:lnTo>
                  <a:lnTo>
                    <a:pt x="44" y="181"/>
                  </a:lnTo>
                  <a:lnTo>
                    <a:pt x="40" y="186"/>
                  </a:lnTo>
                  <a:lnTo>
                    <a:pt x="38" y="190"/>
                  </a:lnTo>
                  <a:lnTo>
                    <a:pt x="34" y="196"/>
                  </a:lnTo>
                  <a:lnTo>
                    <a:pt x="32" y="200"/>
                  </a:lnTo>
                  <a:lnTo>
                    <a:pt x="26" y="202"/>
                  </a:lnTo>
                  <a:lnTo>
                    <a:pt x="21" y="202"/>
                  </a:lnTo>
                  <a:lnTo>
                    <a:pt x="17" y="200"/>
                  </a:lnTo>
                  <a:lnTo>
                    <a:pt x="11" y="196"/>
                  </a:lnTo>
                  <a:lnTo>
                    <a:pt x="7" y="192"/>
                  </a:lnTo>
                  <a:lnTo>
                    <a:pt x="5" y="188"/>
                  </a:lnTo>
                  <a:lnTo>
                    <a:pt x="2" y="184"/>
                  </a:lnTo>
                  <a:lnTo>
                    <a:pt x="2" y="183"/>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sp>
          <p:nvSpPr>
            <p:cNvPr id="106" name="Freeform 35"/>
            <p:cNvSpPr>
              <a:spLocks/>
            </p:cNvSpPr>
            <p:nvPr/>
          </p:nvSpPr>
          <p:spPr bwMode="auto">
            <a:xfrm>
              <a:off x="425" y="1214"/>
              <a:ext cx="191" cy="96"/>
            </a:xfrm>
            <a:custGeom>
              <a:avLst/>
              <a:gdLst>
                <a:gd name="T0" fmla="*/ 1 w 382"/>
                <a:gd name="T1" fmla="*/ 1 h 192"/>
                <a:gd name="T2" fmla="*/ 1 w 382"/>
                <a:gd name="T3" fmla="*/ 1 h 192"/>
                <a:gd name="T4" fmla="*/ 1 w 382"/>
                <a:gd name="T5" fmla="*/ 1 h 192"/>
                <a:gd name="T6" fmla="*/ 1 w 382"/>
                <a:gd name="T7" fmla="*/ 1 h 192"/>
                <a:gd name="T8" fmla="*/ 1 w 382"/>
                <a:gd name="T9" fmla="*/ 1 h 192"/>
                <a:gd name="T10" fmla="*/ 1 w 382"/>
                <a:gd name="T11" fmla="*/ 1 h 192"/>
                <a:gd name="T12" fmla="*/ 1 w 382"/>
                <a:gd name="T13" fmla="*/ 1 h 192"/>
                <a:gd name="T14" fmla="*/ 1 w 382"/>
                <a:gd name="T15" fmla="*/ 1 h 192"/>
                <a:gd name="T16" fmla="*/ 1 w 382"/>
                <a:gd name="T17" fmla="*/ 1 h 192"/>
                <a:gd name="T18" fmla="*/ 1 w 382"/>
                <a:gd name="T19" fmla="*/ 1 h 192"/>
                <a:gd name="T20" fmla="*/ 1 w 382"/>
                <a:gd name="T21" fmla="*/ 0 h 192"/>
                <a:gd name="T22" fmla="*/ 1 w 382"/>
                <a:gd name="T23" fmla="*/ 0 h 192"/>
                <a:gd name="T24" fmla="*/ 1 w 382"/>
                <a:gd name="T25" fmla="*/ 0 h 192"/>
                <a:gd name="T26" fmla="*/ 1 w 382"/>
                <a:gd name="T27" fmla="*/ 0 h 192"/>
                <a:gd name="T28" fmla="*/ 1 w 382"/>
                <a:gd name="T29" fmla="*/ 0 h 192"/>
                <a:gd name="T30" fmla="*/ 1 w 382"/>
                <a:gd name="T31" fmla="*/ 0 h 192"/>
                <a:gd name="T32" fmla="*/ 1 w 382"/>
                <a:gd name="T33" fmla="*/ 0 h 192"/>
                <a:gd name="T34" fmla="*/ 1 w 382"/>
                <a:gd name="T35" fmla="*/ 0 h 192"/>
                <a:gd name="T36" fmla="*/ 1 w 382"/>
                <a:gd name="T37" fmla="*/ 1 h 192"/>
                <a:gd name="T38" fmla="*/ 1 w 382"/>
                <a:gd name="T39" fmla="*/ 1 h 192"/>
                <a:gd name="T40" fmla="*/ 1 w 382"/>
                <a:gd name="T41" fmla="*/ 1 h 192"/>
                <a:gd name="T42" fmla="*/ 1 w 382"/>
                <a:gd name="T43" fmla="*/ 1 h 192"/>
                <a:gd name="T44" fmla="*/ 1 w 382"/>
                <a:gd name="T45" fmla="*/ 1 h 192"/>
                <a:gd name="T46" fmla="*/ 1 w 382"/>
                <a:gd name="T47" fmla="*/ 1 h 192"/>
                <a:gd name="T48" fmla="*/ 1 w 382"/>
                <a:gd name="T49" fmla="*/ 1 h 192"/>
                <a:gd name="T50" fmla="*/ 1 w 382"/>
                <a:gd name="T51" fmla="*/ 1 h 192"/>
                <a:gd name="T52" fmla="*/ 1 w 382"/>
                <a:gd name="T53" fmla="*/ 1 h 192"/>
                <a:gd name="T54" fmla="*/ 1 w 382"/>
                <a:gd name="T55" fmla="*/ 1 h 192"/>
                <a:gd name="T56" fmla="*/ 1 w 382"/>
                <a:gd name="T57" fmla="*/ 1 h 192"/>
                <a:gd name="T58" fmla="*/ 1 w 382"/>
                <a:gd name="T59" fmla="*/ 1 h 192"/>
                <a:gd name="T60" fmla="*/ 0 w 382"/>
                <a:gd name="T61" fmla="*/ 1 h 192"/>
                <a:gd name="T62" fmla="*/ 0 w 382"/>
                <a:gd name="T63" fmla="*/ 1 h 192"/>
                <a:gd name="T64" fmla="*/ 1 w 382"/>
                <a:gd name="T65" fmla="*/ 1 h 192"/>
                <a:gd name="T66" fmla="*/ 1 w 382"/>
                <a:gd name="T67" fmla="*/ 1 h 192"/>
                <a:gd name="T68" fmla="*/ 1 w 382"/>
                <a:gd name="T69" fmla="*/ 1 h 192"/>
                <a:gd name="T70" fmla="*/ 1 w 382"/>
                <a:gd name="T71" fmla="*/ 1 h 192"/>
                <a:gd name="T72" fmla="*/ 1 w 382"/>
                <a:gd name="T73" fmla="*/ 1 h 192"/>
                <a:gd name="T74" fmla="*/ 1 w 382"/>
                <a:gd name="T75" fmla="*/ 1 h 192"/>
                <a:gd name="T76" fmla="*/ 1 w 382"/>
                <a:gd name="T77" fmla="*/ 1 h 192"/>
                <a:gd name="T78" fmla="*/ 1 w 382"/>
                <a:gd name="T79" fmla="*/ 1 h 192"/>
                <a:gd name="T80" fmla="*/ 1 w 382"/>
                <a:gd name="T81" fmla="*/ 1 h 192"/>
                <a:gd name="T82" fmla="*/ 1 w 382"/>
                <a:gd name="T83" fmla="*/ 1 h 192"/>
                <a:gd name="T84" fmla="*/ 1 w 382"/>
                <a:gd name="T85" fmla="*/ 1 h 192"/>
                <a:gd name="T86" fmla="*/ 1 w 382"/>
                <a:gd name="T87" fmla="*/ 1 h 192"/>
                <a:gd name="T88" fmla="*/ 1 w 382"/>
                <a:gd name="T89" fmla="*/ 1 h 192"/>
                <a:gd name="T90" fmla="*/ 1 w 382"/>
                <a:gd name="T91" fmla="*/ 1 h 192"/>
                <a:gd name="T92" fmla="*/ 1 w 382"/>
                <a:gd name="T93" fmla="*/ 1 h 192"/>
                <a:gd name="T94" fmla="*/ 1 w 382"/>
                <a:gd name="T95" fmla="*/ 1 h 192"/>
                <a:gd name="T96" fmla="*/ 1 w 382"/>
                <a:gd name="T97" fmla="*/ 1 h 192"/>
                <a:gd name="T98" fmla="*/ 1 w 382"/>
                <a:gd name="T99" fmla="*/ 1 h 192"/>
                <a:gd name="T100" fmla="*/ 1 w 382"/>
                <a:gd name="T101" fmla="*/ 1 h 192"/>
                <a:gd name="T102" fmla="*/ 1 w 382"/>
                <a:gd name="T103" fmla="*/ 1 h 192"/>
                <a:gd name="T104" fmla="*/ 1 w 382"/>
                <a:gd name="T105" fmla="*/ 1 h 192"/>
                <a:gd name="T106" fmla="*/ 1 w 382"/>
                <a:gd name="T107" fmla="*/ 1 h 192"/>
                <a:gd name="T108" fmla="*/ 1 w 382"/>
                <a:gd name="T109" fmla="*/ 1 h 192"/>
                <a:gd name="T110" fmla="*/ 1 w 382"/>
                <a:gd name="T111" fmla="*/ 1 h 192"/>
                <a:gd name="T112" fmla="*/ 1 w 382"/>
                <a:gd name="T113" fmla="*/ 1 h 192"/>
                <a:gd name="T114" fmla="*/ 1 w 382"/>
                <a:gd name="T115" fmla="*/ 1 h 192"/>
                <a:gd name="T116" fmla="*/ 1 w 382"/>
                <a:gd name="T117" fmla="*/ 1 h 192"/>
                <a:gd name="T118" fmla="*/ 1 w 382"/>
                <a:gd name="T119" fmla="*/ 1 h 192"/>
                <a:gd name="T120" fmla="*/ 1 w 382"/>
                <a:gd name="T121" fmla="*/ 1 h 19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82" h="192">
                  <a:moveTo>
                    <a:pt x="371" y="66"/>
                  </a:moveTo>
                  <a:lnTo>
                    <a:pt x="374" y="62"/>
                  </a:lnTo>
                  <a:lnTo>
                    <a:pt x="380" y="57"/>
                  </a:lnTo>
                  <a:lnTo>
                    <a:pt x="380" y="55"/>
                  </a:lnTo>
                  <a:lnTo>
                    <a:pt x="382" y="49"/>
                  </a:lnTo>
                  <a:lnTo>
                    <a:pt x="380" y="45"/>
                  </a:lnTo>
                  <a:lnTo>
                    <a:pt x="378" y="41"/>
                  </a:lnTo>
                  <a:lnTo>
                    <a:pt x="374" y="40"/>
                  </a:lnTo>
                  <a:lnTo>
                    <a:pt x="373" y="38"/>
                  </a:lnTo>
                  <a:lnTo>
                    <a:pt x="367" y="36"/>
                  </a:lnTo>
                  <a:lnTo>
                    <a:pt x="363" y="34"/>
                  </a:lnTo>
                  <a:lnTo>
                    <a:pt x="361" y="30"/>
                  </a:lnTo>
                  <a:lnTo>
                    <a:pt x="357" y="30"/>
                  </a:lnTo>
                  <a:lnTo>
                    <a:pt x="354" y="28"/>
                  </a:lnTo>
                  <a:lnTo>
                    <a:pt x="350" y="26"/>
                  </a:lnTo>
                  <a:lnTo>
                    <a:pt x="344" y="24"/>
                  </a:lnTo>
                  <a:lnTo>
                    <a:pt x="340" y="22"/>
                  </a:lnTo>
                  <a:lnTo>
                    <a:pt x="335" y="21"/>
                  </a:lnTo>
                  <a:lnTo>
                    <a:pt x="329" y="19"/>
                  </a:lnTo>
                  <a:lnTo>
                    <a:pt x="323" y="17"/>
                  </a:lnTo>
                  <a:lnTo>
                    <a:pt x="316" y="15"/>
                  </a:lnTo>
                  <a:lnTo>
                    <a:pt x="310" y="11"/>
                  </a:lnTo>
                  <a:lnTo>
                    <a:pt x="302" y="11"/>
                  </a:lnTo>
                  <a:lnTo>
                    <a:pt x="295" y="9"/>
                  </a:lnTo>
                  <a:lnTo>
                    <a:pt x="287" y="7"/>
                  </a:lnTo>
                  <a:lnTo>
                    <a:pt x="279" y="5"/>
                  </a:lnTo>
                  <a:lnTo>
                    <a:pt x="272" y="5"/>
                  </a:lnTo>
                  <a:lnTo>
                    <a:pt x="268" y="3"/>
                  </a:lnTo>
                  <a:lnTo>
                    <a:pt x="264" y="3"/>
                  </a:lnTo>
                  <a:lnTo>
                    <a:pt x="258" y="1"/>
                  </a:lnTo>
                  <a:lnTo>
                    <a:pt x="255" y="1"/>
                  </a:lnTo>
                  <a:lnTo>
                    <a:pt x="253" y="0"/>
                  </a:lnTo>
                  <a:lnTo>
                    <a:pt x="247" y="0"/>
                  </a:lnTo>
                  <a:lnTo>
                    <a:pt x="243" y="0"/>
                  </a:lnTo>
                  <a:lnTo>
                    <a:pt x="239" y="0"/>
                  </a:lnTo>
                  <a:lnTo>
                    <a:pt x="234" y="0"/>
                  </a:lnTo>
                  <a:lnTo>
                    <a:pt x="230" y="0"/>
                  </a:lnTo>
                  <a:lnTo>
                    <a:pt x="226" y="0"/>
                  </a:lnTo>
                  <a:lnTo>
                    <a:pt x="222" y="0"/>
                  </a:lnTo>
                  <a:lnTo>
                    <a:pt x="219" y="0"/>
                  </a:lnTo>
                  <a:lnTo>
                    <a:pt x="215" y="0"/>
                  </a:lnTo>
                  <a:lnTo>
                    <a:pt x="209" y="0"/>
                  </a:lnTo>
                  <a:lnTo>
                    <a:pt x="205" y="0"/>
                  </a:lnTo>
                  <a:lnTo>
                    <a:pt x="201" y="0"/>
                  </a:lnTo>
                  <a:lnTo>
                    <a:pt x="196" y="0"/>
                  </a:lnTo>
                  <a:lnTo>
                    <a:pt x="192" y="0"/>
                  </a:lnTo>
                  <a:lnTo>
                    <a:pt x="188" y="0"/>
                  </a:lnTo>
                  <a:lnTo>
                    <a:pt x="182" y="0"/>
                  </a:lnTo>
                  <a:lnTo>
                    <a:pt x="179" y="0"/>
                  </a:lnTo>
                  <a:lnTo>
                    <a:pt x="175" y="0"/>
                  </a:lnTo>
                  <a:lnTo>
                    <a:pt x="169" y="0"/>
                  </a:lnTo>
                  <a:lnTo>
                    <a:pt x="165" y="0"/>
                  </a:lnTo>
                  <a:lnTo>
                    <a:pt x="162" y="0"/>
                  </a:lnTo>
                  <a:lnTo>
                    <a:pt x="158" y="0"/>
                  </a:lnTo>
                  <a:lnTo>
                    <a:pt x="154" y="1"/>
                  </a:lnTo>
                  <a:lnTo>
                    <a:pt x="150" y="1"/>
                  </a:lnTo>
                  <a:lnTo>
                    <a:pt x="144" y="3"/>
                  </a:lnTo>
                  <a:lnTo>
                    <a:pt x="141" y="5"/>
                  </a:lnTo>
                  <a:lnTo>
                    <a:pt x="137" y="5"/>
                  </a:lnTo>
                  <a:lnTo>
                    <a:pt x="133" y="7"/>
                  </a:lnTo>
                  <a:lnTo>
                    <a:pt x="129" y="9"/>
                  </a:lnTo>
                  <a:lnTo>
                    <a:pt x="123" y="9"/>
                  </a:lnTo>
                  <a:lnTo>
                    <a:pt x="120" y="11"/>
                  </a:lnTo>
                  <a:lnTo>
                    <a:pt x="112" y="13"/>
                  </a:lnTo>
                  <a:lnTo>
                    <a:pt x="104" y="19"/>
                  </a:lnTo>
                  <a:lnTo>
                    <a:pt x="99" y="21"/>
                  </a:lnTo>
                  <a:lnTo>
                    <a:pt x="91" y="24"/>
                  </a:lnTo>
                  <a:lnTo>
                    <a:pt x="85" y="30"/>
                  </a:lnTo>
                  <a:lnTo>
                    <a:pt x="80" y="34"/>
                  </a:lnTo>
                  <a:lnTo>
                    <a:pt x="72" y="38"/>
                  </a:lnTo>
                  <a:lnTo>
                    <a:pt x="66" y="41"/>
                  </a:lnTo>
                  <a:lnTo>
                    <a:pt x="61" y="45"/>
                  </a:lnTo>
                  <a:lnTo>
                    <a:pt x="55" y="51"/>
                  </a:lnTo>
                  <a:lnTo>
                    <a:pt x="49" y="57"/>
                  </a:lnTo>
                  <a:lnTo>
                    <a:pt x="46" y="62"/>
                  </a:lnTo>
                  <a:lnTo>
                    <a:pt x="42" y="68"/>
                  </a:lnTo>
                  <a:lnTo>
                    <a:pt x="36" y="72"/>
                  </a:lnTo>
                  <a:lnTo>
                    <a:pt x="32" y="78"/>
                  </a:lnTo>
                  <a:lnTo>
                    <a:pt x="28" y="83"/>
                  </a:lnTo>
                  <a:lnTo>
                    <a:pt x="23" y="89"/>
                  </a:lnTo>
                  <a:lnTo>
                    <a:pt x="21" y="95"/>
                  </a:lnTo>
                  <a:lnTo>
                    <a:pt x="17" y="100"/>
                  </a:lnTo>
                  <a:lnTo>
                    <a:pt x="15" y="104"/>
                  </a:lnTo>
                  <a:lnTo>
                    <a:pt x="11" y="110"/>
                  </a:lnTo>
                  <a:lnTo>
                    <a:pt x="9" y="116"/>
                  </a:lnTo>
                  <a:lnTo>
                    <a:pt x="8" y="121"/>
                  </a:lnTo>
                  <a:lnTo>
                    <a:pt x="6" y="127"/>
                  </a:lnTo>
                  <a:lnTo>
                    <a:pt x="2" y="133"/>
                  </a:lnTo>
                  <a:lnTo>
                    <a:pt x="2" y="138"/>
                  </a:lnTo>
                  <a:lnTo>
                    <a:pt x="2" y="142"/>
                  </a:lnTo>
                  <a:lnTo>
                    <a:pt x="0" y="148"/>
                  </a:lnTo>
                  <a:lnTo>
                    <a:pt x="0" y="152"/>
                  </a:lnTo>
                  <a:lnTo>
                    <a:pt x="0" y="159"/>
                  </a:lnTo>
                  <a:lnTo>
                    <a:pt x="0" y="161"/>
                  </a:lnTo>
                  <a:lnTo>
                    <a:pt x="0" y="165"/>
                  </a:lnTo>
                  <a:lnTo>
                    <a:pt x="0" y="171"/>
                  </a:lnTo>
                  <a:lnTo>
                    <a:pt x="2" y="173"/>
                  </a:lnTo>
                  <a:lnTo>
                    <a:pt x="2" y="178"/>
                  </a:lnTo>
                  <a:lnTo>
                    <a:pt x="6" y="184"/>
                  </a:lnTo>
                  <a:lnTo>
                    <a:pt x="8" y="188"/>
                  </a:lnTo>
                  <a:lnTo>
                    <a:pt x="11" y="192"/>
                  </a:lnTo>
                  <a:lnTo>
                    <a:pt x="15" y="192"/>
                  </a:lnTo>
                  <a:lnTo>
                    <a:pt x="21" y="192"/>
                  </a:lnTo>
                  <a:lnTo>
                    <a:pt x="25" y="192"/>
                  </a:lnTo>
                  <a:lnTo>
                    <a:pt x="28" y="188"/>
                  </a:lnTo>
                  <a:lnTo>
                    <a:pt x="34" y="184"/>
                  </a:lnTo>
                  <a:lnTo>
                    <a:pt x="38" y="182"/>
                  </a:lnTo>
                  <a:lnTo>
                    <a:pt x="42" y="176"/>
                  </a:lnTo>
                  <a:lnTo>
                    <a:pt x="47" y="171"/>
                  </a:lnTo>
                  <a:lnTo>
                    <a:pt x="47" y="167"/>
                  </a:lnTo>
                  <a:lnTo>
                    <a:pt x="49" y="163"/>
                  </a:lnTo>
                  <a:lnTo>
                    <a:pt x="51" y="159"/>
                  </a:lnTo>
                  <a:lnTo>
                    <a:pt x="53" y="156"/>
                  </a:lnTo>
                  <a:lnTo>
                    <a:pt x="53" y="152"/>
                  </a:lnTo>
                  <a:lnTo>
                    <a:pt x="53" y="146"/>
                  </a:lnTo>
                  <a:lnTo>
                    <a:pt x="55" y="142"/>
                  </a:lnTo>
                  <a:lnTo>
                    <a:pt x="57" y="138"/>
                  </a:lnTo>
                  <a:lnTo>
                    <a:pt x="59" y="133"/>
                  </a:lnTo>
                  <a:lnTo>
                    <a:pt x="59" y="129"/>
                  </a:lnTo>
                  <a:lnTo>
                    <a:pt x="61" y="125"/>
                  </a:lnTo>
                  <a:lnTo>
                    <a:pt x="63" y="121"/>
                  </a:lnTo>
                  <a:lnTo>
                    <a:pt x="66" y="117"/>
                  </a:lnTo>
                  <a:lnTo>
                    <a:pt x="66" y="114"/>
                  </a:lnTo>
                  <a:lnTo>
                    <a:pt x="70" y="108"/>
                  </a:lnTo>
                  <a:lnTo>
                    <a:pt x="72" y="106"/>
                  </a:lnTo>
                  <a:lnTo>
                    <a:pt x="80" y="98"/>
                  </a:lnTo>
                  <a:lnTo>
                    <a:pt x="85" y="91"/>
                  </a:lnTo>
                  <a:lnTo>
                    <a:pt x="89" y="87"/>
                  </a:lnTo>
                  <a:lnTo>
                    <a:pt x="93" y="83"/>
                  </a:lnTo>
                  <a:lnTo>
                    <a:pt x="97" y="79"/>
                  </a:lnTo>
                  <a:lnTo>
                    <a:pt x="101" y="76"/>
                  </a:lnTo>
                  <a:lnTo>
                    <a:pt x="104" y="74"/>
                  </a:lnTo>
                  <a:lnTo>
                    <a:pt x="110" y="70"/>
                  </a:lnTo>
                  <a:lnTo>
                    <a:pt x="114" y="68"/>
                  </a:lnTo>
                  <a:lnTo>
                    <a:pt x="120" y="64"/>
                  </a:lnTo>
                  <a:lnTo>
                    <a:pt x="123" y="62"/>
                  </a:lnTo>
                  <a:lnTo>
                    <a:pt x="131" y="59"/>
                  </a:lnTo>
                  <a:lnTo>
                    <a:pt x="137" y="57"/>
                  </a:lnTo>
                  <a:lnTo>
                    <a:pt x="144" y="55"/>
                  </a:lnTo>
                  <a:lnTo>
                    <a:pt x="150" y="51"/>
                  </a:lnTo>
                  <a:lnTo>
                    <a:pt x="156" y="49"/>
                  </a:lnTo>
                  <a:lnTo>
                    <a:pt x="163" y="49"/>
                  </a:lnTo>
                  <a:lnTo>
                    <a:pt x="171" y="47"/>
                  </a:lnTo>
                  <a:lnTo>
                    <a:pt x="179" y="43"/>
                  </a:lnTo>
                  <a:lnTo>
                    <a:pt x="188" y="43"/>
                  </a:lnTo>
                  <a:lnTo>
                    <a:pt x="190" y="43"/>
                  </a:lnTo>
                  <a:lnTo>
                    <a:pt x="194" y="41"/>
                  </a:lnTo>
                  <a:lnTo>
                    <a:pt x="198" y="41"/>
                  </a:lnTo>
                  <a:lnTo>
                    <a:pt x="201" y="41"/>
                  </a:lnTo>
                  <a:lnTo>
                    <a:pt x="207" y="41"/>
                  </a:lnTo>
                  <a:lnTo>
                    <a:pt x="211" y="41"/>
                  </a:lnTo>
                  <a:lnTo>
                    <a:pt x="215" y="41"/>
                  </a:lnTo>
                  <a:lnTo>
                    <a:pt x="219" y="41"/>
                  </a:lnTo>
                  <a:lnTo>
                    <a:pt x="222" y="41"/>
                  </a:lnTo>
                  <a:lnTo>
                    <a:pt x="226" y="41"/>
                  </a:lnTo>
                  <a:lnTo>
                    <a:pt x="230" y="43"/>
                  </a:lnTo>
                  <a:lnTo>
                    <a:pt x="234" y="43"/>
                  </a:lnTo>
                  <a:lnTo>
                    <a:pt x="239" y="43"/>
                  </a:lnTo>
                  <a:lnTo>
                    <a:pt x="241" y="43"/>
                  </a:lnTo>
                  <a:lnTo>
                    <a:pt x="245" y="43"/>
                  </a:lnTo>
                  <a:lnTo>
                    <a:pt x="251" y="43"/>
                  </a:lnTo>
                  <a:lnTo>
                    <a:pt x="255" y="43"/>
                  </a:lnTo>
                  <a:lnTo>
                    <a:pt x="258" y="43"/>
                  </a:lnTo>
                  <a:lnTo>
                    <a:pt x="262" y="45"/>
                  </a:lnTo>
                  <a:lnTo>
                    <a:pt x="266" y="47"/>
                  </a:lnTo>
                  <a:lnTo>
                    <a:pt x="274" y="47"/>
                  </a:lnTo>
                  <a:lnTo>
                    <a:pt x="281" y="49"/>
                  </a:lnTo>
                  <a:lnTo>
                    <a:pt x="289" y="49"/>
                  </a:lnTo>
                  <a:lnTo>
                    <a:pt x="297" y="53"/>
                  </a:lnTo>
                  <a:lnTo>
                    <a:pt x="302" y="55"/>
                  </a:lnTo>
                  <a:lnTo>
                    <a:pt x="310" y="57"/>
                  </a:lnTo>
                  <a:lnTo>
                    <a:pt x="316" y="57"/>
                  </a:lnTo>
                  <a:lnTo>
                    <a:pt x="321" y="59"/>
                  </a:lnTo>
                  <a:lnTo>
                    <a:pt x="327" y="60"/>
                  </a:lnTo>
                  <a:lnTo>
                    <a:pt x="333" y="62"/>
                  </a:lnTo>
                  <a:lnTo>
                    <a:pt x="338" y="62"/>
                  </a:lnTo>
                  <a:lnTo>
                    <a:pt x="344" y="64"/>
                  </a:lnTo>
                  <a:lnTo>
                    <a:pt x="348" y="64"/>
                  </a:lnTo>
                  <a:lnTo>
                    <a:pt x="354" y="66"/>
                  </a:lnTo>
                  <a:lnTo>
                    <a:pt x="355" y="66"/>
                  </a:lnTo>
                  <a:lnTo>
                    <a:pt x="361" y="66"/>
                  </a:lnTo>
                  <a:lnTo>
                    <a:pt x="367" y="66"/>
                  </a:lnTo>
                  <a:lnTo>
                    <a:pt x="371" y="6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sp>
          <p:nvSpPr>
            <p:cNvPr id="107" name="Freeform 36"/>
            <p:cNvSpPr>
              <a:spLocks/>
            </p:cNvSpPr>
            <p:nvPr/>
          </p:nvSpPr>
          <p:spPr bwMode="auto">
            <a:xfrm>
              <a:off x="355" y="1341"/>
              <a:ext cx="467" cy="217"/>
            </a:xfrm>
            <a:custGeom>
              <a:avLst/>
              <a:gdLst>
                <a:gd name="T0" fmla="*/ 0 w 936"/>
                <a:gd name="T1" fmla="*/ 1 h 434"/>
                <a:gd name="T2" fmla="*/ 0 w 936"/>
                <a:gd name="T3" fmla="*/ 1 h 434"/>
                <a:gd name="T4" fmla="*/ 0 w 936"/>
                <a:gd name="T5" fmla="*/ 1 h 434"/>
                <a:gd name="T6" fmla="*/ 0 w 936"/>
                <a:gd name="T7" fmla="*/ 1 h 434"/>
                <a:gd name="T8" fmla="*/ 0 w 936"/>
                <a:gd name="T9" fmla="*/ 1 h 434"/>
                <a:gd name="T10" fmla="*/ 0 w 936"/>
                <a:gd name="T11" fmla="*/ 1 h 434"/>
                <a:gd name="T12" fmla="*/ 0 w 936"/>
                <a:gd name="T13" fmla="*/ 1 h 434"/>
                <a:gd name="T14" fmla="*/ 0 w 936"/>
                <a:gd name="T15" fmla="*/ 1 h 434"/>
                <a:gd name="T16" fmla="*/ 0 w 936"/>
                <a:gd name="T17" fmla="*/ 1 h 434"/>
                <a:gd name="T18" fmla="*/ 0 w 936"/>
                <a:gd name="T19" fmla="*/ 1 h 434"/>
                <a:gd name="T20" fmla="*/ 0 w 936"/>
                <a:gd name="T21" fmla="*/ 1 h 434"/>
                <a:gd name="T22" fmla="*/ 0 w 936"/>
                <a:gd name="T23" fmla="*/ 1 h 434"/>
                <a:gd name="T24" fmla="*/ 0 w 936"/>
                <a:gd name="T25" fmla="*/ 1 h 434"/>
                <a:gd name="T26" fmla="*/ 0 w 936"/>
                <a:gd name="T27" fmla="*/ 1 h 434"/>
                <a:gd name="T28" fmla="*/ 0 w 936"/>
                <a:gd name="T29" fmla="*/ 1 h 434"/>
                <a:gd name="T30" fmla="*/ 0 w 936"/>
                <a:gd name="T31" fmla="*/ 1 h 434"/>
                <a:gd name="T32" fmla="*/ 0 w 936"/>
                <a:gd name="T33" fmla="*/ 1 h 434"/>
                <a:gd name="T34" fmla="*/ 0 w 936"/>
                <a:gd name="T35" fmla="*/ 1 h 434"/>
                <a:gd name="T36" fmla="*/ 0 w 936"/>
                <a:gd name="T37" fmla="*/ 1 h 434"/>
                <a:gd name="T38" fmla="*/ 0 w 936"/>
                <a:gd name="T39" fmla="*/ 1 h 434"/>
                <a:gd name="T40" fmla="*/ 0 w 936"/>
                <a:gd name="T41" fmla="*/ 1 h 434"/>
                <a:gd name="T42" fmla="*/ 0 w 936"/>
                <a:gd name="T43" fmla="*/ 1 h 434"/>
                <a:gd name="T44" fmla="*/ 0 w 936"/>
                <a:gd name="T45" fmla="*/ 1 h 434"/>
                <a:gd name="T46" fmla="*/ 0 w 936"/>
                <a:gd name="T47" fmla="*/ 1 h 434"/>
                <a:gd name="T48" fmla="*/ 0 w 936"/>
                <a:gd name="T49" fmla="*/ 1 h 434"/>
                <a:gd name="T50" fmla="*/ 0 w 936"/>
                <a:gd name="T51" fmla="*/ 1 h 434"/>
                <a:gd name="T52" fmla="*/ 0 w 936"/>
                <a:gd name="T53" fmla="*/ 1 h 434"/>
                <a:gd name="T54" fmla="*/ 0 w 936"/>
                <a:gd name="T55" fmla="*/ 1 h 434"/>
                <a:gd name="T56" fmla="*/ 0 w 936"/>
                <a:gd name="T57" fmla="*/ 1 h 434"/>
                <a:gd name="T58" fmla="*/ 0 w 936"/>
                <a:gd name="T59" fmla="*/ 1 h 434"/>
                <a:gd name="T60" fmla="*/ 0 w 936"/>
                <a:gd name="T61" fmla="*/ 1 h 434"/>
                <a:gd name="T62" fmla="*/ 0 w 936"/>
                <a:gd name="T63" fmla="*/ 1 h 434"/>
                <a:gd name="T64" fmla="*/ 0 w 936"/>
                <a:gd name="T65" fmla="*/ 1 h 434"/>
                <a:gd name="T66" fmla="*/ 0 w 936"/>
                <a:gd name="T67" fmla="*/ 1 h 434"/>
                <a:gd name="T68" fmla="*/ 0 w 936"/>
                <a:gd name="T69" fmla="*/ 1 h 434"/>
                <a:gd name="T70" fmla="*/ 0 w 936"/>
                <a:gd name="T71" fmla="*/ 1 h 434"/>
                <a:gd name="T72" fmla="*/ 0 w 936"/>
                <a:gd name="T73" fmla="*/ 1 h 434"/>
                <a:gd name="T74" fmla="*/ 0 w 936"/>
                <a:gd name="T75" fmla="*/ 1 h 434"/>
                <a:gd name="T76" fmla="*/ 0 w 936"/>
                <a:gd name="T77" fmla="*/ 1 h 434"/>
                <a:gd name="T78" fmla="*/ 0 w 936"/>
                <a:gd name="T79" fmla="*/ 1 h 434"/>
                <a:gd name="T80" fmla="*/ 0 w 936"/>
                <a:gd name="T81" fmla="*/ 1 h 434"/>
                <a:gd name="T82" fmla="*/ 0 w 936"/>
                <a:gd name="T83" fmla="*/ 1 h 434"/>
                <a:gd name="T84" fmla="*/ 0 w 936"/>
                <a:gd name="T85" fmla="*/ 1 h 434"/>
                <a:gd name="T86" fmla="*/ 0 w 936"/>
                <a:gd name="T87" fmla="*/ 1 h 434"/>
                <a:gd name="T88" fmla="*/ 0 w 936"/>
                <a:gd name="T89" fmla="*/ 1 h 434"/>
                <a:gd name="T90" fmla="*/ 0 w 936"/>
                <a:gd name="T91" fmla="*/ 1 h 434"/>
                <a:gd name="T92" fmla="*/ 0 w 936"/>
                <a:gd name="T93" fmla="*/ 1 h 434"/>
                <a:gd name="T94" fmla="*/ 0 w 936"/>
                <a:gd name="T95" fmla="*/ 1 h 434"/>
                <a:gd name="T96" fmla="*/ 0 w 936"/>
                <a:gd name="T97" fmla="*/ 1 h 434"/>
                <a:gd name="T98" fmla="*/ 0 w 936"/>
                <a:gd name="T99" fmla="*/ 1 h 434"/>
                <a:gd name="T100" fmla="*/ 0 w 936"/>
                <a:gd name="T101" fmla="*/ 1 h 434"/>
                <a:gd name="T102" fmla="*/ 0 w 936"/>
                <a:gd name="T103" fmla="*/ 1 h 434"/>
                <a:gd name="T104" fmla="*/ 0 w 936"/>
                <a:gd name="T105" fmla="*/ 1 h 434"/>
                <a:gd name="T106" fmla="*/ 0 w 936"/>
                <a:gd name="T107" fmla="*/ 1 h 434"/>
                <a:gd name="T108" fmla="*/ 0 w 936"/>
                <a:gd name="T109" fmla="*/ 1 h 434"/>
                <a:gd name="T110" fmla="*/ 0 w 936"/>
                <a:gd name="T111" fmla="*/ 1 h 434"/>
                <a:gd name="T112" fmla="*/ 0 w 936"/>
                <a:gd name="T113" fmla="*/ 1 h 434"/>
                <a:gd name="T114" fmla="*/ 0 w 936"/>
                <a:gd name="T115" fmla="*/ 1 h 434"/>
                <a:gd name="T116" fmla="*/ 0 w 936"/>
                <a:gd name="T117" fmla="*/ 1 h 434"/>
                <a:gd name="T118" fmla="*/ 0 w 936"/>
                <a:gd name="T119" fmla="*/ 0 h 434"/>
                <a:gd name="T120" fmla="*/ 0 w 936"/>
                <a:gd name="T121" fmla="*/ 1 h 434"/>
                <a:gd name="T122" fmla="*/ 0 w 936"/>
                <a:gd name="T123" fmla="*/ 1 h 4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36" h="434">
                  <a:moveTo>
                    <a:pt x="139" y="38"/>
                  </a:moveTo>
                  <a:lnTo>
                    <a:pt x="131" y="40"/>
                  </a:lnTo>
                  <a:lnTo>
                    <a:pt x="126" y="44"/>
                  </a:lnTo>
                  <a:lnTo>
                    <a:pt x="118" y="46"/>
                  </a:lnTo>
                  <a:lnTo>
                    <a:pt x="112" y="52"/>
                  </a:lnTo>
                  <a:lnTo>
                    <a:pt x="107" y="54"/>
                  </a:lnTo>
                  <a:lnTo>
                    <a:pt x="101" y="59"/>
                  </a:lnTo>
                  <a:lnTo>
                    <a:pt x="95" y="63"/>
                  </a:lnTo>
                  <a:lnTo>
                    <a:pt x="91" y="71"/>
                  </a:lnTo>
                  <a:lnTo>
                    <a:pt x="86" y="75"/>
                  </a:lnTo>
                  <a:lnTo>
                    <a:pt x="80" y="82"/>
                  </a:lnTo>
                  <a:lnTo>
                    <a:pt x="76" y="88"/>
                  </a:lnTo>
                  <a:lnTo>
                    <a:pt x="72" y="94"/>
                  </a:lnTo>
                  <a:lnTo>
                    <a:pt x="69" y="101"/>
                  </a:lnTo>
                  <a:lnTo>
                    <a:pt x="65" y="109"/>
                  </a:lnTo>
                  <a:lnTo>
                    <a:pt x="63" y="116"/>
                  </a:lnTo>
                  <a:lnTo>
                    <a:pt x="61" y="122"/>
                  </a:lnTo>
                  <a:lnTo>
                    <a:pt x="59" y="130"/>
                  </a:lnTo>
                  <a:lnTo>
                    <a:pt x="57" y="137"/>
                  </a:lnTo>
                  <a:lnTo>
                    <a:pt x="55" y="141"/>
                  </a:lnTo>
                  <a:lnTo>
                    <a:pt x="55" y="145"/>
                  </a:lnTo>
                  <a:lnTo>
                    <a:pt x="55" y="149"/>
                  </a:lnTo>
                  <a:lnTo>
                    <a:pt x="55" y="154"/>
                  </a:lnTo>
                  <a:lnTo>
                    <a:pt x="55" y="158"/>
                  </a:lnTo>
                  <a:lnTo>
                    <a:pt x="55" y="162"/>
                  </a:lnTo>
                  <a:lnTo>
                    <a:pt x="55" y="166"/>
                  </a:lnTo>
                  <a:lnTo>
                    <a:pt x="57" y="170"/>
                  </a:lnTo>
                  <a:lnTo>
                    <a:pt x="57" y="173"/>
                  </a:lnTo>
                  <a:lnTo>
                    <a:pt x="59" y="177"/>
                  </a:lnTo>
                  <a:lnTo>
                    <a:pt x="59" y="181"/>
                  </a:lnTo>
                  <a:lnTo>
                    <a:pt x="61" y="187"/>
                  </a:lnTo>
                  <a:lnTo>
                    <a:pt x="61" y="191"/>
                  </a:lnTo>
                  <a:lnTo>
                    <a:pt x="63" y="192"/>
                  </a:lnTo>
                  <a:lnTo>
                    <a:pt x="65" y="198"/>
                  </a:lnTo>
                  <a:lnTo>
                    <a:pt x="67" y="202"/>
                  </a:lnTo>
                  <a:lnTo>
                    <a:pt x="67" y="206"/>
                  </a:lnTo>
                  <a:lnTo>
                    <a:pt x="69" y="210"/>
                  </a:lnTo>
                  <a:lnTo>
                    <a:pt x="72" y="213"/>
                  </a:lnTo>
                  <a:lnTo>
                    <a:pt x="74" y="219"/>
                  </a:lnTo>
                  <a:lnTo>
                    <a:pt x="80" y="225"/>
                  </a:lnTo>
                  <a:lnTo>
                    <a:pt x="86" y="232"/>
                  </a:lnTo>
                  <a:lnTo>
                    <a:pt x="91" y="236"/>
                  </a:lnTo>
                  <a:lnTo>
                    <a:pt x="93" y="240"/>
                  </a:lnTo>
                  <a:lnTo>
                    <a:pt x="99" y="244"/>
                  </a:lnTo>
                  <a:lnTo>
                    <a:pt x="103" y="248"/>
                  </a:lnTo>
                  <a:lnTo>
                    <a:pt x="105" y="251"/>
                  </a:lnTo>
                  <a:lnTo>
                    <a:pt x="110" y="253"/>
                  </a:lnTo>
                  <a:lnTo>
                    <a:pt x="114" y="257"/>
                  </a:lnTo>
                  <a:lnTo>
                    <a:pt x="120" y="261"/>
                  </a:lnTo>
                  <a:lnTo>
                    <a:pt x="124" y="263"/>
                  </a:lnTo>
                  <a:lnTo>
                    <a:pt x="129" y="265"/>
                  </a:lnTo>
                  <a:lnTo>
                    <a:pt x="133" y="269"/>
                  </a:lnTo>
                  <a:lnTo>
                    <a:pt x="139" y="270"/>
                  </a:lnTo>
                  <a:lnTo>
                    <a:pt x="145" y="272"/>
                  </a:lnTo>
                  <a:lnTo>
                    <a:pt x="150" y="274"/>
                  </a:lnTo>
                  <a:lnTo>
                    <a:pt x="156" y="276"/>
                  </a:lnTo>
                  <a:lnTo>
                    <a:pt x="162" y="276"/>
                  </a:lnTo>
                  <a:lnTo>
                    <a:pt x="168" y="278"/>
                  </a:lnTo>
                  <a:lnTo>
                    <a:pt x="173" y="280"/>
                  </a:lnTo>
                  <a:lnTo>
                    <a:pt x="179" y="282"/>
                  </a:lnTo>
                  <a:lnTo>
                    <a:pt x="187" y="282"/>
                  </a:lnTo>
                  <a:lnTo>
                    <a:pt x="192" y="282"/>
                  </a:lnTo>
                  <a:lnTo>
                    <a:pt x="198" y="284"/>
                  </a:lnTo>
                  <a:lnTo>
                    <a:pt x="204" y="284"/>
                  </a:lnTo>
                  <a:lnTo>
                    <a:pt x="211" y="286"/>
                  </a:lnTo>
                  <a:lnTo>
                    <a:pt x="217" y="286"/>
                  </a:lnTo>
                  <a:lnTo>
                    <a:pt x="225" y="286"/>
                  </a:lnTo>
                  <a:lnTo>
                    <a:pt x="230" y="286"/>
                  </a:lnTo>
                  <a:lnTo>
                    <a:pt x="236" y="288"/>
                  </a:lnTo>
                  <a:lnTo>
                    <a:pt x="244" y="288"/>
                  </a:lnTo>
                  <a:lnTo>
                    <a:pt x="249" y="288"/>
                  </a:lnTo>
                  <a:lnTo>
                    <a:pt x="257" y="288"/>
                  </a:lnTo>
                  <a:lnTo>
                    <a:pt x="263" y="288"/>
                  </a:lnTo>
                  <a:lnTo>
                    <a:pt x="268" y="286"/>
                  </a:lnTo>
                  <a:lnTo>
                    <a:pt x="276" y="286"/>
                  </a:lnTo>
                  <a:lnTo>
                    <a:pt x="282" y="286"/>
                  </a:lnTo>
                  <a:lnTo>
                    <a:pt x="289" y="286"/>
                  </a:lnTo>
                  <a:lnTo>
                    <a:pt x="295" y="284"/>
                  </a:lnTo>
                  <a:lnTo>
                    <a:pt x="301" y="284"/>
                  </a:lnTo>
                  <a:lnTo>
                    <a:pt x="308" y="282"/>
                  </a:lnTo>
                  <a:lnTo>
                    <a:pt x="314" y="282"/>
                  </a:lnTo>
                  <a:lnTo>
                    <a:pt x="320" y="282"/>
                  </a:lnTo>
                  <a:lnTo>
                    <a:pt x="327" y="280"/>
                  </a:lnTo>
                  <a:lnTo>
                    <a:pt x="331" y="280"/>
                  </a:lnTo>
                  <a:lnTo>
                    <a:pt x="339" y="278"/>
                  </a:lnTo>
                  <a:lnTo>
                    <a:pt x="344" y="276"/>
                  </a:lnTo>
                  <a:lnTo>
                    <a:pt x="350" y="276"/>
                  </a:lnTo>
                  <a:lnTo>
                    <a:pt x="356" y="276"/>
                  </a:lnTo>
                  <a:lnTo>
                    <a:pt x="361" y="274"/>
                  </a:lnTo>
                  <a:lnTo>
                    <a:pt x="367" y="272"/>
                  </a:lnTo>
                  <a:lnTo>
                    <a:pt x="373" y="272"/>
                  </a:lnTo>
                  <a:lnTo>
                    <a:pt x="379" y="272"/>
                  </a:lnTo>
                  <a:lnTo>
                    <a:pt x="384" y="270"/>
                  </a:lnTo>
                  <a:lnTo>
                    <a:pt x="388" y="270"/>
                  </a:lnTo>
                  <a:lnTo>
                    <a:pt x="394" y="269"/>
                  </a:lnTo>
                  <a:lnTo>
                    <a:pt x="398" y="269"/>
                  </a:lnTo>
                  <a:lnTo>
                    <a:pt x="401" y="267"/>
                  </a:lnTo>
                  <a:lnTo>
                    <a:pt x="407" y="265"/>
                  </a:lnTo>
                  <a:lnTo>
                    <a:pt x="411" y="265"/>
                  </a:lnTo>
                  <a:lnTo>
                    <a:pt x="415" y="263"/>
                  </a:lnTo>
                  <a:lnTo>
                    <a:pt x="418" y="263"/>
                  </a:lnTo>
                  <a:lnTo>
                    <a:pt x="426" y="261"/>
                  </a:lnTo>
                  <a:lnTo>
                    <a:pt x="432" y="259"/>
                  </a:lnTo>
                  <a:lnTo>
                    <a:pt x="438" y="257"/>
                  </a:lnTo>
                  <a:lnTo>
                    <a:pt x="443" y="257"/>
                  </a:lnTo>
                  <a:lnTo>
                    <a:pt x="447" y="255"/>
                  </a:lnTo>
                  <a:lnTo>
                    <a:pt x="451" y="255"/>
                  </a:lnTo>
                  <a:lnTo>
                    <a:pt x="457" y="257"/>
                  </a:lnTo>
                  <a:lnTo>
                    <a:pt x="460" y="257"/>
                  </a:lnTo>
                  <a:lnTo>
                    <a:pt x="464" y="259"/>
                  </a:lnTo>
                  <a:lnTo>
                    <a:pt x="470" y="263"/>
                  </a:lnTo>
                  <a:lnTo>
                    <a:pt x="476" y="267"/>
                  </a:lnTo>
                  <a:lnTo>
                    <a:pt x="481" y="270"/>
                  </a:lnTo>
                  <a:lnTo>
                    <a:pt x="487" y="276"/>
                  </a:lnTo>
                  <a:lnTo>
                    <a:pt x="493" y="280"/>
                  </a:lnTo>
                  <a:lnTo>
                    <a:pt x="500" y="286"/>
                  </a:lnTo>
                  <a:lnTo>
                    <a:pt x="506" y="291"/>
                  </a:lnTo>
                  <a:lnTo>
                    <a:pt x="512" y="297"/>
                  </a:lnTo>
                  <a:lnTo>
                    <a:pt x="519" y="303"/>
                  </a:lnTo>
                  <a:lnTo>
                    <a:pt x="523" y="307"/>
                  </a:lnTo>
                  <a:lnTo>
                    <a:pt x="527" y="310"/>
                  </a:lnTo>
                  <a:lnTo>
                    <a:pt x="531" y="314"/>
                  </a:lnTo>
                  <a:lnTo>
                    <a:pt x="534" y="318"/>
                  </a:lnTo>
                  <a:lnTo>
                    <a:pt x="538" y="322"/>
                  </a:lnTo>
                  <a:lnTo>
                    <a:pt x="542" y="324"/>
                  </a:lnTo>
                  <a:lnTo>
                    <a:pt x="548" y="328"/>
                  </a:lnTo>
                  <a:lnTo>
                    <a:pt x="552" y="329"/>
                  </a:lnTo>
                  <a:lnTo>
                    <a:pt x="555" y="333"/>
                  </a:lnTo>
                  <a:lnTo>
                    <a:pt x="559" y="337"/>
                  </a:lnTo>
                  <a:lnTo>
                    <a:pt x="563" y="341"/>
                  </a:lnTo>
                  <a:lnTo>
                    <a:pt x="567" y="343"/>
                  </a:lnTo>
                  <a:lnTo>
                    <a:pt x="573" y="347"/>
                  </a:lnTo>
                  <a:lnTo>
                    <a:pt x="576" y="348"/>
                  </a:lnTo>
                  <a:lnTo>
                    <a:pt x="582" y="352"/>
                  </a:lnTo>
                  <a:lnTo>
                    <a:pt x="586" y="354"/>
                  </a:lnTo>
                  <a:lnTo>
                    <a:pt x="592" y="358"/>
                  </a:lnTo>
                  <a:lnTo>
                    <a:pt x="597" y="360"/>
                  </a:lnTo>
                  <a:lnTo>
                    <a:pt x="601" y="364"/>
                  </a:lnTo>
                  <a:lnTo>
                    <a:pt x="607" y="366"/>
                  </a:lnTo>
                  <a:lnTo>
                    <a:pt x="611" y="369"/>
                  </a:lnTo>
                  <a:lnTo>
                    <a:pt x="618" y="371"/>
                  </a:lnTo>
                  <a:lnTo>
                    <a:pt x="624" y="373"/>
                  </a:lnTo>
                  <a:lnTo>
                    <a:pt x="630" y="375"/>
                  </a:lnTo>
                  <a:lnTo>
                    <a:pt x="633" y="377"/>
                  </a:lnTo>
                  <a:lnTo>
                    <a:pt x="639" y="379"/>
                  </a:lnTo>
                  <a:lnTo>
                    <a:pt x="647" y="381"/>
                  </a:lnTo>
                  <a:lnTo>
                    <a:pt x="652" y="383"/>
                  </a:lnTo>
                  <a:lnTo>
                    <a:pt x="658" y="385"/>
                  </a:lnTo>
                  <a:lnTo>
                    <a:pt x="664" y="385"/>
                  </a:lnTo>
                  <a:lnTo>
                    <a:pt x="669" y="386"/>
                  </a:lnTo>
                  <a:lnTo>
                    <a:pt x="677" y="388"/>
                  </a:lnTo>
                  <a:lnTo>
                    <a:pt x="683" y="390"/>
                  </a:lnTo>
                  <a:lnTo>
                    <a:pt x="690" y="390"/>
                  </a:lnTo>
                  <a:lnTo>
                    <a:pt x="696" y="392"/>
                  </a:lnTo>
                  <a:lnTo>
                    <a:pt x="704" y="392"/>
                  </a:lnTo>
                  <a:lnTo>
                    <a:pt x="711" y="392"/>
                  </a:lnTo>
                  <a:lnTo>
                    <a:pt x="717" y="392"/>
                  </a:lnTo>
                  <a:lnTo>
                    <a:pt x="725" y="390"/>
                  </a:lnTo>
                  <a:lnTo>
                    <a:pt x="730" y="390"/>
                  </a:lnTo>
                  <a:lnTo>
                    <a:pt x="736" y="390"/>
                  </a:lnTo>
                  <a:lnTo>
                    <a:pt x="742" y="388"/>
                  </a:lnTo>
                  <a:lnTo>
                    <a:pt x="747" y="388"/>
                  </a:lnTo>
                  <a:lnTo>
                    <a:pt x="753" y="388"/>
                  </a:lnTo>
                  <a:lnTo>
                    <a:pt x="759" y="386"/>
                  </a:lnTo>
                  <a:lnTo>
                    <a:pt x="765" y="385"/>
                  </a:lnTo>
                  <a:lnTo>
                    <a:pt x="770" y="385"/>
                  </a:lnTo>
                  <a:lnTo>
                    <a:pt x="776" y="385"/>
                  </a:lnTo>
                  <a:lnTo>
                    <a:pt x="782" y="381"/>
                  </a:lnTo>
                  <a:lnTo>
                    <a:pt x="785" y="381"/>
                  </a:lnTo>
                  <a:lnTo>
                    <a:pt x="791" y="379"/>
                  </a:lnTo>
                  <a:lnTo>
                    <a:pt x="797" y="379"/>
                  </a:lnTo>
                  <a:lnTo>
                    <a:pt x="801" y="375"/>
                  </a:lnTo>
                  <a:lnTo>
                    <a:pt x="804" y="373"/>
                  </a:lnTo>
                  <a:lnTo>
                    <a:pt x="810" y="373"/>
                  </a:lnTo>
                  <a:lnTo>
                    <a:pt x="816" y="371"/>
                  </a:lnTo>
                  <a:lnTo>
                    <a:pt x="820" y="367"/>
                  </a:lnTo>
                  <a:lnTo>
                    <a:pt x="823" y="366"/>
                  </a:lnTo>
                  <a:lnTo>
                    <a:pt x="827" y="364"/>
                  </a:lnTo>
                  <a:lnTo>
                    <a:pt x="831" y="362"/>
                  </a:lnTo>
                  <a:lnTo>
                    <a:pt x="839" y="358"/>
                  </a:lnTo>
                  <a:lnTo>
                    <a:pt x="848" y="354"/>
                  </a:lnTo>
                  <a:lnTo>
                    <a:pt x="854" y="348"/>
                  </a:lnTo>
                  <a:lnTo>
                    <a:pt x="862" y="345"/>
                  </a:lnTo>
                  <a:lnTo>
                    <a:pt x="865" y="341"/>
                  </a:lnTo>
                  <a:lnTo>
                    <a:pt x="871" y="333"/>
                  </a:lnTo>
                  <a:lnTo>
                    <a:pt x="877" y="329"/>
                  </a:lnTo>
                  <a:lnTo>
                    <a:pt x="881" y="326"/>
                  </a:lnTo>
                  <a:lnTo>
                    <a:pt x="886" y="322"/>
                  </a:lnTo>
                  <a:lnTo>
                    <a:pt x="890" y="316"/>
                  </a:lnTo>
                  <a:lnTo>
                    <a:pt x="894" y="312"/>
                  </a:lnTo>
                  <a:lnTo>
                    <a:pt x="896" y="308"/>
                  </a:lnTo>
                  <a:lnTo>
                    <a:pt x="900" y="303"/>
                  </a:lnTo>
                  <a:lnTo>
                    <a:pt x="905" y="297"/>
                  </a:lnTo>
                  <a:lnTo>
                    <a:pt x="905" y="295"/>
                  </a:lnTo>
                  <a:lnTo>
                    <a:pt x="907" y="295"/>
                  </a:lnTo>
                  <a:lnTo>
                    <a:pt x="911" y="295"/>
                  </a:lnTo>
                  <a:lnTo>
                    <a:pt x="917" y="295"/>
                  </a:lnTo>
                  <a:lnTo>
                    <a:pt x="920" y="295"/>
                  </a:lnTo>
                  <a:lnTo>
                    <a:pt x="924" y="297"/>
                  </a:lnTo>
                  <a:lnTo>
                    <a:pt x="928" y="299"/>
                  </a:lnTo>
                  <a:lnTo>
                    <a:pt x="932" y="303"/>
                  </a:lnTo>
                  <a:lnTo>
                    <a:pt x="934" y="305"/>
                  </a:lnTo>
                  <a:lnTo>
                    <a:pt x="936" y="308"/>
                  </a:lnTo>
                  <a:lnTo>
                    <a:pt x="936" y="314"/>
                  </a:lnTo>
                  <a:lnTo>
                    <a:pt x="934" y="322"/>
                  </a:lnTo>
                  <a:lnTo>
                    <a:pt x="932" y="324"/>
                  </a:lnTo>
                  <a:lnTo>
                    <a:pt x="930" y="328"/>
                  </a:lnTo>
                  <a:lnTo>
                    <a:pt x="928" y="333"/>
                  </a:lnTo>
                  <a:lnTo>
                    <a:pt x="924" y="337"/>
                  </a:lnTo>
                  <a:lnTo>
                    <a:pt x="920" y="341"/>
                  </a:lnTo>
                  <a:lnTo>
                    <a:pt x="917" y="347"/>
                  </a:lnTo>
                  <a:lnTo>
                    <a:pt x="911" y="354"/>
                  </a:lnTo>
                  <a:lnTo>
                    <a:pt x="905" y="360"/>
                  </a:lnTo>
                  <a:lnTo>
                    <a:pt x="898" y="366"/>
                  </a:lnTo>
                  <a:lnTo>
                    <a:pt x="892" y="373"/>
                  </a:lnTo>
                  <a:lnTo>
                    <a:pt x="884" y="377"/>
                  </a:lnTo>
                  <a:lnTo>
                    <a:pt x="877" y="383"/>
                  </a:lnTo>
                  <a:lnTo>
                    <a:pt x="869" y="386"/>
                  </a:lnTo>
                  <a:lnTo>
                    <a:pt x="862" y="392"/>
                  </a:lnTo>
                  <a:lnTo>
                    <a:pt x="854" y="396"/>
                  </a:lnTo>
                  <a:lnTo>
                    <a:pt x="848" y="402"/>
                  </a:lnTo>
                  <a:lnTo>
                    <a:pt x="842" y="404"/>
                  </a:lnTo>
                  <a:lnTo>
                    <a:pt x="839" y="404"/>
                  </a:lnTo>
                  <a:lnTo>
                    <a:pt x="835" y="405"/>
                  </a:lnTo>
                  <a:lnTo>
                    <a:pt x="831" y="407"/>
                  </a:lnTo>
                  <a:lnTo>
                    <a:pt x="823" y="411"/>
                  </a:lnTo>
                  <a:lnTo>
                    <a:pt x="816" y="413"/>
                  </a:lnTo>
                  <a:lnTo>
                    <a:pt x="812" y="415"/>
                  </a:lnTo>
                  <a:lnTo>
                    <a:pt x="808" y="417"/>
                  </a:lnTo>
                  <a:lnTo>
                    <a:pt x="803" y="417"/>
                  </a:lnTo>
                  <a:lnTo>
                    <a:pt x="801" y="419"/>
                  </a:lnTo>
                  <a:lnTo>
                    <a:pt x="793" y="423"/>
                  </a:lnTo>
                  <a:lnTo>
                    <a:pt x="785" y="424"/>
                  </a:lnTo>
                  <a:lnTo>
                    <a:pt x="782" y="424"/>
                  </a:lnTo>
                  <a:lnTo>
                    <a:pt x="778" y="426"/>
                  </a:lnTo>
                  <a:lnTo>
                    <a:pt x="772" y="426"/>
                  </a:lnTo>
                  <a:lnTo>
                    <a:pt x="768" y="428"/>
                  </a:lnTo>
                  <a:lnTo>
                    <a:pt x="765" y="428"/>
                  </a:lnTo>
                  <a:lnTo>
                    <a:pt x="761" y="430"/>
                  </a:lnTo>
                  <a:lnTo>
                    <a:pt x="757" y="430"/>
                  </a:lnTo>
                  <a:lnTo>
                    <a:pt x="753" y="430"/>
                  </a:lnTo>
                  <a:lnTo>
                    <a:pt x="749" y="430"/>
                  </a:lnTo>
                  <a:lnTo>
                    <a:pt x="746" y="430"/>
                  </a:lnTo>
                  <a:lnTo>
                    <a:pt x="740" y="430"/>
                  </a:lnTo>
                  <a:lnTo>
                    <a:pt x="736" y="432"/>
                  </a:lnTo>
                  <a:lnTo>
                    <a:pt x="728" y="432"/>
                  </a:lnTo>
                  <a:lnTo>
                    <a:pt x="721" y="434"/>
                  </a:lnTo>
                  <a:lnTo>
                    <a:pt x="717" y="432"/>
                  </a:lnTo>
                  <a:lnTo>
                    <a:pt x="713" y="432"/>
                  </a:lnTo>
                  <a:lnTo>
                    <a:pt x="709" y="432"/>
                  </a:lnTo>
                  <a:lnTo>
                    <a:pt x="706" y="432"/>
                  </a:lnTo>
                  <a:lnTo>
                    <a:pt x="700" y="432"/>
                  </a:lnTo>
                  <a:lnTo>
                    <a:pt x="696" y="432"/>
                  </a:lnTo>
                  <a:lnTo>
                    <a:pt x="694" y="432"/>
                  </a:lnTo>
                  <a:lnTo>
                    <a:pt x="690" y="432"/>
                  </a:lnTo>
                  <a:lnTo>
                    <a:pt x="681" y="432"/>
                  </a:lnTo>
                  <a:lnTo>
                    <a:pt x="675" y="430"/>
                  </a:lnTo>
                  <a:lnTo>
                    <a:pt x="668" y="430"/>
                  </a:lnTo>
                  <a:lnTo>
                    <a:pt x="660" y="430"/>
                  </a:lnTo>
                  <a:lnTo>
                    <a:pt x="652" y="428"/>
                  </a:lnTo>
                  <a:lnTo>
                    <a:pt x="645" y="424"/>
                  </a:lnTo>
                  <a:lnTo>
                    <a:pt x="637" y="424"/>
                  </a:lnTo>
                  <a:lnTo>
                    <a:pt x="630" y="421"/>
                  </a:lnTo>
                  <a:lnTo>
                    <a:pt x="622" y="417"/>
                  </a:lnTo>
                  <a:lnTo>
                    <a:pt x="614" y="415"/>
                  </a:lnTo>
                  <a:lnTo>
                    <a:pt x="607" y="411"/>
                  </a:lnTo>
                  <a:lnTo>
                    <a:pt x="601" y="409"/>
                  </a:lnTo>
                  <a:lnTo>
                    <a:pt x="593" y="404"/>
                  </a:lnTo>
                  <a:lnTo>
                    <a:pt x="586" y="400"/>
                  </a:lnTo>
                  <a:lnTo>
                    <a:pt x="578" y="396"/>
                  </a:lnTo>
                  <a:lnTo>
                    <a:pt x="573" y="392"/>
                  </a:lnTo>
                  <a:lnTo>
                    <a:pt x="567" y="386"/>
                  </a:lnTo>
                  <a:lnTo>
                    <a:pt x="559" y="383"/>
                  </a:lnTo>
                  <a:lnTo>
                    <a:pt x="553" y="379"/>
                  </a:lnTo>
                  <a:lnTo>
                    <a:pt x="548" y="373"/>
                  </a:lnTo>
                  <a:lnTo>
                    <a:pt x="540" y="369"/>
                  </a:lnTo>
                  <a:lnTo>
                    <a:pt x="534" y="364"/>
                  </a:lnTo>
                  <a:lnTo>
                    <a:pt x="529" y="360"/>
                  </a:lnTo>
                  <a:lnTo>
                    <a:pt x="521" y="354"/>
                  </a:lnTo>
                  <a:lnTo>
                    <a:pt x="515" y="350"/>
                  </a:lnTo>
                  <a:lnTo>
                    <a:pt x="510" y="347"/>
                  </a:lnTo>
                  <a:lnTo>
                    <a:pt x="504" y="341"/>
                  </a:lnTo>
                  <a:lnTo>
                    <a:pt x="500" y="337"/>
                  </a:lnTo>
                  <a:lnTo>
                    <a:pt x="493" y="333"/>
                  </a:lnTo>
                  <a:lnTo>
                    <a:pt x="489" y="329"/>
                  </a:lnTo>
                  <a:lnTo>
                    <a:pt x="483" y="326"/>
                  </a:lnTo>
                  <a:lnTo>
                    <a:pt x="477" y="324"/>
                  </a:lnTo>
                  <a:lnTo>
                    <a:pt x="470" y="320"/>
                  </a:lnTo>
                  <a:lnTo>
                    <a:pt x="466" y="316"/>
                  </a:lnTo>
                  <a:lnTo>
                    <a:pt x="462" y="314"/>
                  </a:lnTo>
                  <a:lnTo>
                    <a:pt x="457" y="314"/>
                  </a:lnTo>
                  <a:lnTo>
                    <a:pt x="451" y="310"/>
                  </a:lnTo>
                  <a:lnTo>
                    <a:pt x="447" y="308"/>
                  </a:lnTo>
                  <a:lnTo>
                    <a:pt x="441" y="308"/>
                  </a:lnTo>
                  <a:lnTo>
                    <a:pt x="436" y="308"/>
                  </a:lnTo>
                  <a:lnTo>
                    <a:pt x="432" y="308"/>
                  </a:lnTo>
                  <a:lnTo>
                    <a:pt x="426" y="308"/>
                  </a:lnTo>
                  <a:lnTo>
                    <a:pt x="418" y="308"/>
                  </a:lnTo>
                  <a:lnTo>
                    <a:pt x="413" y="308"/>
                  </a:lnTo>
                  <a:lnTo>
                    <a:pt x="407" y="308"/>
                  </a:lnTo>
                  <a:lnTo>
                    <a:pt x="399" y="310"/>
                  </a:lnTo>
                  <a:lnTo>
                    <a:pt x="394" y="310"/>
                  </a:lnTo>
                  <a:lnTo>
                    <a:pt x="386" y="312"/>
                  </a:lnTo>
                  <a:lnTo>
                    <a:pt x="380" y="314"/>
                  </a:lnTo>
                  <a:lnTo>
                    <a:pt x="373" y="314"/>
                  </a:lnTo>
                  <a:lnTo>
                    <a:pt x="365" y="316"/>
                  </a:lnTo>
                  <a:lnTo>
                    <a:pt x="358" y="320"/>
                  </a:lnTo>
                  <a:lnTo>
                    <a:pt x="354" y="320"/>
                  </a:lnTo>
                  <a:lnTo>
                    <a:pt x="348" y="320"/>
                  </a:lnTo>
                  <a:lnTo>
                    <a:pt x="344" y="322"/>
                  </a:lnTo>
                  <a:lnTo>
                    <a:pt x="341" y="322"/>
                  </a:lnTo>
                  <a:lnTo>
                    <a:pt x="335" y="322"/>
                  </a:lnTo>
                  <a:lnTo>
                    <a:pt x="331" y="322"/>
                  </a:lnTo>
                  <a:lnTo>
                    <a:pt x="329" y="322"/>
                  </a:lnTo>
                  <a:lnTo>
                    <a:pt x="323" y="324"/>
                  </a:lnTo>
                  <a:lnTo>
                    <a:pt x="318" y="324"/>
                  </a:lnTo>
                  <a:lnTo>
                    <a:pt x="314" y="326"/>
                  </a:lnTo>
                  <a:lnTo>
                    <a:pt x="310" y="326"/>
                  </a:lnTo>
                  <a:lnTo>
                    <a:pt x="304" y="328"/>
                  </a:lnTo>
                  <a:lnTo>
                    <a:pt x="299" y="328"/>
                  </a:lnTo>
                  <a:lnTo>
                    <a:pt x="295" y="328"/>
                  </a:lnTo>
                  <a:lnTo>
                    <a:pt x="291" y="328"/>
                  </a:lnTo>
                  <a:lnTo>
                    <a:pt x="285" y="328"/>
                  </a:lnTo>
                  <a:lnTo>
                    <a:pt x="280" y="328"/>
                  </a:lnTo>
                  <a:lnTo>
                    <a:pt x="274" y="328"/>
                  </a:lnTo>
                  <a:lnTo>
                    <a:pt x="268" y="328"/>
                  </a:lnTo>
                  <a:lnTo>
                    <a:pt x="264" y="328"/>
                  </a:lnTo>
                  <a:lnTo>
                    <a:pt x="257" y="328"/>
                  </a:lnTo>
                  <a:lnTo>
                    <a:pt x="253" y="328"/>
                  </a:lnTo>
                  <a:lnTo>
                    <a:pt x="245" y="328"/>
                  </a:lnTo>
                  <a:lnTo>
                    <a:pt x="240" y="328"/>
                  </a:lnTo>
                  <a:lnTo>
                    <a:pt x="234" y="328"/>
                  </a:lnTo>
                  <a:lnTo>
                    <a:pt x="228" y="328"/>
                  </a:lnTo>
                  <a:lnTo>
                    <a:pt x="221" y="328"/>
                  </a:lnTo>
                  <a:lnTo>
                    <a:pt x="215" y="328"/>
                  </a:lnTo>
                  <a:lnTo>
                    <a:pt x="209" y="328"/>
                  </a:lnTo>
                  <a:lnTo>
                    <a:pt x="202" y="326"/>
                  </a:lnTo>
                  <a:lnTo>
                    <a:pt x="196" y="326"/>
                  </a:lnTo>
                  <a:lnTo>
                    <a:pt x="190" y="326"/>
                  </a:lnTo>
                  <a:lnTo>
                    <a:pt x="183" y="324"/>
                  </a:lnTo>
                  <a:lnTo>
                    <a:pt x="175" y="322"/>
                  </a:lnTo>
                  <a:lnTo>
                    <a:pt x="169" y="322"/>
                  </a:lnTo>
                  <a:lnTo>
                    <a:pt x="164" y="320"/>
                  </a:lnTo>
                  <a:lnTo>
                    <a:pt x="156" y="318"/>
                  </a:lnTo>
                  <a:lnTo>
                    <a:pt x="150" y="316"/>
                  </a:lnTo>
                  <a:lnTo>
                    <a:pt x="145" y="314"/>
                  </a:lnTo>
                  <a:lnTo>
                    <a:pt x="139" y="314"/>
                  </a:lnTo>
                  <a:lnTo>
                    <a:pt x="133" y="312"/>
                  </a:lnTo>
                  <a:lnTo>
                    <a:pt x="129" y="310"/>
                  </a:lnTo>
                  <a:lnTo>
                    <a:pt x="124" y="308"/>
                  </a:lnTo>
                  <a:lnTo>
                    <a:pt x="118" y="307"/>
                  </a:lnTo>
                  <a:lnTo>
                    <a:pt x="112" y="305"/>
                  </a:lnTo>
                  <a:lnTo>
                    <a:pt x="109" y="303"/>
                  </a:lnTo>
                  <a:lnTo>
                    <a:pt x="105" y="303"/>
                  </a:lnTo>
                  <a:lnTo>
                    <a:pt x="99" y="301"/>
                  </a:lnTo>
                  <a:lnTo>
                    <a:pt x="95" y="297"/>
                  </a:lnTo>
                  <a:lnTo>
                    <a:pt x="91" y="295"/>
                  </a:lnTo>
                  <a:lnTo>
                    <a:pt x="86" y="293"/>
                  </a:lnTo>
                  <a:lnTo>
                    <a:pt x="84" y="289"/>
                  </a:lnTo>
                  <a:lnTo>
                    <a:pt x="74" y="286"/>
                  </a:lnTo>
                  <a:lnTo>
                    <a:pt x="69" y="282"/>
                  </a:lnTo>
                  <a:lnTo>
                    <a:pt x="63" y="276"/>
                  </a:lnTo>
                  <a:lnTo>
                    <a:pt x="55" y="270"/>
                  </a:lnTo>
                  <a:lnTo>
                    <a:pt x="50" y="267"/>
                  </a:lnTo>
                  <a:lnTo>
                    <a:pt x="46" y="261"/>
                  </a:lnTo>
                  <a:lnTo>
                    <a:pt x="40" y="255"/>
                  </a:lnTo>
                  <a:lnTo>
                    <a:pt x="34" y="250"/>
                  </a:lnTo>
                  <a:lnTo>
                    <a:pt x="33" y="244"/>
                  </a:lnTo>
                  <a:lnTo>
                    <a:pt x="29" y="238"/>
                  </a:lnTo>
                  <a:lnTo>
                    <a:pt x="23" y="232"/>
                  </a:lnTo>
                  <a:lnTo>
                    <a:pt x="21" y="227"/>
                  </a:lnTo>
                  <a:lnTo>
                    <a:pt x="17" y="221"/>
                  </a:lnTo>
                  <a:lnTo>
                    <a:pt x="15" y="217"/>
                  </a:lnTo>
                  <a:lnTo>
                    <a:pt x="14" y="212"/>
                  </a:lnTo>
                  <a:lnTo>
                    <a:pt x="10" y="206"/>
                  </a:lnTo>
                  <a:lnTo>
                    <a:pt x="10" y="200"/>
                  </a:lnTo>
                  <a:lnTo>
                    <a:pt x="8" y="196"/>
                  </a:lnTo>
                  <a:lnTo>
                    <a:pt x="6" y="191"/>
                  </a:lnTo>
                  <a:lnTo>
                    <a:pt x="4" y="187"/>
                  </a:lnTo>
                  <a:lnTo>
                    <a:pt x="2" y="181"/>
                  </a:lnTo>
                  <a:lnTo>
                    <a:pt x="2" y="177"/>
                  </a:lnTo>
                  <a:lnTo>
                    <a:pt x="2" y="173"/>
                  </a:lnTo>
                  <a:lnTo>
                    <a:pt x="2" y="168"/>
                  </a:lnTo>
                  <a:lnTo>
                    <a:pt x="0" y="164"/>
                  </a:lnTo>
                  <a:lnTo>
                    <a:pt x="0" y="158"/>
                  </a:lnTo>
                  <a:lnTo>
                    <a:pt x="0" y="153"/>
                  </a:lnTo>
                  <a:lnTo>
                    <a:pt x="0" y="147"/>
                  </a:lnTo>
                  <a:lnTo>
                    <a:pt x="0" y="141"/>
                  </a:lnTo>
                  <a:lnTo>
                    <a:pt x="2" y="135"/>
                  </a:lnTo>
                  <a:lnTo>
                    <a:pt x="2" y="130"/>
                  </a:lnTo>
                  <a:lnTo>
                    <a:pt x="2" y="124"/>
                  </a:lnTo>
                  <a:lnTo>
                    <a:pt x="4" y="116"/>
                  </a:lnTo>
                  <a:lnTo>
                    <a:pt x="8" y="111"/>
                  </a:lnTo>
                  <a:lnTo>
                    <a:pt x="10" y="105"/>
                  </a:lnTo>
                  <a:lnTo>
                    <a:pt x="10" y="99"/>
                  </a:lnTo>
                  <a:lnTo>
                    <a:pt x="14" y="94"/>
                  </a:lnTo>
                  <a:lnTo>
                    <a:pt x="15" y="88"/>
                  </a:lnTo>
                  <a:lnTo>
                    <a:pt x="19" y="82"/>
                  </a:lnTo>
                  <a:lnTo>
                    <a:pt x="21" y="75"/>
                  </a:lnTo>
                  <a:lnTo>
                    <a:pt x="25" y="69"/>
                  </a:lnTo>
                  <a:lnTo>
                    <a:pt x="29" y="63"/>
                  </a:lnTo>
                  <a:lnTo>
                    <a:pt x="34" y="59"/>
                  </a:lnTo>
                  <a:lnTo>
                    <a:pt x="36" y="52"/>
                  </a:lnTo>
                  <a:lnTo>
                    <a:pt x="42" y="46"/>
                  </a:lnTo>
                  <a:lnTo>
                    <a:pt x="48" y="42"/>
                  </a:lnTo>
                  <a:lnTo>
                    <a:pt x="52" y="37"/>
                  </a:lnTo>
                  <a:lnTo>
                    <a:pt x="57" y="33"/>
                  </a:lnTo>
                  <a:lnTo>
                    <a:pt x="63" y="27"/>
                  </a:lnTo>
                  <a:lnTo>
                    <a:pt x="69" y="25"/>
                  </a:lnTo>
                  <a:lnTo>
                    <a:pt x="76" y="19"/>
                  </a:lnTo>
                  <a:lnTo>
                    <a:pt x="82" y="18"/>
                  </a:lnTo>
                  <a:lnTo>
                    <a:pt x="86" y="14"/>
                  </a:lnTo>
                  <a:lnTo>
                    <a:pt x="90" y="14"/>
                  </a:lnTo>
                  <a:lnTo>
                    <a:pt x="93" y="12"/>
                  </a:lnTo>
                  <a:lnTo>
                    <a:pt x="99" y="12"/>
                  </a:lnTo>
                  <a:lnTo>
                    <a:pt x="105" y="8"/>
                  </a:lnTo>
                  <a:lnTo>
                    <a:pt x="112" y="6"/>
                  </a:lnTo>
                  <a:lnTo>
                    <a:pt x="118" y="2"/>
                  </a:lnTo>
                  <a:lnTo>
                    <a:pt x="124" y="2"/>
                  </a:lnTo>
                  <a:lnTo>
                    <a:pt x="129" y="0"/>
                  </a:lnTo>
                  <a:lnTo>
                    <a:pt x="133" y="0"/>
                  </a:lnTo>
                  <a:lnTo>
                    <a:pt x="137" y="0"/>
                  </a:lnTo>
                  <a:lnTo>
                    <a:pt x="143" y="0"/>
                  </a:lnTo>
                  <a:lnTo>
                    <a:pt x="149" y="0"/>
                  </a:lnTo>
                  <a:lnTo>
                    <a:pt x="154" y="2"/>
                  </a:lnTo>
                  <a:lnTo>
                    <a:pt x="156" y="6"/>
                  </a:lnTo>
                  <a:lnTo>
                    <a:pt x="160" y="10"/>
                  </a:lnTo>
                  <a:lnTo>
                    <a:pt x="160" y="14"/>
                  </a:lnTo>
                  <a:lnTo>
                    <a:pt x="160" y="18"/>
                  </a:lnTo>
                  <a:lnTo>
                    <a:pt x="156" y="21"/>
                  </a:lnTo>
                  <a:lnTo>
                    <a:pt x="156" y="25"/>
                  </a:lnTo>
                  <a:lnTo>
                    <a:pt x="150" y="29"/>
                  </a:lnTo>
                  <a:lnTo>
                    <a:pt x="149" y="33"/>
                  </a:lnTo>
                  <a:lnTo>
                    <a:pt x="143" y="35"/>
                  </a:lnTo>
                  <a:lnTo>
                    <a:pt x="139" y="38"/>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lang="ja-JP" altLang="en-US">
                <a:latin typeface="Meiryo UI" panose="020B0604030504040204" pitchFamily="50" charset="-128"/>
                <a:ea typeface="Meiryo UI" panose="020B0604030504040204" pitchFamily="50" charset="-128"/>
              </a:endParaRPr>
            </a:p>
          </p:txBody>
        </p:sp>
      </p:grpSp>
      <p:sp>
        <p:nvSpPr>
          <p:cNvPr id="108" name="Text Box 37"/>
          <p:cNvSpPr txBox="1">
            <a:spLocks noChangeArrowheads="1"/>
          </p:cNvSpPr>
          <p:nvPr/>
        </p:nvSpPr>
        <p:spPr bwMode="auto">
          <a:xfrm>
            <a:off x="7006545" y="2727325"/>
            <a:ext cx="1004887" cy="2794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ja-JP" altLang="en-US" sz="1200" b="0">
                <a:solidFill>
                  <a:srgbClr val="000000"/>
                </a:solidFill>
                <a:latin typeface="Meiryo UI" panose="020B0604030504040204" pitchFamily="50" charset="-128"/>
                <a:ea typeface="Meiryo UI" panose="020B0604030504040204" pitchFamily="50" charset="-128"/>
              </a:rPr>
              <a:t>取り巻く環境</a:t>
            </a:r>
          </a:p>
        </p:txBody>
      </p:sp>
      <p:sp>
        <p:nvSpPr>
          <p:cNvPr id="109" name="Text Box 38"/>
          <p:cNvSpPr txBox="1">
            <a:spLocks noChangeArrowheads="1"/>
          </p:cNvSpPr>
          <p:nvPr/>
        </p:nvSpPr>
        <p:spPr bwMode="auto">
          <a:xfrm>
            <a:off x="8455035" y="2776538"/>
            <a:ext cx="614569" cy="27918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ja-JP" altLang="en-US" sz="1200" b="0">
                <a:solidFill>
                  <a:srgbClr val="000000"/>
                </a:solidFill>
                <a:latin typeface="Meiryo UI" panose="020B0604030504040204" pitchFamily="50" charset="-128"/>
                <a:ea typeface="Meiryo UI" panose="020B0604030504040204" pitchFamily="50" charset="-128"/>
              </a:rPr>
              <a:t>の変化</a:t>
            </a:r>
          </a:p>
        </p:txBody>
      </p:sp>
      <p:sp>
        <p:nvSpPr>
          <p:cNvPr id="110" name="AutoShape 39"/>
          <p:cNvSpPr>
            <a:spLocks noChangeArrowheads="1"/>
          </p:cNvSpPr>
          <p:nvPr/>
        </p:nvSpPr>
        <p:spPr bwMode="auto">
          <a:xfrm>
            <a:off x="7466920" y="1695450"/>
            <a:ext cx="1368425" cy="1223963"/>
          </a:xfrm>
          <a:prstGeom prst="sun">
            <a:avLst>
              <a:gd name="adj" fmla="val 25000"/>
            </a:avLst>
          </a:prstGeom>
          <a:solidFill>
            <a:srgbClr val="FFC000"/>
          </a:solidFill>
          <a:ln w="9525" algn="ctr">
            <a:solidFill>
              <a:srgbClr val="000000"/>
            </a:solidFill>
            <a:miter lim="800000"/>
            <a:headEnd/>
            <a:tailEnd/>
          </a:ln>
        </p:spPr>
        <p:txBody>
          <a:bodyPr wrap="none" lIns="90000" tIns="46800" rIns="90000" bIns="46800"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ja-JP" b="0">
              <a:latin typeface="Meiryo UI" panose="020B0604030504040204" pitchFamily="50" charset="-128"/>
              <a:ea typeface="Meiryo UI" panose="020B0604030504040204" pitchFamily="50" charset="-128"/>
            </a:endParaRPr>
          </a:p>
        </p:txBody>
      </p:sp>
      <p:sp>
        <p:nvSpPr>
          <p:cNvPr id="111" name="Text Box 40"/>
          <p:cNvSpPr txBox="1">
            <a:spLocks noChangeArrowheads="1"/>
          </p:cNvSpPr>
          <p:nvPr/>
        </p:nvSpPr>
        <p:spPr bwMode="auto">
          <a:xfrm>
            <a:off x="7638596" y="2060576"/>
            <a:ext cx="1138237" cy="468312"/>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87350"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defTabSz="3873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4000"/>
              </a:lnSpc>
              <a:buClr>
                <a:srgbClr val="FFFFFF"/>
              </a:buClr>
              <a:buSzPct val="90000"/>
              <a:buFont typeface="Monotype Sorts"/>
              <a:buNone/>
            </a:pPr>
            <a:r>
              <a:rPr lang="ja-JP" altLang="en-US" sz="1200" b="0">
                <a:solidFill>
                  <a:srgbClr val="000000"/>
                </a:solidFill>
                <a:latin typeface="Meiryo UI" panose="020B0604030504040204" pitchFamily="50" charset="-128"/>
                <a:ea typeface="Meiryo UI" panose="020B0604030504040204" pitchFamily="50" charset="-128"/>
                <a:cs typeface="Arial" panose="020B0604020202020204" pitchFamily="34" charset="0"/>
              </a:rPr>
              <a:t>ビジョン</a:t>
            </a:r>
          </a:p>
        </p:txBody>
      </p:sp>
      <p:sp>
        <p:nvSpPr>
          <p:cNvPr id="112" name="Text Box 41"/>
          <p:cNvSpPr txBox="1">
            <a:spLocks noChangeArrowheads="1"/>
          </p:cNvSpPr>
          <p:nvPr/>
        </p:nvSpPr>
        <p:spPr bwMode="auto">
          <a:xfrm>
            <a:off x="7508988" y="1080019"/>
            <a:ext cx="4181476" cy="52322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eaLnBrk="1" hangingPunct="1"/>
            <a:r>
              <a:rPr kumimoji="1" lang="ja-JP" altLang="en-US" sz="1400" b="0" dirty="0">
                <a:solidFill>
                  <a:srgbClr val="000000"/>
                </a:solidFill>
                <a:latin typeface="Meiryo UI" panose="020B0604030504040204" pitchFamily="50" charset="-128"/>
                <a:ea typeface="Meiryo UI" panose="020B0604030504040204" pitchFamily="50" charset="-128"/>
              </a:rPr>
              <a:t>ビジョン・戦略達成に向けて一貫性があり、かつ、</a:t>
            </a:r>
            <a:endParaRPr kumimoji="1" lang="en-US" altLang="ja-JP" sz="1400" b="0" dirty="0">
              <a:solidFill>
                <a:srgbClr val="000000"/>
              </a:solidFill>
              <a:latin typeface="Meiryo UI" panose="020B0604030504040204" pitchFamily="50" charset="-128"/>
              <a:ea typeface="Meiryo UI" panose="020B0604030504040204" pitchFamily="50" charset="-128"/>
            </a:endParaRPr>
          </a:p>
          <a:p>
            <a:pPr eaLnBrk="1" hangingPunct="1"/>
            <a:r>
              <a:rPr kumimoji="1" lang="ja-JP" altLang="en-US" sz="1400" b="0" dirty="0">
                <a:solidFill>
                  <a:srgbClr val="000000"/>
                </a:solidFill>
                <a:latin typeface="Meiryo UI" panose="020B0604030504040204" pitchFamily="50" charset="-128"/>
                <a:ea typeface="Meiryo UI" panose="020B0604030504040204" pitchFamily="50" charset="-128"/>
              </a:rPr>
              <a:t>環境変化への対応ができる構造になっている。</a:t>
            </a:r>
          </a:p>
        </p:txBody>
      </p:sp>
      <p:sp>
        <p:nvSpPr>
          <p:cNvPr id="113" name="Text Box 42"/>
          <p:cNvSpPr txBox="1">
            <a:spLocks noChangeArrowheads="1"/>
          </p:cNvSpPr>
          <p:nvPr/>
        </p:nvSpPr>
        <p:spPr bwMode="auto">
          <a:xfrm>
            <a:off x="2640919" y="930377"/>
            <a:ext cx="2663825" cy="73866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eaLnBrk="1" hangingPunct="1"/>
            <a:r>
              <a:rPr kumimoji="1" lang="ja-JP" altLang="en-US" sz="1400" b="0" dirty="0">
                <a:solidFill>
                  <a:srgbClr val="000000"/>
                </a:solidFill>
                <a:latin typeface="Meiryo UI" panose="020B0604030504040204" pitchFamily="50" charset="-128"/>
                <a:ea typeface="Meiryo UI" panose="020B0604030504040204" pitchFamily="50" charset="-128"/>
              </a:rPr>
              <a:t>ビジョン・戦略と業務、システム等の仕組みがかみ合っておらず、取り巻く環境の変化に振り回される</a:t>
            </a:r>
          </a:p>
        </p:txBody>
      </p:sp>
      <p:cxnSp>
        <p:nvCxnSpPr>
          <p:cNvPr id="114" name="AutoShape 72"/>
          <p:cNvCxnSpPr>
            <a:cxnSpLocks noChangeShapeType="1"/>
          </p:cNvCxnSpPr>
          <p:nvPr/>
        </p:nvCxnSpPr>
        <p:spPr bwMode="auto">
          <a:xfrm flipH="1" flipV="1">
            <a:off x="8767082" y="3675063"/>
            <a:ext cx="579438" cy="1450975"/>
          </a:xfrm>
          <a:prstGeom prst="curvedConnector3">
            <a:avLst>
              <a:gd name="adj1" fmla="val -39176"/>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AutoShape 73"/>
          <p:cNvCxnSpPr>
            <a:cxnSpLocks noChangeShapeType="1"/>
          </p:cNvCxnSpPr>
          <p:nvPr/>
        </p:nvCxnSpPr>
        <p:spPr bwMode="auto">
          <a:xfrm flipH="1" flipV="1">
            <a:off x="8767082" y="3675063"/>
            <a:ext cx="958850" cy="2130425"/>
          </a:xfrm>
          <a:prstGeom prst="curvedConnector3">
            <a:avLst>
              <a:gd name="adj1" fmla="val -23676"/>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Text Box 80"/>
          <p:cNvSpPr txBox="1">
            <a:spLocks noChangeArrowheads="1"/>
          </p:cNvSpPr>
          <p:nvPr/>
        </p:nvSpPr>
        <p:spPr bwMode="auto">
          <a:xfrm>
            <a:off x="8617766" y="3240088"/>
            <a:ext cx="1268594" cy="4638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ja-JP" altLang="en-US" sz="1200" b="0">
                <a:latin typeface="Meiryo UI" panose="020B0604030504040204" pitchFamily="50" charset="-128"/>
                <a:ea typeface="Meiryo UI" panose="020B0604030504040204" pitchFamily="50" charset="-128"/>
              </a:rPr>
              <a:t>ベクトルをビジョン・</a:t>
            </a:r>
          </a:p>
          <a:p>
            <a:pPr algn="ctr" eaLnBrk="1" hangingPunct="1"/>
            <a:r>
              <a:rPr kumimoji="1" lang="ja-JP" altLang="en-US" sz="1200" b="0">
                <a:latin typeface="Meiryo UI" panose="020B0604030504040204" pitchFamily="50" charset="-128"/>
                <a:ea typeface="Meiryo UI" panose="020B0604030504040204" pitchFamily="50" charset="-128"/>
              </a:rPr>
              <a:t>戦略に合わせる</a:t>
            </a:r>
          </a:p>
        </p:txBody>
      </p:sp>
      <p:sp>
        <p:nvSpPr>
          <p:cNvPr id="117" name="Rectangle 13"/>
          <p:cNvSpPr>
            <a:spLocks noChangeArrowheads="1"/>
          </p:cNvSpPr>
          <p:nvPr/>
        </p:nvSpPr>
        <p:spPr bwMode="auto">
          <a:xfrm>
            <a:off x="2353582" y="4781550"/>
            <a:ext cx="2305050" cy="303213"/>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87350"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defTabSz="3873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4000"/>
              </a:lnSpc>
              <a:buClr>
                <a:srgbClr val="FFFFFF"/>
              </a:buClr>
              <a:buSzPct val="90000"/>
              <a:buFont typeface="Monotype Sorts"/>
              <a:buNone/>
            </a:pPr>
            <a:r>
              <a:rPr lang="ja-JP" altLang="en-US" b="0">
                <a:latin typeface="Meiryo UI" panose="020B0604030504040204" pitchFamily="50" charset="-128"/>
                <a:ea typeface="Meiryo UI" panose="020B0604030504040204" pitchFamily="50" charset="-128"/>
                <a:cs typeface="Arial" panose="020B0604020202020204" pitchFamily="34" charset="0"/>
              </a:rPr>
              <a:t>ビジネスモデル</a:t>
            </a:r>
            <a:endParaRPr lang="en-US" altLang="ja-JP" sz="1300" b="0">
              <a:latin typeface="Meiryo UI" panose="020B0604030504040204" pitchFamily="50" charset="-128"/>
              <a:ea typeface="Meiryo UI" panose="020B0604030504040204" pitchFamily="50" charset="-128"/>
              <a:cs typeface="Arial" panose="020B0604020202020204" pitchFamily="34" charset="0"/>
            </a:endParaRPr>
          </a:p>
          <a:p>
            <a:pPr algn="ctr" eaLnBrk="1" hangingPunct="1">
              <a:lnSpc>
                <a:spcPct val="104000"/>
              </a:lnSpc>
              <a:buClr>
                <a:srgbClr val="FFFFFF"/>
              </a:buClr>
              <a:buSzPct val="90000"/>
              <a:buFont typeface="Monotype Sorts"/>
              <a:buNone/>
            </a:pPr>
            <a:r>
              <a:rPr lang="ja-JP" altLang="en-US" sz="1300" b="0">
                <a:latin typeface="Meiryo UI" panose="020B0604030504040204" pitchFamily="50" charset="-128"/>
                <a:ea typeface="Meiryo UI" panose="020B0604030504040204" pitchFamily="50" charset="-128"/>
                <a:cs typeface="Arial" panose="020B0604020202020204" pitchFamily="34" charset="0"/>
              </a:rPr>
              <a:t>（顧客、商品</a:t>
            </a:r>
            <a:r>
              <a:rPr lang="en-US" altLang="ja-JP" sz="1300" b="0">
                <a:latin typeface="Meiryo UI" panose="020B0604030504040204" pitchFamily="50" charset="-128"/>
                <a:ea typeface="Meiryo UI" panose="020B0604030504040204" pitchFamily="50" charset="-128"/>
                <a:cs typeface="Arial" panose="020B0604020202020204" pitchFamily="34" charset="0"/>
              </a:rPr>
              <a:t>/</a:t>
            </a:r>
            <a:r>
              <a:rPr lang="ja-JP" altLang="en-US" sz="1300" b="0">
                <a:latin typeface="Meiryo UI" panose="020B0604030504040204" pitchFamily="50" charset="-128"/>
                <a:ea typeface="Meiryo UI" panose="020B0604030504040204" pitchFamily="50" charset="-128"/>
                <a:cs typeface="Arial" panose="020B0604020202020204" pitchFamily="34" charset="0"/>
              </a:rPr>
              <a:t>サービス、</a:t>
            </a:r>
            <a:endParaRPr lang="en-US" altLang="ja-JP" sz="1300" b="0">
              <a:latin typeface="Meiryo UI" panose="020B0604030504040204" pitchFamily="50" charset="-128"/>
              <a:ea typeface="Meiryo UI" panose="020B0604030504040204" pitchFamily="50" charset="-128"/>
              <a:cs typeface="Arial" panose="020B0604020202020204" pitchFamily="34" charset="0"/>
            </a:endParaRPr>
          </a:p>
          <a:p>
            <a:pPr algn="ctr" eaLnBrk="1" hangingPunct="1">
              <a:lnSpc>
                <a:spcPct val="104000"/>
              </a:lnSpc>
              <a:buClr>
                <a:srgbClr val="FFFFFF"/>
              </a:buClr>
              <a:buSzPct val="90000"/>
              <a:buFont typeface="Monotype Sorts"/>
              <a:buNone/>
            </a:pPr>
            <a:r>
              <a:rPr lang="ja-JP" altLang="en-US" sz="1300" b="0">
                <a:latin typeface="Meiryo UI" panose="020B0604030504040204" pitchFamily="50" charset="-128"/>
                <a:ea typeface="Meiryo UI" panose="020B0604030504040204" pitchFamily="50" charset="-128"/>
                <a:cs typeface="Arial" panose="020B0604020202020204" pitchFamily="34" charset="0"/>
              </a:rPr>
              <a:t>組織、業務プロセス、他）</a:t>
            </a:r>
          </a:p>
        </p:txBody>
      </p:sp>
      <p:sp>
        <p:nvSpPr>
          <p:cNvPr id="118" name="角丸四角形吹き出し 52"/>
          <p:cNvSpPr>
            <a:spLocks noChangeArrowheads="1"/>
          </p:cNvSpPr>
          <p:nvPr/>
        </p:nvSpPr>
        <p:spPr bwMode="auto">
          <a:xfrm>
            <a:off x="4498295" y="3716338"/>
            <a:ext cx="1387474" cy="1090612"/>
          </a:xfrm>
          <a:prstGeom prst="wedgeRoundRectCallout">
            <a:avLst>
              <a:gd name="adj1" fmla="val -79727"/>
              <a:gd name="adj2" fmla="val -12343"/>
              <a:gd name="adj3" fmla="val 16667"/>
            </a:avLst>
          </a:prstGeom>
          <a:solidFill>
            <a:schemeClr val="bg1"/>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1200" b="0" dirty="0">
                <a:latin typeface="Meiryo UI" panose="020B0604030504040204" pitchFamily="50" charset="-128"/>
                <a:ea typeface="Meiryo UI" panose="020B0604030504040204" pitchFamily="50" charset="-128"/>
              </a:rPr>
              <a:t>IT</a:t>
            </a:r>
            <a:r>
              <a:rPr lang="ja-JP" altLang="en-US" sz="1200" b="0" dirty="0">
                <a:latin typeface="Meiryo UI" panose="020B0604030504040204" pitchFamily="50" charset="-128"/>
                <a:ea typeface="Meiryo UI" panose="020B0604030504040204" pitchFamily="50" charset="-128"/>
              </a:rPr>
              <a:t>支援組織・ベンダーは詳しく</a:t>
            </a:r>
            <a:endParaRPr lang="en-US" altLang="ja-JP" sz="1200" b="0" dirty="0">
              <a:latin typeface="Meiryo UI" panose="020B0604030504040204" pitchFamily="50" charset="-128"/>
              <a:ea typeface="Meiryo UI" panose="020B0604030504040204" pitchFamily="50" charset="-128"/>
            </a:endParaRPr>
          </a:p>
          <a:p>
            <a:pPr algn="ctr" eaLnBrk="1" hangingPunct="1"/>
            <a:r>
              <a:rPr lang="ja-JP" altLang="en-US" sz="1200" b="0" dirty="0">
                <a:latin typeface="Meiryo UI" panose="020B0604030504040204" pitchFamily="50" charset="-128"/>
                <a:ea typeface="Meiryo UI" panose="020B0604030504040204" pitchFamily="50" charset="-128"/>
              </a:rPr>
              <a:t>知らない部分</a:t>
            </a:r>
            <a:endParaRPr lang="en-US" altLang="ja-JP" sz="1200" b="0" dirty="0">
              <a:latin typeface="Meiryo UI" panose="020B0604030504040204" pitchFamily="50" charset="-128"/>
              <a:ea typeface="Meiryo UI" panose="020B0604030504040204" pitchFamily="50" charset="-128"/>
            </a:endParaRPr>
          </a:p>
        </p:txBody>
      </p:sp>
      <p:sp>
        <p:nvSpPr>
          <p:cNvPr id="120" name="Rectangle 13"/>
          <p:cNvSpPr>
            <a:spLocks noChangeArrowheads="1"/>
          </p:cNvSpPr>
          <p:nvPr/>
        </p:nvSpPr>
        <p:spPr bwMode="auto">
          <a:xfrm>
            <a:off x="7108145" y="4797425"/>
            <a:ext cx="2303462" cy="303213"/>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87350"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defTabSz="3873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defTabSz="38735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defTabSz="387350"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lnSpc>
                <a:spcPct val="104000"/>
              </a:lnSpc>
              <a:buClr>
                <a:srgbClr val="FFFFFF"/>
              </a:buClr>
              <a:buSzPct val="90000"/>
              <a:buFont typeface="Monotype Sorts"/>
              <a:buNone/>
            </a:pPr>
            <a:r>
              <a:rPr lang="ja-JP" altLang="en-US" b="0">
                <a:latin typeface="Meiryo UI" panose="020B0604030504040204" pitchFamily="50" charset="-128"/>
                <a:ea typeface="Meiryo UI" panose="020B0604030504040204" pitchFamily="50" charset="-128"/>
                <a:cs typeface="Arial" panose="020B0604020202020204" pitchFamily="34" charset="0"/>
              </a:rPr>
              <a:t>ビジネスモデル</a:t>
            </a:r>
            <a:endParaRPr lang="en-US" altLang="ja-JP" sz="1300" b="0">
              <a:latin typeface="Meiryo UI" panose="020B0604030504040204" pitchFamily="50" charset="-128"/>
              <a:ea typeface="Meiryo UI" panose="020B0604030504040204" pitchFamily="50" charset="-128"/>
              <a:cs typeface="Arial" panose="020B0604020202020204" pitchFamily="34" charset="0"/>
            </a:endParaRPr>
          </a:p>
          <a:p>
            <a:pPr algn="ctr" eaLnBrk="1" hangingPunct="1">
              <a:lnSpc>
                <a:spcPct val="104000"/>
              </a:lnSpc>
              <a:buClr>
                <a:srgbClr val="FFFFFF"/>
              </a:buClr>
              <a:buSzPct val="90000"/>
              <a:buFont typeface="Monotype Sorts"/>
              <a:buNone/>
            </a:pPr>
            <a:r>
              <a:rPr lang="ja-JP" altLang="en-US" sz="1300" b="0">
                <a:latin typeface="Meiryo UI" panose="020B0604030504040204" pitchFamily="50" charset="-128"/>
                <a:ea typeface="Meiryo UI" panose="020B0604030504040204" pitchFamily="50" charset="-128"/>
                <a:cs typeface="Arial" panose="020B0604020202020204" pitchFamily="34" charset="0"/>
              </a:rPr>
              <a:t>（顧客、商品</a:t>
            </a:r>
            <a:r>
              <a:rPr lang="en-US" altLang="ja-JP" sz="1300" b="0">
                <a:latin typeface="Meiryo UI" panose="020B0604030504040204" pitchFamily="50" charset="-128"/>
                <a:ea typeface="Meiryo UI" panose="020B0604030504040204" pitchFamily="50" charset="-128"/>
                <a:cs typeface="Arial" panose="020B0604020202020204" pitchFamily="34" charset="0"/>
              </a:rPr>
              <a:t>/</a:t>
            </a:r>
            <a:r>
              <a:rPr lang="ja-JP" altLang="en-US" sz="1300" b="0">
                <a:latin typeface="Meiryo UI" panose="020B0604030504040204" pitchFamily="50" charset="-128"/>
                <a:ea typeface="Meiryo UI" panose="020B0604030504040204" pitchFamily="50" charset="-128"/>
                <a:cs typeface="Arial" panose="020B0604020202020204" pitchFamily="34" charset="0"/>
              </a:rPr>
              <a:t>サービス、</a:t>
            </a:r>
            <a:endParaRPr lang="en-US" altLang="ja-JP" sz="1300" b="0">
              <a:latin typeface="Meiryo UI" panose="020B0604030504040204" pitchFamily="50" charset="-128"/>
              <a:ea typeface="Meiryo UI" panose="020B0604030504040204" pitchFamily="50" charset="-128"/>
              <a:cs typeface="Arial" panose="020B0604020202020204" pitchFamily="34" charset="0"/>
            </a:endParaRPr>
          </a:p>
          <a:p>
            <a:pPr algn="ctr" eaLnBrk="1" hangingPunct="1">
              <a:lnSpc>
                <a:spcPct val="104000"/>
              </a:lnSpc>
              <a:buClr>
                <a:srgbClr val="FFFFFF"/>
              </a:buClr>
              <a:buSzPct val="90000"/>
              <a:buFont typeface="Monotype Sorts"/>
              <a:buNone/>
            </a:pPr>
            <a:r>
              <a:rPr lang="ja-JP" altLang="en-US" sz="1300" b="0">
                <a:latin typeface="Meiryo UI" panose="020B0604030504040204" pitchFamily="50" charset="-128"/>
                <a:ea typeface="Meiryo UI" panose="020B0604030504040204" pitchFamily="50" charset="-128"/>
                <a:cs typeface="Arial" panose="020B0604020202020204" pitchFamily="34" charset="0"/>
              </a:rPr>
              <a:t>組織、業務プロセス、他）</a:t>
            </a:r>
          </a:p>
        </p:txBody>
      </p:sp>
    </p:spTree>
    <p:extLst>
      <p:ext uri="{BB962C8B-B14F-4D97-AF65-F5344CB8AC3E}">
        <p14:creationId xmlns:p14="http://schemas.microsoft.com/office/powerpoint/2010/main" val="2794698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886" y="0"/>
            <a:ext cx="881743" cy="551089"/>
          </a:xfrm>
          <a:prstGeom prst="rect">
            <a:avLst/>
          </a:prstGeom>
        </p:spPr>
      </p:pic>
      <p:sp>
        <p:nvSpPr>
          <p:cNvPr id="29" name="Text Box 2"/>
          <p:cNvSpPr txBox="1">
            <a:spLocks noChangeArrowheads="1"/>
          </p:cNvSpPr>
          <p:nvPr/>
        </p:nvSpPr>
        <p:spPr bwMode="auto">
          <a:xfrm>
            <a:off x="2047875" y="-15290"/>
            <a:ext cx="8023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FontTx/>
              <a:buNone/>
            </a:pPr>
            <a:r>
              <a:rPr lang="en-US" altLang="ja-JP" sz="2400" b="1" dirty="0">
                <a:latin typeface="Meiryo UI" panose="020B0604030504040204" pitchFamily="50" charset="-128"/>
                <a:ea typeface="Meiryo UI" panose="020B0604030504040204" pitchFamily="50" charset="-128"/>
              </a:rPr>
              <a:t>DT</a:t>
            </a:r>
            <a:r>
              <a:rPr lang="ja-JP" altLang="en-US" sz="2400" b="1" dirty="0">
                <a:latin typeface="Meiryo UI" panose="020B0604030504040204" pitchFamily="50" charset="-128"/>
                <a:ea typeface="Meiryo UI" panose="020B0604030504040204" pitchFamily="50" charset="-128"/>
              </a:rPr>
              <a:t>で実現したいこと</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エンタープライズシステムの将来像</a:t>
            </a:r>
          </a:p>
        </p:txBody>
      </p:sp>
      <p:sp>
        <p:nvSpPr>
          <p:cNvPr id="30" name="テキスト ボックス 29"/>
          <p:cNvSpPr txBox="1"/>
          <p:nvPr/>
        </p:nvSpPr>
        <p:spPr>
          <a:xfrm>
            <a:off x="-23674" y="6622633"/>
            <a:ext cx="4089855" cy="230832"/>
          </a:xfrm>
          <a:prstGeom prst="rect">
            <a:avLst/>
          </a:prstGeom>
          <a:noFill/>
        </p:spPr>
        <p:txBody>
          <a:bodyPr wrap="square" rtlCol="0">
            <a:spAutoFit/>
          </a:bodyPr>
          <a:lstStyle/>
          <a:p>
            <a:pPr algn="ctr"/>
            <a:r>
              <a:rPr kumimoji="1" lang="ja-JP" altLang="en-US" sz="900" dirty="0">
                <a:latin typeface="Meiryo UI" panose="020B0604030504040204" pitchFamily="50" charset="-128"/>
                <a:ea typeface="Meiryo UI" panose="020B0604030504040204" pitchFamily="50" charset="-128"/>
              </a:rPr>
              <a:t>（出典）三井物産戦略研究所 「エンタープライズシステムの将来像」</a:t>
            </a:r>
            <a:r>
              <a:rPr kumimoji="1" lang="en-US" altLang="ja-JP" sz="900" dirty="0">
                <a:latin typeface="Meiryo UI" panose="020B0604030504040204" pitchFamily="50" charset="-128"/>
                <a:ea typeface="Meiryo UI" panose="020B0604030504040204" pitchFamily="50" charset="-128"/>
              </a:rPr>
              <a:t>(2012</a:t>
            </a:r>
            <a:r>
              <a:rPr kumimoji="1" lang="ja-JP" altLang="en-US" sz="900" dirty="0">
                <a:latin typeface="Meiryo UI" panose="020B0604030504040204" pitchFamily="50" charset="-128"/>
                <a:ea typeface="Meiryo UI" panose="020B0604030504040204" pitchFamily="50" charset="-128"/>
              </a:rPr>
              <a:t>年</a:t>
            </a:r>
            <a:r>
              <a:rPr kumimoji="1" lang="en-US" altLang="ja-JP" sz="900" dirty="0">
                <a:latin typeface="Meiryo UI" panose="020B0604030504040204" pitchFamily="50" charset="-128"/>
                <a:ea typeface="Meiryo UI" panose="020B0604030504040204" pitchFamily="50" charset="-128"/>
              </a:rPr>
              <a:t>)</a:t>
            </a:r>
            <a:endParaRPr kumimoji="1" lang="ja-JP" altLang="en-US" sz="900" dirty="0">
              <a:latin typeface="Meiryo UI" panose="020B0604030504040204" pitchFamily="50" charset="-128"/>
              <a:ea typeface="Meiryo UI" panose="020B0604030504040204" pitchFamily="50" charset="-128"/>
            </a:endParaRPr>
          </a:p>
        </p:txBody>
      </p:sp>
      <p:grpSp>
        <p:nvGrpSpPr>
          <p:cNvPr id="31" name="グループ化 3"/>
          <p:cNvGrpSpPr>
            <a:grpSpLocks/>
          </p:cNvGrpSpPr>
          <p:nvPr/>
        </p:nvGrpSpPr>
        <p:grpSpPr bwMode="auto">
          <a:xfrm>
            <a:off x="1502230" y="540694"/>
            <a:ext cx="9114745" cy="5976938"/>
            <a:chOff x="251520" y="764704"/>
            <a:chExt cx="7992888" cy="5977409"/>
          </a:xfrm>
        </p:grpSpPr>
        <p:sp>
          <p:nvSpPr>
            <p:cNvPr id="32" name="雲形吹き出し 31"/>
            <p:cNvSpPr/>
            <p:nvPr/>
          </p:nvSpPr>
          <p:spPr bwMode="auto">
            <a:xfrm>
              <a:off x="1483393" y="2025278"/>
              <a:ext cx="6761015" cy="4492979"/>
            </a:xfrm>
            <a:prstGeom prst="cloudCallout">
              <a:avLst>
                <a:gd name="adj1" fmla="val -20193"/>
                <a:gd name="adj2" fmla="val 25808"/>
              </a:avLst>
            </a:prstGeom>
            <a:solidFill>
              <a:schemeClr val="bg1">
                <a:lumMod val="85000"/>
              </a:schemeClr>
            </a:solidFill>
            <a:ln w="9525" algn="ctr">
              <a:solidFill>
                <a:srgbClr val="000000"/>
              </a:solidFill>
              <a:prstDash val="dash"/>
              <a:round/>
              <a:headEnd/>
              <a:tailEnd/>
            </a:ln>
            <a:effectLst/>
          </p:spPr>
          <p:txBody>
            <a:bodyPr lIns="90000" tIns="46800" rIns="90000" bIns="46800" anchor="ctr"/>
            <a:lstStyle/>
            <a:p>
              <a:pPr marL="354013" indent="-354013" algn="ctr">
                <a:defRPr/>
              </a:pPr>
              <a:endParaRPr lang="ja-JP" altLang="en-US" sz="1200" b="0" dirty="0">
                <a:solidFill>
                  <a:srgbClr val="000000"/>
                </a:solidFill>
                <a:latin typeface="Meiryo UI" panose="020B0604030504040204" pitchFamily="50" charset="-128"/>
                <a:ea typeface="Meiryo UI" panose="020B0604030504040204" pitchFamily="50" charset="-128"/>
              </a:endParaRPr>
            </a:p>
          </p:txBody>
        </p:sp>
        <p:sp>
          <p:nvSpPr>
            <p:cNvPr id="33" name="台形 32"/>
            <p:cNvSpPr/>
            <p:nvPr/>
          </p:nvSpPr>
          <p:spPr bwMode="auto">
            <a:xfrm>
              <a:off x="1475456" y="4024099"/>
              <a:ext cx="6016493" cy="2333809"/>
            </a:xfrm>
            <a:prstGeom prst="trapezoid">
              <a:avLst>
                <a:gd name="adj" fmla="val 58445"/>
              </a:avLst>
            </a:prstGeom>
            <a:solidFill>
              <a:schemeClr val="bg1"/>
            </a:solidFill>
            <a:ln w="9525" algn="ctr">
              <a:solidFill>
                <a:srgbClr val="000000"/>
              </a:solidFill>
              <a:round/>
              <a:headEnd/>
              <a:tailEnd/>
            </a:ln>
            <a:effectLst/>
          </p:spPr>
          <p:txBody>
            <a:bodyPr lIns="90000" tIns="46800" rIns="90000" bIns="46800" anchor="ctr"/>
            <a:lstStyle/>
            <a:p>
              <a:pPr marL="354013" indent="-354013" algn="ctr">
                <a:defRPr/>
              </a:pPr>
              <a:endParaRPr lang="ja-JP" altLang="en-US" sz="1300" b="0" dirty="0">
                <a:solidFill>
                  <a:srgbClr val="000000"/>
                </a:solidFill>
                <a:latin typeface="Meiryo UI" panose="020B0604030504040204" pitchFamily="50" charset="-128"/>
                <a:ea typeface="Meiryo UI" panose="020B0604030504040204" pitchFamily="50" charset="-128"/>
              </a:endParaRPr>
            </a:p>
          </p:txBody>
        </p:sp>
        <p:sp>
          <p:nvSpPr>
            <p:cNvPr id="34" name="二等辺三角形 46"/>
            <p:cNvSpPr>
              <a:spLocks noChangeArrowheads="1"/>
            </p:cNvSpPr>
            <p:nvPr/>
          </p:nvSpPr>
          <p:spPr bwMode="auto">
            <a:xfrm>
              <a:off x="3891830" y="1063710"/>
              <a:ext cx="1182687" cy="941388"/>
            </a:xfrm>
            <a:prstGeom prst="triangle">
              <a:avLst>
                <a:gd name="adj" fmla="val 50000"/>
              </a:avLst>
            </a:prstGeom>
            <a:solidFill>
              <a:srgbClr val="99FF66"/>
            </a:solidFill>
            <a:ln w="9525" algn="ctr">
              <a:solidFill>
                <a:srgbClr val="000000"/>
              </a:solidFill>
              <a:round/>
              <a:headEnd/>
              <a:tailEnd/>
            </a:ln>
          </p:spPr>
          <p:txBody>
            <a:bodyPr lIns="90000" tIns="46800" rIns="90000" bIns="46800"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400" b="0">
                <a:solidFill>
                  <a:srgbClr val="000000"/>
                </a:solidFill>
                <a:latin typeface="Meiryo UI" panose="020B0604030504040204" pitchFamily="50" charset="-128"/>
                <a:ea typeface="Meiryo UI" panose="020B0604030504040204" pitchFamily="50" charset="-128"/>
              </a:endParaRPr>
            </a:p>
          </p:txBody>
        </p:sp>
        <p:sp>
          <p:nvSpPr>
            <p:cNvPr id="35" name="台形 34"/>
            <p:cNvSpPr/>
            <p:nvPr/>
          </p:nvSpPr>
          <p:spPr bwMode="auto">
            <a:xfrm>
              <a:off x="3515349" y="2288824"/>
              <a:ext cx="1927183" cy="541381"/>
            </a:xfrm>
            <a:prstGeom prst="trapezoid">
              <a:avLst>
                <a:gd name="adj" fmla="val 61432"/>
              </a:avLst>
            </a:prstGeom>
            <a:solidFill>
              <a:schemeClr val="bg1"/>
            </a:solidFill>
            <a:ln w="9525" algn="ctr">
              <a:solidFill>
                <a:srgbClr val="000000"/>
              </a:solidFill>
              <a:round/>
              <a:headEnd/>
              <a:tailEnd/>
            </a:ln>
            <a:effectLst/>
          </p:spPr>
          <p:txBody>
            <a:bodyPr lIns="90000" tIns="46800" rIns="90000" bIns="46800" anchor="ctr"/>
            <a:lstStyle/>
            <a:p>
              <a:pPr marL="354013" indent="-354013" algn="ctr">
                <a:defRPr/>
              </a:pPr>
              <a:endParaRPr lang="ja-JP" altLang="en-US" sz="1300" b="0" dirty="0">
                <a:solidFill>
                  <a:srgbClr val="000000"/>
                </a:solidFill>
                <a:latin typeface="Meiryo UI" panose="020B0604030504040204" pitchFamily="50" charset="-128"/>
                <a:ea typeface="Meiryo UI" panose="020B0604030504040204" pitchFamily="50" charset="-128"/>
              </a:endParaRPr>
            </a:p>
          </p:txBody>
        </p:sp>
        <p:sp>
          <p:nvSpPr>
            <p:cNvPr id="36" name="正方形/長方形 50"/>
            <p:cNvSpPr>
              <a:spLocks noChangeArrowheads="1"/>
            </p:cNvSpPr>
            <p:nvPr/>
          </p:nvSpPr>
          <p:spPr bwMode="auto">
            <a:xfrm>
              <a:off x="3675683" y="2268185"/>
              <a:ext cx="1550953" cy="6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ja-JP" altLang="en-US" sz="1200" b="0" dirty="0">
                  <a:latin typeface="Meiryo UI" panose="020B0604030504040204" pitchFamily="50" charset="-128"/>
                  <a:ea typeface="Meiryo UI" panose="020B0604030504040204" pitchFamily="50" charset="-128"/>
                </a:rPr>
                <a:t>顧客・市場</a:t>
              </a:r>
              <a:endParaRPr lang="en-US" altLang="ja-JP" sz="1200" b="0" dirty="0">
                <a:latin typeface="Meiryo UI" panose="020B0604030504040204" pitchFamily="50" charset="-128"/>
                <a:ea typeface="Meiryo UI" panose="020B0604030504040204" pitchFamily="50" charset="-128"/>
              </a:endParaRPr>
            </a:p>
            <a:p>
              <a:pPr algn="ctr">
                <a:defRPr/>
              </a:pPr>
              <a:r>
                <a:rPr lang="ja-JP" altLang="en-US" sz="1050" b="0" dirty="0">
                  <a:latin typeface="Meiryo UI" panose="020B0604030504040204" pitchFamily="50" charset="-128"/>
                  <a:ea typeface="Meiryo UI" panose="020B0604030504040204" pitchFamily="50" charset="-128"/>
                </a:rPr>
                <a:t>（顧客セグメント</a:t>
              </a:r>
              <a:endParaRPr lang="en-US" altLang="ja-JP" sz="1050" b="0" dirty="0">
                <a:latin typeface="Meiryo UI" panose="020B0604030504040204" pitchFamily="50" charset="-128"/>
                <a:ea typeface="Meiryo UI" panose="020B0604030504040204" pitchFamily="50" charset="-128"/>
              </a:endParaRPr>
            </a:p>
            <a:p>
              <a:pPr algn="ctr">
                <a:defRPr/>
              </a:pPr>
              <a:r>
                <a:rPr lang="en-US" altLang="ja-JP" sz="1050" b="0" dirty="0">
                  <a:latin typeface="Meiryo UI" panose="020B0604030504040204" pitchFamily="50" charset="-128"/>
                  <a:ea typeface="Meiryo UI" panose="020B0604030504040204" pitchFamily="50" charset="-128"/>
                </a:rPr>
                <a:t>/</a:t>
              </a:r>
              <a:r>
                <a:rPr lang="ja-JP" altLang="en-US" sz="1050" b="0" dirty="0">
                  <a:latin typeface="Meiryo UI" panose="020B0604030504040204" pitchFamily="50" charset="-128"/>
                  <a:ea typeface="Meiryo UI" panose="020B0604030504040204" pitchFamily="50" charset="-128"/>
                </a:rPr>
                <a:t>　リレーション）</a:t>
              </a:r>
            </a:p>
          </p:txBody>
        </p:sp>
        <p:sp>
          <p:nvSpPr>
            <p:cNvPr id="37" name="台形 36"/>
            <p:cNvSpPr/>
            <p:nvPr/>
          </p:nvSpPr>
          <p:spPr bwMode="auto">
            <a:xfrm>
              <a:off x="3315328" y="2841318"/>
              <a:ext cx="2297063" cy="311175"/>
            </a:xfrm>
            <a:prstGeom prst="trapezoid">
              <a:avLst>
                <a:gd name="adj" fmla="val 55224"/>
              </a:avLst>
            </a:prstGeom>
            <a:solidFill>
              <a:schemeClr val="bg1"/>
            </a:solidFill>
            <a:ln w="9525" algn="ctr">
              <a:solidFill>
                <a:srgbClr val="000000"/>
              </a:solidFill>
              <a:round/>
              <a:headEnd/>
              <a:tailEnd/>
            </a:ln>
            <a:effectLst/>
          </p:spPr>
          <p:txBody>
            <a:bodyPr lIns="90000" tIns="46800" rIns="90000" bIns="46800" anchor="ctr"/>
            <a:lstStyle/>
            <a:p>
              <a:pPr marL="354013" indent="-354013" algn="ctr">
                <a:defRPr/>
              </a:pPr>
              <a:endParaRPr lang="ja-JP" altLang="en-US" sz="1300" b="0" dirty="0">
                <a:solidFill>
                  <a:srgbClr val="000000"/>
                </a:solidFill>
                <a:latin typeface="Meiryo UI" panose="020B0604030504040204" pitchFamily="50" charset="-128"/>
                <a:ea typeface="Meiryo UI" panose="020B0604030504040204" pitchFamily="50" charset="-128"/>
              </a:endParaRPr>
            </a:p>
          </p:txBody>
        </p:sp>
        <p:sp>
          <p:nvSpPr>
            <p:cNvPr id="38" name="台形 37"/>
            <p:cNvSpPr/>
            <p:nvPr/>
          </p:nvSpPr>
          <p:spPr bwMode="auto">
            <a:xfrm>
              <a:off x="1907247" y="4994137"/>
              <a:ext cx="5184661" cy="1008142"/>
            </a:xfrm>
            <a:prstGeom prst="trapezoid">
              <a:avLst>
                <a:gd name="adj" fmla="val 56510"/>
              </a:avLst>
            </a:prstGeom>
            <a:solidFill>
              <a:srgbClr val="FFCCFF"/>
            </a:solidFill>
            <a:ln w="38100" algn="ctr">
              <a:solidFill>
                <a:srgbClr val="FF0000"/>
              </a:solidFill>
              <a:round/>
              <a:headEnd/>
              <a:tailEnd/>
            </a:ln>
            <a:effectLst/>
          </p:spPr>
          <p:txBody>
            <a:bodyPr lIns="90000" tIns="46800" rIns="90000" bIns="46800" anchor="ctr"/>
            <a:lstStyle/>
            <a:p>
              <a:pPr marL="354013" indent="-354013" algn="ctr">
                <a:defRPr/>
              </a:pPr>
              <a:endParaRPr lang="ja-JP" altLang="en-US" b="0" dirty="0">
                <a:solidFill>
                  <a:srgbClr val="000000"/>
                </a:solidFill>
                <a:latin typeface="Meiryo UI" panose="020B0604030504040204" pitchFamily="50" charset="-128"/>
                <a:ea typeface="Meiryo UI" panose="020B0604030504040204" pitchFamily="50" charset="-128"/>
              </a:endParaRPr>
            </a:p>
          </p:txBody>
        </p:sp>
        <p:sp>
          <p:nvSpPr>
            <p:cNvPr id="39" name="台形 38"/>
            <p:cNvSpPr/>
            <p:nvPr/>
          </p:nvSpPr>
          <p:spPr bwMode="auto">
            <a:xfrm>
              <a:off x="2820039" y="3485893"/>
              <a:ext cx="3305103" cy="538205"/>
            </a:xfrm>
            <a:prstGeom prst="trapezoid">
              <a:avLst>
                <a:gd name="adj" fmla="val 57138"/>
              </a:avLst>
            </a:prstGeom>
            <a:solidFill>
              <a:srgbClr val="FFFF99"/>
            </a:solidFill>
            <a:ln w="9525" algn="ctr">
              <a:solidFill>
                <a:srgbClr val="000000"/>
              </a:solidFill>
              <a:round/>
              <a:headEnd/>
              <a:tailEnd/>
            </a:ln>
            <a:effectLst/>
          </p:spPr>
          <p:txBody>
            <a:bodyPr lIns="90000" tIns="46800" rIns="90000" bIns="46800" anchor="ctr"/>
            <a:lstStyle/>
            <a:p>
              <a:pPr marL="354013" indent="-354013" algn="ctr">
                <a:defRPr/>
              </a:pPr>
              <a:endParaRPr lang="ja-JP" altLang="en-US" sz="1300" b="0" dirty="0">
                <a:solidFill>
                  <a:srgbClr val="000000"/>
                </a:solidFill>
                <a:latin typeface="Meiryo UI" panose="020B0604030504040204" pitchFamily="50" charset="-128"/>
                <a:ea typeface="Meiryo UI" panose="020B0604030504040204" pitchFamily="50" charset="-128"/>
              </a:endParaRPr>
            </a:p>
          </p:txBody>
        </p:sp>
        <p:sp>
          <p:nvSpPr>
            <p:cNvPr id="40" name="ホームベース 63"/>
            <p:cNvSpPr>
              <a:spLocks noChangeArrowheads="1"/>
            </p:cNvSpPr>
            <p:nvPr/>
          </p:nvSpPr>
          <p:spPr bwMode="auto">
            <a:xfrm>
              <a:off x="5251846" y="3683506"/>
              <a:ext cx="582411" cy="341287"/>
            </a:xfrm>
            <a:prstGeom prst="homePlate">
              <a:avLst>
                <a:gd name="adj" fmla="val 36169"/>
              </a:avLst>
            </a:prstGeom>
            <a:solidFill>
              <a:schemeClr val="bg1"/>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41" name="ホームベース 64"/>
            <p:cNvSpPr>
              <a:spLocks noChangeArrowheads="1"/>
            </p:cNvSpPr>
            <p:nvPr/>
          </p:nvSpPr>
          <p:spPr bwMode="auto">
            <a:xfrm>
              <a:off x="4708490" y="3683506"/>
              <a:ext cx="582411" cy="341287"/>
            </a:xfrm>
            <a:prstGeom prst="homePlate">
              <a:avLst>
                <a:gd name="adj" fmla="val 36169"/>
              </a:avLst>
            </a:prstGeom>
            <a:solidFill>
              <a:schemeClr val="bg1"/>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42" name="ホームベース 65"/>
            <p:cNvSpPr>
              <a:spLocks noChangeArrowheads="1"/>
            </p:cNvSpPr>
            <p:nvPr/>
          </p:nvSpPr>
          <p:spPr bwMode="auto">
            <a:xfrm>
              <a:off x="4185509" y="3683506"/>
              <a:ext cx="582411" cy="341287"/>
            </a:xfrm>
            <a:prstGeom prst="homePlate">
              <a:avLst>
                <a:gd name="adj" fmla="val 36169"/>
              </a:avLst>
            </a:prstGeom>
            <a:solidFill>
              <a:schemeClr val="bg1"/>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43" name="ホームベース 66"/>
            <p:cNvSpPr>
              <a:spLocks noChangeArrowheads="1"/>
            </p:cNvSpPr>
            <p:nvPr/>
          </p:nvSpPr>
          <p:spPr bwMode="auto">
            <a:xfrm>
              <a:off x="3643852" y="3683506"/>
              <a:ext cx="582410" cy="341287"/>
            </a:xfrm>
            <a:prstGeom prst="homePlate">
              <a:avLst>
                <a:gd name="adj" fmla="val 36169"/>
              </a:avLst>
            </a:prstGeom>
            <a:solidFill>
              <a:schemeClr val="bg1"/>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44" name="ホームベース 67"/>
            <p:cNvSpPr>
              <a:spLocks noChangeArrowheads="1"/>
            </p:cNvSpPr>
            <p:nvPr/>
          </p:nvSpPr>
          <p:spPr bwMode="auto">
            <a:xfrm>
              <a:off x="3100495" y="3683506"/>
              <a:ext cx="582410" cy="341287"/>
            </a:xfrm>
            <a:prstGeom prst="homePlate">
              <a:avLst>
                <a:gd name="adj" fmla="val 36169"/>
              </a:avLst>
            </a:prstGeom>
            <a:solidFill>
              <a:schemeClr val="bg1"/>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45" name="テキスト ボックス 68"/>
            <p:cNvSpPr txBox="1">
              <a:spLocks noChangeArrowheads="1"/>
            </p:cNvSpPr>
            <p:nvPr/>
          </p:nvSpPr>
          <p:spPr bwMode="auto">
            <a:xfrm>
              <a:off x="3892874" y="3459762"/>
              <a:ext cx="1223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ja-JP" altLang="en-US" sz="1200" b="0">
                  <a:latin typeface="Meiryo UI" panose="020B0604030504040204" pitchFamily="50" charset="-128"/>
                  <a:ea typeface="Meiryo UI" panose="020B0604030504040204" pitchFamily="50" charset="-128"/>
                </a:rPr>
                <a:t>業務プロセス</a:t>
              </a:r>
            </a:p>
          </p:txBody>
        </p:sp>
        <p:sp>
          <p:nvSpPr>
            <p:cNvPr id="46" name="テキスト ボックス 70"/>
            <p:cNvSpPr txBox="1">
              <a:spLocks noChangeArrowheads="1"/>
            </p:cNvSpPr>
            <p:nvPr/>
          </p:nvSpPr>
          <p:spPr bwMode="auto">
            <a:xfrm>
              <a:off x="2235695" y="4943924"/>
              <a:ext cx="45369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en-US" altLang="ja-JP" b="0" dirty="0">
                  <a:solidFill>
                    <a:srgbClr val="FF0000"/>
                  </a:solidFill>
                  <a:latin typeface="Meiryo UI" panose="020B0604030504040204" pitchFamily="50" charset="-128"/>
                  <a:ea typeface="Meiryo UI" panose="020B0604030504040204" pitchFamily="50" charset="-128"/>
                </a:rPr>
                <a:t>IT</a:t>
              </a:r>
              <a:r>
                <a:rPr kumimoji="1" lang="ja-JP" altLang="en-US" b="0" dirty="0">
                  <a:solidFill>
                    <a:srgbClr val="FF0000"/>
                  </a:solidFill>
                  <a:latin typeface="Meiryo UI" panose="020B0604030504040204" pitchFamily="50" charset="-128"/>
                  <a:ea typeface="Meiryo UI" panose="020B0604030504040204" pitchFamily="50" charset="-128"/>
                </a:rPr>
                <a:t>システム</a:t>
              </a:r>
              <a:endParaRPr kumimoji="1" lang="en-US" altLang="ja-JP" b="0" dirty="0">
                <a:solidFill>
                  <a:srgbClr val="FF0000"/>
                </a:solidFill>
                <a:latin typeface="Meiryo UI" panose="020B0604030504040204" pitchFamily="50" charset="-128"/>
                <a:ea typeface="Meiryo UI" panose="020B0604030504040204" pitchFamily="50" charset="-128"/>
              </a:endParaRPr>
            </a:p>
          </p:txBody>
        </p:sp>
        <p:sp>
          <p:nvSpPr>
            <p:cNvPr id="47" name="下矢印 87"/>
            <p:cNvSpPr>
              <a:spLocks noChangeArrowheads="1"/>
            </p:cNvSpPr>
            <p:nvPr/>
          </p:nvSpPr>
          <p:spPr bwMode="auto">
            <a:xfrm flipV="1">
              <a:off x="3887067" y="1988840"/>
              <a:ext cx="255588" cy="229083"/>
            </a:xfrm>
            <a:prstGeom prst="downArrow">
              <a:avLst>
                <a:gd name="adj1" fmla="val 50000"/>
                <a:gd name="adj2" fmla="val 50000"/>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48" name="下矢印 88"/>
            <p:cNvSpPr>
              <a:spLocks noChangeArrowheads="1"/>
            </p:cNvSpPr>
            <p:nvPr/>
          </p:nvSpPr>
          <p:spPr bwMode="auto">
            <a:xfrm flipV="1">
              <a:off x="4206155" y="1988840"/>
              <a:ext cx="255587" cy="229083"/>
            </a:xfrm>
            <a:prstGeom prst="downArrow">
              <a:avLst>
                <a:gd name="adj1" fmla="val 50000"/>
                <a:gd name="adj2" fmla="val 50000"/>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49" name="下矢印 89"/>
            <p:cNvSpPr>
              <a:spLocks noChangeArrowheads="1"/>
            </p:cNvSpPr>
            <p:nvPr/>
          </p:nvSpPr>
          <p:spPr bwMode="auto">
            <a:xfrm flipV="1">
              <a:off x="4525242" y="1988840"/>
              <a:ext cx="255588" cy="229083"/>
            </a:xfrm>
            <a:prstGeom prst="downArrow">
              <a:avLst>
                <a:gd name="adj1" fmla="val 50000"/>
                <a:gd name="adj2" fmla="val 50000"/>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50" name="下矢印 90"/>
            <p:cNvSpPr>
              <a:spLocks noChangeArrowheads="1"/>
            </p:cNvSpPr>
            <p:nvPr/>
          </p:nvSpPr>
          <p:spPr bwMode="auto">
            <a:xfrm flipV="1">
              <a:off x="4845917" y="1988840"/>
              <a:ext cx="255588" cy="229083"/>
            </a:xfrm>
            <a:prstGeom prst="downArrow">
              <a:avLst>
                <a:gd name="adj1" fmla="val 50000"/>
                <a:gd name="adj2" fmla="val 50000"/>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51" name="四角形吹き出し 94"/>
            <p:cNvSpPr>
              <a:spLocks noChangeArrowheads="1"/>
            </p:cNvSpPr>
            <p:nvPr/>
          </p:nvSpPr>
          <p:spPr bwMode="auto">
            <a:xfrm>
              <a:off x="257721" y="1292769"/>
              <a:ext cx="1938015" cy="553308"/>
            </a:xfrm>
            <a:prstGeom prst="wedgeRectCallout">
              <a:avLst>
                <a:gd name="adj1" fmla="val 113958"/>
                <a:gd name="adj2" fmla="val 203148"/>
              </a:avLst>
            </a:prstGeom>
            <a:noFill/>
            <a:ln w="38100" algn="ctr">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1800" b="0" dirty="0">
                  <a:solidFill>
                    <a:srgbClr val="000000"/>
                  </a:solidFill>
                  <a:latin typeface="Meiryo UI" panose="020B0604030504040204" pitchFamily="50" charset="-128"/>
                  <a:ea typeface="Meiryo UI" panose="020B0604030504040204" pitchFamily="50" charset="-128"/>
                </a:rPr>
                <a:t>DT</a:t>
              </a:r>
              <a:r>
                <a:rPr lang="ja-JP" altLang="en-US" sz="1800" b="0" dirty="0">
                  <a:solidFill>
                    <a:srgbClr val="000000"/>
                  </a:solidFill>
                  <a:latin typeface="Meiryo UI" panose="020B0604030504040204" pitchFamily="50" charset="-128"/>
                  <a:ea typeface="Meiryo UI" panose="020B0604030504040204" pitchFamily="50" charset="-128"/>
                </a:rPr>
                <a:t>で変革！</a:t>
              </a:r>
              <a:endParaRPr lang="en-US" altLang="ja-JP" sz="1800" b="0" dirty="0">
                <a:solidFill>
                  <a:srgbClr val="000000"/>
                </a:solidFill>
                <a:latin typeface="Meiryo UI" panose="020B0604030504040204" pitchFamily="50" charset="-128"/>
                <a:ea typeface="Meiryo UI" panose="020B0604030504040204" pitchFamily="50" charset="-128"/>
              </a:endParaRPr>
            </a:p>
          </p:txBody>
        </p:sp>
        <p:sp>
          <p:nvSpPr>
            <p:cNvPr id="52" name="正方形/長方形 97"/>
            <p:cNvSpPr>
              <a:spLocks noChangeArrowheads="1"/>
            </p:cNvSpPr>
            <p:nvPr/>
          </p:nvSpPr>
          <p:spPr bwMode="auto">
            <a:xfrm>
              <a:off x="6196965" y="2268185"/>
              <a:ext cx="1364446" cy="1477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ja-JP" altLang="en-US" b="0" dirty="0">
                  <a:solidFill>
                    <a:srgbClr val="000000"/>
                  </a:solidFill>
                  <a:latin typeface="Meiryo UI" panose="020B0604030504040204" pitchFamily="50" charset="-128"/>
                  <a:ea typeface="Meiryo UI" panose="020B0604030504040204" pitchFamily="50" charset="-128"/>
                </a:rPr>
                <a:t>外部環境</a:t>
              </a:r>
              <a:endParaRPr lang="en-US" altLang="ja-JP" b="0" dirty="0">
                <a:solidFill>
                  <a:srgbClr val="000000"/>
                </a:solidFill>
                <a:latin typeface="Meiryo UI" panose="020B0604030504040204" pitchFamily="50" charset="-128"/>
                <a:ea typeface="Meiryo UI" panose="020B0604030504040204" pitchFamily="50" charset="-128"/>
              </a:endParaRPr>
            </a:p>
            <a:p>
              <a:pPr marL="177800" indent="-177800" algn="ctr">
                <a:buFont typeface="Arial" charset="0"/>
                <a:buChar char="•"/>
                <a:defRPr/>
              </a:pPr>
              <a:r>
                <a:rPr lang="ja-JP" altLang="en-US" sz="1200" b="0" dirty="0">
                  <a:solidFill>
                    <a:srgbClr val="000000"/>
                  </a:solidFill>
                  <a:latin typeface="Meiryo UI" panose="020B0604030504040204" pitchFamily="50" charset="-128"/>
                  <a:ea typeface="Meiryo UI" panose="020B0604030504040204" pitchFamily="50" charset="-128"/>
                </a:rPr>
                <a:t>自然環境</a:t>
              </a:r>
              <a:endParaRPr lang="en-US" altLang="ja-JP" sz="1200" b="0" dirty="0">
                <a:solidFill>
                  <a:srgbClr val="000000"/>
                </a:solidFill>
                <a:latin typeface="Meiryo UI" panose="020B0604030504040204" pitchFamily="50" charset="-128"/>
                <a:ea typeface="Meiryo UI" panose="020B0604030504040204" pitchFamily="50" charset="-128"/>
              </a:endParaRPr>
            </a:p>
            <a:p>
              <a:pPr marL="177800" indent="-177800" algn="ctr">
                <a:buFont typeface="Arial" charset="0"/>
                <a:buChar char="•"/>
                <a:defRPr/>
              </a:pPr>
              <a:r>
                <a:rPr lang="ja-JP" altLang="en-US" sz="1200" b="0" dirty="0">
                  <a:solidFill>
                    <a:srgbClr val="000000"/>
                  </a:solidFill>
                  <a:latin typeface="Meiryo UI" panose="020B0604030504040204" pitchFamily="50" charset="-128"/>
                  <a:ea typeface="Meiryo UI" panose="020B0604030504040204" pitchFamily="50" charset="-128"/>
                </a:rPr>
                <a:t>経済状況</a:t>
              </a:r>
              <a:endParaRPr lang="en-US" altLang="ja-JP" sz="1200" b="0" dirty="0">
                <a:solidFill>
                  <a:srgbClr val="000000"/>
                </a:solidFill>
                <a:latin typeface="Meiryo UI" panose="020B0604030504040204" pitchFamily="50" charset="-128"/>
                <a:ea typeface="Meiryo UI" panose="020B0604030504040204" pitchFamily="50" charset="-128"/>
              </a:endParaRPr>
            </a:p>
            <a:p>
              <a:pPr marL="177800" indent="-177800" algn="ctr">
                <a:buFont typeface="Arial" charset="0"/>
                <a:buChar char="•"/>
                <a:defRPr/>
              </a:pPr>
              <a:r>
                <a:rPr lang="ja-JP" altLang="en-US" sz="1200" b="0" dirty="0">
                  <a:solidFill>
                    <a:srgbClr val="000000"/>
                  </a:solidFill>
                  <a:latin typeface="Meiryo UI" panose="020B0604030504040204" pitchFamily="50" charset="-128"/>
                  <a:ea typeface="Meiryo UI" panose="020B0604030504040204" pitchFamily="50" charset="-128"/>
                </a:rPr>
                <a:t>法・制度</a:t>
              </a:r>
              <a:endParaRPr lang="en-US" altLang="ja-JP" sz="1200" b="0" dirty="0">
                <a:solidFill>
                  <a:srgbClr val="000000"/>
                </a:solidFill>
                <a:latin typeface="Meiryo UI" panose="020B0604030504040204" pitchFamily="50" charset="-128"/>
                <a:ea typeface="Meiryo UI" panose="020B0604030504040204" pitchFamily="50" charset="-128"/>
              </a:endParaRPr>
            </a:p>
            <a:p>
              <a:pPr marL="177800" indent="-177800" algn="ctr">
                <a:buFont typeface="Arial" charset="0"/>
                <a:buChar char="•"/>
                <a:defRPr/>
              </a:pPr>
              <a:r>
                <a:rPr lang="ja-JP" altLang="en-US" sz="1200" b="0" dirty="0">
                  <a:solidFill>
                    <a:srgbClr val="000000"/>
                  </a:solidFill>
                  <a:latin typeface="Meiryo UI" panose="020B0604030504040204" pitchFamily="50" charset="-128"/>
                  <a:ea typeface="Meiryo UI" panose="020B0604030504040204" pitchFamily="50" charset="-128"/>
                </a:rPr>
                <a:t>文化・習慣</a:t>
              </a:r>
              <a:endParaRPr lang="en-US" altLang="ja-JP" sz="1200" b="0" dirty="0">
                <a:solidFill>
                  <a:srgbClr val="000000"/>
                </a:solidFill>
                <a:latin typeface="Meiryo UI" panose="020B0604030504040204" pitchFamily="50" charset="-128"/>
                <a:ea typeface="Meiryo UI" panose="020B0604030504040204" pitchFamily="50" charset="-128"/>
              </a:endParaRPr>
            </a:p>
            <a:p>
              <a:pPr marL="177800" indent="-177800" algn="ctr">
                <a:buFont typeface="Arial" charset="0"/>
                <a:buChar char="•"/>
                <a:defRPr/>
              </a:pPr>
              <a:r>
                <a:rPr lang="ja-JP" altLang="en-US" sz="1200" b="0" dirty="0">
                  <a:solidFill>
                    <a:srgbClr val="000000"/>
                  </a:solidFill>
                  <a:latin typeface="Meiryo UI" panose="020B0604030504040204" pitchFamily="50" charset="-128"/>
                  <a:ea typeface="Meiryo UI" panose="020B0604030504040204" pitchFamily="50" charset="-128"/>
                </a:rPr>
                <a:t>技術動向</a:t>
              </a:r>
              <a:endParaRPr lang="en-US" altLang="ja-JP" sz="1200" b="0" dirty="0">
                <a:solidFill>
                  <a:srgbClr val="000000"/>
                </a:solidFill>
                <a:latin typeface="Meiryo UI" panose="020B0604030504040204" pitchFamily="50" charset="-128"/>
                <a:ea typeface="Meiryo UI" panose="020B0604030504040204" pitchFamily="50" charset="-128"/>
              </a:endParaRPr>
            </a:p>
            <a:p>
              <a:pPr marL="177800" indent="-177800" algn="ctr">
                <a:buFont typeface="Arial" charset="0"/>
                <a:buChar char="•"/>
                <a:defRPr/>
              </a:pPr>
              <a:r>
                <a:rPr lang="ja-JP" altLang="en-US" sz="1200" b="0" dirty="0">
                  <a:solidFill>
                    <a:srgbClr val="000000"/>
                  </a:solidFill>
                  <a:latin typeface="Meiryo UI" panose="020B0604030504040204" pitchFamily="50" charset="-128"/>
                  <a:ea typeface="Meiryo UI" panose="020B0604030504040204" pitchFamily="50" charset="-128"/>
                </a:rPr>
                <a:t>業界動向・競合</a:t>
              </a:r>
              <a:endParaRPr lang="en-US" altLang="ja-JP" sz="1200" b="0" dirty="0">
                <a:solidFill>
                  <a:srgbClr val="000000"/>
                </a:solidFill>
                <a:latin typeface="Meiryo UI" panose="020B0604030504040204" pitchFamily="50" charset="-128"/>
                <a:ea typeface="Meiryo UI" panose="020B0604030504040204" pitchFamily="50" charset="-128"/>
              </a:endParaRPr>
            </a:p>
          </p:txBody>
        </p:sp>
        <p:sp>
          <p:nvSpPr>
            <p:cNvPr id="53" name="台形 52"/>
            <p:cNvSpPr/>
            <p:nvPr/>
          </p:nvSpPr>
          <p:spPr bwMode="auto">
            <a:xfrm>
              <a:off x="3132770" y="3162018"/>
              <a:ext cx="2671704" cy="311175"/>
            </a:xfrm>
            <a:prstGeom prst="trapezoid">
              <a:avLst>
                <a:gd name="adj" fmla="val 55224"/>
              </a:avLst>
            </a:prstGeom>
            <a:solidFill>
              <a:schemeClr val="bg1"/>
            </a:solidFill>
            <a:ln w="9525" algn="ctr">
              <a:solidFill>
                <a:srgbClr val="000000"/>
              </a:solidFill>
              <a:round/>
              <a:headEnd/>
              <a:tailEnd/>
            </a:ln>
            <a:effectLst/>
          </p:spPr>
          <p:txBody>
            <a:bodyPr lIns="90000" tIns="46800" rIns="90000" bIns="46800" anchor="ctr"/>
            <a:lstStyle/>
            <a:p>
              <a:pPr marL="354013" indent="-354013" algn="ctr">
                <a:defRPr/>
              </a:pPr>
              <a:endParaRPr lang="ja-JP" altLang="en-US" sz="1300" b="0" dirty="0">
                <a:solidFill>
                  <a:srgbClr val="000000"/>
                </a:solidFill>
                <a:latin typeface="Meiryo UI" panose="020B0604030504040204" pitchFamily="50" charset="-128"/>
                <a:ea typeface="Meiryo UI" panose="020B0604030504040204" pitchFamily="50" charset="-128"/>
              </a:endParaRPr>
            </a:p>
          </p:txBody>
        </p:sp>
        <p:sp>
          <p:nvSpPr>
            <p:cNvPr id="54" name="正方形/長方形 51"/>
            <p:cNvSpPr>
              <a:spLocks noChangeArrowheads="1"/>
            </p:cNvSpPr>
            <p:nvPr/>
          </p:nvSpPr>
          <p:spPr bwMode="auto">
            <a:xfrm>
              <a:off x="3742357" y="2784163"/>
              <a:ext cx="1504917" cy="43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ja-JP" altLang="en-US" sz="1200" b="0" dirty="0">
                  <a:latin typeface="Meiryo UI" panose="020B0604030504040204" pitchFamily="50" charset="-128"/>
                  <a:ea typeface="Meiryo UI" panose="020B0604030504040204" pitchFamily="50" charset="-128"/>
                </a:rPr>
                <a:t>商品・サービス</a:t>
              </a:r>
              <a:endParaRPr lang="en-US" altLang="ja-JP" sz="1200" b="0" dirty="0">
                <a:latin typeface="Meiryo UI" panose="020B0604030504040204" pitchFamily="50" charset="-128"/>
                <a:ea typeface="Meiryo UI" panose="020B0604030504040204" pitchFamily="50" charset="-128"/>
              </a:endParaRPr>
            </a:p>
            <a:p>
              <a:pPr algn="ctr">
                <a:defRPr/>
              </a:pPr>
              <a:r>
                <a:rPr lang="ja-JP" altLang="en-US" sz="1050" b="0" dirty="0">
                  <a:latin typeface="Meiryo UI" panose="020B0604030504040204" pitchFamily="50" charset="-128"/>
                  <a:ea typeface="Meiryo UI" panose="020B0604030504040204" pitchFamily="50" charset="-128"/>
                </a:rPr>
                <a:t>（価値提案）</a:t>
              </a:r>
            </a:p>
          </p:txBody>
        </p:sp>
        <p:sp>
          <p:nvSpPr>
            <p:cNvPr id="55" name="正方形/長方形 51"/>
            <p:cNvSpPr>
              <a:spLocks noChangeArrowheads="1"/>
            </p:cNvSpPr>
            <p:nvPr/>
          </p:nvSpPr>
          <p:spPr bwMode="auto">
            <a:xfrm>
              <a:off x="3477183" y="3191916"/>
              <a:ext cx="19272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1200" b="0">
                  <a:latin typeface="Meiryo UI" panose="020B0604030504040204" pitchFamily="50" charset="-128"/>
                  <a:ea typeface="Meiryo UI" panose="020B0604030504040204" pitchFamily="50" charset="-128"/>
                </a:rPr>
                <a:t>チャネル・パートナー</a:t>
              </a:r>
            </a:p>
          </p:txBody>
        </p:sp>
        <p:cxnSp>
          <p:nvCxnSpPr>
            <p:cNvPr id="56" name="直線コネクタ 55"/>
            <p:cNvCxnSpPr>
              <a:stCxn id="34" idx="0"/>
              <a:endCxn id="117" idx="0"/>
            </p:cNvCxnSpPr>
            <p:nvPr/>
          </p:nvCxnSpPr>
          <p:spPr bwMode="auto">
            <a:xfrm flipH="1">
              <a:off x="4463066" y="1063178"/>
              <a:ext cx="20637" cy="468350"/>
            </a:xfrm>
            <a:prstGeom prst="line">
              <a:avLst/>
            </a:prstGeom>
            <a:ln>
              <a:solidFill>
                <a:schemeClr val="tx1">
                  <a:lumMod val="85000"/>
                  <a:lumOff val="1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グループ化 3"/>
            <p:cNvGrpSpPr>
              <a:grpSpLocks/>
            </p:cNvGrpSpPr>
            <p:nvPr/>
          </p:nvGrpSpPr>
          <p:grpSpPr bwMode="auto">
            <a:xfrm>
              <a:off x="3959424" y="1476746"/>
              <a:ext cx="1040786" cy="492463"/>
              <a:chOff x="4351554" y="2246675"/>
              <a:chExt cx="1373596" cy="492463"/>
            </a:xfrm>
          </p:grpSpPr>
          <p:grpSp>
            <p:nvGrpSpPr>
              <p:cNvPr id="108" name="グループ化 22"/>
              <p:cNvGrpSpPr>
                <a:grpSpLocks/>
              </p:cNvGrpSpPr>
              <p:nvPr/>
            </p:nvGrpSpPr>
            <p:grpSpPr bwMode="auto">
              <a:xfrm>
                <a:off x="4427984" y="2301903"/>
                <a:ext cx="1159661" cy="379401"/>
                <a:chOff x="6372200" y="1988840"/>
                <a:chExt cx="1254986" cy="397004"/>
              </a:xfrm>
            </p:grpSpPr>
            <p:sp>
              <p:nvSpPr>
                <p:cNvPr id="116" name="正方形/長方形 6"/>
                <p:cNvSpPr>
                  <a:spLocks noChangeArrowheads="1"/>
                </p:cNvSpPr>
                <p:nvPr/>
              </p:nvSpPr>
              <p:spPr bwMode="auto">
                <a:xfrm>
                  <a:off x="6372200" y="1988840"/>
                  <a:ext cx="390890" cy="157202"/>
                </a:xfrm>
                <a:prstGeom prst="rect">
                  <a:avLst/>
                </a:prstGeom>
                <a:solidFill>
                  <a:schemeClr val="bg1"/>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700" b="0">
                    <a:latin typeface="Meiryo UI" panose="020B0604030504040204" pitchFamily="50" charset="-128"/>
                    <a:ea typeface="Meiryo UI" panose="020B0604030504040204" pitchFamily="50" charset="-128"/>
                  </a:endParaRPr>
                </a:p>
              </p:txBody>
            </p:sp>
            <p:sp>
              <p:nvSpPr>
                <p:cNvPr id="117" name="正方形/長方形 88"/>
                <p:cNvSpPr>
                  <a:spLocks noChangeArrowheads="1"/>
                </p:cNvSpPr>
                <p:nvPr/>
              </p:nvSpPr>
              <p:spPr bwMode="auto">
                <a:xfrm>
                  <a:off x="6813471" y="1988840"/>
                  <a:ext cx="390890" cy="157202"/>
                </a:xfrm>
                <a:prstGeom prst="rect">
                  <a:avLst/>
                </a:prstGeom>
                <a:solidFill>
                  <a:schemeClr val="bg1"/>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700" b="0">
                    <a:latin typeface="Meiryo UI" panose="020B0604030504040204" pitchFamily="50" charset="-128"/>
                    <a:ea typeface="Meiryo UI" panose="020B0604030504040204" pitchFamily="50" charset="-128"/>
                  </a:endParaRPr>
                </a:p>
              </p:txBody>
            </p:sp>
            <p:sp>
              <p:nvSpPr>
                <p:cNvPr id="118" name="正方形/長方形 89"/>
                <p:cNvSpPr>
                  <a:spLocks noChangeArrowheads="1"/>
                </p:cNvSpPr>
                <p:nvPr/>
              </p:nvSpPr>
              <p:spPr bwMode="auto">
                <a:xfrm>
                  <a:off x="7236296" y="1988840"/>
                  <a:ext cx="390890" cy="157202"/>
                </a:xfrm>
                <a:prstGeom prst="rect">
                  <a:avLst/>
                </a:prstGeom>
                <a:solidFill>
                  <a:schemeClr val="bg1"/>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700" b="0">
                    <a:latin typeface="Meiryo UI" panose="020B0604030504040204" pitchFamily="50" charset="-128"/>
                    <a:ea typeface="Meiryo UI" panose="020B0604030504040204" pitchFamily="50" charset="-128"/>
                  </a:endParaRPr>
                </a:p>
              </p:txBody>
            </p:sp>
            <p:sp>
              <p:nvSpPr>
                <p:cNvPr id="119" name="正方形/長方形 90"/>
                <p:cNvSpPr>
                  <a:spLocks noChangeArrowheads="1"/>
                </p:cNvSpPr>
                <p:nvPr/>
              </p:nvSpPr>
              <p:spPr bwMode="auto">
                <a:xfrm>
                  <a:off x="6372200" y="2228642"/>
                  <a:ext cx="390890" cy="157202"/>
                </a:xfrm>
                <a:prstGeom prst="rect">
                  <a:avLst/>
                </a:prstGeom>
                <a:solidFill>
                  <a:schemeClr val="bg1"/>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700" b="0">
                    <a:latin typeface="Meiryo UI" panose="020B0604030504040204" pitchFamily="50" charset="-128"/>
                    <a:ea typeface="Meiryo UI" panose="020B0604030504040204" pitchFamily="50" charset="-128"/>
                  </a:endParaRPr>
                </a:p>
              </p:txBody>
            </p:sp>
            <p:sp>
              <p:nvSpPr>
                <p:cNvPr id="120" name="正方形/長方形 91"/>
                <p:cNvSpPr>
                  <a:spLocks noChangeArrowheads="1"/>
                </p:cNvSpPr>
                <p:nvPr/>
              </p:nvSpPr>
              <p:spPr bwMode="auto">
                <a:xfrm>
                  <a:off x="6813471" y="2228642"/>
                  <a:ext cx="390890" cy="157202"/>
                </a:xfrm>
                <a:prstGeom prst="rect">
                  <a:avLst/>
                </a:prstGeom>
                <a:solidFill>
                  <a:schemeClr val="bg1"/>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700" b="0">
                    <a:latin typeface="Meiryo UI" panose="020B0604030504040204" pitchFamily="50" charset="-128"/>
                    <a:ea typeface="Meiryo UI" panose="020B0604030504040204" pitchFamily="50" charset="-128"/>
                  </a:endParaRPr>
                </a:p>
              </p:txBody>
            </p:sp>
            <p:sp>
              <p:nvSpPr>
                <p:cNvPr id="121" name="正方形/長方形 92"/>
                <p:cNvSpPr>
                  <a:spLocks noChangeArrowheads="1"/>
                </p:cNvSpPr>
                <p:nvPr/>
              </p:nvSpPr>
              <p:spPr bwMode="auto">
                <a:xfrm>
                  <a:off x="7236296" y="2228642"/>
                  <a:ext cx="390890" cy="157202"/>
                </a:xfrm>
                <a:prstGeom prst="rect">
                  <a:avLst/>
                </a:prstGeom>
                <a:solidFill>
                  <a:schemeClr val="bg1"/>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700" b="0">
                    <a:latin typeface="Meiryo UI" panose="020B0604030504040204" pitchFamily="50" charset="-128"/>
                    <a:ea typeface="Meiryo UI" panose="020B0604030504040204" pitchFamily="50" charset="-128"/>
                  </a:endParaRPr>
                </a:p>
              </p:txBody>
            </p:sp>
            <p:cxnSp>
              <p:nvCxnSpPr>
                <p:cNvPr id="122" name="直線コネクタ 121"/>
                <p:cNvCxnSpPr>
                  <a:stCxn id="117" idx="2"/>
                  <a:endCxn id="120" idx="0"/>
                </p:cNvCxnSpPr>
                <p:nvPr/>
              </p:nvCxnSpPr>
              <p:spPr>
                <a:xfrm>
                  <a:off x="7008821" y="2144533"/>
                  <a:ext cx="0" cy="83064"/>
                </a:xfrm>
                <a:prstGeom prst="line">
                  <a:avLst/>
                </a:prstGeom>
                <a:ln>
                  <a:solidFill>
                    <a:schemeClr val="tx1">
                      <a:lumMod val="85000"/>
                      <a:lumOff val="1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16" idx="2"/>
                  <a:endCxn id="119" idx="0"/>
                </p:cNvCxnSpPr>
                <p:nvPr/>
              </p:nvCxnSpPr>
              <p:spPr>
                <a:xfrm>
                  <a:off x="6566696" y="2144533"/>
                  <a:ext cx="0" cy="83064"/>
                </a:xfrm>
                <a:prstGeom prst="line">
                  <a:avLst/>
                </a:prstGeom>
                <a:ln>
                  <a:solidFill>
                    <a:schemeClr val="tx1">
                      <a:lumMod val="85000"/>
                      <a:lumOff val="1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18" idx="2"/>
                  <a:endCxn id="121" idx="0"/>
                </p:cNvCxnSpPr>
                <p:nvPr/>
              </p:nvCxnSpPr>
              <p:spPr>
                <a:xfrm>
                  <a:off x="7432806" y="2144533"/>
                  <a:ext cx="0" cy="83064"/>
                </a:xfrm>
                <a:prstGeom prst="line">
                  <a:avLst/>
                </a:prstGeom>
                <a:ln>
                  <a:solidFill>
                    <a:schemeClr val="tx1">
                      <a:lumMod val="85000"/>
                      <a:lumOff val="1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9" name="カギ線コネクタ 108"/>
              <p:cNvCxnSpPr>
                <a:stCxn id="116" idx="0"/>
                <a:endCxn id="118" idx="0"/>
              </p:cNvCxnSpPr>
              <p:nvPr/>
            </p:nvCxnSpPr>
            <p:spPr bwMode="auto">
              <a:xfrm rot="5400000" flipH="1" flipV="1">
                <a:off x="5009645" y="1901548"/>
                <a:ext cx="11113" cy="798229"/>
              </a:xfrm>
              <a:prstGeom prst="bentConnector3">
                <a:avLst>
                  <a:gd name="adj1" fmla="val 744000"/>
                </a:avLst>
              </a:prstGeom>
              <a:ln>
                <a:solidFill>
                  <a:schemeClr val="tx1">
                    <a:lumMod val="85000"/>
                    <a:lumOff val="1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0" name="テキスト ボックス 2"/>
              <p:cNvSpPr txBox="1">
                <a:spLocks noChangeArrowheads="1"/>
              </p:cNvSpPr>
              <p:nvPr/>
            </p:nvSpPr>
            <p:spPr bwMode="auto">
              <a:xfrm>
                <a:off x="4354956" y="2246675"/>
                <a:ext cx="563160" cy="2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en-US" altLang="ja-JP" sz="1000" b="0">
                    <a:latin typeface="Meiryo UI" panose="020B0604030504040204" pitchFamily="50" charset="-128"/>
                    <a:ea typeface="Meiryo UI" panose="020B0604030504040204" pitchFamily="50" charset="-128"/>
                  </a:rPr>
                  <a:t>CSF</a:t>
                </a:r>
                <a:endParaRPr kumimoji="1" lang="ja-JP" altLang="en-US" sz="1000" b="0">
                  <a:latin typeface="Meiryo UI" panose="020B0604030504040204" pitchFamily="50" charset="-128"/>
                  <a:ea typeface="Meiryo UI" panose="020B0604030504040204" pitchFamily="50" charset="-128"/>
                </a:endParaRPr>
              </a:p>
            </p:txBody>
          </p:sp>
          <p:sp>
            <p:nvSpPr>
              <p:cNvPr id="111" name="テキスト ボックス 88"/>
              <p:cNvSpPr txBox="1">
                <a:spLocks noChangeArrowheads="1"/>
              </p:cNvSpPr>
              <p:nvPr/>
            </p:nvSpPr>
            <p:spPr bwMode="auto">
              <a:xfrm>
                <a:off x="4787006" y="2246675"/>
                <a:ext cx="563159" cy="2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en-US" altLang="ja-JP" sz="1000" b="0">
                    <a:latin typeface="Meiryo UI" panose="020B0604030504040204" pitchFamily="50" charset="-128"/>
                    <a:ea typeface="Meiryo UI" panose="020B0604030504040204" pitchFamily="50" charset="-128"/>
                  </a:rPr>
                  <a:t>CSF</a:t>
                </a:r>
                <a:endParaRPr kumimoji="1" lang="ja-JP" altLang="en-US" sz="1000" b="0">
                  <a:latin typeface="Meiryo UI" panose="020B0604030504040204" pitchFamily="50" charset="-128"/>
                  <a:ea typeface="Meiryo UI" panose="020B0604030504040204" pitchFamily="50" charset="-128"/>
                </a:endParaRPr>
              </a:p>
            </p:txBody>
          </p:sp>
          <p:sp>
            <p:nvSpPr>
              <p:cNvPr id="112" name="テキスト ボックス 89"/>
              <p:cNvSpPr txBox="1">
                <a:spLocks noChangeArrowheads="1"/>
              </p:cNvSpPr>
              <p:nvPr/>
            </p:nvSpPr>
            <p:spPr bwMode="auto">
              <a:xfrm>
                <a:off x="5161991" y="2246675"/>
                <a:ext cx="563159" cy="2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en-US" altLang="ja-JP" sz="1000" b="0">
                    <a:latin typeface="Meiryo UI" panose="020B0604030504040204" pitchFamily="50" charset="-128"/>
                    <a:ea typeface="Meiryo UI" panose="020B0604030504040204" pitchFamily="50" charset="-128"/>
                  </a:rPr>
                  <a:t>CSF</a:t>
                </a:r>
                <a:endParaRPr kumimoji="1" lang="ja-JP" altLang="en-US" sz="1000" b="0">
                  <a:latin typeface="Meiryo UI" panose="020B0604030504040204" pitchFamily="50" charset="-128"/>
                  <a:ea typeface="Meiryo UI" panose="020B0604030504040204" pitchFamily="50" charset="-128"/>
                </a:endParaRPr>
              </a:p>
            </p:txBody>
          </p:sp>
          <p:sp>
            <p:nvSpPr>
              <p:cNvPr id="113" name="テキスト ボックス 90"/>
              <p:cNvSpPr txBox="1">
                <a:spLocks noChangeArrowheads="1"/>
              </p:cNvSpPr>
              <p:nvPr/>
            </p:nvSpPr>
            <p:spPr bwMode="auto">
              <a:xfrm>
                <a:off x="5143643" y="2492897"/>
                <a:ext cx="525079" cy="2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en-US" altLang="ja-JP" sz="1000" b="0">
                    <a:latin typeface="Meiryo UI" panose="020B0604030504040204" pitchFamily="50" charset="-128"/>
                    <a:ea typeface="Meiryo UI" panose="020B0604030504040204" pitchFamily="50" charset="-128"/>
                  </a:rPr>
                  <a:t>KPI</a:t>
                </a:r>
                <a:endParaRPr kumimoji="1" lang="ja-JP" altLang="en-US" sz="1000" b="0">
                  <a:latin typeface="Meiryo UI" panose="020B0604030504040204" pitchFamily="50" charset="-128"/>
                  <a:ea typeface="Meiryo UI" panose="020B0604030504040204" pitchFamily="50" charset="-128"/>
                </a:endParaRPr>
              </a:p>
            </p:txBody>
          </p:sp>
          <p:sp>
            <p:nvSpPr>
              <p:cNvPr id="114" name="テキスト ボックス 91"/>
              <p:cNvSpPr txBox="1">
                <a:spLocks noChangeArrowheads="1"/>
              </p:cNvSpPr>
              <p:nvPr/>
            </p:nvSpPr>
            <p:spPr bwMode="auto">
              <a:xfrm>
                <a:off x="4783601" y="2492896"/>
                <a:ext cx="525079" cy="2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en-US" altLang="ja-JP" sz="1000" b="0">
                    <a:latin typeface="Meiryo UI" panose="020B0604030504040204" pitchFamily="50" charset="-128"/>
                    <a:ea typeface="Meiryo UI" panose="020B0604030504040204" pitchFamily="50" charset="-128"/>
                  </a:rPr>
                  <a:t>KPI</a:t>
                </a:r>
                <a:endParaRPr kumimoji="1" lang="ja-JP" altLang="en-US" sz="1000" b="0">
                  <a:latin typeface="Meiryo UI" panose="020B0604030504040204" pitchFamily="50" charset="-128"/>
                  <a:ea typeface="Meiryo UI" panose="020B0604030504040204" pitchFamily="50" charset="-128"/>
                </a:endParaRPr>
              </a:p>
            </p:txBody>
          </p:sp>
          <p:sp>
            <p:nvSpPr>
              <p:cNvPr id="115" name="テキスト ボックス 92"/>
              <p:cNvSpPr txBox="1">
                <a:spLocks noChangeArrowheads="1"/>
              </p:cNvSpPr>
              <p:nvPr/>
            </p:nvSpPr>
            <p:spPr bwMode="auto">
              <a:xfrm>
                <a:off x="4351554" y="2492896"/>
                <a:ext cx="525079" cy="2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kumimoji="1" lang="en-US" altLang="ja-JP" sz="1000" b="0">
                    <a:latin typeface="Meiryo UI" panose="020B0604030504040204" pitchFamily="50" charset="-128"/>
                    <a:ea typeface="Meiryo UI" panose="020B0604030504040204" pitchFamily="50" charset="-128"/>
                  </a:rPr>
                  <a:t>KPI</a:t>
                </a:r>
                <a:endParaRPr kumimoji="1" lang="ja-JP" altLang="en-US" sz="1000" b="0">
                  <a:latin typeface="Meiryo UI" panose="020B0604030504040204" pitchFamily="50" charset="-128"/>
                  <a:ea typeface="Meiryo UI" panose="020B0604030504040204" pitchFamily="50" charset="-128"/>
                </a:endParaRPr>
              </a:p>
            </p:txBody>
          </p:sp>
        </p:grpSp>
        <p:cxnSp>
          <p:nvCxnSpPr>
            <p:cNvPr id="58" name="直線コネクタ 57"/>
            <p:cNvCxnSpPr/>
            <p:nvPr/>
          </p:nvCxnSpPr>
          <p:spPr bwMode="auto">
            <a:xfrm flipV="1">
              <a:off x="4899618" y="1188600"/>
              <a:ext cx="411154" cy="387381"/>
            </a:xfrm>
            <a:prstGeom prst="line">
              <a:avLst/>
            </a:prstGeom>
            <a:ln>
              <a:solidFill>
                <a:schemeClr val="tx1">
                  <a:lumMod val="85000"/>
                  <a:lumOff val="1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正方形/長方形 11"/>
            <p:cNvSpPr>
              <a:spLocks noChangeArrowheads="1"/>
            </p:cNvSpPr>
            <p:nvPr/>
          </p:nvSpPr>
          <p:spPr bwMode="auto">
            <a:xfrm>
              <a:off x="5254884" y="1072465"/>
              <a:ext cx="2229726" cy="24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000" b="0" dirty="0">
                  <a:solidFill>
                    <a:srgbClr val="FF0000"/>
                  </a:solidFill>
                  <a:latin typeface="Meiryo UI" panose="020B0604030504040204" pitchFamily="50" charset="-128"/>
                  <a:ea typeface="Meiryo UI" panose="020B0604030504040204" pitchFamily="50" charset="-128"/>
                </a:rPr>
                <a:t>C</a:t>
              </a:r>
              <a:r>
                <a:rPr lang="en-US" altLang="ja-JP" sz="1000" b="0" dirty="0">
                  <a:latin typeface="Meiryo UI" panose="020B0604030504040204" pitchFamily="50" charset="-128"/>
                  <a:ea typeface="Meiryo UI" panose="020B0604030504040204" pitchFamily="50" charset="-128"/>
                </a:rPr>
                <a:t>ritical </a:t>
              </a:r>
              <a:r>
                <a:rPr lang="en-US" altLang="ja-JP" sz="1000" b="0" dirty="0">
                  <a:solidFill>
                    <a:srgbClr val="FF0000"/>
                  </a:solidFill>
                  <a:latin typeface="Meiryo UI" panose="020B0604030504040204" pitchFamily="50" charset="-128"/>
                  <a:ea typeface="Meiryo UI" panose="020B0604030504040204" pitchFamily="50" charset="-128"/>
                </a:rPr>
                <a:t>S</a:t>
              </a:r>
              <a:r>
                <a:rPr lang="en-US" altLang="ja-JP" sz="1000" b="0" dirty="0">
                  <a:latin typeface="Meiryo UI" panose="020B0604030504040204" pitchFamily="50" charset="-128"/>
                  <a:ea typeface="Meiryo UI" panose="020B0604030504040204" pitchFamily="50" charset="-128"/>
                </a:rPr>
                <a:t>uccess </a:t>
              </a:r>
              <a:r>
                <a:rPr lang="en-US" altLang="ja-JP" sz="1000" b="0" dirty="0">
                  <a:solidFill>
                    <a:srgbClr val="FF0000"/>
                  </a:solidFill>
                  <a:latin typeface="Meiryo UI" panose="020B0604030504040204" pitchFamily="50" charset="-128"/>
                  <a:ea typeface="Meiryo UI" panose="020B0604030504040204" pitchFamily="50" charset="-128"/>
                </a:rPr>
                <a:t>F</a:t>
              </a:r>
              <a:r>
                <a:rPr lang="en-US" altLang="ja-JP" sz="1000" b="0" dirty="0">
                  <a:latin typeface="Meiryo UI" panose="020B0604030504040204" pitchFamily="50" charset="-128"/>
                  <a:ea typeface="Meiryo UI" panose="020B0604030504040204" pitchFamily="50" charset="-128"/>
                </a:rPr>
                <a:t>actors  </a:t>
              </a:r>
              <a:r>
                <a:rPr lang="ja-JP" altLang="en-US" sz="1000" b="0" dirty="0">
                  <a:latin typeface="Meiryo UI" panose="020B0604030504040204" pitchFamily="50" charset="-128"/>
                  <a:ea typeface="Meiryo UI" panose="020B0604030504040204" pitchFamily="50" charset="-128"/>
                </a:rPr>
                <a:t>重要成功要因 </a:t>
              </a:r>
            </a:p>
          </p:txBody>
        </p:sp>
        <p:sp>
          <p:nvSpPr>
            <p:cNvPr id="60" name="正方形/長方形 12"/>
            <p:cNvSpPr>
              <a:spLocks noChangeArrowheads="1"/>
            </p:cNvSpPr>
            <p:nvPr/>
          </p:nvSpPr>
          <p:spPr bwMode="auto">
            <a:xfrm>
              <a:off x="5363232" y="1310350"/>
              <a:ext cx="2336560" cy="24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000" b="0" dirty="0">
                  <a:solidFill>
                    <a:srgbClr val="FF0000"/>
                  </a:solidFill>
                  <a:latin typeface="Meiryo UI" panose="020B0604030504040204" pitchFamily="50" charset="-128"/>
                  <a:ea typeface="Meiryo UI" panose="020B0604030504040204" pitchFamily="50" charset="-128"/>
                </a:rPr>
                <a:t>K</a:t>
              </a:r>
              <a:r>
                <a:rPr lang="en-US" altLang="ja-JP" sz="1000" b="0" dirty="0">
                  <a:latin typeface="Meiryo UI" panose="020B0604030504040204" pitchFamily="50" charset="-128"/>
                  <a:ea typeface="Meiryo UI" panose="020B0604030504040204" pitchFamily="50" charset="-128"/>
                </a:rPr>
                <a:t>ey </a:t>
              </a:r>
              <a:r>
                <a:rPr lang="en-US" altLang="ja-JP" sz="1000" b="0" dirty="0">
                  <a:solidFill>
                    <a:srgbClr val="FF0000"/>
                  </a:solidFill>
                  <a:latin typeface="Meiryo UI" panose="020B0604030504040204" pitchFamily="50" charset="-128"/>
                  <a:ea typeface="Meiryo UI" panose="020B0604030504040204" pitchFamily="50" charset="-128"/>
                </a:rPr>
                <a:t>P</a:t>
              </a:r>
              <a:r>
                <a:rPr lang="en-US" altLang="ja-JP" sz="1000" b="0" dirty="0">
                  <a:latin typeface="Meiryo UI" panose="020B0604030504040204" pitchFamily="50" charset="-128"/>
                  <a:ea typeface="Meiryo UI" panose="020B0604030504040204" pitchFamily="50" charset="-128"/>
                </a:rPr>
                <a:t>erformance </a:t>
              </a:r>
              <a:r>
                <a:rPr lang="en-US" altLang="ja-JP" sz="1000" b="0" dirty="0">
                  <a:solidFill>
                    <a:srgbClr val="FF0000"/>
                  </a:solidFill>
                  <a:latin typeface="Meiryo UI" panose="020B0604030504040204" pitchFamily="50" charset="-128"/>
                  <a:ea typeface="Meiryo UI" panose="020B0604030504040204" pitchFamily="50" charset="-128"/>
                </a:rPr>
                <a:t>I</a:t>
              </a:r>
              <a:r>
                <a:rPr lang="en-US" altLang="ja-JP" sz="1000" b="0" dirty="0">
                  <a:latin typeface="Meiryo UI" panose="020B0604030504040204" pitchFamily="50" charset="-128"/>
                  <a:ea typeface="Meiryo UI" panose="020B0604030504040204" pitchFamily="50" charset="-128"/>
                </a:rPr>
                <a:t>ndicator </a:t>
              </a:r>
              <a:r>
                <a:rPr lang="ja-JP" altLang="en-US" sz="1000" b="0" dirty="0">
                  <a:latin typeface="Meiryo UI" panose="020B0604030504040204" pitchFamily="50" charset="-128"/>
                  <a:ea typeface="Meiryo UI" panose="020B0604030504040204" pitchFamily="50" charset="-128"/>
                </a:rPr>
                <a:t>効果測定指標</a:t>
              </a:r>
            </a:p>
          </p:txBody>
        </p:sp>
        <p:cxnSp>
          <p:nvCxnSpPr>
            <p:cNvPr id="61" name="直線コネクタ 60"/>
            <p:cNvCxnSpPr/>
            <p:nvPr/>
          </p:nvCxnSpPr>
          <p:spPr bwMode="auto">
            <a:xfrm flipV="1">
              <a:off x="4923431" y="1453733"/>
              <a:ext cx="460365" cy="382618"/>
            </a:xfrm>
            <a:prstGeom prst="line">
              <a:avLst/>
            </a:prstGeom>
            <a:ln>
              <a:solidFill>
                <a:schemeClr val="tx1">
                  <a:lumMod val="85000"/>
                  <a:lumOff val="1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台形 61"/>
            <p:cNvSpPr/>
            <p:nvPr/>
          </p:nvSpPr>
          <p:spPr bwMode="auto">
            <a:xfrm>
              <a:off x="1043666" y="2225319"/>
              <a:ext cx="6840387" cy="4516794"/>
            </a:xfrm>
            <a:prstGeom prst="trapezoid">
              <a:avLst>
                <a:gd name="adj" fmla="val 59669"/>
              </a:avLst>
            </a:prstGeom>
            <a:noFill/>
            <a:ln w="38100" algn="ctr">
              <a:solidFill>
                <a:schemeClr val="accent2"/>
              </a:solidFill>
              <a:prstDash val="dash"/>
              <a:round/>
              <a:headEnd/>
              <a:tailEnd/>
            </a:ln>
            <a:effectLst/>
          </p:spPr>
          <p:txBody>
            <a:bodyPr lIns="90000" tIns="46800" rIns="90000" bIns="46800" anchor="ctr"/>
            <a:lstStyle/>
            <a:p>
              <a:pPr marL="354013" indent="-354013" algn="ctr">
                <a:defRPr/>
              </a:pPr>
              <a:endParaRPr lang="ja-JP" altLang="en-US" sz="1200" b="0" dirty="0">
                <a:solidFill>
                  <a:srgbClr val="000000"/>
                </a:solidFill>
                <a:latin typeface="Meiryo UI" panose="020B0604030504040204" pitchFamily="50" charset="-128"/>
                <a:ea typeface="Meiryo UI" panose="020B0604030504040204" pitchFamily="50" charset="-128"/>
              </a:endParaRPr>
            </a:p>
          </p:txBody>
        </p:sp>
        <p:sp>
          <p:nvSpPr>
            <p:cNvPr id="63" name="正方形/長方形 1"/>
            <p:cNvSpPr>
              <a:spLocks noChangeArrowheads="1"/>
            </p:cNvSpPr>
            <p:nvPr/>
          </p:nvSpPr>
          <p:spPr bwMode="auto">
            <a:xfrm>
              <a:off x="3610679" y="1145501"/>
              <a:ext cx="806614" cy="277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1200" b="0" dirty="0">
                  <a:latin typeface="Meiryo UI" panose="020B0604030504040204" pitchFamily="50" charset="-128"/>
                  <a:ea typeface="Meiryo UI" panose="020B0604030504040204" pitchFamily="50" charset="-128"/>
                </a:rPr>
                <a:t>CSF</a:t>
              </a:r>
              <a:r>
                <a:rPr lang="ja-JP" altLang="en-US" sz="1200" b="0" dirty="0">
                  <a:latin typeface="Meiryo UI" panose="020B0604030504040204" pitchFamily="50" charset="-128"/>
                  <a:ea typeface="Meiryo UI" panose="020B0604030504040204" pitchFamily="50" charset="-128"/>
                </a:rPr>
                <a:t>・</a:t>
              </a:r>
              <a:r>
                <a:rPr lang="en-US" altLang="ja-JP" sz="1200" b="0" dirty="0">
                  <a:latin typeface="Meiryo UI" panose="020B0604030504040204" pitchFamily="50" charset="-128"/>
                  <a:ea typeface="Meiryo UI" panose="020B0604030504040204" pitchFamily="50" charset="-128"/>
                </a:rPr>
                <a:t>KPI</a:t>
              </a:r>
              <a:endParaRPr lang="ja-JP" altLang="en-US" sz="1200" b="0" dirty="0">
                <a:latin typeface="Meiryo UI" panose="020B0604030504040204" pitchFamily="50" charset="-128"/>
                <a:ea typeface="Meiryo UI" panose="020B0604030504040204" pitchFamily="50" charset="-128"/>
              </a:endParaRPr>
            </a:p>
          </p:txBody>
        </p:sp>
        <p:sp>
          <p:nvSpPr>
            <p:cNvPr id="64" name="台形 63"/>
            <p:cNvSpPr/>
            <p:nvPr/>
          </p:nvSpPr>
          <p:spPr bwMode="auto">
            <a:xfrm>
              <a:off x="2699391" y="4365438"/>
              <a:ext cx="3630534" cy="300062"/>
            </a:xfrm>
            <a:prstGeom prst="trapezoid">
              <a:avLst>
                <a:gd name="adj" fmla="val 57138"/>
              </a:avLst>
            </a:prstGeom>
            <a:solidFill>
              <a:srgbClr val="FFFF99"/>
            </a:solidFill>
            <a:ln w="9525" algn="ctr">
              <a:solidFill>
                <a:srgbClr val="000000"/>
              </a:solidFill>
              <a:round/>
              <a:headEnd/>
              <a:tailEnd/>
            </a:ln>
            <a:effectLst/>
          </p:spPr>
          <p:txBody>
            <a:bodyPr lIns="90000" tIns="46800" rIns="90000" bIns="46800" anchor="ctr"/>
            <a:lstStyle/>
            <a:p>
              <a:pPr marL="354013" indent="-354013" algn="ctr">
                <a:defRPr/>
              </a:pPr>
              <a:endParaRPr lang="ja-JP" altLang="en-US" sz="1300" b="0" dirty="0">
                <a:solidFill>
                  <a:srgbClr val="000000"/>
                </a:solidFill>
                <a:latin typeface="Meiryo UI" panose="020B0604030504040204" pitchFamily="50" charset="-128"/>
                <a:ea typeface="Meiryo UI" panose="020B0604030504040204" pitchFamily="50" charset="-128"/>
              </a:endParaRPr>
            </a:p>
          </p:txBody>
        </p:sp>
        <p:sp>
          <p:nvSpPr>
            <p:cNvPr id="65" name="正方形/長方形 58"/>
            <p:cNvSpPr>
              <a:spLocks noChangeArrowheads="1"/>
            </p:cNvSpPr>
            <p:nvPr/>
          </p:nvSpPr>
          <p:spPr bwMode="auto">
            <a:xfrm>
              <a:off x="3711748" y="4365632"/>
              <a:ext cx="15486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1200" b="0">
                  <a:latin typeface="Meiryo UI" panose="020B0604030504040204" pitchFamily="50" charset="-128"/>
                  <a:ea typeface="Meiryo UI" panose="020B0604030504040204" pitchFamily="50" charset="-128"/>
                </a:rPr>
                <a:t>組織・役割分担</a:t>
              </a:r>
              <a:endParaRPr lang="en-US" altLang="ja-JP" sz="1200" b="0">
                <a:latin typeface="Meiryo UI" panose="020B0604030504040204" pitchFamily="50" charset="-128"/>
                <a:ea typeface="Meiryo UI" panose="020B0604030504040204" pitchFamily="50" charset="-128"/>
              </a:endParaRPr>
            </a:p>
          </p:txBody>
        </p:sp>
        <p:sp>
          <p:nvSpPr>
            <p:cNvPr id="66" name="直角三角形 92"/>
            <p:cNvSpPr>
              <a:spLocks noChangeArrowheads="1"/>
            </p:cNvSpPr>
            <p:nvPr/>
          </p:nvSpPr>
          <p:spPr bwMode="auto">
            <a:xfrm>
              <a:off x="2591563" y="5322983"/>
              <a:ext cx="3748984" cy="319535"/>
            </a:xfrm>
            <a:prstGeom prst="rtTriangle">
              <a:avLst/>
            </a:prstGeom>
            <a:solidFill>
              <a:schemeClr val="bg1"/>
            </a:solidFill>
            <a:ln w="9525" algn="ctr">
              <a:solidFill>
                <a:srgbClr val="000000"/>
              </a:solidFill>
              <a:prstDash val="dash"/>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200" b="0">
                <a:solidFill>
                  <a:srgbClr val="000000"/>
                </a:solidFill>
                <a:latin typeface="Meiryo UI" panose="020B0604030504040204" pitchFamily="50" charset="-128"/>
                <a:ea typeface="Meiryo UI" panose="020B0604030504040204" pitchFamily="50" charset="-128"/>
              </a:endParaRPr>
            </a:p>
          </p:txBody>
        </p:sp>
        <p:sp>
          <p:nvSpPr>
            <p:cNvPr id="67" name="直角三角形 107"/>
            <p:cNvSpPr>
              <a:spLocks noChangeArrowheads="1"/>
            </p:cNvSpPr>
            <p:nvPr/>
          </p:nvSpPr>
          <p:spPr bwMode="auto">
            <a:xfrm rot="10800000">
              <a:off x="2591564" y="5282478"/>
              <a:ext cx="3748984" cy="319535"/>
            </a:xfrm>
            <a:prstGeom prst="rtTriangle">
              <a:avLst/>
            </a:prstGeom>
            <a:solidFill>
              <a:schemeClr val="bg1"/>
            </a:solidFill>
            <a:ln w="9525" algn="ctr">
              <a:solidFill>
                <a:srgbClr val="000000"/>
              </a:solidFill>
              <a:prstDash val="dash"/>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200" b="0">
                <a:solidFill>
                  <a:srgbClr val="000000"/>
                </a:solidFill>
                <a:latin typeface="Meiryo UI" panose="020B0604030504040204" pitchFamily="50" charset="-128"/>
                <a:ea typeface="Meiryo UI" panose="020B0604030504040204" pitchFamily="50" charset="-128"/>
              </a:endParaRPr>
            </a:p>
          </p:txBody>
        </p:sp>
        <p:sp>
          <p:nvSpPr>
            <p:cNvPr id="68" name="正方形/長方形 108"/>
            <p:cNvSpPr>
              <a:spLocks noChangeArrowheads="1"/>
            </p:cNvSpPr>
            <p:nvPr/>
          </p:nvSpPr>
          <p:spPr bwMode="auto">
            <a:xfrm>
              <a:off x="2591563" y="5692003"/>
              <a:ext cx="3748984" cy="238547"/>
            </a:xfrm>
            <a:prstGeom prst="rect">
              <a:avLst/>
            </a:prstGeom>
            <a:solidFill>
              <a:schemeClr val="bg1"/>
            </a:solidFill>
            <a:ln w="9525" algn="ctr">
              <a:solidFill>
                <a:srgbClr val="000000"/>
              </a:solidFill>
              <a:prstDash val="dash"/>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200" b="0">
                <a:solidFill>
                  <a:srgbClr val="000000"/>
                </a:solidFill>
                <a:latin typeface="Meiryo UI" panose="020B0604030504040204" pitchFamily="50" charset="-128"/>
                <a:ea typeface="Meiryo UI" panose="020B0604030504040204" pitchFamily="50" charset="-128"/>
              </a:endParaRPr>
            </a:p>
          </p:txBody>
        </p:sp>
        <p:sp>
          <p:nvSpPr>
            <p:cNvPr id="69" name="正方形/長方形 68"/>
            <p:cNvSpPr/>
            <p:nvPr/>
          </p:nvSpPr>
          <p:spPr>
            <a:xfrm>
              <a:off x="3888403" y="5264034"/>
              <a:ext cx="2212927" cy="254020"/>
            </a:xfrm>
            <a:prstGeom prst="rect">
              <a:avLst/>
            </a:prstGeom>
            <a:noFill/>
          </p:spPr>
          <p:txBody>
            <a:bodyPr wrap="none">
              <a:spAutoFit/>
            </a:bodyPr>
            <a:lstStyle/>
            <a:p>
              <a:pPr algn="ctr">
                <a:defRPr/>
              </a:pPr>
              <a:r>
                <a:rPr lang="ja-JP" altLang="en-US" sz="1050" b="0" dirty="0">
                  <a:latin typeface="Meiryo UI" panose="020B0604030504040204" pitchFamily="50" charset="-128"/>
                  <a:ea typeface="Meiryo UI" panose="020B0604030504040204" pitchFamily="50" charset="-128"/>
                </a:rPr>
                <a:t>アプリケーション（業務支援システム）</a:t>
              </a:r>
            </a:p>
          </p:txBody>
        </p:sp>
        <p:sp>
          <p:nvSpPr>
            <p:cNvPr id="70" name="正方形/長方形 69"/>
            <p:cNvSpPr/>
            <p:nvPr/>
          </p:nvSpPr>
          <p:spPr>
            <a:xfrm>
              <a:off x="2630169" y="5406920"/>
              <a:ext cx="822643" cy="253936"/>
            </a:xfrm>
            <a:prstGeom prst="rect">
              <a:avLst/>
            </a:prstGeom>
            <a:noFill/>
          </p:spPr>
          <p:txBody>
            <a:bodyPr wrap="none">
              <a:spAutoFit/>
            </a:bodyPr>
            <a:lstStyle/>
            <a:p>
              <a:pPr algn="ctr">
                <a:defRPr/>
              </a:pPr>
              <a:r>
                <a:rPr lang="ja-JP" altLang="en-US" sz="1050" b="0" dirty="0">
                  <a:latin typeface="Meiryo UI" panose="020B0604030504040204" pitchFamily="50" charset="-128"/>
                  <a:ea typeface="Meiryo UI" panose="020B0604030504040204" pitchFamily="50" charset="-128"/>
                </a:rPr>
                <a:t>データベース</a:t>
              </a:r>
            </a:p>
          </p:txBody>
        </p:sp>
        <p:sp>
          <p:nvSpPr>
            <p:cNvPr id="71" name="正方形/長方形 70"/>
            <p:cNvSpPr/>
            <p:nvPr/>
          </p:nvSpPr>
          <p:spPr>
            <a:xfrm>
              <a:off x="2323640" y="5714919"/>
              <a:ext cx="3643867" cy="253936"/>
            </a:xfrm>
            <a:prstGeom prst="rect">
              <a:avLst/>
            </a:prstGeom>
            <a:noFill/>
          </p:spPr>
          <p:txBody>
            <a:bodyPr wrap="none">
              <a:spAutoFit/>
            </a:bodyPr>
            <a:lstStyle/>
            <a:p>
              <a:pPr algn="ctr">
                <a:defRPr/>
              </a:pPr>
              <a:r>
                <a:rPr lang="ja-JP" altLang="en-US" sz="1050" b="0" dirty="0">
                  <a:latin typeface="Meiryo UI" panose="020B0604030504040204" pitchFamily="50" charset="-128"/>
                  <a:ea typeface="Meiryo UI" panose="020B0604030504040204" pitchFamily="50" charset="-128"/>
                </a:rPr>
                <a:t>ＩＴ基盤（ハードウエア、ネットワーク、</a:t>
              </a:r>
              <a:r>
                <a:rPr lang="en-US" altLang="ja-JP" sz="1050" b="0" dirty="0">
                  <a:latin typeface="Meiryo UI" panose="020B0604030504040204" pitchFamily="50" charset="-128"/>
                  <a:ea typeface="Meiryo UI" panose="020B0604030504040204" pitchFamily="50" charset="-128"/>
                </a:rPr>
                <a:t>OS</a:t>
              </a:r>
              <a:r>
                <a:rPr lang="ja-JP" altLang="en-US" sz="1050" b="0" dirty="0" err="1">
                  <a:latin typeface="Meiryo UI" panose="020B0604030504040204" pitchFamily="50" charset="-128"/>
                  <a:ea typeface="Meiryo UI" panose="020B0604030504040204" pitchFamily="50" charset="-128"/>
                </a:rPr>
                <a:t>、</a:t>
              </a:r>
              <a:r>
                <a:rPr lang="ja-JP" altLang="en-US" sz="1050" b="0" dirty="0">
                  <a:latin typeface="Meiryo UI" panose="020B0604030504040204" pitchFamily="50" charset="-128"/>
                  <a:ea typeface="Meiryo UI" panose="020B0604030504040204" pitchFamily="50" charset="-128"/>
                </a:rPr>
                <a:t>ミドルウエア・・・・・・）</a:t>
              </a:r>
            </a:p>
          </p:txBody>
        </p:sp>
        <p:sp>
          <p:nvSpPr>
            <p:cNvPr id="72" name="正方形/長方形 50"/>
            <p:cNvSpPr>
              <a:spLocks noChangeArrowheads="1"/>
            </p:cNvSpPr>
            <p:nvPr/>
          </p:nvSpPr>
          <p:spPr bwMode="auto">
            <a:xfrm>
              <a:off x="2772415" y="3998697"/>
              <a:ext cx="3447975" cy="43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ja-JP" altLang="en-US" sz="1200" b="0" dirty="0">
                  <a:latin typeface="Meiryo UI" panose="020B0604030504040204" pitchFamily="50" charset="-128"/>
                  <a:ea typeface="Meiryo UI" panose="020B0604030504040204" pitchFamily="50" charset="-128"/>
                </a:rPr>
                <a:t>リソース</a:t>
              </a:r>
              <a:endParaRPr lang="en-US" altLang="ja-JP" sz="1200" b="0" dirty="0">
                <a:latin typeface="Meiryo UI" panose="020B0604030504040204" pitchFamily="50" charset="-128"/>
                <a:ea typeface="Meiryo UI" panose="020B0604030504040204" pitchFamily="50" charset="-128"/>
              </a:endParaRPr>
            </a:p>
            <a:p>
              <a:pPr algn="ctr">
                <a:defRPr/>
              </a:pPr>
              <a:r>
                <a:rPr lang="ja-JP" altLang="en-US" sz="1050" b="0" dirty="0">
                  <a:latin typeface="Meiryo UI" panose="020B0604030504040204" pitchFamily="50" charset="-128"/>
                  <a:ea typeface="Meiryo UI" panose="020B0604030504040204" pitchFamily="50" charset="-128"/>
                </a:rPr>
                <a:t>（人・設備・資産、知的資産等の総称）</a:t>
              </a:r>
            </a:p>
          </p:txBody>
        </p:sp>
        <p:sp>
          <p:nvSpPr>
            <p:cNvPr id="73" name="台形 72"/>
            <p:cNvSpPr/>
            <p:nvPr/>
          </p:nvSpPr>
          <p:spPr bwMode="auto">
            <a:xfrm>
              <a:off x="1259561" y="6357908"/>
              <a:ext cx="6408597" cy="311175"/>
            </a:xfrm>
            <a:prstGeom prst="trapezoid">
              <a:avLst>
                <a:gd name="adj" fmla="val 67469"/>
              </a:avLst>
            </a:prstGeom>
            <a:solidFill>
              <a:schemeClr val="bg1"/>
            </a:solidFill>
            <a:ln w="9525" algn="ctr">
              <a:solidFill>
                <a:srgbClr val="000000"/>
              </a:solidFill>
              <a:round/>
              <a:headEnd/>
              <a:tailEnd/>
            </a:ln>
            <a:effectLst/>
          </p:spPr>
          <p:txBody>
            <a:bodyPr lIns="90000" tIns="46800" rIns="90000" bIns="46800" anchor="ctr"/>
            <a:lstStyle/>
            <a:p>
              <a:pPr marL="354013" indent="-354013" algn="ctr">
                <a:defRPr/>
              </a:pPr>
              <a:endParaRPr lang="ja-JP" altLang="en-US" sz="1300" b="0" dirty="0">
                <a:solidFill>
                  <a:srgbClr val="000000"/>
                </a:solidFill>
                <a:latin typeface="Meiryo UI" panose="020B0604030504040204" pitchFamily="50" charset="-128"/>
                <a:ea typeface="Meiryo UI" panose="020B0604030504040204" pitchFamily="50" charset="-128"/>
              </a:endParaRPr>
            </a:p>
          </p:txBody>
        </p:sp>
        <p:sp>
          <p:nvSpPr>
            <p:cNvPr id="74" name="正方形/長方形 50"/>
            <p:cNvSpPr>
              <a:spLocks noChangeArrowheads="1"/>
            </p:cNvSpPr>
            <p:nvPr/>
          </p:nvSpPr>
          <p:spPr bwMode="auto">
            <a:xfrm>
              <a:off x="2820218" y="6381328"/>
              <a:ext cx="34483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1200" b="0">
                  <a:latin typeface="Meiryo UI" panose="020B0604030504040204" pitchFamily="50" charset="-128"/>
                  <a:ea typeface="Meiryo UI" panose="020B0604030504040204" pitchFamily="50" charset="-128"/>
                </a:rPr>
                <a:t>収益・コスト構造</a:t>
              </a:r>
            </a:p>
          </p:txBody>
        </p:sp>
        <p:sp>
          <p:nvSpPr>
            <p:cNvPr id="75" name="四角形吹き出し 94"/>
            <p:cNvSpPr>
              <a:spLocks noChangeArrowheads="1"/>
            </p:cNvSpPr>
            <p:nvPr/>
          </p:nvSpPr>
          <p:spPr bwMode="auto">
            <a:xfrm>
              <a:off x="251520" y="2996905"/>
              <a:ext cx="1938296" cy="1520945"/>
            </a:xfrm>
            <a:prstGeom prst="wedgeRectCallout">
              <a:avLst>
                <a:gd name="adj1" fmla="val 58911"/>
                <a:gd name="adj2" fmla="val 90212"/>
              </a:avLst>
            </a:prstGeom>
            <a:solidFill>
              <a:srgbClr val="FFCCFF"/>
            </a:solidFill>
            <a:ln w="38100" algn="ctr">
              <a:solidFill>
                <a:srgbClr val="FF0000"/>
              </a:solidFill>
              <a:round/>
              <a:headEnd/>
              <a:tailEnd/>
            </a:ln>
            <a:effectLst/>
          </p:spPr>
          <p:txBody>
            <a:bodyPr lIns="90000" tIns="46800" rIns="90000" bIns="46800" anchor="ctr"/>
            <a:lstStyle/>
            <a:p>
              <a:pPr marL="354013" indent="-354013" algn="ctr">
                <a:defRPr/>
              </a:pPr>
              <a:r>
                <a:rPr lang="ja-JP" altLang="en-US" sz="1400" b="0" dirty="0">
                  <a:solidFill>
                    <a:srgbClr val="000000"/>
                  </a:solidFill>
                  <a:latin typeface="Meiryo UI" panose="020B0604030504040204" pitchFamily="50" charset="-128"/>
                  <a:ea typeface="Meiryo UI" panose="020B0604030504040204" pitchFamily="50" charset="-128"/>
                </a:rPr>
                <a:t>情報システム</a:t>
              </a:r>
            </a:p>
            <a:p>
              <a:pPr marL="171450" indent="-171450" algn="ctr">
                <a:buFont typeface="Wingdings" panose="05000000000000000000" pitchFamily="2" charset="2"/>
                <a:buChar char="l"/>
                <a:defRPr/>
              </a:pPr>
              <a:r>
                <a:rPr lang="ja-JP" altLang="en-US" sz="1050" b="0" dirty="0">
                  <a:solidFill>
                    <a:srgbClr val="000000"/>
                  </a:solidFill>
                  <a:latin typeface="Meiryo UI" panose="020B0604030504040204" pitchFamily="50" charset="-128"/>
                  <a:ea typeface="Meiryo UI" panose="020B0604030504040204" pitchFamily="50" charset="-128"/>
                </a:rPr>
                <a:t>リソースの一部に含まれるが、ビジョン・戦略の実現や意思決定を含め、ビジネスモデル全体を支援する必須要素</a:t>
              </a:r>
              <a:endParaRPr lang="en-US" altLang="ja-JP" sz="1050" b="0" dirty="0">
                <a:solidFill>
                  <a:srgbClr val="000000"/>
                </a:solidFill>
                <a:latin typeface="Meiryo UI" panose="020B0604030504040204" pitchFamily="50" charset="-128"/>
                <a:ea typeface="Meiryo UI" panose="020B0604030504040204" pitchFamily="50" charset="-128"/>
              </a:endParaRPr>
            </a:p>
            <a:p>
              <a:pPr marL="171450" indent="-171450" algn="ctr">
                <a:buFont typeface="Wingdings" panose="05000000000000000000" pitchFamily="2" charset="2"/>
                <a:buChar char="l"/>
                <a:defRPr/>
              </a:pPr>
              <a:r>
                <a:rPr lang="ja-JP" altLang="en-US" sz="1050" b="0" dirty="0">
                  <a:solidFill>
                    <a:srgbClr val="000000"/>
                  </a:solidFill>
                  <a:latin typeface="Meiryo UI" panose="020B0604030504040204" pitchFamily="50" charset="-128"/>
                  <a:ea typeface="Meiryo UI" panose="020B0604030504040204" pitchFamily="50" charset="-128"/>
                </a:rPr>
                <a:t>業務プロセスおよび組織・役割分担との関係が特に強い</a:t>
              </a:r>
              <a:endParaRPr lang="en-US" altLang="ja-JP" sz="1050" b="0" dirty="0">
                <a:solidFill>
                  <a:srgbClr val="000000"/>
                </a:solidFill>
                <a:latin typeface="Meiryo UI" panose="020B0604030504040204" pitchFamily="50" charset="-128"/>
                <a:ea typeface="Meiryo UI" panose="020B0604030504040204" pitchFamily="50" charset="-128"/>
              </a:endParaRPr>
            </a:p>
          </p:txBody>
        </p:sp>
        <p:sp>
          <p:nvSpPr>
            <p:cNvPr id="76" name="下リボン 116"/>
            <p:cNvSpPr>
              <a:spLocks noChangeArrowheads="1"/>
            </p:cNvSpPr>
            <p:nvPr/>
          </p:nvSpPr>
          <p:spPr bwMode="auto">
            <a:xfrm>
              <a:off x="3455165" y="764704"/>
              <a:ext cx="2105590" cy="299006"/>
            </a:xfrm>
            <a:prstGeom prst="ribbon">
              <a:avLst>
                <a:gd name="adj1" fmla="val 16667"/>
                <a:gd name="adj2" fmla="val 50000"/>
              </a:avLst>
            </a:prstGeom>
            <a:solidFill>
              <a:srgbClr val="FFFF00"/>
            </a:solidFill>
            <a:ln w="9525" algn="ctr">
              <a:solidFill>
                <a:schemeClr val="tx1"/>
              </a:solidFill>
              <a:round/>
              <a:headEnd/>
              <a:tailEnd/>
            </a:ln>
          </p:spPr>
          <p:txBody>
            <a:bodyPr lIns="36000" tIns="36000" rIns="36000" bIns="36000" anchor="ctr"/>
            <a:lstStyle>
              <a:lvl1pPr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1200" b="0">
                  <a:latin typeface="Meiryo UI" panose="020B0604030504040204" pitchFamily="50" charset="-128"/>
                  <a:ea typeface="Meiryo UI" panose="020B0604030504040204" pitchFamily="50" charset="-128"/>
                </a:rPr>
                <a:t>ビジョン・戦略</a:t>
              </a:r>
            </a:p>
          </p:txBody>
        </p:sp>
        <p:sp>
          <p:nvSpPr>
            <p:cNvPr id="77" name="正方形/長方形 76"/>
            <p:cNvSpPr/>
            <p:nvPr/>
          </p:nvSpPr>
          <p:spPr>
            <a:xfrm>
              <a:off x="3099433" y="3665296"/>
              <a:ext cx="468303" cy="431834"/>
            </a:xfrm>
            <a:prstGeom prst="rect">
              <a:avLst/>
            </a:prstGeom>
          </p:spPr>
          <p:txBody>
            <a:bodyPr wrap="none">
              <a:spAutoFit/>
            </a:bodyPr>
            <a:lstStyle/>
            <a:p>
              <a:pPr algn="ctr">
                <a:defRPr/>
              </a:pPr>
              <a:r>
                <a:rPr lang="ja-JP" altLang="en-US" sz="1050" b="0" dirty="0">
                  <a:latin typeface="Meiryo UI" panose="020B0604030504040204" pitchFamily="50" charset="-128"/>
                  <a:ea typeface="Meiryo UI" panose="020B0604030504040204" pitchFamily="50" charset="-128"/>
                </a:rPr>
                <a:t>商品</a:t>
              </a:r>
              <a:endParaRPr lang="en-US" altLang="ja-JP" sz="1050" b="0" dirty="0">
                <a:latin typeface="Meiryo UI" panose="020B0604030504040204" pitchFamily="50" charset="-128"/>
                <a:ea typeface="Meiryo UI" panose="020B0604030504040204" pitchFamily="50" charset="-128"/>
              </a:endParaRPr>
            </a:p>
            <a:p>
              <a:pPr algn="ctr">
                <a:defRPr/>
              </a:pPr>
              <a:r>
                <a:rPr lang="ja-JP" altLang="en-US" sz="1050" b="0" dirty="0">
                  <a:latin typeface="Meiryo UI" panose="020B0604030504040204" pitchFamily="50" charset="-128"/>
                  <a:ea typeface="Meiryo UI" panose="020B0604030504040204" pitchFamily="50" charset="-128"/>
                </a:rPr>
                <a:t>企画</a:t>
              </a:r>
            </a:p>
          </p:txBody>
        </p:sp>
        <p:sp>
          <p:nvSpPr>
            <p:cNvPr id="78" name="正方形/長方形 77"/>
            <p:cNvSpPr/>
            <p:nvPr/>
          </p:nvSpPr>
          <p:spPr>
            <a:xfrm>
              <a:off x="3682769" y="3665296"/>
              <a:ext cx="471594" cy="415531"/>
            </a:xfrm>
            <a:prstGeom prst="rect">
              <a:avLst/>
            </a:prstGeom>
          </p:spPr>
          <p:txBody>
            <a:bodyPr wrap="none">
              <a:spAutoFit/>
            </a:bodyPr>
            <a:lstStyle/>
            <a:p>
              <a:pPr algn="ctr">
                <a:defRPr/>
              </a:pPr>
              <a:r>
                <a:rPr lang="en-US" altLang="ja-JP" sz="1050" b="0" dirty="0">
                  <a:latin typeface="Meiryo UI" panose="020B0604030504040204" pitchFamily="50" charset="-128"/>
                  <a:ea typeface="Meiryo UI" panose="020B0604030504040204" pitchFamily="50" charset="-128"/>
                </a:rPr>
                <a:t>SCM</a:t>
              </a:r>
            </a:p>
            <a:p>
              <a:pPr algn="ctr">
                <a:defRPr/>
              </a:pPr>
              <a:r>
                <a:rPr lang="ja-JP" altLang="en-US" sz="1050" b="0" dirty="0">
                  <a:latin typeface="Meiryo UI" panose="020B0604030504040204" pitchFamily="50" charset="-128"/>
                  <a:ea typeface="Meiryo UI" panose="020B0604030504040204" pitchFamily="50" charset="-128"/>
                </a:rPr>
                <a:t>開発</a:t>
              </a:r>
            </a:p>
          </p:txBody>
        </p:sp>
        <p:sp>
          <p:nvSpPr>
            <p:cNvPr id="79" name="正方形/長方形 78"/>
            <p:cNvSpPr/>
            <p:nvPr/>
          </p:nvSpPr>
          <p:spPr>
            <a:xfrm>
              <a:off x="4251932" y="3736738"/>
              <a:ext cx="454015" cy="254020"/>
            </a:xfrm>
            <a:prstGeom prst="rect">
              <a:avLst/>
            </a:prstGeom>
          </p:spPr>
          <p:txBody>
            <a:bodyPr wrap="none">
              <a:spAutoFit/>
            </a:bodyPr>
            <a:lstStyle/>
            <a:p>
              <a:pPr algn="ctr">
                <a:defRPr/>
              </a:pPr>
              <a:r>
                <a:rPr lang="ja-JP" altLang="en-US" sz="1050" b="0" dirty="0">
                  <a:latin typeface="Meiryo UI" panose="020B0604030504040204" pitchFamily="50" charset="-128"/>
                  <a:ea typeface="Meiryo UI" panose="020B0604030504040204" pitchFamily="50" charset="-128"/>
                </a:rPr>
                <a:t>仕入</a:t>
              </a:r>
            </a:p>
          </p:txBody>
        </p:sp>
        <p:sp>
          <p:nvSpPr>
            <p:cNvPr id="80" name="正方形/長方形 79"/>
            <p:cNvSpPr/>
            <p:nvPr/>
          </p:nvSpPr>
          <p:spPr>
            <a:xfrm>
              <a:off x="4756746" y="3736738"/>
              <a:ext cx="454015" cy="254020"/>
            </a:xfrm>
            <a:prstGeom prst="rect">
              <a:avLst/>
            </a:prstGeom>
          </p:spPr>
          <p:txBody>
            <a:bodyPr wrap="none">
              <a:spAutoFit/>
            </a:bodyPr>
            <a:lstStyle/>
            <a:p>
              <a:pPr algn="ctr">
                <a:defRPr/>
              </a:pPr>
              <a:r>
                <a:rPr lang="ja-JP" altLang="en-US" sz="1050" b="0" dirty="0">
                  <a:latin typeface="Meiryo UI" panose="020B0604030504040204" pitchFamily="50" charset="-128"/>
                  <a:ea typeface="Meiryo UI" panose="020B0604030504040204" pitchFamily="50" charset="-128"/>
                </a:rPr>
                <a:t>流通</a:t>
              </a:r>
            </a:p>
          </p:txBody>
        </p:sp>
        <p:sp>
          <p:nvSpPr>
            <p:cNvPr id="81" name="正方形/長方形 80"/>
            <p:cNvSpPr/>
            <p:nvPr/>
          </p:nvSpPr>
          <p:spPr>
            <a:xfrm>
              <a:off x="5315534" y="3736738"/>
              <a:ext cx="454015" cy="254020"/>
            </a:xfrm>
            <a:prstGeom prst="rect">
              <a:avLst/>
            </a:prstGeom>
          </p:spPr>
          <p:txBody>
            <a:bodyPr wrap="none">
              <a:spAutoFit/>
            </a:bodyPr>
            <a:lstStyle/>
            <a:p>
              <a:pPr algn="ctr">
                <a:defRPr/>
              </a:pPr>
              <a:r>
                <a:rPr lang="ja-JP" altLang="en-US" sz="1050" b="0" dirty="0">
                  <a:latin typeface="Meiryo UI" panose="020B0604030504040204" pitchFamily="50" charset="-128"/>
                  <a:ea typeface="Meiryo UI" panose="020B0604030504040204" pitchFamily="50" charset="-128"/>
                </a:rPr>
                <a:t>販売</a:t>
              </a:r>
            </a:p>
          </p:txBody>
        </p:sp>
        <p:grpSp>
          <p:nvGrpSpPr>
            <p:cNvPr id="82" name="グループ化 7"/>
            <p:cNvGrpSpPr>
              <a:grpSpLocks/>
            </p:cNvGrpSpPr>
            <p:nvPr/>
          </p:nvGrpSpPr>
          <p:grpSpPr bwMode="auto">
            <a:xfrm>
              <a:off x="2843808" y="4665917"/>
              <a:ext cx="3241610" cy="307958"/>
              <a:chOff x="2843808" y="4365104"/>
              <a:chExt cx="3241610" cy="339940"/>
            </a:xfrm>
          </p:grpSpPr>
          <p:sp>
            <p:nvSpPr>
              <p:cNvPr id="96" name="上下矢印 4"/>
              <p:cNvSpPr>
                <a:spLocks noChangeArrowheads="1"/>
              </p:cNvSpPr>
              <p:nvPr/>
            </p:nvSpPr>
            <p:spPr bwMode="auto">
              <a:xfrm>
                <a:off x="3390924"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97" name="上下矢印 74"/>
              <p:cNvSpPr>
                <a:spLocks noChangeArrowheads="1"/>
              </p:cNvSpPr>
              <p:nvPr/>
            </p:nvSpPr>
            <p:spPr bwMode="auto">
              <a:xfrm>
                <a:off x="2843808"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98" name="上下矢印 75"/>
              <p:cNvSpPr>
                <a:spLocks noChangeArrowheads="1"/>
              </p:cNvSpPr>
              <p:nvPr/>
            </p:nvSpPr>
            <p:spPr bwMode="auto">
              <a:xfrm>
                <a:off x="3117366"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99" name="上下矢印 76"/>
              <p:cNvSpPr>
                <a:spLocks noChangeArrowheads="1"/>
              </p:cNvSpPr>
              <p:nvPr/>
            </p:nvSpPr>
            <p:spPr bwMode="auto">
              <a:xfrm>
                <a:off x="4211598"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100" name="上下矢印 77"/>
              <p:cNvSpPr>
                <a:spLocks noChangeArrowheads="1"/>
              </p:cNvSpPr>
              <p:nvPr/>
            </p:nvSpPr>
            <p:spPr bwMode="auto">
              <a:xfrm>
                <a:off x="3664482"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101" name="上下矢印 78"/>
              <p:cNvSpPr>
                <a:spLocks noChangeArrowheads="1"/>
              </p:cNvSpPr>
              <p:nvPr/>
            </p:nvSpPr>
            <p:spPr bwMode="auto">
              <a:xfrm>
                <a:off x="3938040"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102" name="上下矢印 82"/>
              <p:cNvSpPr>
                <a:spLocks noChangeArrowheads="1"/>
              </p:cNvSpPr>
              <p:nvPr/>
            </p:nvSpPr>
            <p:spPr bwMode="auto">
              <a:xfrm>
                <a:off x="5032272"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103" name="上下矢印 83"/>
              <p:cNvSpPr>
                <a:spLocks noChangeArrowheads="1"/>
              </p:cNvSpPr>
              <p:nvPr/>
            </p:nvSpPr>
            <p:spPr bwMode="auto">
              <a:xfrm>
                <a:off x="4485156"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104" name="上下矢印 84"/>
              <p:cNvSpPr>
                <a:spLocks noChangeArrowheads="1"/>
              </p:cNvSpPr>
              <p:nvPr/>
            </p:nvSpPr>
            <p:spPr bwMode="auto">
              <a:xfrm>
                <a:off x="4758714"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105" name="上下矢印 85"/>
              <p:cNvSpPr>
                <a:spLocks noChangeArrowheads="1"/>
              </p:cNvSpPr>
              <p:nvPr/>
            </p:nvSpPr>
            <p:spPr bwMode="auto">
              <a:xfrm>
                <a:off x="5852943"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106" name="上下矢印 86"/>
              <p:cNvSpPr>
                <a:spLocks noChangeArrowheads="1"/>
              </p:cNvSpPr>
              <p:nvPr/>
            </p:nvSpPr>
            <p:spPr bwMode="auto">
              <a:xfrm>
                <a:off x="5305830"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107" name="上下矢印 88"/>
              <p:cNvSpPr>
                <a:spLocks noChangeArrowheads="1"/>
              </p:cNvSpPr>
              <p:nvPr/>
            </p:nvSpPr>
            <p:spPr bwMode="auto">
              <a:xfrm>
                <a:off x="5579388"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grpSp>
        <p:grpSp>
          <p:nvGrpSpPr>
            <p:cNvPr id="83" name="グループ化 97"/>
            <p:cNvGrpSpPr>
              <a:grpSpLocks/>
            </p:cNvGrpSpPr>
            <p:nvPr/>
          </p:nvGrpSpPr>
          <p:grpSpPr bwMode="auto">
            <a:xfrm>
              <a:off x="2843808" y="6021288"/>
              <a:ext cx="3241610" cy="307958"/>
              <a:chOff x="2843808" y="4365104"/>
              <a:chExt cx="3241610" cy="339940"/>
            </a:xfrm>
          </p:grpSpPr>
          <p:sp>
            <p:nvSpPr>
              <p:cNvPr id="84" name="上下矢印 98"/>
              <p:cNvSpPr>
                <a:spLocks noChangeArrowheads="1"/>
              </p:cNvSpPr>
              <p:nvPr/>
            </p:nvSpPr>
            <p:spPr bwMode="auto">
              <a:xfrm>
                <a:off x="3390924"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85" name="上下矢印 99"/>
              <p:cNvSpPr>
                <a:spLocks noChangeArrowheads="1"/>
              </p:cNvSpPr>
              <p:nvPr/>
            </p:nvSpPr>
            <p:spPr bwMode="auto">
              <a:xfrm>
                <a:off x="2843808"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86" name="上下矢印 101"/>
              <p:cNvSpPr>
                <a:spLocks noChangeArrowheads="1"/>
              </p:cNvSpPr>
              <p:nvPr/>
            </p:nvSpPr>
            <p:spPr bwMode="auto">
              <a:xfrm>
                <a:off x="3117366"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87" name="上下矢印 102"/>
              <p:cNvSpPr>
                <a:spLocks noChangeArrowheads="1"/>
              </p:cNvSpPr>
              <p:nvPr/>
            </p:nvSpPr>
            <p:spPr bwMode="auto">
              <a:xfrm>
                <a:off x="4211598"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88" name="上下矢印 103"/>
              <p:cNvSpPr>
                <a:spLocks noChangeArrowheads="1"/>
              </p:cNvSpPr>
              <p:nvPr/>
            </p:nvSpPr>
            <p:spPr bwMode="auto">
              <a:xfrm>
                <a:off x="3664482"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89" name="上下矢印 104"/>
              <p:cNvSpPr>
                <a:spLocks noChangeArrowheads="1"/>
              </p:cNvSpPr>
              <p:nvPr/>
            </p:nvSpPr>
            <p:spPr bwMode="auto">
              <a:xfrm>
                <a:off x="3938040"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90" name="上下矢印 105"/>
              <p:cNvSpPr>
                <a:spLocks noChangeArrowheads="1"/>
              </p:cNvSpPr>
              <p:nvPr/>
            </p:nvSpPr>
            <p:spPr bwMode="auto">
              <a:xfrm>
                <a:off x="5032272"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91" name="上下矢印 106"/>
              <p:cNvSpPr>
                <a:spLocks noChangeArrowheads="1"/>
              </p:cNvSpPr>
              <p:nvPr/>
            </p:nvSpPr>
            <p:spPr bwMode="auto">
              <a:xfrm>
                <a:off x="4485156"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92" name="上下矢印 117"/>
              <p:cNvSpPr>
                <a:spLocks noChangeArrowheads="1"/>
              </p:cNvSpPr>
              <p:nvPr/>
            </p:nvSpPr>
            <p:spPr bwMode="auto">
              <a:xfrm>
                <a:off x="4758714"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93" name="上下矢印 118"/>
              <p:cNvSpPr>
                <a:spLocks noChangeArrowheads="1"/>
              </p:cNvSpPr>
              <p:nvPr/>
            </p:nvSpPr>
            <p:spPr bwMode="auto">
              <a:xfrm>
                <a:off x="5852943"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94" name="上下矢印 119"/>
              <p:cNvSpPr>
                <a:spLocks noChangeArrowheads="1"/>
              </p:cNvSpPr>
              <p:nvPr/>
            </p:nvSpPr>
            <p:spPr bwMode="auto">
              <a:xfrm>
                <a:off x="5305830"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sp>
            <p:nvSpPr>
              <p:cNvPr id="95" name="上下矢印 120"/>
              <p:cNvSpPr>
                <a:spLocks noChangeArrowheads="1"/>
              </p:cNvSpPr>
              <p:nvPr/>
            </p:nvSpPr>
            <p:spPr bwMode="auto">
              <a:xfrm>
                <a:off x="5579388" y="4365104"/>
                <a:ext cx="232475" cy="339940"/>
              </a:xfrm>
              <a:prstGeom prst="upDownArrow">
                <a:avLst>
                  <a:gd name="adj1" fmla="val 50000"/>
                  <a:gd name="adj2" fmla="val 50001"/>
                </a:avLst>
              </a:prstGeom>
              <a:solidFill>
                <a:srgbClr val="FF9933"/>
              </a:solidFill>
              <a:ln w="9525" algn="ctr">
                <a:solidFill>
                  <a:srgbClr val="000000"/>
                </a:solidFill>
                <a:round/>
                <a:headEnd/>
                <a:tailEnd/>
              </a:ln>
            </p:spPr>
            <p:txBody>
              <a:bodyPr lIns="90000" tIns="46800" rIns="90000" bIns="46800" anchor="ctr"/>
              <a:lstStyle>
                <a:lvl1pPr marL="354013" indent="-354013" eaLnBrk="0" hangingPunct="0">
                  <a:defRPr sz="1600" b="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sz="1600" b="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sz="1600" b="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sz="1600" b="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sz="1600" b="1">
                    <a:solidFill>
                      <a:schemeClr val="tx1"/>
                    </a:solidFill>
                    <a:latin typeface="Arial" panose="020B0604020202020204" pitchFamily="34" charset="0"/>
                    <a:ea typeface="ＭＳ Ｐゴシック" panose="020B0600070205080204" pitchFamily="50" charset="-128"/>
                  </a:defRPr>
                </a:lvl5pPr>
                <a:lvl6pPr marL="25146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6pPr>
                <a:lvl7pPr marL="29718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7pPr>
                <a:lvl8pPr marL="34290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8pPr>
                <a:lvl9pPr marL="3886200" indent="-228600" algn="ctr" eaLnBrk="0" fontAlgn="base" hangingPunct="0">
                  <a:spcBef>
                    <a:spcPct val="0"/>
                  </a:spcBef>
                  <a:spcAft>
                    <a:spcPct val="0"/>
                  </a:spcAft>
                  <a:buClr>
                    <a:schemeClr val="tx1"/>
                  </a:buClr>
                  <a:buFont typeface="Wingdings" panose="05000000000000000000" pitchFamily="2" charset="2"/>
                  <a:defRPr sz="1600" b="1">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300" b="0">
                  <a:solidFill>
                    <a:srgbClr val="000000"/>
                  </a:solidFill>
                  <a:latin typeface="Meiryo UI" panose="020B0604030504040204" pitchFamily="50" charset="-128"/>
                  <a:ea typeface="Meiryo UI" panose="020B0604030504040204" pitchFamily="50" charset="-128"/>
                </a:endParaRPr>
              </a:p>
            </p:txBody>
          </p:sp>
        </p:grpSp>
      </p:grpSp>
    </p:spTree>
    <p:extLst>
      <p:ext uri="{BB962C8B-B14F-4D97-AF65-F5344CB8AC3E}">
        <p14:creationId xmlns:p14="http://schemas.microsoft.com/office/powerpoint/2010/main" val="1043348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886" y="0"/>
            <a:ext cx="881743" cy="551089"/>
          </a:xfrm>
          <a:prstGeom prst="rect">
            <a:avLst/>
          </a:prstGeom>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2868" y="2023610"/>
            <a:ext cx="4686300" cy="264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5C"/>
                  </a:outerShdw>
                </a:effectLst>
              </a14:hiddenEffects>
            </a:ext>
          </a:extLst>
        </p:spPr>
      </p:pic>
      <p:sp>
        <p:nvSpPr>
          <p:cNvPr id="5" name="AutoShape 4"/>
          <p:cNvSpPr>
            <a:spLocks noChangeArrowheads="1"/>
          </p:cNvSpPr>
          <p:nvPr/>
        </p:nvSpPr>
        <p:spPr bwMode="auto">
          <a:xfrm>
            <a:off x="1778846" y="2233351"/>
            <a:ext cx="484816" cy="2552219"/>
          </a:xfrm>
          <a:prstGeom prst="roundRect">
            <a:avLst>
              <a:gd name="adj" fmla="val 16667"/>
            </a:avLst>
          </a:prstGeom>
          <a:solidFill>
            <a:schemeClr val="tx1"/>
          </a:solidFill>
          <a:ln w="9525">
            <a:solidFill>
              <a:srgbClr val="000000"/>
            </a:solidFill>
            <a:round/>
            <a:headEnd/>
            <a:tailEnd/>
          </a:ln>
          <a:effectLst/>
        </p:spPr>
        <p:txBody>
          <a:bodyPr vert="eaVert" wrap="none" anchor="ctr"/>
          <a:lstStyle/>
          <a:p>
            <a:pPr algn="ctr" eaLnBrk="1" fontAlgn="auto" hangingPunct="1">
              <a:spcBef>
                <a:spcPts val="0"/>
              </a:spcBef>
              <a:spcAft>
                <a:spcPts val="0"/>
              </a:spcAft>
              <a:defRPr/>
            </a:pPr>
            <a:r>
              <a:rPr lang="ja-JP" altLang="en-US" sz="1200" kern="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eiryo UI" panose="020B0604030504040204" pitchFamily="50" charset="-128"/>
                <a:ea typeface="Meiryo UI" panose="020B0604030504040204" pitchFamily="50" charset="-128"/>
              </a:rPr>
              <a:t>エンドユーザーコンピューティング</a:t>
            </a:r>
          </a:p>
        </p:txBody>
      </p:sp>
      <p:sp>
        <p:nvSpPr>
          <p:cNvPr id="6" name="角丸四角形 1"/>
          <p:cNvSpPr>
            <a:spLocks noChangeArrowheads="1"/>
          </p:cNvSpPr>
          <p:nvPr/>
        </p:nvSpPr>
        <p:spPr bwMode="auto">
          <a:xfrm>
            <a:off x="8711293" y="2288722"/>
            <a:ext cx="503238" cy="2297113"/>
          </a:xfrm>
          <a:prstGeom prst="roundRect">
            <a:avLst>
              <a:gd name="adj" fmla="val 16667"/>
            </a:avLst>
          </a:pr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1600">
                <a:latin typeface="Meiryo UI" panose="020B0604030504040204" pitchFamily="50" charset="-128"/>
                <a:ea typeface="Meiryo UI" panose="020B0604030504040204" pitchFamily="50" charset="-128"/>
              </a:rPr>
              <a:t>情報要求</a:t>
            </a:r>
          </a:p>
        </p:txBody>
      </p:sp>
      <p:sp>
        <p:nvSpPr>
          <p:cNvPr id="7" name="角丸四角形 38"/>
          <p:cNvSpPr>
            <a:spLocks noChangeArrowheads="1"/>
          </p:cNvSpPr>
          <p:nvPr/>
        </p:nvSpPr>
        <p:spPr bwMode="auto">
          <a:xfrm>
            <a:off x="8071531" y="2288722"/>
            <a:ext cx="501650" cy="2297113"/>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1600">
                <a:latin typeface="Meiryo UI" panose="020B0604030504040204" pitchFamily="50" charset="-128"/>
                <a:ea typeface="Meiryo UI" panose="020B0604030504040204" pitchFamily="50" charset="-128"/>
              </a:rPr>
              <a:t>分析・評価・統合</a:t>
            </a:r>
          </a:p>
        </p:txBody>
      </p:sp>
      <p:sp>
        <p:nvSpPr>
          <p:cNvPr id="8" name="角丸四角形 40"/>
          <p:cNvSpPr>
            <a:spLocks noChangeArrowheads="1"/>
          </p:cNvSpPr>
          <p:nvPr/>
        </p:nvSpPr>
        <p:spPr bwMode="auto">
          <a:xfrm>
            <a:off x="7430181" y="2306185"/>
            <a:ext cx="503237" cy="2297112"/>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1600">
                <a:latin typeface="Meiryo UI" panose="020B0604030504040204" pitchFamily="50" charset="-128"/>
                <a:ea typeface="Meiryo UI" panose="020B0604030504040204" pitchFamily="50" charset="-128"/>
              </a:rPr>
              <a:t>情報流通</a:t>
            </a:r>
          </a:p>
        </p:txBody>
      </p:sp>
      <p:sp>
        <p:nvSpPr>
          <p:cNvPr id="9" name="左矢印 2"/>
          <p:cNvSpPr>
            <a:spLocks noChangeArrowheads="1"/>
          </p:cNvSpPr>
          <p:nvPr/>
        </p:nvSpPr>
        <p:spPr bwMode="auto">
          <a:xfrm>
            <a:off x="6953931" y="2723697"/>
            <a:ext cx="457200" cy="1462088"/>
          </a:xfrm>
          <a:prstGeom prst="leftArrow">
            <a:avLst>
              <a:gd name="adj1" fmla="val 50000"/>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1600">
                <a:latin typeface="Meiryo UI" panose="020B0604030504040204" pitchFamily="50" charset="-128"/>
                <a:ea typeface="Meiryo UI" panose="020B0604030504040204" pitchFamily="50" charset="-128"/>
              </a:rPr>
              <a:t>蓄積</a:t>
            </a:r>
          </a:p>
        </p:txBody>
      </p:sp>
      <p:sp>
        <p:nvSpPr>
          <p:cNvPr id="10" name="左矢印 3"/>
          <p:cNvSpPr>
            <a:spLocks noChangeArrowheads="1"/>
          </p:cNvSpPr>
          <p:nvPr/>
        </p:nvSpPr>
        <p:spPr bwMode="auto">
          <a:xfrm>
            <a:off x="7830231" y="3225347"/>
            <a:ext cx="252412" cy="457200"/>
          </a:xfrm>
          <a:prstGeom prst="leftArrow">
            <a:avLst>
              <a:gd name="adj1" fmla="val 50000"/>
              <a:gd name="adj2" fmla="val 50000"/>
            </a:avLst>
          </a:prstGeom>
          <a:solidFill>
            <a:schemeClr val="tx1"/>
          </a:solidFill>
          <a:ln w="9525" algn="ctr">
            <a:solidFill>
              <a:schemeClr val="tx1"/>
            </a:solidFill>
            <a:round/>
            <a:headEnd/>
            <a:tailEnd/>
          </a:ln>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600">
              <a:latin typeface="Meiryo UI" panose="020B0604030504040204" pitchFamily="50" charset="-128"/>
              <a:ea typeface="Meiryo UI" panose="020B0604030504040204" pitchFamily="50" charset="-128"/>
            </a:endParaRPr>
          </a:p>
        </p:txBody>
      </p:sp>
      <p:sp>
        <p:nvSpPr>
          <p:cNvPr id="11" name="左矢印 42"/>
          <p:cNvSpPr>
            <a:spLocks noChangeArrowheads="1"/>
          </p:cNvSpPr>
          <p:nvPr/>
        </p:nvSpPr>
        <p:spPr bwMode="auto">
          <a:xfrm>
            <a:off x="8458881" y="3212647"/>
            <a:ext cx="252412" cy="457200"/>
          </a:xfrm>
          <a:prstGeom prst="leftArrow">
            <a:avLst>
              <a:gd name="adj1" fmla="val 50000"/>
              <a:gd name="adj2" fmla="val 50000"/>
            </a:avLst>
          </a:prstGeom>
          <a:solidFill>
            <a:schemeClr val="tx1"/>
          </a:solidFill>
          <a:ln w="9525" algn="ctr">
            <a:solidFill>
              <a:schemeClr val="tx1"/>
            </a:solidFill>
            <a:round/>
            <a:headEnd/>
            <a:tailEnd/>
          </a:ln>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600">
              <a:latin typeface="Meiryo UI" panose="020B0604030504040204" pitchFamily="50" charset="-128"/>
              <a:ea typeface="Meiryo UI" panose="020B0604030504040204" pitchFamily="50" charset="-128"/>
            </a:endParaRPr>
          </a:p>
        </p:txBody>
      </p:sp>
      <p:sp>
        <p:nvSpPr>
          <p:cNvPr id="12" name="角丸四角形 4"/>
          <p:cNvSpPr>
            <a:spLocks noChangeArrowheads="1"/>
          </p:cNvSpPr>
          <p:nvPr/>
        </p:nvSpPr>
        <p:spPr bwMode="auto">
          <a:xfrm>
            <a:off x="9414556" y="2517322"/>
            <a:ext cx="958850" cy="18415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1600" dirty="0">
                <a:latin typeface="Meiryo UI" panose="020B0604030504040204" pitchFamily="50" charset="-128"/>
                <a:ea typeface="Meiryo UI" panose="020B0604030504040204" pitchFamily="50" charset="-128"/>
              </a:rPr>
              <a:t>経営ビジョン</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経営目標</a:t>
            </a:r>
            <a:br>
              <a:rPr lang="en-US" altLang="ja-JP"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中期経営計画</a:t>
            </a:r>
          </a:p>
        </p:txBody>
      </p:sp>
      <p:sp>
        <p:nvSpPr>
          <p:cNvPr id="13" name="左矢印 44"/>
          <p:cNvSpPr>
            <a:spLocks noChangeArrowheads="1"/>
          </p:cNvSpPr>
          <p:nvPr/>
        </p:nvSpPr>
        <p:spPr bwMode="auto">
          <a:xfrm>
            <a:off x="9136743" y="3225347"/>
            <a:ext cx="252413" cy="457200"/>
          </a:xfrm>
          <a:prstGeom prst="leftArrow">
            <a:avLst>
              <a:gd name="adj1" fmla="val 50000"/>
              <a:gd name="adj2" fmla="val 50000"/>
            </a:avLst>
          </a:prstGeom>
          <a:solidFill>
            <a:schemeClr val="tx1"/>
          </a:solidFill>
          <a:ln w="9525" algn="ctr">
            <a:solidFill>
              <a:schemeClr val="tx1"/>
            </a:solidFill>
            <a:round/>
            <a:headEnd/>
            <a:tailEnd/>
          </a:ln>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600">
              <a:latin typeface="Meiryo UI" panose="020B0604030504040204" pitchFamily="50" charset="-128"/>
              <a:ea typeface="Meiryo UI" panose="020B0604030504040204" pitchFamily="50" charset="-128"/>
            </a:endParaRPr>
          </a:p>
        </p:txBody>
      </p:sp>
      <p:sp>
        <p:nvSpPr>
          <p:cNvPr id="14" name="角丸四角形 5"/>
          <p:cNvSpPr>
            <a:spLocks noChangeArrowheads="1"/>
          </p:cNvSpPr>
          <p:nvPr/>
        </p:nvSpPr>
        <p:spPr bwMode="auto">
          <a:xfrm>
            <a:off x="7811181" y="1336222"/>
            <a:ext cx="2308225" cy="687388"/>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1600">
                <a:latin typeface="Meiryo UI" panose="020B0604030504040204" pitchFamily="50" charset="-128"/>
                <a:ea typeface="Meiryo UI" panose="020B0604030504040204" pitchFamily="50" charset="-128"/>
              </a:rPr>
              <a:t>国内外社会動向</a:t>
            </a:r>
            <a:br>
              <a:rPr lang="en-US" altLang="ja-JP" sz="1600">
                <a:latin typeface="Meiryo UI" panose="020B0604030504040204" pitchFamily="50" charset="-128"/>
                <a:ea typeface="Meiryo UI" panose="020B0604030504040204" pitchFamily="50" charset="-128"/>
              </a:rPr>
            </a:br>
            <a:r>
              <a:rPr lang="ja-JP" altLang="en-US" sz="1600">
                <a:latin typeface="Meiryo UI" panose="020B0604030504040204" pitchFamily="50" charset="-128"/>
                <a:ea typeface="Meiryo UI" panose="020B0604030504040204" pitchFamily="50" charset="-128"/>
              </a:rPr>
              <a:t>金融経済の状況</a:t>
            </a:r>
          </a:p>
        </p:txBody>
      </p:sp>
      <p:sp>
        <p:nvSpPr>
          <p:cNvPr id="15" name="下矢印 6"/>
          <p:cNvSpPr>
            <a:spLocks noChangeArrowheads="1"/>
          </p:cNvSpPr>
          <p:nvPr/>
        </p:nvSpPr>
        <p:spPr bwMode="auto">
          <a:xfrm>
            <a:off x="8730343" y="2023610"/>
            <a:ext cx="457200" cy="233362"/>
          </a:xfrm>
          <a:prstGeom prst="downArrow">
            <a:avLst>
              <a:gd name="adj1" fmla="val 50000"/>
              <a:gd name="adj2" fmla="val 50000"/>
            </a:avLst>
          </a:prstGeom>
          <a:solidFill>
            <a:schemeClr val="tx1"/>
          </a:solidFill>
          <a:ln w="9525" algn="ctr">
            <a:solidFill>
              <a:schemeClr val="tx1"/>
            </a:solidFill>
            <a:round/>
            <a:headEnd/>
            <a:tailEnd/>
          </a:ln>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600">
              <a:latin typeface="Meiryo UI" panose="020B0604030504040204" pitchFamily="50" charset="-128"/>
              <a:ea typeface="Meiryo UI" panose="020B0604030504040204" pitchFamily="50" charset="-128"/>
            </a:endParaRPr>
          </a:p>
        </p:txBody>
      </p:sp>
      <p:sp>
        <p:nvSpPr>
          <p:cNvPr id="16" name="角丸四角形 48"/>
          <p:cNvSpPr>
            <a:spLocks noChangeArrowheads="1"/>
          </p:cNvSpPr>
          <p:nvPr/>
        </p:nvSpPr>
        <p:spPr bwMode="auto">
          <a:xfrm>
            <a:off x="7898493" y="4858885"/>
            <a:ext cx="2173288" cy="75565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1600">
                <a:latin typeface="Meiryo UI" panose="020B0604030504040204" pitchFamily="50" charset="-128"/>
                <a:ea typeface="Meiryo UI" panose="020B0604030504040204" pitchFamily="50" charset="-128"/>
              </a:rPr>
              <a:t>産業技術動向</a:t>
            </a:r>
            <a:br>
              <a:rPr lang="en-US" altLang="ja-JP" sz="1600">
                <a:latin typeface="Meiryo UI" panose="020B0604030504040204" pitchFamily="50" charset="-128"/>
                <a:ea typeface="Meiryo UI" panose="020B0604030504040204" pitchFamily="50" charset="-128"/>
              </a:rPr>
            </a:br>
            <a:r>
              <a:rPr lang="ja-JP" altLang="en-US" sz="1600">
                <a:latin typeface="Meiryo UI" panose="020B0604030504040204" pitchFamily="50" charset="-128"/>
                <a:ea typeface="Meiryo UI" panose="020B0604030504040204" pitchFamily="50" charset="-128"/>
              </a:rPr>
              <a:t>科学技術開発動向</a:t>
            </a:r>
          </a:p>
        </p:txBody>
      </p:sp>
      <p:sp>
        <p:nvSpPr>
          <p:cNvPr id="17" name="上矢印 7"/>
          <p:cNvSpPr>
            <a:spLocks noChangeArrowheads="1"/>
          </p:cNvSpPr>
          <p:nvPr/>
        </p:nvSpPr>
        <p:spPr bwMode="auto">
          <a:xfrm>
            <a:off x="8752568" y="4617585"/>
            <a:ext cx="419100" cy="228600"/>
          </a:xfrm>
          <a:prstGeom prst="upArrow">
            <a:avLst>
              <a:gd name="adj1" fmla="val 50000"/>
              <a:gd name="adj2" fmla="val 50000"/>
            </a:avLst>
          </a:prstGeom>
          <a:solidFill>
            <a:schemeClr val="tx1"/>
          </a:solidFill>
          <a:ln w="9525" algn="ctr">
            <a:solidFill>
              <a:schemeClr val="tx1"/>
            </a:solidFill>
            <a:round/>
            <a:headEnd/>
            <a:tailEnd/>
          </a:ln>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600">
              <a:latin typeface="Meiryo UI" panose="020B0604030504040204" pitchFamily="50" charset="-128"/>
              <a:ea typeface="Meiryo UI" panose="020B0604030504040204" pitchFamily="50" charset="-128"/>
            </a:endParaRPr>
          </a:p>
        </p:txBody>
      </p:sp>
      <p:pic>
        <p:nvPicPr>
          <p:cNvPr id="1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0518" y="4727122"/>
            <a:ext cx="1736725"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5C"/>
                  </a:outerShdw>
                </a:effectLst>
              </a14:hiddenEffects>
            </a:ext>
          </a:extLst>
        </p:spPr>
      </p:pic>
      <p:pic>
        <p:nvPicPr>
          <p:cNvPr id="1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6168" y="4727122"/>
            <a:ext cx="24130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5C"/>
                  </a:outerShdw>
                </a:effectLst>
              </a14:hiddenEffects>
            </a:ext>
          </a:extLst>
        </p:spPr>
      </p:pic>
      <p:sp>
        <p:nvSpPr>
          <p:cNvPr id="20" name="左矢印 53"/>
          <p:cNvSpPr>
            <a:spLocks noChangeArrowheads="1"/>
          </p:cNvSpPr>
          <p:nvPr/>
        </p:nvSpPr>
        <p:spPr bwMode="auto">
          <a:xfrm>
            <a:off x="2250168" y="2742747"/>
            <a:ext cx="457200" cy="1463675"/>
          </a:xfrm>
          <a:prstGeom prst="leftArrow">
            <a:avLst>
              <a:gd name="adj1" fmla="val 50000"/>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600">
              <a:latin typeface="Meiryo UI" panose="020B0604030504040204" pitchFamily="50" charset="-128"/>
              <a:ea typeface="Meiryo UI" panose="020B0604030504040204" pitchFamily="50" charset="-128"/>
            </a:endParaRPr>
          </a:p>
        </p:txBody>
      </p:sp>
      <p:sp>
        <p:nvSpPr>
          <p:cNvPr id="21" name="左右矢印 8"/>
          <p:cNvSpPr>
            <a:spLocks noChangeArrowheads="1"/>
          </p:cNvSpPr>
          <p:nvPr/>
        </p:nvSpPr>
        <p:spPr bwMode="auto">
          <a:xfrm>
            <a:off x="4666343" y="5844722"/>
            <a:ext cx="5702300" cy="503238"/>
          </a:xfrm>
          <a:prstGeom prst="leftRightArrow">
            <a:avLst>
              <a:gd name="adj1" fmla="val 50000"/>
              <a:gd name="adj2" fmla="val 49994"/>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情報戦略</a:t>
            </a:r>
            <a:r>
              <a:rPr lang="ja-JP" altLang="en-US" sz="1100">
                <a:latin typeface="Meiryo UI" panose="020B0604030504040204" pitchFamily="50" charset="-128"/>
                <a:ea typeface="Meiryo UI" panose="020B0604030504040204" pitchFamily="50" charset="-128"/>
              </a:rPr>
              <a:t>の範囲</a:t>
            </a:r>
            <a:endParaRPr lang="ja-JP" altLang="en-US" sz="1200">
              <a:latin typeface="Meiryo UI" panose="020B0604030504040204" pitchFamily="50" charset="-128"/>
              <a:ea typeface="Meiryo UI" panose="020B0604030504040204" pitchFamily="50" charset="-128"/>
            </a:endParaRPr>
          </a:p>
        </p:txBody>
      </p:sp>
      <p:sp>
        <p:nvSpPr>
          <p:cNvPr id="22" name="左右矢印 55"/>
          <p:cNvSpPr>
            <a:spLocks noChangeArrowheads="1"/>
          </p:cNvSpPr>
          <p:nvPr/>
        </p:nvSpPr>
        <p:spPr bwMode="auto">
          <a:xfrm>
            <a:off x="1708831" y="5409747"/>
            <a:ext cx="5240337" cy="503238"/>
          </a:xfrm>
          <a:prstGeom prst="leftRightArrow">
            <a:avLst>
              <a:gd name="adj1" fmla="val 50000"/>
              <a:gd name="adj2" fmla="val 49993"/>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en-US" altLang="ja-JP" sz="1200">
                <a:latin typeface="Meiryo UI" panose="020B0604030504040204" pitchFamily="50" charset="-128"/>
                <a:ea typeface="Meiryo UI" panose="020B0604030504040204" pitchFamily="50" charset="-128"/>
              </a:rPr>
              <a:t>IT</a:t>
            </a:r>
            <a:r>
              <a:rPr lang="ja-JP" altLang="en-US" sz="1200">
                <a:latin typeface="Meiryo UI" panose="020B0604030504040204" pitchFamily="50" charset="-128"/>
                <a:ea typeface="Meiryo UI" panose="020B0604030504040204" pitchFamily="50" charset="-128"/>
              </a:rPr>
              <a:t>戦略</a:t>
            </a:r>
            <a:r>
              <a:rPr lang="ja-JP" altLang="en-US" sz="1100">
                <a:latin typeface="Meiryo UI" panose="020B0604030504040204" pitchFamily="50" charset="-128"/>
                <a:ea typeface="Meiryo UI" panose="020B0604030504040204" pitchFamily="50" charset="-128"/>
              </a:rPr>
              <a:t>の範囲</a:t>
            </a:r>
            <a:endParaRPr lang="ja-JP" altLang="en-US" sz="1200">
              <a:latin typeface="Meiryo UI" panose="020B0604030504040204" pitchFamily="50" charset="-128"/>
              <a:ea typeface="Meiryo UI" panose="020B0604030504040204" pitchFamily="50" charset="-128"/>
            </a:endParaRPr>
          </a:p>
        </p:txBody>
      </p:sp>
      <p:sp>
        <p:nvSpPr>
          <p:cNvPr id="23" name="正方形/長方形 1"/>
          <p:cNvSpPr>
            <a:spLocks noChangeArrowheads="1"/>
          </p:cNvSpPr>
          <p:nvPr/>
        </p:nvSpPr>
        <p:spPr bwMode="auto">
          <a:xfrm>
            <a:off x="1708831" y="1895022"/>
            <a:ext cx="5594350" cy="34671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600">
              <a:latin typeface="Meiryo UI" panose="020B0604030504040204" pitchFamily="50" charset="-128"/>
              <a:ea typeface="Meiryo UI" panose="020B0604030504040204" pitchFamily="50" charset="-128"/>
            </a:endParaRPr>
          </a:p>
        </p:txBody>
      </p:sp>
      <p:sp>
        <p:nvSpPr>
          <p:cNvPr id="24" name="角丸四角形 2"/>
          <p:cNvSpPr>
            <a:spLocks noChangeArrowheads="1"/>
          </p:cNvSpPr>
          <p:nvPr/>
        </p:nvSpPr>
        <p:spPr bwMode="auto">
          <a:xfrm>
            <a:off x="1708831" y="1217160"/>
            <a:ext cx="5594350" cy="546100"/>
          </a:xfrm>
          <a:prstGeom prst="roundRect">
            <a:avLst>
              <a:gd name="adj" fmla="val 1666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1600" b="1" dirty="0">
                <a:latin typeface="Meiryo UI" panose="020B0604030504040204" pitchFamily="50" charset="-128"/>
                <a:ea typeface="Meiryo UI" panose="020B0604030504040204" pitchFamily="50" charset="-128"/>
              </a:rPr>
              <a:t>　　　外部連携プラットフォーム</a:t>
            </a:r>
            <a:br>
              <a:rPr lang="en-US" altLang="ja-JP" sz="1600" b="1" dirty="0">
                <a:latin typeface="Meiryo UI" panose="020B0604030504040204" pitchFamily="50" charset="-128"/>
                <a:ea typeface="Meiryo UI" panose="020B0604030504040204" pitchFamily="50" charset="-128"/>
              </a:rPr>
            </a:br>
            <a:r>
              <a:rPr lang="ja-JP" altLang="en-US" sz="1600" b="1" dirty="0">
                <a:latin typeface="Meiryo UI" panose="020B0604030504040204" pitchFamily="50" charset="-128"/>
                <a:ea typeface="Meiryo UI" panose="020B0604030504040204" pitchFamily="50" charset="-128"/>
              </a:rPr>
              <a:t>　　　官民連携プラットフォーム</a:t>
            </a:r>
          </a:p>
        </p:txBody>
      </p:sp>
      <p:sp>
        <p:nvSpPr>
          <p:cNvPr id="25" name="上下矢印 3"/>
          <p:cNvSpPr>
            <a:spLocks noChangeArrowheads="1"/>
          </p:cNvSpPr>
          <p:nvPr/>
        </p:nvSpPr>
        <p:spPr bwMode="auto">
          <a:xfrm>
            <a:off x="3064556" y="1479097"/>
            <a:ext cx="406400" cy="581025"/>
          </a:xfrm>
          <a:prstGeom prst="upDownArrow">
            <a:avLst>
              <a:gd name="adj1" fmla="val 50000"/>
              <a:gd name="adj2" fmla="val 499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600">
              <a:latin typeface="Meiryo UI" panose="020B0604030504040204" pitchFamily="50" charset="-128"/>
              <a:ea typeface="Meiryo UI" panose="020B0604030504040204" pitchFamily="50" charset="-128"/>
            </a:endParaRPr>
          </a:p>
        </p:txBody>
      </p:sp>
      <p:sp>
        <p:nvSpPr>
          <p:cNvPr id="26" name="上下矢印 26"/>
          <p:cNvSpPr>
            <a:spLocks noChangeArrowheads="1"/>
          </p:cNvSpPr>
          <p:nvPr/>
        </p:nvSpPr>
        <p:spPr bwMode="auto">
          <a:xfrm>
            <a:off x="6085568" y="1502117"/>
            <a:ext cx="406400" cy="582612"/>
          </a:xfrm>
          <a:prstGeom prst="upDownArrow">
            <a:avLst>
              <a:gd name="adj1" fmla="val 50000"/>
              <a:gd name="adj2" fmla="val 50036"/>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600">
              <a:latin typeface="Meiryo UI" panose="020B0604030504040204" pitchFamily="50" charset="-128"/>
              <a:ea typeface="Meiryo UI" panose="020B0604030504040204" pitchFamily="50" charset="-128"/>
            </a:endParaRPr>
          </a:p>
        </p:txBody>
      </p:sp>
      <p:sp>
        <p:nvSpPr>
          <p:cNvPr id="27" name="角丸四角形 12"/>
          <p:cNvSpPr>
            <a:spLocks noChangeArrowheads="1"/>
          </p:cNvSpPr>
          <p:nvPr/>
        </p:nvSpPr>
        <p:spPr bwMode="auto">
          <a:xfrm>
            <a:off x="6949168" y="1018722"/>
            <a:ext cx="3608388" cy="5486400"/>
          </a:xfrm>
          <a:prstGeom prst="roundRect">
            <a:avLst>
              <a:gd name="adj" fmla="val 8181"/>
            </a:avLst>
          </a:prstGeom>
          <a:noFill/>
          <a:ln w="762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45720" rIns="45720"/>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600" b="1">
              <a:latin typeface="Meiryo UI" panose="020B0604030504040204" pitchFamily="50" charset="-128"/>
              <a:ea typeface="Meiryo UI" panose="020B0604030504040204" pitchFamily="50" charset="-128"/>
            </a:endParaRPr>
          </a:p>
        </p:txBody>
      </p:sp>
      <p:sp>
        <p:nvSpPr>
          <p:cNvPr id="29" name="Text Box 2"/>
          <p:cNvSpPr txBox="1">
            <a:spLocks noChangeArrowheads="1"/>
          </p:cNvSpPr>
          <p:nvPr/>
        </p:nvSpPr>
        <p:spPr bwMode="auto">
          <a:xfrm>
            <a:off x="2045833" y="259044"/>
            <a:ext cx="8023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FontTx/>
              <a:buNone/>
            </a:pPr>
            <a:r>
              <a:rPr lang="ja-JP" altLang="en-US" sz="2400" b="1" dirty="0">
                <a:latin typeface="Meiryo UI" panose="020B0604030504040204" pitchFamily="50" charset="-128"/>
                <a:ea typeface="Meiryo UI" panose="020B0604030504040204" pitchFamily="50" charset="-128"/>
              </a:rPr>
              <a:t>エンタープライズシステムの変革</a:t>
            </a:r>
          </a:p>
        </p:txBody>
      </p:sp>
      <p:sp>
        <p:nvSpPr>
          <p:cNvPr id="30" name="テキスト ボックス 29"/>
          <p:cNvSpPr txBox="1"/>
          <p:nvPr/>
        </p:nvSpPr>
        <p:spPr>
          <a:xfrm>
            <a:off x="-23674" y="6622633"/>
            <a:ext cx="4089855"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（出典）三井物産戦略研究所 「エンタープライズシステムの将来像」</a:t>
            </a:r>
            <a:r>
              <a:rPr kumimoji="1" lang="en-US" altLang="ja-JP" sz="900" dirty="0">
                <a:latin typeface="Meiryo UI" panose="020B0604030504040204" pitchFamily="50" charset="-128"/>
                <a:ea typeface="Meiryo UI" panose="020B0604030504040204" pitchFamily="50" charset="-128"/>
              </a:rPr>
              <a:t>(2012</a:t>
            </a:r>
            <a:r>
              <a:rPr kumimoji="1" lang="ja-JP" altLang="en-US" sz="900" dirty="0">
                <a:latin typeface="Meiryo UI" panose="020B0604030504040204" pitchFamily="50" charset="-128"/>
                <a:ea typeface="Meiryo UI" panose="020B0604030504040204" pitchFamily="50" charset="-128"/>
              </a:rPr>
              <a:t>年</a:t>
            </a:r>
            <a:r>
              <a:rPr kumimoji="1" lang="en-US" altLang="ja-JP" sz="900" dirty="0">
                <a:latin typeface="Meiryo UI" panose="020B0604030504040204" pitchFamily="50" charset="-128"/>
                <a:ea typeface="Meiryo UI" panose="020B0604030504040204" pitchFamily="50" charset="-128"/>
              </a:rPr>
              <a:t>)</a:t>
            </a:r>
            <a:endParaRPr kumimoji="1"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5680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1697" y="1266668"/>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0" y="465463"/>
            <a:ext cx="1219200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まとめ</a:t>
            </a:r>
          </a:p>
        </p:txBody>
      </p:sp>
      <p:pic>
        <p:nvPicPr>
          <p:cNvPr id="11"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1697" y="2439861"/>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0687" y="423794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テキスト ボックス 17"/>
          <p:cNvSpPr txBox="1"/>
          <p:nvPr/>
        </p:nvSpPr>
        <p:spPr>
          <a:xfrm>
            <a:off x="1847346" y="1353927"/>
            <a:ext cx="10161040" cy="1077218"/>
          </a:xfrm>
          <a:prstGeom prst="rect">
            <a:avLst/>
          </a:prstGeom>
          <a:noFill/>
        </p:spPr>
        <p:txBody>
          <a:bodyPr wrap="square" rtlCol="0">
            <a:spAutoFit/>
          </a:bodyPr>
          <a:lstStyle/>
          <a:p>
            <a:r>
              <a:rPr lang="ja-JP" altLang="en-US" sz="3200" b="1" u="sng" dirty="0">
                <a:latin typeface="Meiryo UI" panose="020B0604030504040204" pitchFamily="50" charset="-128"/>
                <a:ea typeface="Meiryo UI" panose="020B0604030504040204" pitchFamily="50" charset="-128"/>
              </a:rPr>
              <a:t>インターネットが世界共通の社会インフラ</a:t>
            </a:r>
            <a:r>
              <a:rPr lang="ja-JP" altLang="en-US" sz="3200" dirty="0">
                <a:latin typeface="Meiryo UI" panose="020B0604030504040204" pitchFamily="50" charset="-128"/>
                <a:ea typeface="Meiryo UI" panose="020B0604030504040204" pitchFamily="50" charset="-128"/>
              </a:rPr>
              <a:t>となり、本格的な</a:t>
            </a:r>
            <a:endParaRPr lang="en-US" altLang="ja-JP" sz="3200" dirty="0">
              <a:latin typeface="Meiryo UI" panose="020B0604030504040204" pitchFamily="50" charset="-128"/>
              <a:ea typeface="Meiryo UI" panose="020B0604030504040204" pitchFamily="50" charset="-128"/>
            </a:endParaRPr>
          </a:p>
          <a:p>
            <a:r>
              <a:rPr lang="ja-JP" altLang="en-US" sz="3200" b="1" u="sng" dirty="0">
                <a:latin typeface="Meiryo UI" panose="020B0604030504040204" pitchFamily="50" charset="-128"/>
                <a:ea typeface="Meiryo UI" panose="020B0604030504040204" pitchFamily="50" charset="-128"/>
              </a:rPr>
              <a:t>デジタル時代</a:t>
            </a:r>
            <a:r>
              <a:rPr lang="ja-JP" altLang="en-US" sz="3200" dirty="0">
                <a:latin typeface="Meiryo UI" panose="020B0604030504040204" pitchFamily="50" charset="-128"/>
                <a:ea typeface="Meiryo UI" panose="020B0604030504040204" pitchFamily="50" charset="-128"/>
              </a:rPr>
              <a:t>（</a:t>
            </a:r>
            <a:r>
              <a:rPr lang="en-US" altLang="ja-JP" sz="3200" dirty="0">
                <a:latin typeface="Meiryo UI" panose="020B0604030504040204" pitchFamily="50" charset="-128"/>
                <a:ea typeface="Meiryo UI" panose="020B0604030504040204" pitchFamily="50" charset="-128"/>
              </a:rPr>
              <a:t>IoT</a:t>
            </a:r>
            <a:r>
              <a:rPr lang="ja-JP" altLang="en-US" sz="3200" dirty="0">
                <a:latin typeface="Meiryo UI" panose="020B0604030504040204" pitchFamily="50" charset="-128"/>
                <a:ea typeface="Meiryo UI" panose="020B0604030504040204" pitchFamily="50" charset="-128"/>
              </a:rPr>
              <a:t>とデータ中心の世界）が到来しつつある。</a:t>
            </a:r>
            <a:endParaRPr kumimoji="1" lang="ja-JP" altLang="en-US" sz="32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1866337" y="2525298"/>
            <a:ext cx="9523563" cy="1569660"/>
          </a:xfrm>
          <a:prstGeom prst="rect">
            <a:avLst/>
          </a:prstGeom>
          <a:noFill/>
        </p:spPr>
        <p:txBody>
          <a:bodyPr wrap="square" rtlCol="0">
            <a:spAutoFit/>
          </a:bodyPr>
          <a:lstStyle/>
          <a:p>
            <a:r>
              <a:rPr lang="ja-JP" altLang="en-US" sz="3200" dirty="0">
                <a:latin typeface="Meiryo UI" panose="020B0604030504040204" pitchFamily="50" charset="-128"/>
                <a:ea typeface="Meiryo UI" panose="020B0604030504040204" pitchFamily="50" charset="-128"/>
              </a:rPr>
              <a:t>デジタル化と言われる背景には、</a:t>
            </a:r>
            <a:r>
              <a:rPr lang="en-US" altLang="ja-JP" sz="3200" b="1" u="sng" dirty="0">
                <a:latin typeface="Meiryo UI" panose="020B0604030504040204" pitchFamily="50" charset="-128"/>
                <a:ea typeface="Meiryo UI" panose="020B0604030504040204" pitchFamily="50" charset="-128"/>
              </a:rPr>
              <a:t>ICT</a:t>
            </a:r>
            <a:r>
              <a:rPr lang="ja-JP" altLang="en-US" sz="3200" b="1" u="sng" dirty="0">
                <a:latin typeface="Meiryo UI" panose="020B0604030504040204" pitchFamily="50" charset="-128"/>
                <a:ea typeface="Meiryo UI" panose="020B0604030504040204" pitchFamily="50" charset="-128"/>
              </a:rPr>
              <a:t>により、様々なモノが繋がり、データを蓄積・分析し、制御するが可能となるなどの技術革新がある</a:t>
            </a:r>
            <a:r>
              <a:rPr lang="ja-JP" altLang="en-US" sz="3200" dirty="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pic>
        <p:nvPicPr>
          <p:cNvPr id="10" name="図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0687" y="5411973"/>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テキスト ボックス 11"/>
          <p:cNvSpPr txBox="1"/>
          <p:nvPr/>
        </p:nvSpPr>
        <p:spPr>
          <a:xfrm>
            <a:off x="1866337" y="4300904"/>
            <a:ext cx="9523563"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rPr>
              <a:t>IT</a:t>
            </a:r>
            <a:r>
              <a:rPr kumimoji="1" lang="ja-JP" altLang="en-US" sz="3200" dirty="0">
                <a:latin typeface="Meiryo UI" panose="020B0604030504040204" pitchFamily="50" charset="-128"/>
                <a:ea typeface="Meiryo UI" panose="020B0604030504040204" pitchFamily="50" charset="-128"/>
              </a:rPr>
              <a:t>化から</a:t>
            </a:r>
            <a:r>
              <a:rPr kumimoji="1" lang="en-US" altLang="ja-JP" sz="3200" dirty="0">
                <a:latin typeface="Meiryo UI" panose="020B0604030504040204" pitchFamily="50" charset="-128"/>
                <a:ea typeface="Meiryo UI" panose="020B0604030504040204" pitchFamily="50" charset="-128"/>
              </a:rPr>
              <a:t>DT</a:t>
            </a:r>
            <a:r>
              <a:rPr kumimoji="1" lang="ja-JP" altLang="en-US" sz="3200" dirty="0">
                <a:latin typeface="Meiryo UI" panose="020B0604030504040204" pitchFamily="50" charset="-128"/>
                <a:ea typeface="Meiryo UI" panose="020B0604030504040204" pitchFamily="50" charset="-128"/>
              </a:rPr>
              <a:t>へ移行できる企業は多くないだろうが、</a:t>
            </a:r>
            <a:r>
              <a:rPr kumimoji="1" lang="ja-JP" altLang="en-US" sz="3200" b="1" u="sng" dirty="0">
                <a:latin typeface="Meiryo UI" panose="020B0604030504040204" pitchFamily="50" charset="-128"/>
                <a:ea typeface="Meiryo UI" panose="020B0604030504040204" pitchFamily="50" charset="-128"/>
              </a:rPr>
              <a:t>技術変革の波は、あらゆる産業を飲み込む</a:t>
            </a:r>
            <a:r>
              <a:rPr kumimoji="1" lang="ja-JP" altLang="en-US" sz="3200" dirty="0">
                <a:latin typeface="Meiryo UI" panose="020B0604030504040204" pitchFamily="50" charset="-128"/>
                <a:ea typeface="Meiryo UI" panose="020B0604030504040204" pitchFamily="50" charset="-128"/>
              </a:rPr>
              <a:t>だ</a:t>
            </a:r>
            <a:r>
              <a:rPr lang="ja-JP" altLang="en-US" sz="3200" dirty="0">
                <a:latin typeface="Meiryo UI" panose="020B0604030504040204" pitchFamily="50" charset="-128"/>
                <a:ea typeface="Meiryo UI" panose="020B0604030504040204" pitchFamily="50" charset="-128"/>
              </a:rPr>
              <a:t>ろう。</a:t>
            </a:r>
            <a:endParaRPr kumimoji="1" lang="ja-JP" altLang="en-US" sz="32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1847346" y="5584068"/>
            <a:ext cx="9898340" cy="1077218"/>
          </a:xfrm>
          <a:prstGeom prst="rect">
            <a:avLst/>
          </a:prstGeom>
          <a:noFill/>
        </p:spPr>
        <p:txBody>
          <a:bodyPr wrap="square" rtlCol="0">
            <a:spAutoFit/>
          </a:bodyPr>
          <a:lstStyle/>
          <a:p>
            <a:pPr>
              <a:spcBef>
                <a:spcPct val="0"/>
              </a:spcBef>
              <a:buFontTx/>
              <a:buNone/>
            </a:pPr>
            <a:r>
              <a:rPr lang="en-US" altLang="ja-JP" sz="3200" b="1" u="sng" dirty="0">
                <a:latin typeface="Meiryo UI" panose="020B0604030504040204" pitchFamily="50" charset="-128"/>
                <a:ea typeface="Meiryo UI" panose="020B0604030504040204" pitchFamily="50" charset="-128"/>
              </a:rPr>
              <a:t>DT</a:t>
            </a:r>
            <a:r>
              <a:rPr lang="ja-JP" altLang="en-US" sz="3200" b="1" u="sng" dirty="0">
                <a:latin typeface="Meiryo UI" panose="020B0604030504040204" pitchFamily="50" charset="-128"/>
                <a:ea typeface="Meiryo UI" panose="020B0604030504040204" pitchFamily="50" charset="-128"/>
              </a:rPr>
              <a:t>の影響は、消費者にインターネットが与えた影響を超える。大きな変化は、危機でもあるが、大きな機会でもある。</a:t>
            </a:r>
            <a:endParaRPr kumimoji="1" lang="ja-JP" altLang="en-US" sz="3200" b="1" u="sng"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5478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thanks graphi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5055" y="1225550"/>
            <a:ext cx="6668231"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5074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10886" y="0"/>
            <a:ext cx="881743" cy="551089"/>
          </a:xfrm>
          <a:prstGeom prst="rect">
            <a:avLst/>
          </a:prstGeom>
        </p:spPr>
      </p:pic>
      <p:sp>
        <p:nvSpPr>
          <p:cNvPr id="76" name="Title 1"/>
          <p:cNvSpPr txBox="1">
            <a:spLocks/>
          </p:cNvSpPr>
          <p:nvPr/>
        </p:nvSpPr>
        <p:spPr>
          <a:xfrm>
            <a:off x="1064046" y="130727"/>
            <a:ext cx="10551007" cy="6282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400" b="1" dirty="0">
                <a:latin typeface="Meiryo UI" panose="020B0604030504040204" pitchFamily="50" charset="-128"/>
                <a:ea typeface="Meiryo UI" panose="020B0604030504040204" pitchFamily="50" charset="-128"/>
              </a:rPr>
              <a:t>第</a:t>
            </a:r>
            <a:r>
              <a:rPr lang="en-US" altLang="ja-JP" sz="2400" b="1" dirty="0">
                <a:latin typeface="Meiryo UI" panose="020B0604030504040204" pitchFamily="50" charset="-128"/>
                <a:ea typeface="Meiryo UI" panose="020B0604030504040204" pitchFamily="50" charset="-128"/>
              </a:rPr>
              <a:t>3</a:t>
            </a:r>
            <a:r>
              <a:rPr lang="ja-JP" altLang="en-US" sz="2400" b="1" dirty="0">
                <a:latin typeface="Meiryo UI" panose="020B0604030504040204" pitchFamily="50" charset="-128"/>
                <a:ea typeface="Meiryo UI" panose="020B0604030504040204" pitchFamily="50" charset="-128"/>
              </a:rPr>
              <a:t>のプラットフォーム技術</a:t>
            </a:r>
            <a:endParaRPr lang="en-US" sz="2400" b="1" dirty="0">
              <a:latin typeface="Meiryo UI" panose="020B0604030504040204" pitchFamily="50" charset="-128"/>
              <a:ea typeface="Meiryo UI" panose="020B0604030504040204" pitchFamily="50" charset="-128"/>
            </a:endParaRPr>
          </a:p>
        </p:txBody>
      </p:sp>
      <p:sp>
        <p:nvSpPr>
          <p:cNvPr id="48" name="Rectangle 38"/>
          <p:cNvSpPr>
            <a:spLocks noChangeArrowheads="1"/>
          </p:cNvSpPr>
          <p:nvPr/>
        </p:nvSpPr>
        <p:spPr bwMode="auto">
          <a:xfrm>
            <a:off x="8542338" y="2341217"/>
            <a:ext cx="2176462" cy="638175"/>
          </a:xfrm>
          <a:prstGeom prst="rect">
            <a:avLst/>
          </a:prstGeom>
          <a:solidFill>
            <a:srgbClr val="F95207"/>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a:ext uri="{91240B29-F687-4f45-9708-019B960494DF}">
              <a14:hiddenLine xmlns="" xmlns:a14="http://schemas.microsoft.com/office/drawing/2010/main" w="9525">
                <a:solidFill>
                  <a:srgbClr val="000000"/>
                </a:solidFill>
                <a:miter lim="800000"/>
                <a:headEnd/>
                <a:tailEnd/>
              </a14:hiddenLine>
            </a:ext>
          </a:extLst>
        </p:spPr>
        <p:txBody>
          <a:bodyPr lIns="18000" tIns="10800" rIns="36000" bIns="10800" anchor="ctr">
            <a:spAutoFit/>
          </a:bodyPr>
          <a:lstStyle/>
          <a:p>
            <a:pPr marL="182563" indent="-182563" algn="ctr"/>
            <a:r>
              <a:rPr lang="en-US" altLang="ja-JP" sz="2000" b="1">
                <a:solidFill>
                  <a:srgbClr val="FFFFFF"/>
                </a:solidFill>
                <a:latin typeface="Meiryo UI" panose="020B0604030504040204" pitchFamily="50" charset="-128"/>
                <a:ea typeface="Meiryo UI" panose="020B0604030504040204" pitchFamily="50" charset="-128"/>
                <a:cs typeface="Meiryo UI" charset="0"/>
              </a:rPr>
              <a:t>Cloud</a:t>
            </a:r>
          </a:p>
          <a:p>
            <a:pPr marL="182563" indent="-182563" algn="ctr"/>
            <a:r>
              <a:rPr lang="ja-JP" altLang="en-US" sz="2000" b="1">
                <a:solidFill>
                  <a:srgbClr val="FFFFFF"/>
                </a:solidFill>
                <a:latin typeface="Meiryo UI" panose="020B0604030504040204" pitchFamily="50" charset="-128"/>
                <a:ea typeface="Meiryo UI" panose="020B0604030504040204" pitchFamily="50" charset="-128"/>
                <a:cs typeface="Meiryo UI" charset="0"/>
              </a:rPr>
              <a:t>（</a:t>
            </a:r>
            <a:r>
              <a:rPr lang="en-US" altLang="ja-JP" sz="2000" b="1">
                <a:solidFill>
                  <a:srgbClr val="FFFFFF"/>
                </a:solidFill>
                <a:latin typeface="Meiryo UI" panose="020B0604030504040204" pitchFamily="50" charset="-128"/>
                <a:ea typeface="Meiryo UI" panose="020B0604030504040204" pitchFamily="50" charset="-128"/>
                <a:cs typeface="Meiryo UI" charset="0"/>
              </a:rPr>
              <a:t>C)</a:t>
            </a:r>
            <a:endParaRPr lang="ja-JP" altLang="en-US" sz="2000" b="1">
              <a:solidFill>
                <a:srgbClr val="FFFFFF"/>
              </a:solidFill>
              <a:latin typeface="Meiryo UI" panose="020B0604030504040204" pitchFamily="50" charset="-128"/>
              <a:ea typeface="Meiryo UI" panose="020B0604030504040204" pitchFamily="50" charset="-128"/>
              <a:cs typeface="Meiryo UI" charset="0"/>
            </a:endParaRPr>
          </a:p>
        </p:txBody>
      </p:sp>
      <p:sp>
        <p:nvSpPr>
          <p:cNvPr id="49" name="Rectangle 39"/>
          <p:cNvSpPr>
            <a:spLocks noChangeArrowheads="1"/>
          </p:cNvSpPr>
          <p:nvPr/>
        </p:nvSpPr>
        <p:spPr bwMode="auto">
          <a:xfrm>
            <a:off x="6096000" y="2341217"/>
            <a:ext cx="2178050" cy="638175"/>
          </a:xfrm>
          <a:prstGeom prst="rect">
            <a:avLst/>
          </a:prstGeom>
          <a:solidFill>
            <a:srgbClr val="6C50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a:ext uri="{91240B29-F687-4f45-9708-019B960494DF}">
              <a14:hiddenLine xmlns="" xmlns:a14="http://schemas.microsoft.com/office/drawing/2010/main" w="9525">
                <a:solidFill>
                  <a:srgbClr val="000000"/>
                </a:solidFill>
                <a:miter lim="800000"/>
                <a:headEnd/>
                <a:tailEnd/>
              </a14:hiddenLine>
            </a:ext>
          </a:extLst>
        </p:spPr>
        <p:txBody>
          <a:bodyPr lIns="18000" tIns="10800" rIns="36000" bIns="10800" anchor="ctr">
            <a:spAutoFit/>
          </a:bodyPr>
          <a:lstStyle/>
          <a:p>
            <a:pPr marL="182563" indent="-182563" algn="ctr"/>
            <a:r>
              <a:rPr lang="en-US" altLang="ja-JP" sz="2000" b="1">
                <a:solidFill>
                  <a:srgbClr val="FFFFFF"/>
                </a:solidFill>
                <a:latin typeface="Meiryo UI" panose="020B0604030504040204" pitchFamily="50" charset="-128"/>
                <a:ea typeface="Meiryo UI" panose="020B0604030504040204" pitchFamily="50" charset="-128"/>
                <a:cs typeface="Meiryo UI" charset="0"/>
              </a:rPr>
              <a:t>Bigdata</a:t>
            </a:r>
            <a:r>
              <a:rPr lang="ja-JP" altLang="en-US" sz="2000" b="1">
                <a:solidFill>
                  <a:srgbClr val="FFFFFF"/>
                </a:solidFill>
                <a:latin typeface="Meiryo UI" panose="020B0604030504040204" pitchFamily="50" charset="-128"/>
                <a:ea typeface="Meiryo UI" panose="020B0604030504040204" pitchFamily="50" charset="-128"/>
                <a:cs typeface="Meiryo UI" charset="0"/>
              </a:rPr>
              <a:t> </a:t>
            </a:r>
            <a:r>
              <a:rPr lang="en-US" altLang="ja-JP" sz="2000" b="1">
                <a:solidFill>
                  <a:srgbClr val="FFFFFF"/>
                </a:solidFill>
                <a:latin typeface="Meiryo UI" panose="020B0604030504040204" pitchFamily="50" charset="-128"/>
                <a:ea typeface="Meiryo UI" panose="020B0604030504040204" pitchFamily="50" charset="-128"/>
                <a:cs typeface="Meiryo UI" charset="0"/>
              </a:rPr>
              <a:t>Analisys</a:t>
            </a:r>
            <a:r>
              <a:rPr lang="ja-JP" altLang="en-US" sz="2000" b="1">
                <a:solidFill>
                  <a:srgbClr val="FFFFFF"/>
                </a:solidFill>
                <a:latin typeface="Meiryo UI" panose="020B0604030504040204" pitchFamily="50" charset="-128"/>
                <a:ea typeface="Meiryo UI" panose="020B0604030504040204" pitchFamily="50" charset="-128"/>
                <a:cs typeface="Meiryo UI" charset="0"/>
              </a:rPr>
              <a:t>（</a:t>
            </a:r>
            <a:r>
              <a:rPr lang="en-US" altLang="ja-JP" sz="2000" b="1">
                <a:solidFill>
                  <a:srgbClr val="FFFFFF"/>
                </a:solidFill>
                <a:latin typeface="Meiryo UI" panose="020B0604030504040204" pitchFamily="50" charset="-128"/>
                <a:ea typeface="Meiryo UI" panose="020B0604030504040204" pitchFamily="50" charset="-128"/>
                <a:cs typeface="Meiryo UI" charset="0"/>
              </a:rPr>
              <a:t>A)</a:t>
            </a:r>
            <a:endParaRPr lang="ja-JP" altLang="en-US" sz="2000" b="1">
              <a:solidFill>
                <a:srgbClr val="FFFFFF"/>
              </a:solidFill>
              <a:latin typeface="Meiryo UI" panose="020B0604030504040204" pitchFamily="50" charset="-128"/>
              <a:ea typeface="Meiryo UI" panose="020B0604030504040204" pitchFamily="50" charset="-128"/>
              <a:cs typeface="Meiryo UI" charset="0"/>
            </a:endParaRPr>
          </a:p>
        </p:txBody>
      </p:sp>
      <p:sp>
        <p:nvSpPr>
          <p:cNvPr id="50" name="Rectangle 36"/>
          <p:cNvSpPr>
            <a:spLocks noChangeArrowheads="1"/>
          </p:cNvSpPr>
          <p:nvPr/>
        </p:nvSpPr>
        <p:spPr bwMode="auto">
          <a:xfrm>
            <a:off x="1335088" y="2341217"/>
            <a:ext cx="2197100" cy="638175"/>
          </a:xfrm>
          <a:prstGeom prst="rect">
            <a:avLst/>
          </a:prstGeom>
          <a:solidFill>
            <a:srgbClr val="6600CC"/>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a:ext uri="{91240B29-F687-4f45-9708-019B960494DF}">
              <a14:hiddenLine xmlns="" xmlns:a14="http://schemas.microsoft.com/office/drawing/2010/main" w="9525">
                <a:solidFill>
                  <a:srgbClr val="000000"/>
                </a:solidFill>
                <a:miter lim="800000"/>
                <a:headEnd/>
                <a:tailEnd/>
              </a14:hiddenLine>
            </a:ext>
          </a:extLst>
        </p:spPr>
        <p:txBody>
          <a:bodyPr lIns="18000" tIns="10800" rIns="36000" bIns="10800" anchor="ctr">
            <a:spAutoFit/>
          </a:bodyPr>
          <a:lstStyle/>
          <a:p>
            <a:pPr marL="182563" indent="-182563" algn="ctr"/>
            <a:r>
              <a:rPr lang="ja-JP" altLang="en-US" sz="2000" b="1">
                <a:solidFill>
                  <a:srgbClr val="FFFFFF"/>
                </a:solidFill>
                <a:latin typeface="Meiryo UI" panose="020B0604030504040204" pitchFamily="50" charset="-128"/>
                <a:ea typeface="Meiryo UI" panose="020B0604030504040204" pitchFamily="50" charset="-128"/>
                <a:cs typeface="Meiryo UI" charset="0"/>
              </a:rPr>
              <a:t>ソーシャル</a:t>
            </a:r>
            <a:endParaRPr lang="en-US" altLang="ja-JP" sz="2000" b="1">
              <a:solidFill>
                <a:srgbClr val="FFFFFF"/>
              </a:solidFill>
              <a:latin typeface="Meiryo UI" panose="020B0604030504040204" pitchFamily="50" charset="-128"/>
              <a:ea typeface="Meiryo UI" panose="020B0604030504040204" pitchFamily="50" charset="-128"/>
              <a:cs typeface="Meiryo UI" charset="0"/>
            </a:endParaRPr>
          </a:p>
          <a:p>
            <a:pPr marL="182563" indent="-182563" algn="ctr"/>
            <a:r>
              <a:rPr lang="ja-JP" altLang="en-US" sz="2000" b="1">
                <a:solidFill>
                  <a:srgbClr val="FFFFFF"/>
                </a:solidFill>
                <a:latin typeface="Meiryo UI" panose="020B0604030504040204" pitchFamily="50" charset="-128"/>
                <a:ea typeface="Meiryo UI" panose="020B0604030504040204" pitchFamily="50" charset="-128"/>
                <a:cs typeface="Meiryo UI" charset="0"/>
              </a:rPr>
              <a:t>（</a:t>
            </a:r>
            <a:r>
              <a:rPr lang="en-US" altLang="ja-JP" sz="2000" b="1">
                <a:solidFill>
                  <a:srgbClr val="FFFFFF"/>
                </a:solidFill>
                <a:latin typeface="Meiryo UI" panose="020B0604030504040204" pitchFamily="50" charset="-128"/>
                <a:ea typeface="Meiryo UI" panose="020B0604030504040204" pitchFamily="50" charset="-128"/>
                <a:cs typeface="Meiryo UI" charset="0"/>
              </a:rPr>
              <a:t>S)</a:t>
            </a:r>
            <a:endParaRPr lang="ja-JP" altLang="en-US" sz="2000" b="1">
              <a:solidFill>
                <a:srgbClr val="FFFFFF"/>
              </a:solidFill>
              <a:latin typeface="Meiryo UI" panose="020B0604030504040204" pitchFamily="50" charset="-128"/>
              <a:ea typeface="Meiryo UI" panose="020B0604030504040204" pitchFamily="50" charset="-128"/>
              <a:cs typeface="Meiryo UI" charset="0"/>
            </a:endParaRPr>
          </a:p>
        </p:txBody>
      </p:sp>
      <p:sp>
        <p:nvSpPr>
          <p:cNvPr id="51" name="Rectangle 40"/>
          <p:cNvSpPr>
            <a:spLocks noChangeArrowheads="1"/>
          </p:cNvSpPr>
          <p:nvPr/>
        </p:nvSpPr>
        <p:spPr bwMode="auto">
          <a:xfrm>
            <a:off x="3751263" y="2341217"/>
            <a:ext cx="2197100" cy="638175"/>
          </a:xfrm>
          <a:prstGeom prst="rect">
            <a:avLst/>
          </a:prstGeom>
          <a:solidFill>
            <a:srgbClr val="0099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a:ext uri="{91240B29-F687-4f45-9708-019B960494DF}">
              <a14:hiddenLine xmlns="" xmlns:a14="http://schemas.microsoft.com/office/drawing/2010/main" w="9525">
                <a:solidFill>
                  <a:srgbClr val="000000"/>
                </a:solidFill>
                <a:miter lim="800000"/>
                <a:headEnd/>
                <a:tailEnd/>
              </a14:hiddenLine>
            </a:ext>
          </a:extLst>
        </p:spPr>
        <p:txBody>
          <a:bodyPr lIns="18000" tIns="10800" rIns="36000" bIns="10800" anchor="ctr">
            <a:spAutoFit/>
          </a:bodyPr>
          <a:lstStyle/>
          <a:p>
            <a:pPr marL="182563" indent="-182563" algn="ctr"/>
            <a:r>
              <a:rPr lang="en-US" altLang="ja-JP" sz="2000" b="1">
                <a:solidFill>
                  <a:srgbClr val="FFFFFF"/>
                </a:solidFill>
                <a:latin typeface="Meiryo UI" panose="020B0604030504040204" pitchFamily="50" charset="-128"/>
                <a:ea typeface="Meiryo UI" panose="020B0604030504040204" pitchFamily="50" charset="-128"/>
                <a:cs typeface="Meiryo UI" charset="0"/>
              </a:rPr>
              <a:t>Mobility</a:t>
            </a:r>
          </a:p>
          <a:p>
            <a:pPr marL="182563" indent="-182563" algn="ctr"/>
            <a:r>
              <a:rPr lang="ja-JP" altLang="en-US" sz="2000" b="1">
                <a:solidFill>
                  <a:srgbClr val="FFFFFF"/>
                </a:solidFill>
                <a:latin typeface="Meiryo UI" panose="020B0604030504040204" pitchFamily="50" charset="-128"/>
                <a:ea typeface="Meiryo UI" panose="020B0604030504040204" pitchFamily="50" charset="-128"/>
                <a:cs typeface="Meiryo UI" charset="0"/>
              </a:rPr>
              <a:t>（</a:t>
            </a:r>
            <a:r>
              <a:rPr lang="en-US" altLang="ja-JP" sz="2000" b="1">
                <a:solidFill>
                  <a:srgbClr val="FFFFFF"/>
                </a:solidFill>
                <a:latin typeface="Meiryo UI" panose="020B0604030504040204" pitchFamily="50" charset="-128"/>
                <a:ea typeface="Meiryo UI" panose="020B0604030504040204" pitchFamily="50" charset="-128"/>
                <a:cs typeface="Meiryo UI" charset="0"/>
              </a:rPr>
              <a:t>M)</a:t>
            </a:r>
            <a:endParaRPr lang="ja-JP" altLang="en-US" sz="2000" b="1">
              <a:solidFill>
                <a:srgbClr val="FFFFFF"/>
              </a:solidFill>
              <a:latin typeface="Meiryo UI" panose="020B0604030504040204" pitchFamily="50" charset="-128"/>
              <a:ea typeface="Meiryo UI" panose="020B0604030504040204" pitchFamily="50" charset="-128"/>
              <a:cs typeface="Meiryo UI" charset="0"/>
            </a:endParaRPr>
          </a:p>
        </p:txBody>
      </p:sp>
      <p:sp>
        <p:nvSpPr>
          <p:cNvPr id="52" name="AutoShape 4"/>
          <p:cNvSpPr>
            <a:spLocks noChangeArrowheads="1"/>
          </p:cNvSpPr>
          <p:nvPr/>
        </p:nvSpPr>
        <p:spPr bwMode="gray">
          <a:xfrm>
            <a:off x="1404943" y="1164478"/>
            <a:ext cx="9080500" cy="755650"/>
          </a:xfrm>
          <a:prstGeom prst="roundRect">
            <a:avLst>
              <a:gd name="adj" fmla="val 5065"/>
            </a:avLst>
          </a:prstGeom>
          <a:solidFill>
            <a:srgbClr val="0070C0"/>
          </a:solidFill>
          <a:ln>
            <a:noFill/>
          </a:ln>
          <a:effectLst>
            <a:outerShdw blurRad="63500" dist="38100" dir="2700000" algn="tl" rotWithShape="0">
              <a:srgbClr val="000000">
                <a:alpha val="39999"/>
              </a:srgbClr>
            </a:outerShdw>
          </a:effectLst>
          <a:scene3d>
            <a:camera prst="orthographicFront"/>
            <a:lightRig rig="threePt" dir="t"/>
          </a:scene3d>
          <a:sp3d>
            <a:bevelT/>
          </a:sp3d>
          <a:extLst>
            <a:ext uri="{91240B29-F687-4f45-9708-019B960494DF}">
              <a14:hiddenLine xmlns="" xmlns:a14="http://schemas.microsoft.com/office/drawing/2010/main" w="9525">
                <a:solidFill>
                  <a:srgbClr val="000000"/>
                </a:solidFill>
                <a:round/>
                <a:headEnd/>
                <a:tailEnd/>
              </a14:hiddenLine>
            </a:ext>
          </a:extLst>
        </p:spPr>
        <p:txBody>
          <a:bodyPr lIns="91353" tIns="0" rIns="91353" bIns="0" anchor="ctr"/>
          <a:lstStyle/>
          <a:p>
            <a:pPr marL="342641" indent="-342641" algn="ctr">
              <a:lnSpc>
                <a:spcPct val="90000"/>
              </a:lnSpc>
              <a:defRPr/>
            </a:pPr>
            <a:r>
              <a:rPr lang="ja-JP" altLang="en-US" sz="2200" b="1" dirty="0">
                <a:solidFill>
                  <a:srgbClr val="FFFFFF"/>
                </a:solidFill>
                <a:latin typeface="Meiryo UI" pitchFamily="50" charset="-128"/>
                <a:ea typeface="Meiryo UI" pitchFamily="50" charset="-128"/>
                <a:cs typeface="Meiryo UI" pitchFamily="50" charset="-128"/>
              </a:rPr>
              <a:t>企業の事業を支える</a:t>
            </a:r>
            <a:r>
              <a:rPr lang="en-US" altLang="ja-JP" sz="2200" b="1" dirty="0">
                <a:solidFill>
                  <a:srgbClr val="FFFFFF"/>
                </a:solidFill>
                <a:latin typeface="Meiryo UI" pitchFamily="50" charset="-128"/>
                <a:ea typeface="Meiryo UI" pitchFamily="50" charset="-128"/>
                <a:cs typeface="Meiryo UI" pitchFamily="50" charset="-128"/>
              </a:rPr>
              <a:t>IT</a:t>
            </a:r>
            <a:r>
              <a:rPr lang="ja-JP" altLang="en-US" sz="2200" b="1" dirty="0">
                <a:solidFill>
                  <a:srgbClr val="FFFFFF"/>
                </a:solidFill>
                <a:latin typeface="Meiryo UI" pitchFamily="50" charset="-128"/>
                <a:ea typeface="Meiryo UI" pitchFamily="50" charset="-128"/>
                <a:cs typeface="Meiryo UI" pitchFamily="50" charset="-128"/>
              </a:rPr>
              <a:t>基盤は、</a:t>
            </a:r>
            <a:endParaRPr lang="en-US" altLang="ja-JP" sz="2200" b="1" dirty="0">
              <a:solidFill>
                <a:srgbClr val="FFFFFF"/>
              </a:solidFill>
              <a:latin typeface="Meiryo UI" pitchFamily="50" charset="-128"/>
              <a:ea typeface="Meiryo UI" pitchFamily="50" charset="-128"/>
              <a:cs typeface="Meiryo UI" pitchFamily="50" charset="-128"/>
            </a:endParaRPr>
          </a:p>
          <a:p>
            <a:pPr marL="342641" indent="-342641" algn="ctr">
              <a:lnSpc>
                <a:spcPct val="90000"/>
              </a:lnSpc>
              <a:defRPr/>
            </a:pPr>
            <a:r>
              <a:rPr lang="ja-JP" altLang="en-US" sz="2200" b="1" dirty="0">
                <a:solidFill>
                  <a:srgbClr val="FFFFFF"/>
                </a:solidFill>
                <a:latin typeface="Meiryo UI" pitchFamily="50" charset="-128"/>
                <a:ea typeface="Meiryo UI" pitchFamily="50" charset="-128"/>
                <a:cs typeface="Meiryo UI" pitchFamily="50" charset="-128"/>
              </a:rPr>
              <a:t>（</a:t>
            </a:r>
            <a:r>
              <a:rPr lang="en-US" altLang="ja-JP" sz="2200" b="1" dirty="0">
                <a:solidFill>
                  <a:srgbClr val="FFFFFF"/>
                </a:solidFill>
                <a:latin typeface="Meiryo UI" pitchFamily="50" charset="-128"/>
                <a:ea typeface="Meiryo UI" pitchFamily="50" charset="-128"/>
                <a:cs typeface="Meiryo UI" pitchFamily="50" charset="-128"/>
              </a:rPr>
              <a:t>SMAC</a:t>
            </a:r>
            <a:r>
              <a:rPr lang="ja-JP" altLang="en-US" sz="2200" b="1" dirty="0">
                <a:solidFill>
                  <a:srgbClr val="FFFFFF"/>
                </a:solidFill>
                <a:latin typeface="Meiryo UI" pitchFamily="50" charset="-128"/>
                <a:ea typeface="Meiryo UI" pitchFamily="50" charset="-128"/>
                <a:cs typeface="Meiryo UI" pitchFamily="50" charset="-128"/>
              </a:rPr>
              <a:t>）による第３のプラットフォーム時代を迎えている</a:t>
            </a:r>
          </a:p>
        </p:txBody>
      </p:sp>
      <p:sp>
        <p:nvSpPr>
          <p:cNvPr id="53" name="円/楕円 52"/>
          <p:cNvSpPr/>
          <p:nvPr/>
        </p:nvSpPr>
        <p:spPr bwMode="auto">
          <a:xfrm>
            <a:off x="1571230" y="5334374"/>
            <a:ext cx="1879205" cy="1122219"/>
          </a:xfrm>
          <a:prstGeom prst="ellipse">
            <a:avLst/>
          </a:prstGeom>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wrap="none" lIns="90000" tIns="46800" rIns="90000" bIns="46800" anchor="ctr"/>
          <a:lstStyle/>
          <a:p>
            <a:pPr algn="ctr" defTabSz="968375" eaLnBrk="0" hangingPunct="0">
              <a:defRPr/>
            </a:pPr>
            <a:r>
              <a:rPr kumimoji="0" lang="ja-JP" altLang="en-US" sz="2400"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メインフレーム</a:t>
            </a:r>
            <a:endParaRPr kumimoji="0" lang="ja-JP" altLang="en-US" sz="2500"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右矢印 53"/>
          <p:cNvSpPr/>
          <p:nvPr/>
        </p:nvSpPr>
        <p:spPr bwMode="auto">
          <a:xfrm rot="21345640">
            <a:off x="3533775" y="5425729"/>
            <a:ext cx="990600" cy="747713"/>
          </a:xfrm>
          <a:prstGeom prst="rightArrow">
            <a:avLst/>
          </a:prstGeom>
          <a:solidFill>
            <a:schemeClr val="accent1">
              <a:lumMod val="40000"/>
              <a:lumOff val="60000"/>
            </a:schemeClr>
          </a:solidFill>
          <a:ln w="9525" cap="flat" cmpd="sng" algn="ctr">
            <a:noFill/>
            <a:prstDash val="solid"/>
            <a:round/>
            <a:headEnd type="none" w="med" len="med"/>
            <a:tailEnd type="none" w="med" len="med"/>
          </a:ln>
          <a:effectLst/>
        </p:spPr>
        <p:txBody>
          <a:bodyPr wrap="none" lIns="90000" tIns="46800" rIns="90000" bIns="46800" anchor="ctr"/>
          <a:lstStyle/>
          <a:p>
            <a:pPr algn="ctr" defTabSz="968375" eaLnBrk="0" hangingPunct="0">
              <a:defRPr/>
            </a:pPr>
            <a:endParaRPr kumimoji="0" lang="ja-JP" altLang="en-US" sz="2500">
              <a:solidFill>
                <a:srgbClr val="000000"/>
              </a:solidFill>
              <a:latin typeface="Meiryo UI" panose="020B0604030504040204" pitchFamily="50" charset="-128"/>
              <a:ea typeface="Meiryo UI" panose="020B0604030504040204" pitchFamily="50" charset="-128"/>
            </a:endParaRPr>
          </a:p>
        </p:txBody>
      </p:sp>
      <p:sp>
        <p:nvSpPr>
          <p:cNvPr id="55" name="円/楕円 54"/>
          <p:cNvSpPr/>
          <p:nvPr/>
        </p:nvSpPr>
        <p:spPr bwMode="auto">
          <a:xfrm>
            <a:off x="4606068" y="4925302"/>
            <a:ext cx="2146300" cy="1496291"/>
          </a:xfrm>
          <a:prstGeom prst="ellipse">
            <a:avLst/>
          </a:prstGeom>
          <a:solidFill>
            <a:schemeClr val="bg2">
              <a:lumMod val="60000"/>
              <a:lumOff val="40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wrap="none" lIns="90000" tIns="46800" rIns="90000" bIns="46800" anchor="ctr"/>
          <a:lstStyle/>
          <a:p>
            <a:pPr algn="ctr" defTabSz="968375" eaLnBrk="0" hangingPunct="0">
              <a:defRPr/>
            </a:pPr>
            <a:r>
              <a:rPr kumimoji="0" lang="en-US" altLang="ja-JP" sz="2400" b="1" dirty="0">
                <a:solidFill>
                  <a:srgbClr val="000000"/>
                </a:solidFill>
                <a:latin typeface="Meiryo UI" pitchFamily="50" charset="-128"/>
                <a:ea typeface="Meiryo UI" panose="020B0604030504040204" pitchFamily="50" charset="-128"/>
                <a:cs typeface="Meiryo UI" pitchFamily="50" charset="-128"/>
              </a:rPr>
              <a:t>C/S</a:t>
            </a:r>
            <a:r>
              <a:rPr kumimoji="0" lang="ja-JP" altLang="en-US" sz="2400" b="1" dirty="0">
                <a:solidFill>
                  <a:srgbClr val="000000"/>
                </a:solidFill>
                <a:latin typeface="Meiryo UI" pitchFamily="50" charset="-128"/>
                <a:ea typeface="Meiryo UI" panose="020B0604030504040204" pitchFamily="50" charset="-128"/>
                <a:cs typeface="Meiryo UI" pitchFamily="50" charset="-128"/>
              </a:rPr>
              <a:t>型</a:t>
            </a:r>
            <a:endParaRPr kumimoji="0" lang="en-US" altLang="ja-JP" sz="2400" b="1" dirty="0">
              <a:solidFill>
                <a:srgbClr val="000000"/>
              </a:solidFill>
              <a:latin typeface="Meiryo UI" pitchFamily="50" charset="-128"/>
              <a:ea typeface="Meiryo UI" panose="020B0604030504040204" pitchFamily="50" charset="-128"/>
              <a:cs typeface="Meiryo UI" pitchFamily="50" charset="-128"/>
            </a:endParaRPr>
          </a:p>
          <a:p>
            <a:pPr algn="ctr" defTabSz="968375" eaLnBrk="0" hangingPunct="0">
              <a:defRPr/>
            </a:pPr>
            <a:r>
              <a:rPr kumimoji="0" lang="ja-JP" altLang="en-US" sz="2400" b="1" dirty="0">
                <a:solidFill>
                  <a:srgbClr val="000000"/>
                </a:solidFill>
                <a:latin typeface="Meiryo UI" pitchFamily="50" charset="-128"/>
                <a:ea typeface="Meiryo UI" panose="020B0604030504040204" pitchFamily="50" charset="-128"/>
                <a:cs typeface="Meiryo UI" pitchFamily="50" charset="-128"/>
              </a:rPr>
              <a:t>インターネット</a:t>
            </a:r>
            <a:endParaRPr kumimoji="0" lang="ja-JP" altLang="en-US" sz="2500" b="1" dirty="0">
              <a:solidFill>
                <a:srgbClr val="000000"/>
              </a:solidFill>
              <a:latin typeface="Meiryo UI" pitchFamily="50" charset="-128"/>
              <a:ea typeface="Meiryo UI" panose="020B0604030504040204" pitchFamily="50" charset="-128"/>
              <a:cs typeface="Meiryo UI" pitchFamily="50" charset="-128"/>
            </a:endParaRPr>
          </a:p>
        </p:txBody>
      </p:sp>
      <p:sp>
        <p:nvSpPr>
          <p:cNvPr id="56" name="右矢印 55"/>
          <p:cNvSpPr/>
          <p:nvPr/>
        </p:nvSpPr>
        <p:spPr bwMode="auto">
          <a:xfrm rot="21397655">
            <a:off x="6894513" y="5120929"/>
            <a:ext cx="990600" cy="747713"/>
          </a:xfrm>
          <a:prstGeom prst="rightArrow">
            <a:avLst/>
          </a:prstGeom>
          <a:solidFill>
            <a:schemeClr val="accent1">
              <a:lumMod val="40000"/>
              <a:lumOff val="60000"/>
            </a:schemeClr>
          </a:solidFill>
          <a:ln w="9525" cap="flat" cmpd="sng" algn="ctr">
            <a:noFill/>
            <a:prstDash val="solid"/>
            <a:round/>
            <a:headEnd type="none" w="med" len="med"/>
            <a:tailEnd type="none" w="med" len="med"/>
          </a:ln>
          <a:effectLst/>
        </p:spPr>
        <p:txBody>
          <a:bodyPr wrap="none" lIns="90000" tIns="46800" rIns="90000" bIns="46800" anchor="ctr"/>
          <a:lstStyle/>
          <a:p>
            <a:pPr algn="ctr" defTabSz="968375" eaLnBrk="0" hangingPunct="0">
              <a:defRPr/>
            </a:pPr>
            <a:endParaRPr kumimoji="0" lang="ja-JP" altLang="en-US" sz="2500">
              <a:solidFill>
                <a:srgbClr val="000000"/>
              </a:solidFill>
              <a:latin typeface="Meiryo UI" panose="020B0604030504040204" pitchFamily="50" charset="-128"/>
              <a:ea typeface="Meiryo UI" panose="020B0604030504040204" pitchFamily="50" charset="-128"/>
            </a:endParaRPr>
          </a:p>
        </p:txBody>
      </p:sp>
      <p:sp>
        <p:nvSpPr>
          <p:cNvPr id="57" name="円/楕円 56"/>
          <p:cNvSpPr/>
          <p:nvPr/>
        </p:nvSpPr>
        <p:spPr bwMode="auto">
          <a:xfrm>
            <a:off x="7908006" y="4053308"/>
            <a:ext cx="2811361" cy="2284978"/>
          </a:xfrm>
          <a:prstGeom prst="ellipse">
            <a:avLst/>
          </a:prstGeom>
          <a:solidFill>
            <a:schemeClr val="tx2">
              <a:lumMod val="60000"/>
              <a:lumOff val="40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wrap="none" lIns="90000" tIns="46800" rIns="90000" bIns="46800" anchor="ctr"/>
          <a:lstStyle/>
          <a:p>
            <a:pPr algn="ctr" defTabSz="968375" eaLnBrk="0" hangingPunct="0">
              <a:defRPr/>
            </a:pPr>
            <a:r>
              <a:rPr kumimoji="0" lang="ja-JP" altLang="en-US" sz="2400" b="1" dirty="0">
                <a:solidFill>
                  <a:srgbClr val="000000"/>
                </a:solidFill>
                <a:latin typeface="Meiryo UI" pitchFamily="50" charset="-128"/>
                <a:ea typeface="Meiryo UI" panose="020B0604030504040204" pitchFamily="50" charset="-128"/>
                <a:cs typeface="Meiryo UI" pitchFamily="50" charset="-128"/>
              </a:rPr>
              <a:t>クラウド</a:t>
            </a:r>
            <a:endParaRPr kumimoji="0" lang="en-US" altLang="ja-JP" sz="2400" b="1" dirty="0">
              <a:solidFill>
                <a:srgbClr val="000000"/>
              </a:solidFill>
              <a:latin typeface="Meiryo UI" pitchFamily="50" charset="-128"/>
              <a:ea typeface="Meiryo UI" panose="020B0604030504040204" pitchFamily="50" charset="-128"/>
              <a:cs typeface="Meiryo UI" pitchFamily="50" charset="-128"/>
            </a:endParaRPr>
          </a:p>
          <a:p>
            <a:pPr algn="ctr" defTabSz="968375" eaLnBrk="0" hangingPunct="0">
              <a:defRPr/>
            </a:pPr>
            <a:r>
              <a:rPr kumimoji="0" lang="ja-JP" altLang="en-US" sz="2400" b="1" dirty="0">
                <a:solidFill>
                  <a:srgbClr val="000000"/>
                </a:solidFill>
                <a:latin typeface="Meiryo UI" pitchFamily="50" charset="-128"/>
                <a:ea typeface="Meiryo UI" panose="020B0604030504040204" pitchFamily="50" charset="-128"/>
                <a:cs typeface="Meiryo UI" pitchFamily="50" charset="-128"/>
              </a:rPr>
              <a:t>モバイル</a:t>
            </a:r>
            <a:endParaRPr kumimoji="0" lang="en-US" altLang="ja-JP" sz="2400" b="1" dirty="0">
              <a:solidFill>
                <a:srgbClr val="000000"/>
              </a:solidFill>
              <a:latin typeface="Meiryo UI" pitchFamily="50" charset="-128"/>
              <a:ea typeface="Meiryo UI" panose="020B0604030504040204" pitchFamily="50" charset="-128"/>
              <a:cs typeface="Meiryo UI" pitchFamily="50" charset="-128"/>
            </a:endParaRPr>
          </a:p>
          <a:p>
            <a:pPr algn="ctr" defTabSz="968375" eaLnBrk="0" hangingPunct="0">
              <a:defRPr/>
            </a:pPr>
            <a:r>
              <a:rPr kumimoji="0" lang="ja-JP" altLang="en-US" sz="2400" b="1" dirty="0">
                <a:solidFill>
                  <a:srgbClr val="000000"/>
                </a:solidFill>
                <a:latin typeface="Meiryo UI" pitchFamily="50" charset="-128"/>
                <a:ea typeface="Meiryo UI" panose="020B0604030504040204" pitchFamily="50" charset="-128"/>
                <a:cs typeface="Meiryo UI" pitchFamily="50" charset="-128"/>
              </a:rPr>
              <a:t>ソーシャル</a:t>
            </a:r>
            <a:endParaRPr kumimoji="0" lang="en-US" altLang="ja-JP" sz="2400" b="1" dirty="0">
              <a:solidFill>
                <a:srgbClr val="000000"/>
              </a:solidFill>
              <a:latin typeface="Meiryo UI" pitchFamily="50" charset="-128"/>
              <a:ea typeface="Meiryo UI" panose="020B0604030504040204" pitchFamily="50" charset="-128"/>
              <a:cs typeface="Meiryo UI" pitchFamily="50" charset="-128"/>
            </a:endParaRPr>
          </a:p>
          <a:p>
            <a:pPr algn="ctr" defTabSz="968375" eaLnBrk="0" hangingPunct="0">
              <a:defRPr/>
            </a:pPr>
            <a:r>
              <a:rPr kumimoji="0" lang="en-US" altLang="ja-JP" sz="2400" b="1" dirty="0" err="1">
                <a:solidFill>
                  <a:srgbClr val="000000"/>
                </a:solidFill>
                <a:latin typeface="Meiryo UI" pitchFamily="50" charset="-128"/>
                <a:ea typeface="Meiryo UI" panose="020B0604030504040204" pitchFamily="50" charset="-128"/>
                <a:cs typeface="Meiryo UI" pitchFamily="50" charset="-128"/>
              </a:rPr>
              <a:t>Bigdata</a:t>
            </a:r>
            <a:br>
              <a:rPr kumimoji="0" lang="en-US" altLang="ja-JP" sz="2400" b="1" dirty="0">
                <a:solidFill>
                  <a:srgbClr val="000000"/>
                </a:solidFill>
                <a:latin typeface="Meiryo UI" pitchFamily="50" charset="-128"/>
                <a:ea typeface="Meiryo UI" panose="020B0604030504040204" pitchFamily="50" charset="-128"/>
                <a:cs typeface="Meiryo UI" pitchFamily="50" charset="-128"/>
              </a:rPr>
            </a:br>
            <a:r>
              <a:rPr kumimoji="0" lang="en-US" altLang="ja-JP" sz="2400" b="1" dirty="0">
                <a:solidFill>
                  <a:srgbClr val="000000"/>
                </a:solidFill>
                <a:latin typeface="Meiryo UI" pitchFamily="50" charset="-128"/>
                <a:ea typeface="Meiryo UI" panose="020B0604030504040204" pitchFamily="50" charset="-128"/>
                <a:cs typeface="Meiryo UI" pitchFamily="50" charset="-128"/>
              </a:rPr>
              <a:t>IOT</a:t>
            </a:r>
            <a:endParaRPr kumimoji="0" lang="ja-JP" altLang="en-US" sz="2500" b="1" dirty="0">
              <a:solidFill>
                <a:srgbClr val="000000"/>
              </a:solidFill>
              <a:latin typeface="Meiryo UI" pitchFamily="50" charset="-128"/>
              <a:ea typeface="Meiryo UI" panose="020B0604030504040204" pitchFamily="50" charset="-128"/>
              <a:cs typeface="Meiryo UI" pitchFamily="50" charset="-128"/>
            </a:endParaRPr>
          </a:p>
        </p:txBody>
      </p:sp>
      <p:sp>
        <p:nvSpPr>
          <p:cNvPr id="58" name="Text Box 110"/>
          <p:cNvSpPr txBox="1">
            <a:spLocks noChangeArrowheads="1"/>
          </p:cNvSpPr>
          <p:nvPr/>
        </p:nvSpPr>
        <p:spPr bwMode="gray">
          <a:xfrm>
            <a:off x="81540" y="1976784"/>
            <a:ext cx="225542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kumimoji="1" sz="2900">
                <a:solidFill>
                  <a:schemeClr val="tx1"/>
                </a:solidFill>
                <a:latin typeface="Arial" charset="0"/>
                <a:ea typeface="ＭＳ Ｐゴシック" charset="0"/>
                <a:cs typeface="ＭＳ Ｐゴシック" charset="0"/>
              </a:defRPr>
            </a:lvl1pPr>
            <a:lvl2pPr marL="742950" indent="-285750">
              <a:defRPr kumimoji="1" sz="2900">
                <a:solidFill>
                  <a:schemeClr val="tx1"/>
                </a:solidFill>
                <a:latin typeface="Arial" charset="0"/>
                <a:ea typeface="ＭＳ Ｐゴシック" charset="0"/>
              </a:defRPr>
            </a:lvl2pPr>
            <a:lvl3pPr marL="1143000" indent="-228600">
              <a:defRPr kumimoji="1" sz="2900">
                <a:solidFill>
                  <a:schemeClr val="tx1"/>
                </a:solidFill>
                <a:latin typeface="Arial" charset="0"/>
                <a:ea typeface="ＭＳ Ｐゴシック" charset="0"/>
              </a:defRPr>
            </a:lvl3pPr>
            <a:lvl4pPr marL="1600200" indent="-228600">
              <a:defRPr kumimoji="1" sz="2900">
                <a:solidFill>
                  <a:schemeClr val="tx1"/>
                </a:solidFill>
                <a:latin typeface="Arial" charset="0"/>
                <a:ea typeface="ＭＳ Ｐゴシック" charset="0"/>
              </a:defRPr>
            </a:lvl4pPr>
            <a:lvl5pPr marL="2057400" indent="-228600">
              <a:defRPr kumimoji="1" sz="2900">
                <a:solidFill>
                  <a:schemeClr val="tx1"/>
                </a:solidFill>
                <a:latin typeface="Arial" charset="0"/>
                <a:ea typeface="ＭＳ Ｐゴシック" charset="0"/>
              </a:defRPr>
            </a:lvl5pPr>
            <a:lvl6pPr marL="2514600" indent="-228600" fontAlgn="base">
              <a:spcBef>
                <a:spcPct val="0"/>
              </a:spcBef>
              <a:spcAft>
                <a:spcPct val="0"/>
              </a:spcAft>
              <a:defRPr kumimoji="1" sz="2900">
                <a:solidFill>
                  <a:schemeClr val="tx1"/>
                </a:solidFill>
                <a:latin typeface="Arial" charset="0"/>
                <a:ea typeface="ＭＳ Ｐゴシック" charset="0"/>
              </a:defRPr>
            </a:lvl6pPr>
            <a:lvl7pPr marL="2971800" indent="-228600" fontAlgn="base">
              <a:spcBef>
                <a:spcPct val="0"/>
              </a:spcBef>
              <a:spcAft>
                <a:spcPct val="0"/>
              </a:spcAft>
              <a:defRPr kumimoji="1" sz="2900">
                <a:solidFill>
                  <a:schemeClr val="tx1"/>
                </a:solidFill>
                <a:latin typeface="Arial" charset="0"/>
                <a:ea typeface="ＭＳ Ｐゴシック" charset="0"/>
              </a:defRPr>
            </a:lvl7pPr>
            <a:lvl8pPr marL="3429000" indent="-228600" fontAlgn="base">
              <a:spcBef>
                <a:spcPct val="0"/>
              </a:spcBef>
              <a:spcAft>
                <a:spcPct val="0"/>
              </a:spcAft>
              <a:defRPr kumimoji="1" sz="2900">
                <a:solidFill>
                  <a:schemeClr val="tx1"/>
                </a:solidFill>
                <a:latin typeface="Arial" charset="0"/>
                <a:ea typeface="ＭＳ Ｐゴシック" charset="0"/>
              </a:defRPr>
            </a:lvl8pPr>
            <a:lvl9pPr marL="3886200" indent="-228600" fontAlgn="base">
              <a:spcBef>
                <a:spcPct val="0"/>
              </a:spcBef>
              <a:spcAft>
                <a:spcPct val="0"/>
              </a:spcAft>
              <a:defRPr kumimoji="1" sz="2900">
                <a:solidFill>
                  <a:schemeClr val="tx1"/>
                </a:solidFill>
                <a:latin typeface="Arial" charset="0"/>
                <a:ea typeface="ＭＳ Ｐゴシック" charset="0"/>
              </a:defRPr>
            </a:lvl9pPr>
          </a:lstStyle>
          <a:p>
            <a:pPr algn="ctr"/>
            <a:r>
              <a:rPr kumimoji="0" lang="ja-JP" altLang="en-US" sz="2000" b="1" dirty="0">
                <a:solidFill>
                  <a:srgbClr val="161642"/>
                </a:solidFill>
                <a:latin typeface="Meiryo UI" panose="020B0604030504040204" pitchFamily="50" charset="-128"/>
                <a:ea typeface="Meiryo UI" panose="020B0604030504040204" pitchFamily="50" charset="-128"/>
                <a:cs typeface="Meiryo UI" charset="0"/>
              </a:rPr>
              <a:t>第</a:t>
            </a:r>
            <a:r>
              <a:rPr kumimoji="0" lang="en-US" altLang="ja-JP" sz="2000" b="1" dirty="0">
                <a:solidFill>
                  <a:srgbClr val="161642"/>
                </a:solidFill>
                <a:latin typeface="Meiryo UI" panose="020B0604030504040204" pitchFamily="50" charset="-128"/>
                <a:ea typeface="Meiryo UI" panose="020B0604030504040204" pitchFamily="50" charset="-128"/>
                <a:cs typeface="Meiryo UI" charset="0"/>
              </a:rPr>
              <a:t>3</a:t>
            </a:r>
            <a:r>
              <a:rPr kumimoji="0" lang="ja-JP" altLang="en-US" sz="2000" b="1" dirty="0">
                <a:solidFill>
                  <a:srgbClr val="161642"/>
                </a:solidFill>
                <a:latin typeface="Meiryo UI" panose="020B0604030504040204" pitchFamily="50" charset="-128"/>
                <a:ea typeface="Meiryo UI" panose="020B0604030504040204" pitchFamily="50" charset="-128"/>
                <a:cs typeface="Meiryo UI" charset="0"/>
              </a:rPr>
              <a:t>のプラットフォーム</a:t>
            </a:r>
            <a:endParaRPr kumimoji="0" lang="en-US" altLang="ja-JP" sz="2000" b="1" dirty="0">
              <a:solidFill>
                <a:srgbClr val="161642"/>
              </a:solidFill>
              <a:latin typeface="Meiryo UI" panose="020B0604030504040204" pitchFamily="50" charset="-128"/>
              <a:ea typeface="Meiryo UI" panose="020B0604030504040204" pitchFamily="50" charset="-128"/>
              <a:cs typeface="Meiryo UI" charset="0"/>
            </a:endParaRPr>
          </a:p>
        </p:txBody>
      </p:sp>
      <p:sp>
        <p:nvSpPr>
          <p:cNvPr id="59" name="Text Box 110"/>
          <p:cNvSpPr txBox="1">
            <a:spLocks noChangeArrowheads="1"/>
          </p:cNvSpPr>
          <p:nvPr/>
        </p:nvSpPr>
        <p:spPr bwMode="gray">
          <a:xfrm>
            <a:off x="480340" y="3212471"/>
            <a:ext cx="7426787" cy="15388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kumimoji="1" sz="2900">
                <a:solidFill>
                  <a:schemeClr val="tx1"/>
                </a:solidFill>
                <a:latin typeface="Arial" charset="0"/>
                <a:ea typeface="ＭＳ Ｐゴシック" charset="0"/>
                <a:cs typeface="ＭＳ Ｐゴシック" charset="0"/>
              </a:defRPr>
            </a:lvl1pPr>
            <a:lvl2pPr marL="742950" indent="-285750">
              <a:defRPr kumimoji="1" sz="2900">
                <a:solidFill>
                  <a:schemeClr val="tx1"/>
                </a:solidFill>
                <a:latin typeface="Arial" charset="0"/>
                <a:ea typeface="ＭＳ Ｐゴシック" charset="0"/>
              </a:defRPr>
            </a:lvl2pPr>
            <a:lvl3pPr marL="1143000" indent="-228600">
              <a:defRPr kumimoji="1" sz="2900">
                <a:solidFill>
                  <a:schemeClr val="tx1"/>
                </a:solidFill>
                <a:latin typeface="Arial" charset="0"/>
                <a:ea typeface="ＭＳ Ｐゴシック" charset="0"/>
              </a:defRPr>
            </a:lvl3pPr>
            <a:lvl4pPr marL="1600200" indent="-228600">
              <a:defRPr kumimoji="1" sz="2900">
                <a:solidFill>
                  <a:schemeClr val="tx1"/>
                </a:solidFill>
                <a:latin typeface="Arial" charset="0"/>
                <a:ea typeface="ＭＳ Ｐゴシック" charset="0"/>
              </a:defRPr>
            </a:lvl4pPr>
            <a:lvl5pPr marL="2057400" indent="-228600">
              <a:defRPr kumimoji="1" sz="2900">
                <a:solidFill>
                  <a:schemeClr val="tx1"/>
                </a:solidFill>
                <a:latin typeface="Arial" charset="0"/>
                <a:ea typeface="ＭＳ Ｐゴシック" charset="0"/>
              </a:defRPr>
            </a:lvl5pPr>
            <a:lvl6pPr marL="2514600" indent="-228600" fontAlgn="base">
              <a:spcBef>
                <a:spcPct val="0"/>
              </a:spcBef>
              <a:spcAft>
                <a:spcPct val="0"/>
              </a:spcAft>
              <a:defRPr kumimoji="1" sz="2900">
                <a:solidFill>
                  <a:schemeClr val="tx1"/>
                </a:solidFill>
                <a:latin typeface="Arial" charset="0"/>
                <a:ea typeface="ＭＳ Ｐゴシック" charset="0"/>
              </a:defRPr>
            </a:lvl6pPr>
            <a:lvl7pPr marL="2971800" indent="-228600" fontAlgn="base">
              <a:spcBef>
                <a:spcPct val="0"/>
              </a:spcBef>
              <a:spcAft>
                <a:spcPct val="0"/>
              </a:spcAft>
              <a:defRPr kumimoji="1" sz="2900">
                <a:solidFill>
                  <a:schemeClr val="tx1"/>
                </a:solidFill>
                <a:latin typeface="Arial" charset="0"/>
                <a:ea typeface="ＭＳ Ｐゴシック" charset="0"/>
              </a:defRPr>
            </a:lvl7pPr>
            <a:lvl8pPr marL="3429000" indent="-228600" fontAlgn="base">
              <a:spcBef>
                <a:spcPct val="0"/>
              </a:spcBef>
              <a:spcAft>
                <a:spcPct val="0"/>
              </a:spcAft>
              <a:defRPr kumimoji="1" sz="2900">
                <a:solidFill>
                  <a:schemeClr val="tx1"/>
                </a:solidFill>
                <a:latin typeface="Arial" charset="0"/>
                <a:ea typeface="ＭＳ Ｐゴシック" charset="0"/>
              </a:defRPr>
            </a:lvl8pPr>
            <a:lvl9pPr marL="3886200" indent="-228600" fontAlgn="base">
              <a:spcBef>
                <a:spcPct val="0"/>
              </a:spcBef>
              <a:spcAft>
                <a:spcPct val="0"/>
              </a:spcAft>
              <a:defRPr kumimoji="1" sz="2900">
                <a:solidFill>
                  <a:schemeClr val="tx1"/>
                </a:solidFill>
                <a:latin typeface="Arial" charset="0"/>
                <a:ea typeface="ＭＳ Ｐゴシック" charset="0"/>
              </a:defRPr>
            </a:lvl9pPr>
          </a:lstStyle>
          <a:p>
            <a:r>
              <a:rPr kumimoji="0" lang="ja-JP" altLang="en-US" sz="2000" dirty="0">
                <a:latin typeface="Meiryo UI" panose="020B0604030504040204" pitchFamily="50" charset="-128"/>
                <a:ea typeface="Meiryo UI" panose="020B0604030504040204" pitchFamily="50" charset="-128"/>
                <a:cs typeface="Meiryo UI" charset="0"/>
              </a:rPr>
              <a:t>ビジネスを支える</a:t>
            </a:r>
            <a:r>
              <a:rPr kumimoji="0" lang="en-US" altLang="ja-JP" sz="2000" dirty="0">
                <a:latin typeface="Meiryo UI" panose="020B0604030504040204" pitchFamily="50" charset="-128"/>
                <a:ea typeface="Meiryo UI" panose="020B0604030504040204" pitchFamily="50" charset="-128"/>
                <a:cs typeface="Meiryo UI" charset="0"/>
              </a:rPr>
              <a:t>IT</a:t>
            </a:r>
            <a:r>
              <a:rPr kumimoji="0" lang="ja-JP" altLang="en-US" sz="2000" dirty="0">
                <a:latin typeface="Meiryo UI" panose="020B0604030504040204" pitchFamily="50" charset="-128"/>
                <a:ea typeface="Meiryo UI" panose="020B0604030504040204" pitchFamily="50" charset="-128"/>
                <a:cs typeface="Meiryo UI" charset="0"/>
              </a:rPr>
              <a:t>基盤は、進化を続けている。</a:t>
            </a:r>
            <a:endParaRPr kumimoji="0" lang="en-US" altLang="ja-JP" sz="2000" dirty="0">
              <a:latin typeface="Meiryo UI" panose="020B0604030504040204" pitchFamily="50" charset="-128"/>
              <a:ea typeface="Meiryo UI" panose="020B0604030504040204" pitchFamily="50" charset="-128"/>
              <a:cs typeface="Meiryo UI" charset="0"/>
            </a:endParaRPr>
          </a:p>
          <a:p>
            <a:r>
              <a:rPr kumimoji="0" lang="ja-JP" altLang="en-US" sz="2000" dirty="0">
                <a:latin typeface="Meiryo UI" panose="020B0604030504040204" pitchFamily="50" charset="-128"/>
                <a:ea typeface="Meiryo UI" panose="020B0604030504040204" pitchFamily="50" charset="-128"/>
                <a:cs typeface="Meiryo UI" charset="0"/>
              </a:rPr>
              <a:t>近年、ビジネスを支える</a:t>
            </a:r>
            <a:r>
              <a:rPr kumimoji="0" lang="en-US" altLang="ja-JP" sz="2000" dirty="0">
                <a:latin typeface="Meiryo UI" panose="020B0604030504040204" pitchFamily="50" charset="-128"/>
                <a:ea typeface="Meiryo UI" panose="020B0604030504040204" pitchFamily="50" charset="-128"/>
                <a:cs typeface="Meiryo UI" charset="0"/>
              </a:rPr>
              <a:t>IT</a:t>
            </a:r>
            <a:r>
              <a:rPr kumimoji="0" lang="ja-JP" altLang="en-US" sz="2000" dirty="0">
                <a:latin typeface="Meiryo UI" panose="020B0604030504040204" pitchFamily="50" charset="-128"/>
                <a:ea typeface="Meiryo UI" panose="020B0604030504040204" pitchFamily="50" charset="-128"/>
                <a:cs typeface="Meiryo UI" charset="0"/>
              </a:rPr>
              <a:t>基盤は、「クラウド」、「モバイル」が主流となり、</a:t>
            </a:r>
            <a:endParaRPr kumimoji="0" lang="en-US" altLang="ja-JP" sz="2000" dirty="0">
              <a:latin typeface="Meiryo UI" panose="020B0604030504040204" pitchFamily="50" charset="-128"/>
              <a:ea typeface="Meiryo UI" panose="020B0604030504040204" pitchFamily="50" charset="-128"/>
              <a:cs typeface="Meiryo UI" charset="0"/>
            </a:endParaRPr>
          </a:p>
          <a:p>
            <a:r>
              <a:rPr kumimoji="0" lang="en-US" altLang="ja-JP" sz="2000" dirty="0">
                <a:latin typeface="Meiryo UI" panose="020B0604030504040204" pitchFamily="50" charset="-128"/>
                <a:ea typeface="Meiryo UI" panose="020B0604030504040204" pitchFamily="50" charset="-128"/>
                <a:cs typeface="Meiryo UI" charset="0"/>
              </a:rPr>
              <a:t>IT</a:t>
            </a:r>
            <a:r>
              <a:rPr kumimoji="0" lang="ja-JP" altLang="en-US" sz="2000" dirty="0">
                <a:latin typeface="Meiryo UI" panose="020B0604030504040204" pitchFamily="50" charset="-128"/>
                <a:ea typeface="Meiryo UI" panose="020B0604030504040204" pitchFamily="50" charset="-128"/>
                <a:cs typeface="Meiryo UI" charset="0"/>
              </a:rPr>
              <a:t>がそのままエンドユーザ（ソーシャル）に刺さる時代となった。</a:t>
            </a:r>
            <a:endParaRPr kumimoji="0" lang="en-US" altLang="ja-JP" sz="2000" dirty="0">
              <a:latin typeface="Meiryo UI" panose="020B0604030504040204" pitchFamily="50" charset="-128"/>
              <a:ea typeface="Meiryo UI" panose="020B0604030504040204" pitchFamily="50" charset="-128"/>
              <a:cs typeface="Meiryo UI" charset="0"/>
            </a:endParaRPr>
          </a:p>
          <a:p>
            <a:r>
              <a:rPr kumimoji="0" lang="ja-JP" altLang="en-US" sz="2000" dirty="0">
                <a:latin typeface="Meiryo UI" panose="020B0604030504040204" pitchFamily="50" charset="-128"/>
                <a:ea typeface="Meiryo UI" panose="020B0604030504040204" pitchFamily="50" charset="-128"/>
                <a:cs typeface="Meiryo UI" charset="0"/>
              </a:rPr>
              <a:t>また企業の持つデータは増加し続け、そこから価値を見出せる企業が成長し勝ち残る時代になったと考えられている。</a:t>
            </a:r>
            <a:endParaRPr kumimoji="0" lang="en-US" altLang="ja-JP" sz="2000" dirty="0">
              <a:latin typeface="Meiryo UI" panose="020B0604030504040204" pitchFamily="50" charset="-128"/>
              <a:ea typeface="Meiryo UI" panose="020B0604030504040204" pitchFamily="50" charset="-128"/>
              <a:cs typeface="Meiryo UI" charset="0"/>
            </a:endParaRPr>
          </a:p>
        </p:txBody>
      </p:sp>
      <p:sp>
        <p:nvSpPr>
          <p:cNvPr id="60" name="Rectangle 38"/>
          <p:cNvSpPr>
            <a:spLocks noChangeArrowheads="1"/>
          </p:cNvSpPr>
          <p:nvPr/>
        </p:nvSpPr>
        <p:spPr bwMode="auto">
          <a:xfrm>
            <a:off x="8542338" y="3054004"/>
            <a:ext cx="2176462" cy="636588"/>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18000" tIns="10800" rIns="36000" bIns="10800" anchor="ctr">
            <a:spAutoFit/>
          </a:bodyPr>
          <a:lstStyle/>
          <a:p>
            <a:pPr marL="182563" indent="-182563" algn="ctr"/>
            <a:r>
              <a:rPr lang="en-US" altLang="ja-JP" sz="2000" b="1" dirty="0">
                <a:solidFill>
                  <a:srgbClr val="FF0000"/>
                </a:solidFill>
                <a:latin typeface="Meiryo UI" panose="020B0604030504040204" pitchFamily="50" charset="-128"/>
                <a:ea typeface="Meiryo UI" panose="020B0604030504040204" pitchFamily="50" charset="-128"/>
                <a:cs typeface="Meiryo UI" charset="0"/>
              </a:rPr>
              <a:t>Security</a:t>
            </a:r>
          </a:p>
          <a:p>
            <a:pPr marL="182563" indent="-182563" algn="ctr"/>
            <a:r>
              <a:rPr lang="ja-JP" altLang="en-US" sz="2000" b="1" dirty="0">
                <a:solidFill>
                  <a:srgbClr val="FF0000"/>
                </a:solidFill>
                <a:latin typeface="Meiryo UI" panose="020B0604030504040204" pitchFamily="50" charset="-128"/>
                <a:ea typeface="Meiryo UI" panose="020B0604030504040204" pitchFamily="50" charset="-128"/>
                <a:cs typeface="Meiryo UI" charset="0"/>
              </a:rPr>
              <a:t>（</a:t>
            </a:r>
            <a:r>
              <a:rPr lang="en-US" altLang="ja-JP" sz="2000" b="1" dirty="0">
                <a:solidFill>
                  <a:srgbClr val="FF0000"/>
                </a:solidFill>
                <a:latin typeface="Meiryo UI" panose="020B0604030504040204" pitchFamily="50" charset="-128"/>
                <a:ea typeface="Meiryo UI" panose="020B0604030504040204" pitchFamily="50" charset="-128"/>
                <a:cs typeface="Meiryo UI" charset="0"/>
              </a:rPr>
              <a:t>S)</a:t>
            </a:r>
            <a:endParaRPr lang="ja-JP" altLang="en-US" sz="2000" b="1" dirty="0">
              <a:solidFill>
                <a:srgbClr val="FF0000"/>
              </a:solidFill>
              <a:latin typeface="Meiryo UI" panose="020B0604030504040204" pitchFamily="50" charset="-128"/>
              <a:ea typeface="Meiryo UI" panose="020B0604030504040204" pitchFamily="50" charset="-128"/>
              <a:cs typeface="Meiryo UI" charset="0"/>
            </a:endParaRPr>
          </a:p>
        </p:txBody>
      </p:sp>
      <p:sp>
        <p:nvSpPr>
          <p:cNvPr id="2" name="テキスト ボックス 1"/>
          <p:cNvSpPr txBox="1"/>
          <p:nvPr/>
        </p:nvSpPr>
        <p:spPr>
          <a:xfrm>
            <a:off x="1837277" y="5057297"/>
            <a:ext cx="1845275"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IBM</a:t>
            </a:r>
            <a:r>
              <a:rPr kumimoji="1" lang="ja-JP" altLang="en-US" sz="1200" dirty="0">
                <a:latin typeface="Meiryo UI" panose="020B0604030504040204" pitchFamily="50" charset="-128"/>
                <a:ea typeface="Meiryo UI" panose="020B0604030504040204" pitchFamily="50" charset="-128"/>
              </a:rPr>
              <a:t>の</a:t>
            </a:r>
            <a:r>
              <a:rPr kumimoji="1" lang="en-US" altLang="ja-JP" sz="1200" dirty="0">
                <a:latin typeface="Meiryo UI" panose="020B0604030504040204" pitchFamily="50" charset="-128"/>
                <a:ea typeface="Meiryo UI" panose="020B0604030504040204" pitchFamily="50" charset="-128"/>
              </a:rPr>
              <a:t>System360</a:t>
            </a:r>
            <a:endParaRPr kumimoji="1"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27730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p:cNvPicPr>
            <a:picLocks noChangeAspect="1"/>
          </p:cNvPicPr>
          <p:nvPr/>
        </p:nvPicPr>
        <p:blipFill>
          <a:blip r:embed="rId2"/>
          <a:stretch>
            <a:fillRect/>
          </a:stretch>
        </p:blipFill>
        <p:spPr>
          <a:xfrm>
            <a:off x="10886" y="0"/>
            <a:ext cx="881743" cy="551089"/>
          </a:xfrm>
          <a:prstGeom prst="rect">
            <a:avLst/>
          </a:prstGeom>
        </p:spPr>
      </p:pic>
      <p:sp>
        <p:nvSpPr>
          <p:cNvPr id="174" name="右矢印 173"/>
          <p:cNvSpPr/>
          <p:nvPr/>
        </p:nvSpPr>
        <p:spPr>
          <a:xfrm rot="16200000">
            <a:off x="390001" y="4483333"/>
            <a:ext cx="2351087" cy="525463"/>
          </a:xfrm>
          <a:prstGeom prst="rightArrow">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82" name="右矢印 181"/>
          <p:cNvSpPr/>
          <p:nvPr/>
        </p:nvSpPr>
        <p:spPr>
          <a:xfrm rot="16200000">
            <a:off x="3642788" y="4448408"/>
            <a:ext cx="2279650" cy="527050"/>
          </a:xfrm>
          <a:prstGeom prst="rightArrow">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83" name="右矢印 182"/>
          <p:cNvSpPr/>
          <p:nvPr/>
        </p:nvSpPr>
        <p:spPr>
          <a:xfrm rot="16200000">
            <a:off x="6972569" y="4346015"/>
            <a:ext cx="2074863" cy="527050"/>
          </a:xfrm>
          <a:prstGeom prst="rightArrow">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aphicFrame>
        <p:nvGraphicFramePr>
          <p:cNvPr id="184" name="Diagram 2"/>
          <p:cNvGraphicFramePr/>
          <p:nvPr>
            <p:extLst>
              <p:ext uri="{D42A27DB-BD31-4B8C-83A1-F6EECF244321}">
                <p14:modId xmlns:p14="http://schemas.microsoft.com/office/powerpoint/2010/main" val="4026544063"/>
              </p:ext>
            </p:extLst>
          </p:nvPr>
        </p:nvGraphicFramePr>
        <p:xfrm>
          <a:off x="639238" y="907936"/>
          <a:ext cx="8305800" cy="345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5" name="テキスト ボックス 1"/>
          <p:cNvSpPr txBox="1">
            <a:spLocks noChangeArrowheads="1"/>
          </p:cNvSpPr>
          <p:nvPr/>
        </p:nvSpPr>
        <p:spPr bwMode="auto">
          <a:xfrm>
            <a:off x="1508762" y="664216"/>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ヒト・モノ</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システム（プロセス）</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データ</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カネ（決済）</a:t>
            </a:r>
            <a:r>
              <a:rPr lang="en-US" altLang="ja-JP" sz="2000" b="1" dirty="0">
                <a:latin typeface="Meiryo UI" panose="020B0604030504040204" pitchFamily="50" charset="-128"/>
                <a:ea typeface="Meiryo UI" panose="020B0604030504040204" pitchFamily="50" charset="-128"/>
              </a:rPr>
              <a:t>』</a:t>
            </a:r>
            <a:endParaRPr lang="ja-JP" altLang="en-US" sz="2000" b="1" dirty="0">
              <a:latin typeface="Meiryo UI" panose="020B0604030504040204" pitchFamily="50" charset="-128"/>
              <a:ea typeface="Meiryo UI" panose="020B0604030504040204" pitchFamily="50" charset="-128"/>
            </a:endParaRPr>
          </a:p>
        </p:txBody>
      </p:sp>
      <p:sp>
        <p:nvSpPr>
          <p:cNvPr id="186" name="角丸四角形 185"/>
          <p:cNvSpPr/>
          <p:nvPr/>
        </p:nvSpPr>
        <p:spPr>
          <a:xfrm>
            <a:off x="7217838" y="5634271"/>
            <a:ext cx="1584325" cy="314325"/>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rPr>
              <a:t>モニタリング</a:t>
            </a:r>
          </a:p>
        </p:txBody>
      </p:sp>
      <p:sp>
        <p:nvSpPr>
          <p:cNvPr id="187" name="角丸四角形 186"/>
          <p:cNvSpPr/>
          <p:nvPr/>
        </p:nvSpPr>
        <p:spPr>
          <a:xfrm>
            <a:off x="7206726" y="5080233"/>
            <a:ext cx="1584325" cy="315913"/>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rPr>
              <a:t>制御</a:t>
            </a:r>
          </a:p>
        </p:txBody>
      </p:sp>
      <p:sp>
        <p:nvSpPr>
          <p:cNvPr id="188" name="角丸四角形 187"/>
          <p:cNvSpPr/>
          <p:nvPr/>
        </p:nvSpPr>
        <p:spPr>
          <a:xfrm>
            <a:off x="7206726" y="4551596"/>
            <a:ext cx="1584325" cy="314325"/>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rPr>
              <a:t>最適化</a:t>
            </a:r>
          </a:p>
        </p:txBody>
      </p:sp>
      <p:sp>
        <p:nvSpPr>
          <p:cNvPr id="189" name="角丸四角形 188"/>
          <p:cNvSpPr/>
          <p:nvPr/>
        </p:nvSpPr>
        <p:spPr>
          <a:xfrm>
            <a:off x="7206726" y="4013433"/>
            <a:ext cx="1584325" cy="314325"/>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rPr>
              <a:t>自律性</a:t>
            </a:r>
          </a:p>
        </p:txBody>
      </p:sp>
      <p:sp>
        <p:nvSpPr>
          <p:cNvPr id="190" name="角丸四角形 189"/>
          <p:cNvSpPr/>
          <p:nvPr/>
        </p:nvSpPr>
        <p:spPr>
          <a:xfrm>
            <a:off x="3893613" y="5851758"/>
            <a:ext cx="1873250" cy="314325"/>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latin typeface="Meiryo UI" panose="020B0604030504040204" pitchFamily="50" charset="-128"/>
                <a:ea typeface="Meiryo UI" panose="020B0604030504040204" pitchFamily="50" charset="-128"/>
              </a:rPr>
              <a:t>モノ売り</a:t>
            </a:r>
          </a:p>
        </p:txBody>
      </p:sp>
      <p:sp>
        <p:nvSpPr>
          <p:cNvPr id="191" name="角丸四角形 190"/>
          <p:cNvSpPr/>
          <p:nvPr/>
        </p:nvSpPr>
        <p:spPr>
          <a:xfrm>
            <a:off x="3893613" y="5188183"/>
            <a:ext cx="1873250" cy="458788"/>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latin typeface="Meiryo UI" panose="020B0604030504040204" pitchFamily="50" charset="-128"/>
                <a:ea typeface="Meiryo UI" panose="020B0604030504040204" pitchFamily="50" charset="-128"/>
              </a:rPr>
              <a:t>取引ベース</a:t>
            </a:r>
            <a:endParaRPr lang="en-US" altLang="ja-JP" sz="1600" b="1" dirty="0">
              <a:solidFill>
                <a:schemeClr val="tx1"/>
              </a:solidFill>
              <a:latin typeface="Meiryo UI" panose="020B0604030504040204" pitchFamily="50" charset="-128"/>
              <a:ea typeface="Meiryo UI" panose="020B0604030504040204" pitchFamily="50" charset="-128"/>
            </a:endParaRPr>
          </a:p>
          <a:p>
            <a:pPr algn="ctr">
              <a:defRPr/>
            </a:pPr>
            <a:r>
              <a:rPr lang="ja-JP" altLang="en-US" sz="1200" b="1" dirty="0">
                <a:solidFill>
                  <a:schemeClr val="tx1"/>
                </a:solidFill>
                <a:latin typeface="Meiryo UI" panose="020B0604030504040204" pitchFamily="50" charset="-128"/>
                <a:ea typeface="Meiryo UI" panose="020B0604030504040204" pitchFamily="50" charset="-128"/>
              </a:rPr>
              <a:t>（故障／修理）</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92" name="角丸四角形 191"/>
          <p:cNvSpPr/>
          <p:nvPr/>
        </p:nvSpPr>
        <p:spPr>
          <a:xfrm>
            <a:off x="3893613" y="4594458"/>
            <a:ext cx="1873250" cy="458788"/>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500" b="1" dirty="0">
                <a:solidFill>
                  <a:schemeClr val="tx1"/>
                </a:solidFill>
                <a:latin typeface="Meiryo UI" panose="020B0604030504040204" pitchFamily="50" charset="-128"/>
                <a:ea typeface="Meiryo UI" panose="020B0604030504040204" pitchFamily="50" charset="-128"/>
              </a:rPr>
              <a:t>サービス契約</a:t>
            </a:r>
            <a:endParaRPr lang="en-US" altLang="ja-JP" sz="1500" b="1" dirty="0">
              <a:solidFill>
                <a:schemeClr val="tx1"/>
              </a:solidFill>
              <a:latin typeface="Meiryo UI" panose="020B0604030504040204" pitchFamily="50" charset="-128"/>
              <a:ea typeface="Meiryo UI" panose="020B0604030504040204" pitchFamily="50" charset="-128"/>
            </a:endParaRPr>
          </a:p>
          <a:p>
            <a:pPr algn="ctr">
              <a:defRPr/>
            </a:pPr>
            <a:r>
              <a:rPr lang="ja-JP" altLang="en-US" sz="1200" b="1" dirty="0">
                <a:solidFill>
                  <a:schemeClr val="tx1"/>
                </a:solidFill>
                <a:latin typeface="Meiryo UI" panose="020B0604030504040204" pitchFamily="50" charset="-128"/>
                <a:ea typeface="Meiryo UI" panose="020B0604030504040204" pitchFamily="50" charset="-128"/>
              </a:rPr>
              <a:t>（事後／予防保守）</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93" name="角丸四角形 192"/>
          <p:cNvSpPr/>
          <p:nvPr/>
        </p:nvSpPr>
        <p:spPr>
          <a:xfrm>
            <a:off x="3893613" y="3953108"/>
            <a:ext cx="1873250" cy="458788"/>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400" b="1" dirty="0">
                <a:solidFill>
                  <a:schemeClr val="tx1"/>
                </a:solidFill>
                <a:latin typeface="Meiryo UI" panose="020B0604030504040204" pitchFamily="50" charset="-128"/>
                <a:ea typeface="Meiryo UI" panose="020B0604030504040204" pitchFamily="50" charset="-128"/>
              </a:rPr>
              <a:t>OP</a:t>
            </a:r>
            <a:r>
              <a:rPr lang="ja-JP" altLang="en-US" sz="1400" b="1" dirty="0">
                <a:solidFill>
                  <a:schemeClr val="tx1"/>
                </a:solidFill>
                <a:latin typeface="Meiryo UI" panose="020B0604030504040204" pitchFamily="50" charset="-128"/>
                <a:ea typeface="Meiryo UI" panose="020B0604030504040204" pitchFamily="50" charset="-128"/>
              </a:rPr>
              <a:t>＆資産最適化</a:t>
            </a:r>
            <a:endParaRPr lang="en-US" altLang="ja-JP" sz="1400" b="1" dirty="0">
              <a:solidFill>
                <a:schemeClr val="tx1"/>
              </a:solidFill>
              <a:latin typeface="Meiryo UI" panose="020B0604030504040204" pitchFamily="50" charset="-128"/>
              <a:ea typeface="Meiryo UI" panose="020B0604030504040204" pitchFamily="50" charset="-128"/>
            </a:endParaRPr>
          </a:p>
          <a:p>
            <a:pPr algn="ctr">
              <a:defRPr/>
            </a:pPr>
            <a:r>
              <a:rPr lang="ja-JP" altLang="en-US" sz="1200" b="1" dirty="0">
                <a:solidFill>
                  <a:schemeClr val="tx1"/>
                </a:solidFill>
                <a:latin typeface="Meiryo UI" panose="020B0604030504040204" pitchFamily="50" charset="-128"/>
                <a:ea typeface="Meiryo UI" panose="020B0604030504040204" pitchFamily="50" charset="-128"/>
              </a:rPr>
              <a:t>（成果ベース）</a:t>
            </a:r>
            <a:endParaRPr lang="ja-JP" altLang="en-US" sz="1600" b="1" dirty="0">
              <a:solidFill>
                <a:schemeClr val="tx1"/>
              </a:solidFill>
              <a:latin typeface="Meiryo UI" panose="020B0604030504040204" pitchFamily="50" charset="-128"/>
              <a:ea typeface="Meiryo UI" panose="020B0604030504040204" pitchFamily="50" charset="-128"/>
            </a:endParaRPr>
          </a:p>
        </p:txBody>
      </p:sp>
      <p:sp>
        <p:nvSpPr>
          <p:cNvPr id="194" name="角丸四角形 193"/>
          <p:cNvSpPr/>
          <p:nvPr/>
        </p:nvSpPr>
        <p:spPr>
          <a:xfrm>
            <a:off x="629713" y="5921608"/>
            <a:ext cx="1871663" cy="314325"/>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latin typeface="Meiryo UI" panose="020B0604030504040204" pitchFamily="50" charset="-128"/>
                <a:ea typeface="Meiryo UI" panose="020B0604030504040204" pitchFamily="50" charset="-128"/>
              </a:rPr>
              <a:t>スマートデバイス</a:t>
            </a:r>
          </a:p>
        </p:txBody>
      </p:sp>
      <p:sp>
        <p:nvSpPr>
          <p:cNvPr id="195" name="角丸四角形 194"/>
          <p:cNvSpPr/>
          <p:nvPr/>
        </p:nvSpPr>
        <p:spPr>
          <a:xfrm>
            <a:off x="647176" y="5410433"/>
            <a:ext cx="1871662" cy="314325"/>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latin typeface="Meiryo UI" panose="020B0604030504040204" pitchFamily="50" charset="-128"/>
                <a:ea typeface="Meiryo UI" panose="020B0604030504040204" pitchFamily="50" charset="-128"/>
              </a:rPr>
              <a:t>大規模データ分析</a:t>
            </a:r>
          </a:p>
        </p:txBody>
      </p:sp>
      <p:sp>
        <p:nvSpPr>
          <p:cNvPr id="196" name="角丸四角形 195"/>
          <p:cNvSpPr/>
          <p:nvPr/>
        </p:nvSpPr>
        <p:spPr>
          <a:xfrm>
            <a:off x="651938" y="4899258"/>
            <a:ext cx="1871663" cy="314325"/>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latin typeface="Meiryo UI" panose="020B0604030504040204" pitchFamily="50" charset="-128"/>
                <a:ea typeface="Meiryo UI" panose="020B0604030504040204" pitchFamily="50" charset="-128"/>
              </a:rPr>
              <a:t>人工知能</a:t>
            </a:r>
          </a:p>
        </p:txBody>
      </p:sp>
      <p:sp>
        <p:nvSpPr>
          <p:cNvPr id="197" name="角丸四角形 196"/>
          <p:cNvSpPr/>
          <p:nvPr/>
        </p:nvSpPr>
        <p:spPr>
          <a:xfrm>
            <a:off x="653526" y="4407133"/>
            <a:ext cx="1873250" cy="315913"/>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latin typeface="Meiryo UI" panose="020B0604030504040204" pitchFamily="50" charset="-128"/>
                <a:ea typeface="Meiryo UI" panose="020B0604030504040204" pitchFamily="50" charset="-128"/>
              </a:rPr>
              <a:t>認知処理</a:t>
            </a:r>
          </a:p>
        </p:txBody>
      </p:sp>
      <p:sp>
        <p:nvSpPr>
          <p:cNvPr id="198" name="角丸四角形 197"/>
          <p:cNvSpPr/>
          <p:nvPr/>
        </p:nvSpPr>
        <p:spPr>
          <a:xfrm>
            <a:off x="653526" y="3924533"/>
            <a:ext cx="1873250" cy="314325"/>
          </a:xfrm>
          <a:prstGeom prst="roundRect">
            <a:avLst>
              <a:gd name="adj" fmla="val 3367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latin typeface="Meiryo UI" panose="020B0604030504040204" pitchFamily="50" charset="-128"/>
                <a:ea typeface="Meiryo UI" panose="020B0604030504040204" pitchFamily="50" charset="-128"/>
              </a:rPr>
              <a:t>脳処理</a:t>
            </a:r>
            <a:r>
              <a:rPr lang="ja-JP" altLang="en-US" sz="1400" b="1" dirty="0">
                <a:solidFill>
                  <a:schemeClr val="tx1"/>
                </a:solidFill>
                <a:latin typeface="Meiryo UI" panose="020B0604030504040204" pitchFamily="50" charset="-128"/>
                <a:ea typeface="Meiryo UI" panose="020B0604030504040204" pitchFamily="50" charset="-128"/>
              </a:rPr>
              <a:t>（ニューロ）</a:t>
            </a:r>
          </a:p>
        </p:txBody>
      </p:sp>
      <p:pic>
        <p:nvPicPr>
          <p:cNvPr id="199" name="Picture 8" descr="https://en.bitcoin.it/w/images/en/3/35/Bitcoin_eur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75260" y="1700142"/>
            <a:ext cx="1928878" cy="1926379"/>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9536041" y="4081695"/>
            <a:ext cx="2368096" cy="1200329"/>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b="1" dirty="0">
                <a:latin typeface="Meiryo UI" panose="020B0604030504040204" pitchFamily="50" charset="-128"/>
                <a:ea typeface="Meiryo UI" panose="020B0604030504040204" pitchFamily="50" charset="-128"/>
              </a:rPr>
              <a:t>仮想通貨</a:t>
            </a:r>
            <a:endParaRPr kumimoji="1" lang="en-US" altLang="ja-JP" b="1"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kumimoji="1" lang="ja-JP" altLang="en-US" b="1" dirty="0">
                <a:latin typeface="Meiryo UI" panose="020B0604030504040204" pitchFamily="50" charset="-128"/>
                <a:ea typeface="Meiryo UI" panose="020B0604030504040204" pitchFamily="50" charset="-128"/>
              </a:rPr>
              <a:t>ブロックチェーン</a:t>
            </a:r>
            <a:endParaRPr kumimoji="1" lang="en-US" altLang="ja-JP" b="1"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lang="ja-JP" altLang="en-US" b="1" dirty="0">
                <a:latin typeface="Meiryo UI" panose="020B0604030504040204" pitchFamily="50" charset="-128"/>
                <a:ea typeface="Meiryo UI" panose="020B0604030504040204" pitchFamily="50" charset="-128"/>
              </a:rPr>
              <a:t>スマートコントラクト</a:t>
            </a:r>
            <a:endParaRPr lang="en-US" altLang="ja-JP" b="1"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u"/>
            </a:pPr>
            <a:r>
              <a:rPr kumimoji="1" lang="ja-JP" altLang="en-US" b="1" dirty="0">
                <a:latin typeface="Meiryo UI" panose="020B0604030504040204" pitchFamily="50" charset="-128"/>
                <a:ea typeface="Meiryo UI" panose="020B0604030504040204" pitchFamily="50" charset="-128"/>
              </a:rPr>
              <a:t>スマートプロパティ</a:t>
            </a:r>
          </a:p>
        </p:txBody>
      </p:sp>
      <p:grpSp>
        <p:nvGrpSpPr>
          <p:cNvPr id="200" name="グループ化 199"/>
          <p:cNvGrpSpPr/>
          <p:nvPr/>
        </p:nvGrpSpPr>
        <p:grpSpPr>
          <a:xfrm>
            <a:off x="8938601" y="2098240"/>
            <a:ext cx="1073792" cy="1073792"/>
            <a:chOff x="5228913" y="1190303"/>
            <a:chExt cx="1073792" cy="1073792"/>
          </a:xfrm>
          <a:scene3d>
            <a:camera prst="orthographicFront">
              <a:rot lat="0" lon="0" rev="0"/>
            </a:camera>
            <a:lightRig rig="contrasting" dir="t">
              <a:rot lat="0" lon="0" rev="1200000"/>
            </a:lightRig>
          </a:scene3d>
        </p:grpSpPr>
        <p:sp>
          <p:nvSpPr>
            <p:cNvPr id="201" name="加算記号 200"/>
            <p:cNvSpPr/>
            <p:nvPr/>
          </p:nvSpPr>
          <p:spPr>
            <a:xfrm>
              <a:off x="5228913" y="1190303"/>
              <a:ext cx="1073792" cy="1073792"/>
            </a:xfrm>
            <a:prstGeom prst="mathPlus">
              <a:avLst/>
            </a:prstGeom>
            <a:solidFill>
              <a:srgbClr val="9A9B9C"/>
            </a:solidFill>
            <a:sp3d z="-182000" contourW="19050" prstMaterial="metal">
              <a:bevelT w="88900" h="203200"/>
              <a:bevelB w="165100" h="254000"/>
            </a:sp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02" name="加算記号 4"/>
            <p:cNvSpPr/>
            <p:nvPr/>
          </p:nvSpPr>
          <p:spPr>
            <a:xfrm>
              <a:off x="5371244" y="1600921"/>
              <a:ext cx="789130" cy="252556"/>
            </a:xfrm>
            <a:prstGeom prst="rect">
              <a:avLst/>
            </a:prstGeom>
            <a:sp3d z="-182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spTree>
    <p:extLst>
      <p:ext uri="{BB962C8B-B14F-4D97-AF65-F5344CB8AC3E}">
        <p14:creationId xmlns:p14="http://schemas.microsoft.com/office/powerpoint/2010/main" val="678314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p:cNvPicPr>
            <a:picLocks noChangeAspect="1"/>
          </p:cNvPicPr>
          <p:nvPr/>
        </p:nvPicPr>
        <p:blipFill>
          <a:blip r:embed="rId2"/>
          <a:stretch>
            <a:fillRect/>
          </a:stretch>
        </p:blipFill>
        <p:spPr>
          <a:xfrm>
            <a:off x="0" y="0"/>
            <a:ext cx="881743" cy="551089"/>
          </a:xfrm>
          <a:prstGeom prst="rect">
            <a:avLst/>
          </a:prstGeom>
        </p:spPr>
      </p:pic>
      <p:cxnSp>
        <p:nvCxnSpPr>
          <p:cNvPr id="7" name="直線矢印コネクタ 6"/>
          <p:cNvCxnSpPr/>
          <p:nvPr/>
        </p:nvCxnSpPr>
        <p:spPr>
          <a:xfrm flipV="1">
            <a:off x="2779034" y="1210582"/>
            <a:ext cx="0" cy="52562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2779034" y="6466795"/>
            <a:ext cx="6697662" cy="1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2923496" y="1355045"/>
            <a:ext cx="3097213" cy="244792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0" name="正方形/長方形 9"/>
          <p:cNvSpPr/>
          <p:nvPr/>
        </p:nvSpPr>
        <p:spPr>
          <a:xfrm>
            <a:off x="2923496" y="3950607"/>
            <a:ext cx="3097213" cy="2447925"/>
          </a:xfrm>
          <a:prstGeom prst="rect">
            <a:avLst/>
          </a:prstGeom>
          <a:solidFill>
            <a:srgbClr val="FFC000"/>
          </a:solidFill>
          <a:ln>
            <a:solidFill>
              <a:srgbClr val="FF000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 name="正方形/長方形 10"/>
          <p:cNvSpPr/>
          <p:nvPr/>
        </p:nvSpPr>
        <p:spPr>
          <a:xfrm>
            <a:off x="6092146" y="3947432"/>
            <a:ext cx="3095625" cy="2447925"/>
          </a:xfrm>
          <a:prstGeom prst="rect">
            <a:avLst/>
          </a:prstGeom>
          <a:solidFill>
            <a:schemeClr val="accent2">
              <a:lumMod val="60000"/>
              <a:lumOff val="40000"/>
            </a:schemeClr>
          </a:solidFill>
          <a:ln>
            <a:solidFill>
              <a:srgbClr val="FF0000"/>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p:cNvSpPr/>
          <p:nvPr/>
        </p:nvSpPr>
        <p:spPr>
          <a:xfrm>
            <a:off x="6092146" y="1355045"/>
            <a:ext cx="3095625" cy="2447925"/>
          </a:xfrm>
          <a:prstGeom prst="rect">
            <a:avLst/>
          </a:prstGeom>
          <a:solidFill>
            <a:srgbClr val="7030A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latin typeface="Meiryo UI" panose="020B0604030504040204" pitchFamily="50" charset="-128"/>
              <a:ea typeface="Meiryo UI" panose="020B0604030504040204" pitchFamily="50" charset="-128"/>
            </a:endParaRPr>
          </a:p>
        </p:txBody>
      </p:sp>
      <p:sp>
        <p:nvSpPr>
          <p:cNvPr id="13" name="テキスト ボックス 8"/>
          <p:cNvSpPr txBox="1">
            <a:spLocks noChangeArrowheads="1"/>
          </p:cNvSpPr>
          <p:nvPr/>
        </p:nvSpPr>
        <p:spPr bwMode="auto">
          <a:xfrm>
            <a:off x="3679146" y="1540782"/>
            <a:ext cx="162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2400">
                <a:latin typeface="Meiryo UI" panose="020B0604030504040204" pitchFamily="50" charset="-128"/>
                <a:ea typeface="Meiryo UI" panose="020B0604030504040204" pitchFamily="50" charset="-128"/>
              </a:rPr>
              <a:t>EPC</a:t>
            </a:r>
            <a:endParaRPr lang="ja-JP" altLang="en-US" sz="2400">
              <a:latin typeface="Meiryo UI" panose="020B0604030504040204" pitchFamily="50" charset="-128"/>
              <a:ea typeface="Meiryo UI" panose="020B0604030504040204" pitchFamily="50" charset="-128"/>
            </a:endParaRPr>
          </a:p>
        </p:txBody>
      </p:sp>
      <p:sp>
        <p:nvSpPr>
          <p:cNvPr id="14" name="テキスト ボックス 36"/>
          <p:cNvSpPr txBox="1">
            <a:spLocks noChangeArrowheads="1"/>
          </p:cNvSpPr>
          <p:nvPr/>
        </p:nvSpPr>
        <p:spPr bwMode="auto">
          <a:xfrm>
            <a:off x="3571196" y="4514170"/>
            <a:ext cx="1816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a:latin typeface="Meiryo UI" panose="020B0604030504040204" pitchFamily="50" charset="-128"/>
                <a:ea typeface="Meiryo UI" panose="020B0604030504040204" pitchFamily="50" charset="-128"/>
              </a:rPr>
              <a:t>単純な機器販売</a:t>
            </a:r>
          </a:p>
        </p:txBody>
      </p:sp>
      <p:sp>
        <p:nvSpPr>
          <p:cNvPr id="15" name="テキスト ボックス 37"/>
          <p:cNvSpPr txBox="1">
            <a:spLocks noChangeArrowheads="1"/>
          </p:cNvSpPr>
          <p:nvPr/>
        </p:nvSpPr>
        <p:spPr bwMode="auto">
          <a:xfrm>
            <a:off x="6668409" y="4514170"/>
            <a:ext cx="203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a:latin typeface="Meiryo UI" panose="020B0604030504040204" pitchFamily="50" charset="-128"/>
                <a:ea typeface="Meiryo UI" panose="020B0604030504040204" pitchFamily="50" charset="-128"/>
              </a:rPr>
              <a:t>機器メンテナンス</a:t>
            </a:r>
          </a:p>
        </p:txBody>
      </p:sp>
      <p:sp>
        <p:nvSpPr>
          <p:cNvPr id="16" name="正方形/長方形 11"/>
          <p:cNvSpPr>
            <a:spLocks noChangeArrowheads="1"/>
          </p:cNvSpPr>
          <p:nvPr/>
        </p:nvSpPr>
        <p:spPr bwMode="auto">
          <a:xfrm>
            <a:off x="2923496" y="2059895"/>
            <a:ext cx="3097213"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400">
                <a:latin typeface="Meiryo UI" panose="020B0604030504040204" pitchFamily="50" charset="-128"/>
                <a:ea typeface="Meiryo UI" panose="020B0604030504040204" pitchFamily="50" charset="-128"/>
              </a:rPr>
              <a:t>設計（</a:t>
            </a:r>
            <a:r>
              <a:rPr lang="en-US" altLang="ja-JP" sz="1400">
                <a:latin typeface="Meiryo UI" panose="020B0604030504040204" pitchFamily="50" charset="-128"/>
                <a:ea typeface="Meiryo UI" panose="020B0604030504040204" pitchFamily="50" charset="-128"/>
              </a:rPr>
              <a:t>Engineering</a:t>
            </a:r>
            <a:r>
              <a:rPr lang="ja-JP" altLang="en-US" sz="1400">
                <a:latin typeface="Meiryo UI" panose="020B0604030504040204" pitchFamily="50" charset="-128"/>
                <a:ea typeface="Meiryo UI" panose="020B0604030504040204" pitchFamily="50" charset="-128"/>
              </a:rPr>
              <a:t>）</a:t>
            </a:r>
            <a:endParaRPr lang="en-US" altLang="ja-JP" sz="1400">
              <a:latin typeface="Meiryo UI" panose="020B0604030504040204" pitchFamily="50" charset="-128"/>
              <a:ea typeface="Meiryo UI" panose="020B0604030504040204" pitchFamily="50" charset="-128"/>
            </a:endParaRPr>
          </a:p>
          <a:p>
            <a:pPr>
              <a:spcBef>
                <a:spcPct val="0"/>
              </a:spcBef>
              <a:buFontTx/>
              <a:buNone/>
            </a:pPr>
            <a:r>
              <a:rPr lang="ja-JP" altLang="en-US" sz="1400">
                <a:latin typeface="Meiryo UI" panose="020B0604030504040204" pitchFamily="50" charset="-128"/>
                <a:ea typeface="Meiryo UI" panose="020B0604030504040204" pitchFamily="50" charset="-128"/>
              </a:rPr>
              <a:t>調達（</a:t>
            </a:r>
            <a:r>
              <a:rPr lang="en-US" altLang="ja-JP" sz="1400">
                <a:latin typeface="Meiryo UI" panose="020B0604030504040204" pitchFamily="50" charset="-128"/>
                <a:ea typeface="Meiryo UI" panose="020B0604030504040204" pitchFamily="50" charset="-128"/>
              </a:rPr>
              <a:t>Procurement</a:t>
            </a:r>
            <a:r>
              <a:rPr lang="ja-JP" altLang="en-US" sz="1400">
                <a:latin typeface="Meiryo UI" panose="020B0604030504040204" pitchFamily="50" charset="-128"/>
                <a:ea typeface="Meiryo UI" panose="020B0604030504040204" pitchFamily="50" charset="-128"/>
              </a:rPr>
              <a:t>）</a:t>
            </a:r>
            <a:endParaRPr lang="en-US" altLang="ja-JP" sz="1400">
              <a:latin typeface="Meiryo UI" panose="020B0604030504040204" pitchFamily="50" charset="-128"/>
              <a:ea typeface="Meiryo UI" panose="020B0604030504040204" pitchFamily="50" charset="-128"/>
            </a:endParaRPr>
          </a:p>
          <a:p>
            <a:pPr>
              <a:spcBef>
                <a:spcPct val="0"/>
              </a:spcBef>
              <a:buFontTx/>
              <a:buNone/>
            </a:pPr>
            <a:r>
              <a:rPr lang="ja-JP" altLang="en-US" sz="1400">
                <a:latin typeface="Meiryo UI" panose="020B0604030504040204" pitchFamily="50" charset="-128"/>
                <a:ea typeface="Meiryo UI" panose="020B0604030504040204" pitchFamily="50" charset="-128"/>
              </a:rPr>
              <a:t>建設（</a:t>
            </a:r>
            <a:r>
              <a:rPr lang="en-US" altLang="ja-JP" sz="1400">
                <a:latin typeface="Meiryo UI" panose="020B0604030504040204" pitchFamily="50" charset="-128"/>
                <a:ea typeface="Meiryo UI" panose="020B0604030504040204" pitchFamily="50" charset="-128"/>
              </a:rPr>
              <a:t>Construction</a:t>
            </a:r>
            <a:r>
              <a:rPr lang="ja-JP" altLang="en-US" sz="1400">
                <a:latin typeface="Meiryo UI" panose="020B0604030504040204" pitchFamily="50" charset="-128"/>
                <a:ea typeface="Meiryo UI" panose="020B0604030504040204" pitchFamily="50" charset="-128"/>
              </a:rPr>
              <a:t>）を含む、建設プロジェクトの建設工事請負契約。</a:t>
            </a:r>
            <a:endParaRPr lang="en-US" altLang="ja-JP" sz="1400">
              <a:latin typeface="Meiryo UI" panose="020B0604030504040204" pitchFamily="50" charset="-128"/>
              <a:ea typeface="Meiryo UI" panose="020B0604030504040204" pitchFamily="50" charset="-128"/>
            </a:endParaRPr>
          </a:p>
          <a:p>
            <a:pPr>
              <a:spcBef>
                <a:spcPct val="0"/>
              </a:spcBef>
              <a:buFontTx/>
              <a:buNone/>
            </a:pPr>
            <a:r>
              <a:rPr lang="ja-JP" altLang="en-US" sz="1400">
                <a:latin typeface="Meiryo UI" panose="020B0604030504040204" pitchFamily="50" charset="-128"/>
                <a:ea typeface="Meiryo UI" panose="020B0604030504040204" pitchFamily="50" charset="-128"/>
              </a:rPr>
              <a:t>「ターンキー契約」</a:t>
            </a:r>
            <a:r>
              <a:rPr lang="en-US" altLang="ja-JP" sz="1400">
                <a:latin typeface="Meiryo UI" panose="020B0604030504040204" pitchFamily="50" charset="-128"/>
                <a:ea typeface="Meiryo UI" panose="020B0604030504040204" pitchFamily="50" charset="-128"/>
              </a:rPr>
              <a:t>or</a:t>
            </a:r>
            <a:r>
              <a:rPr lang="ja-JP" altLang="en-US" sz="1400">
                <a:latin typeface="Meiryo UI" panose="020B0604030504040204" pitchFamily="50" charset="-128"/>
                <a:ea typeface="Meiryo UI" panose="020B0604030504040204" pitchFamily="50" charset="-128"/>
              </a:rPr>
              <a:t>「フルターンキー契約」</a:t>
            </a:r>
          </a:p>
        </p:txBody>
      </p:sp>
      <p:sp>
        <p:nvSpPr>
          <p:cNvPr id="18" name="屈折矢印 17"/>
          <p:cNvSpPr/>
          <p:nvPr/>
        </p:nvSpPr>
        <p:spPr>
          <a:xfrm>
            <a:off x="5084084" y="3421970"/>
            <a:ext cx="2736850" cy="98266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9" name="スマイル 18"/>
          <p:cNvSpPr/>
          <p:nvPr/>
        </p:nvSpPr>
        <p:spPr>
          <a:xfrm>
            <a:off x="7100209" y="2534557"/>
            <a:ext cx="900112" cy="876300"/>
          </a:xfrm>
          <a:prstGeom prst="smileyFace">
            <a:avLst/>
          </a:prstGeom>
          <a:solidFill>
            <a:srgbClr val="FFFF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0" name="テキスト ボックス 24"/>
          <p:cNvSpPr txBox="1">
            <a:spLocks noChangeArrowheads="1"/>
          </p:cNvSpPr>
          <p:nvPr/>
        </p:nvSpPr>
        <p:spPr bwMode="auto">
          <a:xfrm>
            <a:off x="3428321" y="5604782"/>
            <a:ext cx="23034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a:latin typeface="Meiryo UI" panose="020B0604030504040204" pitchFamily="50" charset="-128"/>
                <a:ea typeface="Meiryo UI" panose="020B0604030504040204" pitchFamily="50" charset="-128"/>
              </a:rPr>
              <a:t>メーカーとしての役割</a:t>
            </a:r>
            <a:endParaRPr lang="en-US" altLang="ja-JP" sz="1800">
              <a:latin typeface="Meiryo UI" panose="020B0604030504040204" pitchFamily="50" charset="-128"/>
              <a:ea typeface="Meiryo UI" panose="020B0604030504040204" pitchFamily="50" charset="-128"/>
            </a:endParaRPr>
          </a:p>
          <a:p>
            <a:pPr algn="ctr">
              <a:spcBef>
                <a:spcPct val="0"/>
              </a:spcBef>
              <a:buFontTx/>
              <a:buNone/>
            </a:pPr>
            <a:r>
              <a:rPr lang="ja-JP" altLang="en-US" sz="1800">
                <a:latin typeface="Meiryo UI" panose="020B0604030504040204" pitchFamily="50" charset="-128"/>
                <a:ea typeface="Meiryo UI" panose="020B0604030504040204" pitchFamily="50" charset="-128"/>
              </a:rPr>
              <a:t>今でも重要</a:t>
            </a:r>
          </a:p>
        </p:txBody>
      </p:sp>
      <p:sp>
        <p:nvSpPr>
          <p:cNvPr id="21" name="テキスト ボックス 45"/>
          <p:cNvSpPr txBox="1">
            <a:spLocks noChangeArrowheads="1"/>
          </p:cNvSpPr>
          <p:nvPr/>
        </p:nvSpPr>
        <p:spPr bwMode="auto">
          <a:xfrm>
            <a:off x="6508071" y="5738132"/>
            <a:ext cx="2305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a:latin typeface="Meiryo UI" panose="020B0604030504040204" pitchFamily="50" charset="-128"/>
                <a:ea typeface="Meiryo UI" panose="020B0604030504040204" pitchFamily="50" charset="-128"/>
              </a:rPr>
              <a:t>保守＆点検</a:t>
            </a:r>
          </a:p>
        </p:txBody>
      </p:sp>
      <p:sp>
        <p:nvSpPr>
          <p:cNvPr id="22" name="角丸四角形 21"/>
          <p:cNvSpPr/>
          <p:nvPr/>
        </p:nvSpPr>
        <p:spPr>
          <a:xfrm>
            <a:off x="3283859" y="4896757"/>
            <a:ext cx="5688012" cy="633413"/>
          </a:xfrm>
          <a:prstGeom prst="roundRect">
            <a:avLst>
              <a:gd name="adj" fmla="val 50000"/>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400" b="1" dirty="0">
                <a:latin typeface="Meiryo UI" panose="020B0604030504040204" pitchFamily="50" charset="-128"/>
                <a:ea typeface="Meiryo UI" panose="020B0604030504040204" pitchFamily="50" charset="-128"/>
              </a:rPr>
              <a:t>既存ビジネス領域</a:t>
            </a:r>
          </a:p>
        </p:txBody>
      </p:sp>
      <p:sp>
        <p:nvSpPr>
          <p:cNvPr id="23" name="テキスト ボックス 26"/>
          <p:cNvSpPr txBox="1">
            <a:spLocks noChangeArrowheads="1"/>
          </p:cNvSpPr>
          <p:nvPr/>
        </p:nvSpPr>
        <p:spPr bwMode="auto">
          <a:xfrm>
            <a:off x="6085796" y="2166257"/>
            <a:ext cx="3101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600" b="1">
                <a:solidFill>
                  <a:schemeClr val="bg1"/>
                </a:solidFill>
                <a:latin typeface="Meiryo UI" panose="020B0604030504040204" pitchFamily="50" charset="-128"/>
                <a:ea typeface="Meiryo UI" panose="020B0604030504040204" pitchFamily="50" charset="-128"/>
              </a:rPr>
              <a:t>この領域でのビジネスを拡大したい</a:t>
            </a:r>
          </a:p>
        </p:txBody>
      </p:sp>
      <p:sp>
        <p:nvSpPr>
          <p:cNvPr id="24" name="角丸四角形 23"/>
          <p:cNvSpPr/>
          <p:nvPr/>
        </p:nvSpPr>
        <p:spPr>
          <a:xfrm>
            <a:off x="6379484" y="1642382"/>
            <a:ext cx="2433637" cy="417513"/>
          </a:xfrm>
          <a:prstGeom prst="roundRect">
            <a:avLst>
              <a:gd name="adj" fmla="val 50000"/>
            </a:avLst>
          </a:prstGeom>
          <a:solidFill>
            <a:schemeClr val="bg1"/>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b="1" dirty="0">
                <a:solidFill>
                  <a:schemeClr val="tx1"/>
                </a:solidFill>
                <a:latin typeface="Meiryo UI" panose="020B0604030504040204" pitchFamily="50" charset="-128"/>
                <a:ea typeface="Meiryo UI" panose="020B0604030504040204" pitchFamily="50" charset="-128"/>
              </a:rPr>
              <a:t>システム全体の</a:t>
            </a:r>
            <a:r>
              <a:rPr lang="en-US" altLang="ja-JP" b="1" dirty="0">
                <a:solidFill>
                  <a:schemeClr val="tx1"/>
                </a:solidFill>
                <a:latin typeface="Meiryo UI" panose="020B0604030504040204" pitchFamily="50" charset="-128"/>
                <a:ea typeface="Meiryo UI" panose="020B0604030504040204" pitchFamily="50" charset="-128"/>
              </a:rPr>
              <a:t>O&amp;M</a:t>
            </a:r>
            <a:endParaRPr lang="ja-JP" altLang="en-US" b="1" dirty="0">
              <a:solidFill>
                <a:schemeClr val="tx1"/>
              </a:solidFill>
              <a:latin typeface="Meiryo UI" panose="020B0604030504040204" pitchFamily="50" charset="-128"/>
              <a:ea typeface="Meiryo UI" panose="020B0604030504040204" pitchFamily="50" charset="-128"/>
            </a:endParaRPr>
          </a:p>
        </p:txBody>
      </p:sp>
      <p:sp>
        <p:nvSpPr>
          <p:cNvPr id="25" name="テキスト ボックス 28"/>
          <p:cNvSpPr txBox="1">
            <a:spLocks noChangeArrowheads="1"/>
          </p:cNvSpPr>
          <p:nvPr/>
        </p:nvSpPr>
        <p:spPr bwMode="auto">
          <a:xfrm>
            <a:off x="2420259" y="1923370"/>
            <a:ext cx="40005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400">
                <a:latin typeface="Meiryo UI" panose="020B0604030504040204" pitchFamily="50" charset="-128"/>
                <a:ea typeface="Meiryo UI" panose="020B0604030504040204" pitchFamily="50" charset="-128"/>
              </a:rPr>
              <a:t>システム全体</a:t>
            </a:r>
          </a:p>
        </p:txBody>
      </p:sp>
      <p:sp>
        <p:nvSpPr>
          <p:cNvPr id="26" name="テキスト ボックス 50"/>
          <p:cNvSpPr txBox="1">
            <a:spLocks noChangeArrowheads="1"/>
          </p:cNvSpPr>
          <p:nvPr/>
        </p:nvSpPr>
        <p:spPr bwMode="auto">
          <a:xfrm>
            <a:off x="2420259" y="4207782"/>
            <a:ext cx="4000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400">
                <a:latin typeface="Meiryo UI" panose="020B0604030504040204" pitchFamily="50" charset="-128"/>
                <a:ea typeface="Meiryo UI" panose="020B0604030504040204" pitchFamily="50" charset="-128"/>
              </a:rPr>
              <a:t>機器／デバイス</a:t>
            </a:r>
          </a:p>
        </p:txBody>
      </p:sp>
      <p:sp>
        <p:nvSpPr>
          <p:cNvPr id="27" name="テキスト ボックス 29"/>
          <p:cNvSpPr txBox="1">
            <a:spLocks noChangeArrowheads="1"/>
          </p:cNvSpPr>
          <p:nvPr/>
        </p:nvSpPr>
        <p:spPr bwMode="auto">
          <a:xfrm>
            <a:off x="3139396" y="6479495"/>
            <a:ext cx="2441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400">
                <a:latin typeface="Meiryo UI" panose="020B0604030504040204" pitchFamily="50" charset="-128"/>
                <a:ea typeface="Meiryo UI" panose="020B0604030504040204" pitchFamily="50" charset="-128"/>
              </a:rPr>
              <a:t>イニシャル</a:t>
            </a:r>
          </a:p>
        </p:txBody>
      </p:sp>
      <p:sp>
        <p:nvSpPr>
          <p:cNvPr id="28" name="テキスト ボックス 53"/>
          <p:cNvSpPr txBox="1">
            <a:spLocks noChangeArrowheads="1"/>
          </p:cNvSpPr>
          <p:nvPr/>
        </p:nvSpPr>
        <p:spPr bwMode="auto">
          <a:xfrm>
            <a:off x="6371546" y="6479495"/>
            <a:ext cx="2441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400">
                <a:latin typeface="Meiryo UI" panose="020B0604030504040204" pitchFamily="50" charset="-128"/>
                <a:ea typeface="Meiryo UI" panose="020B0604030504040204" pitchFamily="50" charset="-128"/>
              </a:rPr>
              <a:t>オペレーション</a:t>
            </a:r>
          </a:p>
        </p:txBody>
      </p:sp>
      <p:cxnSp>
        <p:nvCxnSpPr>
          <p:cNvPr id="29" name="直線コネクタ 28"/>
          <p:cNvCxnSpPr/>
          <p:nvPr/>
        </p:nvCxnSpPr>
        <p:spPr>
          <a:xfrm>
            <a:off x="2491696" y="3874407"/>
            <a:ext cx="693578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401887" y="342246"/>
            <a:ext cx="7315201" cy="461665"/>
          </a:xfrm>
          <a:prstGeom prst="rect">
            <a:avLst/>
          </a:prstGeom>
        </p:spPr>
        <p:txBody>
          <a:bodyPr wrap="square">
            <a:spAutoFit/>
          </a:bodyPr>
          <a:lstStyle/>
          <a:p>
            <a:pPr algn="ctr"/>
            <a:r>
              <a:rPr lang="ja-JP" altLang="en-US" sz="2400" b="1" dirty="0">
                <a:latin typeface="Meiryo UI" panose="020B0604030504040204" pitchFamily="50" charset="-128"/>
                <a:ea typeface="Meiryo UI" panose="020B0604030504040204" pitchFamily="50" charset="-128"/>
              </a:rPr>
              <a:t>目指すべきポジションを明確にする</a:t>
            </a:r>
          </a:p>
        </p:txBody>
      </p:sp>
    </p:spTree>
    <p:extLst>
      <p:ext uri="{BB962C8B-B14F-4D97-AF65-F5344CB8AC3E}">
        <p14:creationId xmlns:p14="http://schemas.microsoft.com/office/powerpoint/2010/main" val="41655579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10886" y="0"/>
            <a:ext cx="881743" cy="551089"/>
          </a:xfrm>
          <a:prstGeom prst="rect">
            <a:avLst/>
          </a:prstGeom>
        </p:spPr>
      </p:pic>
      <p:sp>
        <p:nvSpPr>
          <p:cNvPr id="10" name="object 2"/>
          <p:cNvSpPr/>
          <p:nvPr/>
        </p:nvSpPr>
        <p:spPr>
          <a:xfrm>
            <a:off x="8068832" y="2071329"/>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11" name="object 4"/>
          <p:cNvSpPr/>
          <p:nvPr/>
        </p:nvSpPr>
        <p:spPr>
          <a:xfrm>
            <a:off x="1349147" y="1401608"/>
            <a:ext cx="1036955" cy="0"/>
          </a:xfrm>
          <a:custGeom>
            <a:avLst/>
            <a:gdLst/>
            <a:ahLst/>
            <a:cxnLst/>
            <a:rect l="l" t="t" r="r" b="b"/>
            <a:pathLst>
              <a:path w="1036955">
                <a:moveTo>
                  <a:pt x="0" y="0"/>
                </a:moveTo>
                <a:lnTo>
                  <a:pt x="1036802" y="0"/>
                </a:lnTo>
              </a:path>
            </a:pathLst>
          </a:custGeom>
          <a:ln w="19050">
            <a:solidFill>
              <a:srgbClr val="000000"/>
            </a:solidFill>
          </a:ln>
        </p:spPr>
        <p:txBody>
          <a:bodyPr wrap="square" lIns="0" tIns="0" rIns="0" bIns="0" rtlCol="0"/>
          <a:lstStyle/>
          <a:p>
            <a:endParaRPr/>
          </a:p>
        </p:txBody>
      </p:sp>
      <p:sp>
        <p:nvSpPr>
          <p:cNvPr id="12" name="object 5"/>
          <p:cNvSpPr txBox="1"/>
          <p:nvPr/>
        </p:nvSpPr>
        <p:spPr>
          <a:xfrm>
            <a:off x="1195642" y="2233839"/>
            <a:ext cx="1068070" cy="315595"/>
          </a:xfrm>
          <a:prstGeom prst="rect">
            <a:avLst/>
          </a:prstGeom>
        </p:spPr>
        <p:txBody>
          <a:bodyPr vert="horz" wrap="square" lIns="0" tIns="0" rIns="0" bIns="0" rtlCol="0">
            <a:spAutoFit/>
          </a:bodyPr>
          <a:lstStyle/>
          <a:p>
            <a:pPr marL="12700">
              <a:lnSpc>
                <a:spcPct val="100000"/>
              </a:lnSpc>
            </a:pPr>
            <a:r>
              <a:rPr sz="2000" spc="-10" dirty="0">
                <a:latin typeface="Wingdings"/>
                <a:cs typeface="Wingdings"/>
              </a:rPr>
              <a:t></a:t>
            </a:r>
            <a:r>
              <a:rPr sz="2000" dirty="0">
                <a:latin typeface="Meiryo UI"/>
                <a:cs typeface="Meiryo UI"/>
              </a:rPr>
              <a:t>Goo</a:t>
            </a:r>
            <a:r>
              <a:rPr sz="2000" spc="-10" dirty="0">
                <a:latin typeface="Meiryo UI"/>
                <a:cs typeface="Meiryo UI"/>
              </a:rPr>
              <a:t>g</a:t>
            </a:r>
            <a:r>
              <a:rPr sz="2000" dirty="0">
                <a:latin typeface="Meiryo UI"/>
                <a:cs typeface="Meiryo UI"/>
              </a:rPr>
              <a:t>le</a:t>
            </a:r>
            <a:endParaRPr sz="2000">
              <a:latin typeface="Meiryo UI"/>
              <a:cs typeface="Meiryo UI"/>
            </a:endParaRPr>
          </a:p>
        </p:txBody>
      </p:sp>
      <p:sp>
        <p:nvSpPr>
          <p:cNvPr id="13" name="object 6"/>
          <p:cNvSpPr txBox="1"/>
          <p:nvPr/>
        </p:nvSpPr>
        <p:spPr>
          <a:xfrm>
            <a:off x="1195642" y="2665766"/>
            <a:ext cx="1371600" cy="315595"/>
          </a:xfrm>
          <a:prstGeom prst="rect">
            <a:avLst/>
          </a:prstGeom>
        </p:spPr>
        <p:txBody>
          <a:bodyPr vert="horz" wrap="square" lIns="0" tIns="0" rIns="0" bIns="0" rtlCol="0">
            <a:spAutoFit/>
          </a:bodyPr>
          <a:lstStyle/>
          <a:p>
            <a:pPr marL="12700">
              <a:lnSpc>
                <a:spcPct val="100000"/>
              </a:lnSpc>
            </a:pPr>
            <a:r>
              <a:rPr sz="2000" spc="-10" dirty="0">
                <a:latin typeface="Wingdings"/>
                <a:cs typeface="Wingdings"/>
              </a:rPr>
              <a:t></a:t>
            </a:r>
            <a:r>
              <a:rPr sz="2000" spc="-80" dirty="0">
                <a:latin typeface="Meiryo UI"/>
                <a:cs typeface="Meiryo UI"/>
              </a:rPr>
              <a:t>F</a:t>
            </a:r>
            <a:r>
              <a:rPr sz="2000" spc="-5" dirty="0">
                <a:latin typeface="Meiryo UI"/>
                <a:cs typeface="Meiryo UI"/>
              </a:rPr>
              <a:t>ace</a:t>
            </a:r>
            <a:r>
              <a:rPr sz="2000" dirty="0">
                <a:latin typeface="Meiryo UI"/>
                <a:cs typeface="Meiryo UI"/>
              </a:rPr>
              <a:t>book</a:t>
            </a:r>
            <a:endParaRPr sz="2000">
              <a:latin typeface="Meiryo UI"/>
              <a:cs typeface="Meiryo UI"/>
            </a:endParaRPr>
          </a:p>
        </p:txBody>
      </p:sp>
      <p:sp>
        <p:nvSpPr>
          <p:cNvPr id="14" name="object 7"/>
          <p:cNvSpPr/>
          <p:nvPr/>
        </p:nvSpPr>
        <p:spPr>
          <a:xfrm>
            <a:off x="1375233" y="2518318"/>
            <a:ext cx="9540240" cy="0"/>
          </a:xfrm>
          <a:custGeom>
            <a:avLst/>
            <a:gdLst/>
            <a:ahLst/>
            <a:cxnLst/>
            <a:rect l="l" t="t" r="r" b="b"/>
            <a:pathLst>
              <a:path w="9540240">
                <a:moveTo>
                  <a:pt x="9540049" y="0"/>
                </a:moveTo>
                <a:lnTo>
                  <a:pt x="0" y="0"/>
                </a:lnTo>
              </a:path>
            </a:pathLst>
          </a:custGeom>
          <a:ln w="6350">
            <a:solidFill>
              <a:srgbClr val="BEBEBE"/>
            </a:solidFill>
          </a:ln>
        </p:spPr>
        <p:txBody>
          <a:bodyPr wrap="square" lIns="0" tIns="0" rIns="0" bIns="0" rtlCol="0"/>
          <a:lstStyle/>
          <a:p>
            <a:endParaRPr/>
          </a:p>
        </p:txBody>
      </p:sp>
      <p:sp>
        <p:nvSpPr>
          <p:cNvPr id="15" name="object 8"/>
          <p:cNvSpPr/>
          <p:nvPr/>
        </p:nvSpPr>
        <p:spPr>
          <a:xfrm>
            <a:off x="1368883" y="2969423"/>
            <a:ext cx="9540240" cy="0"/>
          </a:xfrm>
          <a:custGeom>
            <a:avLst/>
            <a:gdLst/>
            <a:ahLst/>
            <a:cxnLst/>
            <a:rect l="l" t="t" r="r" b="b"/>
            <a:pathLst>
              <a:path w="9540240">
                <a:moveTo>
                  <a:pt x="9540049" y="0"/>
                </a:moveTo>
                <a:lnTo>
                  <a:pt x="0" y="0"/>
                </a:lnTo>
              </a:path>
            </a:pathLst>
          </a:custGeom>
          <a:ln w="6350">
            <a:solidFill>
              <a:srgbClr val="BEBEBE"/>
            </a:solidFill>
          </a:ln>
        </p:spPr>
        <p:txBody>
          <a:bodyPr wrap="square" lIns="0" tIns="0" rIns="0" bIns="0" rtlCol="0"/>
          <a:lstStyle/>
          <a:p>
            <a:endParaRPr/>
          </a:p>
        </p:txBody>
      </p:sp>
      <p:sp>
        <p:nvSpPr>
          <p:cNvPr id="16" name="object 9"/>
          <p:cNvSpPr/>
          <p:nvPr/>
        </p:nvSpPr>
        <p:spPr>
          <a:xfrm>
            <a:off x="1368883" y="3439577"/>
            <a:ext cx="9540240" cy="0"/>
          </a:xfrm>
          <a:custGeom>
            <a:avLst/>
            <a:gdLst/>
            <a:ahLst/>
            <a:cxnLst/>
            <a:rect l="l" t="t" r="r" b="b"/>
            <a:pathLst>
              <a:path w="9540240">
                <a:moveTo>
                  <a:pt x="9540049" y="0"/>
                </a:moveTo>
                <a:lnTo>
                  <a:pt x="0" y="0"/>
                </a:lnTo>
              </a:path>
            </a:pathLst>
          </a:custGeom>
          <a:ln w="6350">
            <a:solidFill>
              <a:srgbClr val="BEBEBE"/>
            </a:solidFill>
          </a:ln>
        </p:spPr>
        <p:txBody>
          <a:bodyPr wrap="square" lIns="0" tIns="0" rIns="0" bIns="0" rtlCol="0"/>
          <a:lstStyle/>
          <a:p>
            <a:endParaRPr/>
          </a:p>
        </p:txBody>
      </p:sp>
      <p:sp>
        <p:nvSpPr>
          <p:cNvPr id="17" name="object 10"/>
          <p:cNvSpPr/>
          <p:nvPr/>
        </p:nvSpPr>
        <p:spPr>
          <a:xfrm>
            <a:off x="1373036" y="5377292"/>
            <a:ext cx="9540240" cy="0"/>
          </a:xfrm>
          <a:custGeom>
            <a:avLst/>
            <a:gdLst/>
            <a:ahLst/>
            <a:cxnLst/>
            <a:rect l="l" t="t" r="r" b="b"/>
            <a:pathLst>
              <a:path w="9540240">
                <a:moveTo>
                  <a:pt x="9539960" y="0"/>
                </a:moveTo>
                <a:lnTo>
                  <a:pt x="0" y="0"/>
                </a:lnTo>
              </a:path>
            </a:pathLst>
          </a:custGeom>
          <a:ln w="6350">
            <a:solidFill>
              <a:srgbClr val="BEBEBE"/>
            </a:solidFill>
          </a:ln>
        </p:spPr>
        <p:txBody>
          <a:bodyPr wrap="square" lIns="0" tIns="0" rIns="0" bIns="0" rtlCol="0"/>
          <a:lstStyle/>
          <a:p>
            <a:endParaRPr/>
          </a:p>
        </p:txBody>
      </p:sp>
      <p:sp>
        <p:nvSpPr>
          <p:cNvPr id="18" name="object 11"/>
          <p:cNvSpPr txBox="1"/>
          <p:nvPr/>
        </p:nvSpPr>
        <p:spPr>
          <a:xfrm>
            <a:off x="1195947" y="3124490"/>
            <a:ext cx="1301115" cy="224790"/>
          </a:xfrm>
          <a:prstGeom prst="rect">
            <a:avLst/>
          </a:prstGeom>
        </p:spPr>
        <p:txBody>
          <a:bodyPr vert="horz" wrap="square" lIns="0" tIns="0" rIns="0" bIns="0" rtlCol="0">
            <a:spAutoFit/>
          </a:bodyPr>
          <a:lstStyle/>
          <a:p>
            <a:pPr marL="12700">
              <a:lnSpc>
                <a:spcPct val="100000"/>
              </a:lnSpc>
            </a:pPr>
            <a:r>
              <a:rPr sz="1400" spc="-20" dirty="0">
                <a:latin typeface="Wingdings"/>
                <a:cs typeface="Wingdings"/>
              </a:rPr>
              <a:t></a:t>
            </a:r>
            <a:r>
              <a:rPr sz="1400" spc="-20" dirty="0">
                <a:latin typeface="Meiryo UI"/>
                <a:cs typeface="Meiryo UI"/>
              </a:rPr>
              <a:t>Yahoo</a:t>
            </a:r>
            <a:r>
              <a:rPr sz="1400" spc="-60" dirty="0">
                <a:latin typeface="Meiryo UI"/>
                <a:cs typeface="Meiryo UI"/>
              </a:rPr>
              <a:t> </a:t>
            </a:r>
            <a:r>
              <a:rPr sz="1400" spc="-10" dirty="0">
                <a:latin typeface="Meiryo UI"/>
                <a:cs typeface="Meiryo UI"/>
              </a:rPr>
              <a:t>JAPAN</a:t>
            </a:r>
            <a:endParaRPr sz="1400">
              <a:latin typeface="Meiryo UI"/>
              <a:cs typeface="Meiryo UI"/>
            </a:endParaRPr>
          </a:p>
        </p:txBody>
      </p:sp>
      <p:sp>
        <p:nvSpPr>
          <p:cNvPr id="19" name="object 12"/>
          <p:cNvSpPr txBox="1"/>
          <p:nvPr/>
        </p:nvSpPr>
        <p:spPr>
          <a:xfrm>
            <a:off x="1348351" y="5059360"/>
            <a:ext cx="909319" cy="315595"/>
          </a:xfrm>
          <a:prstGeom prst="rect">
            <a:avLst/>
          </a:prstGeom>
        </p:spPr>
        <p:txBody>
          <a:bodyPr vert="horz" wrap="square" lIns="0" tIns="0" rIns="0" bIns="0" rtlCol="0">
            <a:spAutoFit/>
          </a:bodyPr>
          <a:lstStyle/>
          <a:p>
            <a:pPr marL="12700">
              <a:lnSpc>
                <a:spcPct val="100000"/>
              </a:lnSpc>
            </a:pPr>
            <a:r>
              <a:rPr sz="2000" spc="-10" dirty="0">
                <a:latin typeface="Wingdings"/>
                <a:cs typeface="Wingdings"/>
              </a:rPr>
              <a:t></a:t>
            </a:r>
            <a:r>
              <a:rPr sz="2000" dirty="0">
                <a:latin typeface="Meiryo UI"/>
                <a:cs typeface="Meiryo UI"/>
              </a:rPr>
              <a:t>Apple</a:t>
            </a:r>
          </a:p>
        </p:txBody>
      </p:sp>
      <p:sp>
        <p:nvSpPr>
          <p:cNvPr id="20" name="object 13"/>
          <p:cNvSpPr txBox="1"/>
          <p:nvPr/>
        </p:nvSpPr>
        <p:spPr>
          <a:xfrm>
            <a:off x="1195947" y="5531190"/>
            <a:ext cx="1339850" cy="315595"/>
          </a:xfrm>
          <a:prstGeom prst="rect">
            <a:avLst/>
          </a:prstGeom>
        </p:spPr>
        <p:txBody>
          <a:bodyPr vert="horz" wrap="square" lIns="0" tIns="0" rIns="0" bIns="0" rtlCol="0">
            <a:spAutoFit/>
          </a:bodyPr>
          <a:lstStyle/>
          <a:p>
            <a:pPr marL="12700">
              <a:lnSpc>
                <a:spcPct val="100000"/>
              </a:lnSpc>
            </a:pPr>
            <a:r>
              <a:rPr sz="2000" dirty="0">
                <a:latin typeface="Wingdings"/>
                <a:cs typeface="Wingdings"/>
              </a:rPr>
              <a:t></a:t>
            </a:r>
            <a:r>
              <a:rPr sz="2000" dirty="0">
                <a:latin typeface="Meiryo UI"/>
                <a:cs typeface="Meiryo UI"/>
              </a:rPr>
              <a:t>Microsoft</a:t>
            </a:r>
            <a:endParaRPr sz="2000">
              <a:latin typeface="Meiryo UI"/>
              <a:cs typeface="Meiryo UI"/>
            </a:endParaRPr>
          </a:p>
        </p:txBody>
      </p:sp>
      <p:sp>
        <p:nvSpPr>
          <p:cNvPr id="21" name="object 14"/>
          <p:cNvSpPr/>
          <p:nvPr/>
        </p:nvSpPr>
        <p:spPr>
          <a:xfrm>
            <a:off x="6935064" y="5043802"/>
            <a:ext cx="549910" cy="133350"/>
          </a:xfrm>
          <a:custGeom>
            <a:avLst/>
            <a:gdLst/>
            <a:ahLst/>
            <a:cxnLst/>
            <a:rect l="l" t="t" r="r" b="b"/>
            <a:pathLst>
              <a:path w="549910" h="133350">
                <a:moveTo>
                  <a:pt x="0" y="133299"/>
                </a:moveTo>
                <a:lnTo>
                  <a:pt x="549503" y="133299"/>
                </a:lnTo>
                <a:lnTo>
                  <a:pt x="549503" y="0"/>
                </a:lnTo>
                <a:lnTo>
                  <a:pt x="0" y="0"/>
                </a:lnTo>
                <a:lnTo>
                  <a:pt x="0" y="133299"/>
                </a:lnTo>
                <a:close/>
              </a:path>
            </a:pathLst>
          </a:custGeom>
          <a:solidFill>
            <a:srgbClr val="DBEDF4"/>
          </a:solidFill>
        </p:spPr>
        <p:txBody>
          <a:bodyPr wrap="square" lIns="0" tIns="0" rIns="0" bIns="0" rtlCol="0"/>
          <a:lstStyle/>
          <a:p>
            <a:endParaRPr/>
          </a:p>
        </p:txBody>
      </p:sp>
      <p:sp>
        <p:nvSpPr>
          <p:cNvPr id="22" name="object 15"/>
          <p:cNvSpPr/>
          <p:nvPr/>
        </p:nvSpPr>
        <p:spPr>
          <a:xfrm>
            <a:off x="6466473" y="4920904"/>
            <a:ext cx="468630" cy="256540"/>
          </a:xfrm>
          <a:custGeom>
            <a:avLst/>
            <a:gdLst/>
            <a:ahLst/>
            <a:cxnLst/>
            <a:rect l="l" t="t" r="r" b="b"/>
            <a:pathLst>
              <a:path w="468629" h="256539">
                <a:moveTo>
                  <a:pt x="0" y="256197"/>
                </a:moveTo>
                <a:lnTo>
                  <a:pt x="468591" y="256197"/>
                </a:lnTo>
                <a:lnTo>
                  <a:pt x="468591" y="0"/>
                </a:lnTo>
                <a:lnTo>
                  <a:pt x="0" y="0"/>
                </a:lnTo>
                <a:lnTo>
                  <a:pt x="0" y="256197"/>
                </a:lnTo>
                <a:close/>
              </a:path>
            </a:pathLst>
          </a:custGeom>
          <a:solidFill>
            <a:srgbClr val="DBEDF4"/>
          </a:solidFill>
        </p:spPr>
        <p:txBody>
          <a:bodyPr wrap="square" lIns="0" tIns="0" rIns="0" bIns="0" rtlCol="0"/>
          <a:lstStyle/>
          <a:p>
            <a:endParaRPr/>
          </a:p>
        </p:txBody>
      </p:sp>
      <p:sp>
        <p:nvSpPr>
          <p:cNvPr id="23" name="object 16"/>
          <p:cNvSpPr/>
          <p:nvPr/>
        </p:nvSpPr>
        <p:spPr>
          <a:xfrm>
            <a:off x="7551434" y="2071456"/>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24" name="object 17"/>
          <p:cNvSpPr/>
          <p:nvPr/>
        </p:nvSpPr>
        <p:spPr>
          <a:xfrm>
            <a:off x="9050922" y="2076790"/>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25" name="object 18"/>
          <p:cNvSpPr/>
          <p:nvPr/>
        </p:nvSpPr>
        <p:spPr>
          <a:xfrm>
            <a:off x="6471425" y="2332987"/>
            <a:ext cx="1539875" cy="180340"/>
          </a:xfrm>
          <a:custGeom>
            <a:avLst/>
            <a:gdLst/>
            <a:ahLst/>
            <a:cxnLst/>
            <a:rect l="l" t="t" r="r" b="b"/>
            <a:pathLst>
              <a:path w="1539875" h="180339">
                <a:moveTo>
                  <a:pt x="0" y="179997"/>
                </a:moveTo>
                <a:lnTo>
                  <a:pt x="1539620" y="179997"/>
                </a:lnTo>
                <a:lnTo>
                  <a:pt x="1539620" y="0"/>
                </a:lnTo>
                <a:lnTo>
                  <a:pt x="0" y="0"/>
                </a:lnTo>
                <a:lnTo>
                  <a:pt x="0" y="179997"/>
                </a:lnTo>
                <a:close/>
              </a:path>
            </a:pathLst>
          </a:custGeom>
          <a:solidFill>
            <a:srgbClr val="DBEDF4"/>
          </a:solidFill>
        </p:spPr>
        <p:txBody>
          <a:bodyPr wrap="square" lIns="0" tIns="0" rIns="0" bIns="0" rtlCol="0"/>
          <a:lstStyle/>
          <a:p>
            <a:endParaRPr/>
          </a:p>
        </p:txBody>
      </p:sp>
      <p:sp>
        <p:nvSpPr>
          <p:cNvPr id="26" name="object 19"/>
          <p:cNvSpPr/>
          <p:nvPr/>
        </p:nvSpPr>
        <p:spPr>
          <a:xfrm>
            <a:off x="6471425" y="2067265"/>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27" name="object 20"/>
          <p:cNvSpPr/>
          <p:nvPr/>
        </p:nvSpPr>
        <p:spPr>
          <a:xfrm>
            <a:off x="4987558" y="2071456"/>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28" name="object 21"/>
          <p:cNvSpPr/>
          <p:nvPr/>
        </p:nvSpPr>
        <p:spPr>
          <a:xfrm>
            <a:off x="4456062" y="2071456"/>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29" name="object 22"/>
          <p:cNvSpPr/>
          <p:nvPr/>
        </p:nvSpPr>
        <p:spPr>
          <a:xfrm>
            <a:off x="4295662" y="1397416"/>
            <a:ext cx="5616575" cy="0"/>
          </a:xfrm>
          <a:custGeom>
            <a:avLst/>
            <a:gdLst/>
            <a:ahLst/>
            <a:cxnLst/>
            <a:rect l="l" t="t" r="r" b="b"/>
            <a:pathLst>
              <a:path w="5616575">
                <a:moveTo>
                  <a:pt x="0" y="0"/>
                </a:moveTo>
                <a:lnTo>
                  <a:pt x="5616067" y="0"/>
                </a:lnTo>
              </a:path>
            </a:pathLst>
          </a:custGeom>
          <a:ln w="19050">
            <a:solidFill>
              <a:srgbClr val="000000"/>
            </a:solidFill>
          </a:ln>
        </p:spPr>
        <p:txBody>
          <a:bodyPr wrap="square" lIns="0" tIns="0" rIns="0" bIns="0" rtlCol="0"/>
          <a:lstStyle/>
          <a:p>
            <a:endParaRPr/>
          </a:p>
        </p:txBody>
      </p:sp>
      <p:sp>
        <p:nvSpPr>
          <p:cNvPr id="30" name="object 23"/>
          <p:cNvSpPr/>
          <p:nvPr/>
        </p:nvSpPr>
        <p:spPr>
          <a:xfrm>
            <a:off x="4444886" y="1441689"/>
            <a:ext cx="1022985" cy="307975"/>
          </a:xfrm>
          <a:custGeom>
            <a:avLst/>
            <a:gdLst/>
            <a:ahLst/>
            <a:cxnLst/>
            <a:rect l="l" t="t" r="r" b="b"/>
            <a:pathLst>
              <a:path w="1022985" h="307975">
                <a:moveTo>
                  <a:pt x="0" y="307771"/>
                </a:moveTo>
                <a:lnTo>
                  <a:pt x="1022489" y="307771"/>
                </a:lnTo>
                <a:lnTo>
                  <a:pt x="1022489" y="0"/>
                </a:lnTo>
                <a:lnTo>
                  <a:pt x="0" y="0"/>
                </a:lnTo>
                <a:lnTo>
                  <a:pt x="0" y="307771"/>
                </a:lnTo>
                <a:close/>
              </a:path>
            </a:pathLst>
          </a:custGeom>
          <a:ln w="19049">
            <a:solidFill>
              <a:srgbClr val="000000"/>
            </a:solidFill>
          </a:ln>
        </p:spPr>
        <p:txBody>
          <a:bodyPr wrap="square" lIns="0" tIns="0" rIns="0" bIns="0" rtlCol="0"/>
          <a:lstStyle/>
          <a:p>
            <a:endParaRPr/>
          </a:p>
        </p:txBody>
      </p:sp>
      <p:sp>
        <p:nvSpPr>
          <p:cNvPr id="31" name="object 24"/>
          <p:cNvSpPr/>
          <p:nvPr/>
        </p:nvSpPr>
        <p:spPr>
          <a:xfrm>
            <a:off x="5508004" y="1441689"/>
            <a:ext cx="926465" cy="307975"/>
          </a:xfrm>
          <a:custGeom>
            <a:avLst/>
            <a:gdLst/>
            <a:ahLst/>
            <a:cxnLst/>
            <a:rect l="l" t="t" r="r" b="b"/>
            <a:pathLst>
              <a:path w="926464" h="307975">
                <a:moveTo>
                  <a:pt x="0" y="307771"/>
                </a:moveTo>
                <a:lnTo>
                  <a:pt x="925944" y="307771"/>
                </a:lnTo>
                <a:lnTo>
                  <a:pt x="925944" y="0"/>
                </a:lnTo>
                <a:lnTo>
                  <a:pt x="0" y="0"/>
                </a:lnTo>
                <a:lnTo>
                  <a:pt x="0" y="307771"/>
                </a:lnTo>
                <a:close/>
              </a:path>
            </a:pathLst>
          </a:custGeom>
          <a:ln w="19049">
            <a:solidFill>
              <a:srgbClr val="000000"/>
            </a:solidFill>
          </a:ln>
        </p:spPr>
        <p:txBody>
          <a:bodyPr wrap="square" lIns="0" tIns="0" rIns="0" bIns="0" rtlCol="0"/>
          <a:lstStyle/>
          <a:p>
            <a:endParaRPr/>
          </a:p>
        </p:txBody>
      </p:sp>
      <p:sp>
        <p:nvSpPr>
          <p:cNvPr id="32" name="object 25"/>
          <p:cNvSpPr/>
          <p:nvPr/>
        </p:nvSpPr>
        <p:spPr>
          <a:xfrm>
            <a:off x="6482474" y="1441689"/>
            <a:ext cx="1521460" cy="307975"/>
          </a:xfrm>
          <a:custGeom>
            <a:avLst/>
            <a:gdLst/>
            <a:ahLst/>
            <a:cxnLst/>
            <a:rect l="l" t="t" r="r" b="b"/>
            <a:pathLst>
              <a:path w="1521459" h="307975">
                <a:moveTo>
                  <a:pt x="0" y="307771"/>
                </a:moveTo>
                <a:lnTo>
                  <a:pt x="1521206" y="307771"/>
                </a:lnTo>
                <a:lnTo>
                  <a:pt x="1521206" y="0"/>
                </a:lnTo>
                <a:lnTo>
                  <a:pt x="0" y="0"/>
                </a:lnTo>
                <a:lnTo>
                  <a:pt x="0" y="307771"/>
                </a:lnTo>
                <a:close/>
              </a:path>
            </a:pathLst>
          </a:custGeom>
          <a:ln w="19049">
            <a:solidFill>
              <a:srgbClr val="000000"/>
            </a:solidFill>
          </a:ln>
        </p:spPr>
        <p:txBody>
          <a:bodyPr wrap="square" lIns="0" tIns="0" rIns="0" bIns="0" rtlCol="0"/>
          <a:lstStyle/>
          <a:p>
            <a:endParaRPr/>
          </a:p>
        </p:txBody>
      </p:sp>
      <p:sp>
        <p:nvSpPr>
          <p:cNvPr id="33" name="object 26"/>
          <p:cNvSpPr/>
          <p:nvPr/>
        </p:nvSpPr>
        <p:spPr>
          <a:xfrm>
            <a:off x="8054227" y="1441689"/>
            <a:ext cx="926465" cy="307975"/>
          </a:xfrm>
          <a:custGeom>
            <a:avLst/>
            <a:gdLst/>
            <a:ahLst/>
            <a:cxnLst/>
            <a:rect l="l" t="t" r="r" b="b"/>
            <a:pathLst>
              <a:path w="926465" h="307975">
                <a:moveTo>
                  <a:pt x="0" y="307771"/>
                </a:moveTo>
                <a:lnTo>
                  <a:pt x="925944" y="307771"/>
                </a:lnTo>
                <a:lnTo>
                  <a:pt x="925944" y="0"/>
                </a:lnTo>
                <a:lnTo>
                  <a:pt x="0" y="0"/>
                </a:lnTo>
                <a:lnTo>
                  <a:pt x="0" y="307771"/>
                </a:lnTo>
                <a:close/>
              </a:path>
            </a:pathLst>
          </a:custGeom>
          <a:ln w="19049">
            <a:solidFill>
              <a:srgbClr val="000000"/>
            </a:solidFill>
          </a:ln>
        </p:spPr>
        <p:txBody>
          <a:bodyPr wrap="square" lIns="0" tIns="0" rIns="0" bIns="0" rtlCol="0"/>
          <a:lstStyle/>
          <a:p>
            <a:endParaRPr/>
          </a:p>
        </p:txBody>
      </p:sp>
      <p:sp>
        <p:nvSpPr>
          <p:cNvPr id="34" name="object 27"/>
          <p:cNvSpPr/>
          <p:nvPr/>
        </p:nvSpPr>
        <p:spPr>
          <a:xfrm>
            <a:off x="9037460" y="1441689"/>
            <a:ext cx="926465" cy="307975"/>
          </a:xfrm>
          <a:custGeom>
            <a:avLst/>
            <a:gdLst/>
            <a:ahLst/>
            <a:cxnLst/>
            <a:rect l="l" t="t" r="r" b="b"/>
            <a:pathLst>
              <a:path w="926465" h="307975">
                <a:moveTo>
                  <a:pt x="0" y="307771"/>
                </a:moveTo>
                <a:lnTo>
                  <a:pt x="925944" y="307771"/>
                </a:lnTo>
                <a:lnTo>
                  <a:pt x="925944" y="0"/>
                </a:lnTo>
                <a:lnTo>
                  <a:pt x="0" y="0"/>
                </a:lnTo>
                <a:lnTo>
                  <a:pt x="0" y="307771"/>
                </a:lnTo>
                <a:close/>
              </a:path>
            </a:pathLst>
          </a:custGeom>
          <a:ln w="19049">
            <a:solidFill>
              <a:srgbClr val="000000"/>
            </a:solidFill>
          </a:ln>
        </p:spPr>
        <p:txBody>
          <a:bodyPr wrap="square" lIns="0" tIns="0" rIns="0" bIns="0" rtlCol="0"/>
          <a:lstStyle/>
          <a:p>
            <a:endParaRPr/>
          </a:p>
        </p:txBody>
      </p:sp>
      <p:sp>
        <p:nvSpPr>
          <p:cNvPr id="35" name="object 28"/>
          <p:cNvSpPr/>
          <p:nvPr/>
        </p:nvSpPr>
        <p:spPr>
          <a:xfrm>
            <a:off x="4450983" y="1775102"/>
            <a:ext cx="496570" cy="277495"/>
          </a:xfrm>
          <a:custGeom>
            <a:avLst/>
            <a:gdLst/>
            <a:ahLst/>
            <a:cxnLst/>
            <a:rect l="l" t="t" r="r" b="b"/>
            <a:pathLst>
              <a:path w="496570" h="277494">
                <a:moveTo>
                  <a:pt x="0" y="276999"/>
                </a:moveTo>
                <a:lnTo>
                  <a:pt x="496049" y="276999"/>
                </a:lnTo>
                <a:lnTo>
                  <a:pt x="496049" y="0"/>
                </a:lnTo>
                <a:lnTo>
                  <a:pt x="0" y="0"/>
                </a:lnTo>
                <a:lnTo>
                  <a:pt x="0" y="276999"/>
                </a:lnTo>
                <a:close/>
              </a:path>
            </a:pathLst>
          </a:custGeom>
          <a:ln w="19050">
            <a:solidFill>
              <a:srgbClr val="000000"/>
            </a:solidFill>
          </a:ln>
        </p:spPr>
        <p:txBody>
          <a:bodyPr wrap="square" lIns="0" tIns="0" rIns="0" bIns="0" rtlCol="0"/>
          <a:lstStyle/>
          <a:p>
            <a:endParaRPr/>
          </a:p>
        </p:txBody>
      </p:sp>
      <p:sp>
        <p:nvSpPr>
          <p:cNvPr id="36" name="object 29"/>
          <p:cNvSpPr/>
          <p:nvPr/>
        </p:nvSpPr>
        <p:spPr>
          <a:xfrm>
            <a:off x="4973460" y="1777261"/>
            <a:ext cx="496570" cy="277495"/>
          </a:xfrm>
          <a:custGeom>
            <a:avLst/>
            <a:gdLst/>
            <a:ahLst/>
            <a:cxnLst/>
            <a:rect l="l" t="t" r="r" b="b"/>
            <a:pathLst>
              <a:path w="496570" h="277494">
                <a:moveTo>
                  <a:pt x="0" y="276999"/>
                </a:moveTo>
                <a:lnTo>
                  <a:pt x="496049" y="276999"/>
                </a:lnTo>
                <a:lnTo>
                  <a:pt x="496049" y="0"/>
                </a:lnTo>
                <a:lnTo>
                  <a:pt x="0" y="0"/>
                </a:lnTo>
                <a:lnTo>
                  <a:pt x="0" y="276999"/>
                </a:lnTo>
                <a:close/>
              </a:path>
            </a:pathLst>
          </a:custGeom>
          <a:ln w="19050">
            <a:solidFill>
              <a:srgbClr val="000000"/>
            </a:solidFill>
          </a:ln>
        </p:spPr>
        <p:txBody>
          <a:bodyPr wrap="square" lIns="0" tIns="0" rIns="0" bIns="0" rtlCol="0"/>
          <a:lstStyle/>
          <a:p>
            <a:endParaRPr/>
          </a:p>
        </p:txBody>
      </p:sp>
      <p:sp>
        <p:nvSpPr>
          <p:cNvPr id="37" name="object 30"/>
          <p:cNvSpPr/>
          <p:nvPr/>
        </p:nvSpPr>
        <p:spPr>
          <a:xfrm>
            <a:off x="6477267" y="1777261"/>
            <a:ext cx="496570" cy="277495"/>
          </a:xfrm>
          <a:custGeom>
            <a:avLst/>
            <a:gdLst/>
            <a:ahLst/>
            <a:cxnLst/>
            <a:rect l="l" t="t" r="r" b="b"/>
            <a:pathLst>
              <a:path w="496570" h="277494">
                <a:moveTo>
                  <a:pt x="0" y="276999"/>
                </a:moveTo>
                <a:lnTo>
                  <a:pt x="496049" y="276999"/>
                </a:lnTo>
                <a:lnTo>
                  <a:pt x="496049" y="0"/>
                </a:lnTo>
                <a:lnTo>
                  <a:pt x="0" y="0"/>
                </a:lnTo>
                <a:lnTo>
                  <a:pt x="0" y="276999"/>
                </a:lnTo>
                <a:close/>
              </a:path>
            </a:pathLst>
          </a:custGeom>
          <a:ln w="19050">
            <a:solidFill>
              <a:srgbClr val="000000"/>
            </a:solidFill>
          </a:ln>
        </p:spPr>
        <p:txBody>
          <a:bodyPr wrap="square" lIns="0" tIns="0" rIns="0" bIns="0" rtlCol="0"/>
          <a:lstStyle/>
          <a:p>
            <a:endParaRPr/>
          </a:p>
        </p:txBody>
      </p:sp>
      <p:sp>
        <p:nvSpPr>
          <p:cNvPr id="38" name="object 31"/>
          <p:cNvSpPr/>
          <p:nvPr/>
        </p:nvSpPr>
        <p:spPr>
          <a:xfrm>
            <a:off x="6995809" y="1777261"/>
            <a:ext cx="496570" cy="277495"/>
          </a:xfrm>
          <a:custGeom>
            <a:avLst/>
            <a:gdLst/>
            <a:ahLst/>
            <a:cxnLst/>
            <a:rect l="l" t="t" r="r" b="b"/>
            <a:pathLst>
              <a:path w="496570" h="277494">
                <a:moveTo>
                  <a:pt x="0" y="276999"/>
                </a:moveTo>
                <a:lnTo>
                  <a:pt x="496049" y="276999"/>
                </a:lnTo>
                <a:lnTo>
                  <a:pt x="496049" y="0"/>
                </a:lnTo>
                <a:lnTo>
                  <a:pt x="0" y="0"/>
                </a:lnTo>
                <a:lnTo>
                  <a:pt x="0" y="276999"/>
                </a:lnTo>
                <a:close/>
              </a:path>
            </a:pathLst>
          </a:custGeom>
          <a:ln w="19050">
            <a:solidFill>
              <a:srgbClr val="000000"/>
            </a:solidFill>
          </a:ln>
        </p:spPr>
        <p:txBody>
          <a:bodyPr wrap="square" lIns="0" tIns="0" rIns="0" bIns="0" rtlCol="0"/>
          <a:lstStyle/>
          <a:p>
            <a:endParaRPr/>
          </a:p>
        </p:txBody>
      </p:sp>
      <p:sp>
        <p:nvSpPr>
          <p:cNvPr id="39" name="object 32"/>
          <p:cNvSpPr/>
          <p:nvPr/>
        </p:nvSpPr>
        <p:spPr>
          <a:xfrm>
            <a:off x="7518160" y="1777261"/>
            <a:ext cx="496570" cy="277495"/>
          </a:xfrm>
          <a:custGeom>
            <a:avLst/>
            <a:gdLst/>
            <a:ahLst/>
            <a:cxnLst/>
            <a:rect l="l" t="t" r="r" b="b"/>
            <a:pathLst>
              <a:path w="496570" h="277494">
                <a:moveTo>
                  <a:pt x="0" y="276999"/>
                </a:moveTo>
                <a:lnTo>
                  <a:pt x="496049" y="276999"/>
                </a:lnTo>
                <a:lnTo>
                  <a:pt x="496049" y="0"/>
                </a:lnTo>
                <a:lnTo>
                  <a:pt x="0" y="0"/>
                </a:lnTo>
                <a:lnTo>
                  <a:pt x="0" y="276999"/>
                </a:lnTo>
                <a:close/>
              </a:path>
            </a:pathLst>
          </a:custGeom>
          <a:ln w="19050">
            <a:solidFill>
              <a:srgbClr val="000000"/>
            </a:solidFill>
          </a:ln>
        </p:spPr>
        <p:txBody>
          <a:bodyPr wrap="square" lIns="0" tIns="0" rIns="0" bIns="0" rtlCol="0"/>
          <a:lstStyle/>
          <a:p>
            <a:endParaRPr/>
          </a:p>
        </p:txBody>
      </p:sp>
      <p:sp>
        <p:nvSpPr>
          <p:cNvPr id="40" name="object 33"/>
          <p:cNvSpPr txBox="1"/>
          <p:nvPr/>
        </p:nvSpPr>
        <p:spPr>
          <a:xfrm>
            <a:off x="4533533" y="1488348"/>
            <a:ext cx="5160645" cy="525780"/>
          </a:xfrm>
          <a:prstGeom prst="rect">
            <a:avLst/>
          </a:prstGeom>
        </p:spPr>
        <p:txBody>
          <a:bodyPr vert="horz" wrap="square" lIns="0" tIns="0" rIns="0" bIns="0" rtlCol="0">
            <a:spAutoFit/>
          </a:bodyPr>
          <a:lstStyle/>
          <a:p>
            <a:pPr marL="244475">
              <a:lnSpc>
                <a:spcPct val="100000"/>
              </a:lnSpc>
              <a:tabLst>
                <a:tab pos="1322070" algn="l"/>
                <a:tab pos="2318385" algn="l"/>
                <a:tab pos="3806190" algn="l"/>
                <a:tab pos="4788535" algn="l"/>
              </a:tabLst>
            </a:pPr>
            <a:r>
              <a:rPr sz="1400" dirty="0">
                <a:latin typeface="Meiryo UI"/>
                <a:cs typeface="Meiryo UI"/>
              </a:rPr>
              <a:t>検索	</a:t>
            </a:r>
            <a:r>
              <a:rPr sz="1400" spc="-5" dirty="0">
                <a:latin typeface="Meiryo UI"/>
                <a:cs typeface="Meiryo UI"/>
              </a:rPr>
              <a:t>E</a:t>
            </a:r>
            <a:r>
              <a:rPr sz="1400" dirty="0">
                <a:latin typeface="Meiryo UI"/>
                <a:cs typeface="Meiryo UI"/>
              </a:rPr>
              <a:t>C	コンテンツ</a:t>
            </a:r>
            <a:r>
              <a:rPr sz="1350" spc="15" baseline="24691" dirty="0">
                <a:latin typeface="Meiryo UI"/>
                <a:cs typeface="Meiryo UI"/>
              </a:rPr>
              <a:t>2</a:t>
            </a:r>
            <a:r>
              <a:rPr sz="1350" spc="22" baseline="24691" dirty="0">
                <a:latin typeface="Meiryo UI"/>
                <a:cs typeface="Meiryo UI"/>
              </a:rPr>
              <a:t>)</a:t>
            </a:r>
            <a:r>
              <a:rPr sz="1350" baseline="24691" dirty="0">
                <a:latin typeface="Meiryo UI"/>
                <a:cs typeface="Meiryo UI"/>
              </a:rPr>
              <a:t>	</a:t>
            </a:r>
            <a:r>
              <a:rPr sz="1400" dirty="0">
                <a:latin typeface="Meiryo UI"/>
                <a:cs typeface="Meiryo UI"/>
              </a:rPr>
              <a:t>決済	SNS</a:t>
            </a:r>
            <a:endParaRPr sz="1400">
              <a:latin typeface="Meiryo UI"/>
              <a:cs typeface="Meiryo UI"/>
            </a:endParaRPr>
          </a:p>
          <a:p>
            <a:pPr marL="12700">
              <a:lnSpc>
                <a:spcPct val="100000"/>
              </a:lnSpc>
              <a:spcBef>
                <a:spcPts val="955"/>
              </a:spcBef>
              <a:tabLst>
                <a:tab pos="534670" algn="l"/>
                <a:tab pos="2038985" algn="l"/>
                <a:tab pos="2557145" algn="l"/>
                <a:tab pos="3079750" algn="l"/>
              </a:tabLst>
            </a:pPr>
            <a:r>
              <a:rPr sz="1200" dirty="0">
                <a:latin typeface="Meiryo UI"/>
                <a:cs typeface="Meiryo UI"/>
              </a:rPr>
              <a:t>汎用	専用	映像	音楽	書籍</a:t>
            </a:r>
            <a:endParaRPr sz="1200">
              <a:latin typeface="Meiryo UI"/>
              <a:cs typeface="Meiryo UI"/>
            </a:endParaRPr>
          </a:p>
        </p:txBody>
      </p:sp>
      <p:sp>
        <p:nvSpPr>
          <p:cNvPr id="41" name="object 34"/>
          <p:cNvSpPr txBox="1"/>
          <p:nvPr/>
        </p:nvSpPr>
        <p:spPr>
          <a:xfrm>
            <a:off x="4984255" y="2057943"/>
            <a:ext cx="748030" cy="163830"/>
          </a:xfrm>
          <a:prstGeom prst="rect">
            <a:avLst/>
          </a:prstGeom>
        </p:spPr>
        <p:txBody>
          <a:bodyPr vert="horz" wrap="square" lIns="0" tIns="0" rIns="0" bIns="0" rtlCol="0">
            <a:spAutoFit/>
          </a:bodyPr>
          <a:lstStyle/>
          <a:p>
            <a:pPr marL="12700">
              <a:lnSpc>
                <a:spcPct val="100000"/>
              </a:lnSpc>
            </a:pPr>
            <a:r>
              <a:rPr sz="1000" spc="-5" dirty="0">
                <a:latin typeface="Arial"/>
                <a:cs typeface="Arial"/>
              </a:rPr>
              <a:t>•</a:t>
            </a:r>
            <a:r>
              <a:rPr sz="1000" spc="-5" dirty="0">
                <a:latin typeface="Meiryo UI"/>
                <a:cs typeface="Meiryo UI"/>
              </a:rPr>
              <a:t>Googleﾏｯﾌﾟ</a:t>
            </a:r>
            <a:endParaRPr sz="1000">
              <a:latin typeface="Meiryo UI"/>
              <a:cs typeface="Meiryo UI"/>
            </a:endParaRPr>
          </a:p>
        </p:txBody>
      </p:sp>
      <p:sp>
        <p:nvSpPr>
          <p:cNvPr id="42" name="object 35"/>
          <p:cNvSpPr txBox="1"/>
          <p:nvPr/>
        </p:nvSpPr>
        <p:spPr>
          <a:xfrm>
            <a:off x="4434727" y="2210343"/>
            <a:ext cx="1553845" cy="163830"/>
          </a:xfrm>
          <a:prstGeom prst="rect">
            <a:avLst/>
          </a:prstGeom>
        </p:spPr>
        <p:txBody>
          <a:bodyPr vert="horz" wrap="square" lIns="0" tIns="0" rIns="0" bIns="0" rtlCol="0">
            <a:spAutoFit/>
          </a:bodyPr>
          <a:lstStyle/>
          <a:p>
            <a:pPr marL="12700">
              <a:lnSpc>
                <a:spcPct val="100000"/>
              </a:lnSpc>
            </a:pPr>
            <a:r>
              <a:rPr sz="1500" spc="-15" baseline="27777" dirty="0">
                <a:latin typeface="Arial"/>
                <a:cs typeface="Arial"/>
              </a:rPr>
              <a:t>•</a:t>
            </a:r>
            <a:r>
              <a:rPr sz="1500" spc="-15" baseline="27777" dirty="0">
                <a:latin typeface="Meiryo UI"/>
                <a:cs typeface="Meiryo UI"/>
              </a:rPr>
              <a:t>Google</a:t>
            </a:r>
            <a:r>
              <a:rPr sz="1500" spc="450" baseline="27777" dirty="0">
                <a:latin typeface="Meiryo UI"/>
                <a:cs typeface="Meiryo UI"/>
              </a:rPr>
              <a:t> </a:t>
            </a:r>
            <a:r>
              <a:rPr sz="1000" spc="-5" dirty="0">
                <a:latin typeface="Arial"/>
                <a:cs typeface="Arial"/>
              </a:rPr>
              <a:t>•</a:t>
            </a:r>
            <a:r>
              <a:rPr sz="1000" spc="-5" dirty="0">
                <a:latin typeface="Meiryo UI"/>
                <a:cs typeface="Meiryo UI"/>
              </a:rPr>
              <a:t>Googleｼｮｯﾋﾟﾝｸﾞ</a:t>
            </a:r>
            <a:endParaRPr sz="1000">
              <a:latin typeface="Meiryo UI"/>
              <a:cs typeface="Meiryo UI"/>
            </a:endParaRPr>
          </a:p>
        </p:txBody>
      </p:sp>
      <p:sp>
        <p:nvSpPr>
          <p:cNvPr id="43" name="object 36"/>
          <p:cNvSpPr txBox="1"/>
          <p:nvPr/>
        </p:nvSpPr>
        <p:spPr>
          <a:xfrm>
            <a:off x="4984255" y="2362743"/>
            <a:ext cx="748030" cy="163830"/>
          </a:xfrm>
          <a:prstGeom prst="rect">
            <a:avLst/>
          </a:prstGeom>
        </p:spPr>
        <p:txBody>
          <a:bodyPr vert="horz" wrap="square" lIns="0" tIns="0" rIns="0" bIns="0" rtlCol="0">
            <a:spAutoFit/>
          </a:bodyPr>
          <a:lstStyle/>
          <a:p>
            <a:pPr marL="12700">
              <a:lnSpc>
                <a:spcPct val="100000"/>
              </a:lnSpc>
            </a:pPr>
            <a:r>
              <a:rPr sz="1000" spc="-5" dirty="0">
                <a:latin typeface="Arial"/>
                <a:cs typeface="Arial"/>
              </a:rPr>
              <a:t>•</a:t>
            </a:r>
            <a:r>
              <a:rPr sz="1000" spc="-5" dirty="0">
                <a:latin typeface="Meiryo UI"/>
                <a:cs typeface="Meiryo UI"/>
              </a:rPr>
              <a:t>Googleﾛｰｶﾙ</a:t>
            </a:r>
            <a:endParaRPr sz="1000">
              <a:latin typeface="Meiryo UI"/>
              <a:cs typeface="Meiryo UI"/>
            </a:endParaRPr>
          </a:p>
        </p:txBody>
      </p:sp>
      <p:sp>
        <p:nvSpPr>
          <p:cNvPr id="44" name="object 37"/>
          <p:cNvSpPr txBox="1"/>
          <p:nvPr/>
        </p:nvSpPr>
        <p:spPr>
          <a:xfrm>
            <a:off x="6894843" y="2346487"/>
            <a:ext cx="792480"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Google</a:t>
            </a:r>
            <a:r>
              <a:rPr sz="1000" spc="-40" dirty="0">
                <a:latin typeface="Meiryo UI"/>
                <a:cs typeface="Meiryo UI"/>
              </a:rPr>
              <a:t> </a:t>
            </a:r>
            <a:r>
              <a:rPr sz="1000" spc="-5" dirty="0">
                <a:latin typeface="Meiryo UI"/>
                <a:cs typeface="Meiryo UI"/>
              </a:rPr>
              <a:t>play</a:t>
            </a:r>
            <a:endParaRPr sz="1000">
              <a:latin typeface="Meiryo UI"/>
              <a:cs typeface="Meiryo UI"/>
            </a:endParaRPr>
          </a:p>
        </p:txBody>
      </p:sp>
      <p:sp>
        <p:nvSpPr>
          <p:cNvPr id="45" name="object 38"/>
          <p:cNvSpPr txBox="1"/>
          <p:nvPr/>
        </p:nvSpPr>
        <p:spPr>
          <a:xfrm>
            <a:off x="6484253" y="2160560"/>
            <a:ext cx="3169285" cy="163830"/>
          </a:xfrm>
          <a:prstGeom prst="rect">
            <a:avLst/>
          </a:prstGeom>
        </p:spPr>
        <p:txBody>
          <a:bodyPr vert="horz" wrap="square" lIns="0" tIns="0" rIns="0" bIns="0" rtlCol="0">
            <a:spAutoFit/>
          </a:bodyPr>
          <a:lstStyle/>
          <a:p>
            <a:pPr marL="12700">
              <a:lnSpc>
                <a:spcPct val="100000"/>
              </a:lnSpc>
              <a:tabLst>
                <a:tab pos="1092200" algn="l"/>
                <a:tab pos="2588260" algn="l"/>
              </a:tabLst>
            </a:pPr>
            <a:r>
              <a:rPr sz="1500" spc="-15" baseline="2777" dirty="0">
                <a:latin typeface="Arial"/>
                <a:cs typeface="Arial"/>
              </a:rPr>
              <a:t>•</a:t>
            </a:r>
            <a:r>
              <a:rPr sz="1500" spc="-15" baseline="2777" dirty="0">
                <a:latin typeface="Meiryo UI"/>
                <a:cs typeface="Meiryo UI"/>
              </a:rPr>
              <a:t>YouTube	</a:t>
            </a:r>
            <a:r>
              <a:rPr sz="1000" spc="-5" dirty="0">
                <a:latin typeface="Arial"/>
                <a:cs typeface="Arial"/>
              </a:rPr>
              <a:t>•</a:t>
            </a:r>
            <a:r>
              <a:rPr sz="1000" spc="-5" dirty="0">
                <a:latin typeface="Meiryo UI"/>
                <a:cs typeface="Meiryo UI"/>
              </a:rPr>
              <a:t>Googleﾌﾞｯｸｽ	</a:t>
            </a:r>
            <a:r>
              <a:rPr sz="1000" spc="-10" dirty="0">
                <a:latin typeface="Arial"/>
                <a:cs typeface="Arial"/>
              </a:rPr>
              <a:t>•</a:t>
            </a:r>
            <a:r>
              <a:rPr sz="1000" spc="-10" dirty="0">
                <a:latin typeface="Meiryo UI"/>
                <a:cs typeface="Meiryo UI"/>
              </a:rPr>
              <a:t>Google+</a:t>
            </a:r>
            <a:endParaRPr sz="1000">
              <a:latin typeface="Meiryo UI"/>
              <a:cs typeface="Meiryo UI"/>
            </a:endParaRPr>
          </a:p>
        </p:txBody>
      </p:sp>
      <p:sp>
        <p:nvSpPr>
          <p:cNvPr id="46" name="object 39"/>
          <p:cNvSpPr/>
          <p:nvPr/>
        </p:nvSpPr>
        <p:spPr>
          <a:xfrm>
            <a:off x="9059812" y="2537419"/>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47" name="object 40"/>
          <p:cNvSpPr txBox="1"/>
          <p:nvPr/>
        </p:nvSpPr>
        <p:spPr>
          <a:xfrm>
            <a:off x="9068957" y="2621442"/>
            <a:ext cx="64706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Facebook</a:t>
            </a:r>
            <a:endParaRPr sz="1000">
              <a:latin typeface="Meiryo UI"/>
              <a:cs typeface="Meiryo UI"/>
            </a:endParaRPr>
          </a:p>
        </p:txBody>
      </p:sp>
      <p:sp>
        <p:nvSpPr>
          <p:cNvPr id="48" name="object 41"/>
          <p:cNvSpPr/>
          <p:nvPr/>
        </p:nvSpPr>
        <p:spPr>
          <a:xfrm>
            <a:off x="7551434" y="2988523"/>
            <a:ext cx="468630" cy="252095"/>
          </a:xfrm>
          <a:custGeom>
            <a:avLst/>
            <a:gdLst/>
            <a:ahLst/>
            <a:cxnLst/>
            <a:rect l="l" t="t" r="r" b="b"/>
            <a:pathLst>
              <a:path w="468629" h="252095">
                <a:moveTo>
                  <a:pt x="0" y="252006"/>
                </a:moveTo>
                <a:lnTo>
                  <a:pt x="468591" y="252006"/>
                </a:lnTo>
                <a:lnTo>
                  <a:pt x="468591" y="0"/>
                </a:lnTo>
                <a:lnTo>
                  <a:pt x="0" y="0"/>
                </a:lnTo>
                <a:lnTo>
                  <a:pt x="0" y="252006"/>
                </a:lnTo>
                <a:close/>
              </a:path>
            </a:pathLst>
          </a:custGeom>
          <a:solidFill>
            <a:srgbClr val="DBEDF4"/>
          </a:solidFill>
        </p:spPr>
        <p:txBody>
          <a:bodyPr wrap="square" lIns="0" tIns="0" rIns="0" bIns="0" rtlCol="0"/>
          <a:lstStyle/>
          <a:p>
            <a:endParaRPr/>
          </a:p>
        </p:txBody>
      </p:sp>
      <p:sp>
        <p:nvSpPr>
          <p:cNvPr id="49" name="object 42"/>
          <p:cNvSpPr txBox="1"/>
          <p:nvPr/>
        </p:nvSpPr>
        <p:spPr>
          <a:xfrm>
            <a:off x="7564387" y="3076865"/>
            <a:ext cx="944880" cy="163830"/>
          </a:xfrm>
          <a:prstGeom prst="rect">
            <a:avLst/>
          </a:prstGeom>
        </p:spPr>
        <p:txBody>
          <a:bodyPr vert="horz" wrap="square" lIns="0" tIns="0" rIns="0" bIns="0" rtlCol="0">
            <a:spAutoFit/>
          </a:bodyPr>
          <a:lstStyle/>
          <a:p>
            <a:pPr marL="12700">
              <a:lnSpc>
                <a:spcPct val="100000"/>
              </a:lnSpc>
            </a:pPr>
            <a:r>
              <a:rPr sz="1000" spc="-5" dirty="0">
                <a:latin typeface="Arial"/>
                <a:cs typeface="Arial"/>
              </a:rPr>
              <a:t>•</a:t>
            </a:r>
            <a:r>
              <a:rPr sz="1000" spc="-5" dirty="0">
                <a:latin typeface="Meiryo UI"/>
                <a:cs typeface="Meiryo UI"/>
              </a:rPr>
              <a:t>Yahoo!ﾌﾞｯｸｽﾄｱ</a:t>
            </a:r>
            <a:endParaRPr sz="1000">
              <a:latin typeface="Meiryo UI"/>
              <a:cs typeface="Meiryo UI"/>
            </a:endParaRPr>
          </a:p>
        </p:txBody>
      </p:sp>
      <p:sp>
        <p:nvSpPr>
          <p:cNvPr id="50" name="object 43"/>
          <p:cNvSpPr/>
          <p:nvPr/>
        </p:nvSpPr>
        <p:spPr>
          <a:xfrm>
            <a:off x="6462535" y="2988523"/>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51" name="object 44"/>
          <p:cNvSpPr/>
          <p:nvPr/>
        </p:nvSpPr>
        <p:spPr>
          <a:xfrm>
            <a:off x="5520323" y="2988523"/>
            <a:ext cx="904240" cy="432434"/>
          </a:xfrm>
          <a:custGeom>
            <a:avLst/>
            <a:gdLst/>
            <a:ahLst/>
            <a:cxnLst/>
            <a:rect l="l" t="t" r="r" b="b"/>
            <a:pathLst>
              <a:path w="904239"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52" name="object 45"/>
          <p:cNvSpPr txBox="1"/>
          <p:nvPr/>
        </p:nvSpPr>
        <p:spPr>
          <a:xfrm>
            <a:off x="5528959" y="3076865"/>
            <a:ext cx="1396365" cy="163830"/>
          </a:xfrm>
          <a:prstGeom prst="rect">
            <a:avLst/>
          </a:prstGeom>
        </p:spPr>
        <p:txBody>
          <a:bodyPr vert="horz" wrap="square" lIns="0" tIns="0" rIns="0" bIns="0" rtlCol="0">
            <a:spAutoFit/>
          </a:bodyPr>
          <a:lstStyle/>
          <a:p>
            <a:pPr marL="12700">
              <a:lnSpc>
                <a:spcPct val="100000"/>
              </a:lnSpc>
            </a:pPr>
            <a:r>
              <a:rPr sz="1500" spc="-30" baseline="2777" dirty="0">
                <a:latin typeface="Arial"/>
                <a:cs typeface="Arial"/>
              </a:rPr>
              <a:t>•</a:t>
            </a:r>
            <a:r>
              <a:rPr sz="1500" spc="-30" baseline="2777" dirty="0">
                <a:latin typeface="Meiryo UI"/>
                <a:cs typeface="Meiryo UI"/>
              </a:rPr>
              <a:t>Yahoo!ｼｮｯﾋﾟﾝｸﾞ</a:t>
            </a:r>
            <a:r>
              <a:rPr sz="1000" spc="-20" dirty="0">
                <a:latin typeface="Arial"/>
                <a:cs typeface="Arial"/>
              </a:rPr>
              <a:t>•</a:t>
            </a:r>
            <a:r>
              <a:rPr sz="1000" spc="-20" dirty="0">
                <a:latin typeface="Meiryo UI"/>
                <a:cs typeface="Meiryo UI"/>
              </a:rPr>
              <a:t>GyaO!</a:t>
            </a:r>
            <a:endParaRPr sz="1000">
              <a:latin typeface="Meiryo UI"/>
              <a:cs typeface="Meiryo UI"/>
            </a:endParaRPr>
          </a:p>
        </p:txBody>
      </p:sp>
      <p:sp>
        <p:nvSpPr>
          <p:cNvPr id="53" name="object 46"/>
          <p:cNvSpPr txBox="1"/>
          <p:nvPr/>
        </p:nvSpPr>
        <p:spPr>
          <a:xfrm>
            <a:off x="5528959" y="3224946"/>
            <a:ext cx="37401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dirty="0">
                <a:latin typeface="Meiryo UI"/>
                <a:cs typeface="Meiryo UI"/>
              </a:rPr>
              <a:t>ﾔﾌｵｸ</a:t>
            </a:r>
            <a:r>
              <a:rPr sz="1000" spc="-5" dirty="0">
                <a:latin typeface="Meiryo UI"/>
                <a:cs typeface="Meiryo UI"/>
              </a:rPr>
              <a:t>!</a:t>
            </a:r>
            <a:endParaRPr sz="1000">
              <a:latin typeface="Meiryo UI"/>
              <a:cs typeface="Meiryo UI"/>
            </a:endParaRPr>
          </a:p>
        </p:txBody>
      </p:sp>
      <p:sp>
        <p:nvSpPr>
          <p:cNvPr id="54" name="object 47"/>
          <p:cNvSpPr/>
          <p:nvPr/>
        </p:nvSpPr>
        <p:spPr>
          <a:xfrm>
            <a:off x="6480316" y="3240529"/>
            <a:ext cx="1539875" cy="180340"/>
          </a:xfrm>
          <a:custGeom>
            <a:avLst/>
            <a:gdLst/>
            <a:ahLst/>
            <a:cxnLst/>
            <a:rect l="l" t="t" r="r" b="b"/>
            <a:pathLst>
              <a:path w="1539875" h="180339">
                <a:moveTo>
                  <a:pt x="0" y="179997"/>
                </a:moveTo>
                <a:lnTo>
                  <a:pt x="1539621" y="179997"/>
                </a:lnTo>
                <a:lnTo>
                  <a:pt x="1539621" y="0"/>
                </a:lnTo>
                <a:lnTo>
                  <a:pt x="0" y="0"/>
                </a:lnTo>
                <a:lnTo>
                  <a:pt x="0" y="179997"/>
                </a:lnTo>
                <a:close/>
              </a:path>
            </a:pathLst>
          </a:custGeom>
          <a:solidFill>
            <a:srgbClr val="DBEDF4"/>
          </a:solidFill>
        </p:spPr>
        <p:txBody>
          <a:bodyPr wrap="square" lIns="0" tIns="0" rIns="0" bIns="0" rtlCol="0"/>
          <a:lstStyle/>
          <a:p>
            <a:endParaRPr/>
          </a:p>
        </p:txBody>
      </p:sp>
      <p:sp>
        <p:nvSpPr>
          <p:cNvPr id="55" name="object 48"/>
          <p:cNvSpPr txBox="1"/>
          <p:nvPr/>
        </p:nvSpPr>
        <p:spPr>
          <a:xfrm>
            <a:off x="6903606" y="3254284"/>
            <a:ext cx="97472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Yahoo!Mobage</a:t>
            </a:r>
            <a:endParaRPr sz="1000">
              <a:latin typeface="Meiryo UI"/>
              <a:cs typeface="Meiryo UI"/>
            </a:endParaRPr>
          </a:p>
        </p:txBody>
      </p:sp>
      <p:sp>
        <p:nvSpPr>
          <p:cNvPr id="56" name="object 49"/>
          <p:cNvSpPr/>
          <p:nvPr/>
        </p:nvSpPr>
        <p:spPr>
          <a:xfrm>
            <a:off x="9059812" y="2993857"/>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57" name="object 50"/>
          <p:cNvSpPr txBox="1"/>
          <p:nvPr/>
        </p:nvSpPr>
        <p:spPr>
          <a:xfrm>
            <a:off x="9068957" y="3078008"/>
            <a:ext cx="816610" cy="163830"/>
          </a:xfrm>
          <a:prstGeom prst="rect">
            <a:avLst/>
          </a:prstGeom>
        </p:spPr>
        <p:txBody>
          <a:bodyPr vert="horz" wrap="square" lIns="0" tIns="0" rIns="0" bIns="0" rtlCol="0">
            <a:spAutoFit/>
          </a:bodyPr>
          <a:lstStyle/>
          <a:p>
            <a:pPr marL="12700">
              <a:lnSpc>
                <a:spcPct val="100000"/>
              </a:lnSpc>
            </a:pPr>
            <a:r>
              <a:rPr sz="1000" spc="-5" dirty="0">
                <a:latin typeface="Arial"/>
                <a:cs typeface="Arial"/>
              </a:rPr>
              <a:t>•</a:t>
            </a:r>
            <a:r>
              <a:rPr sz="1000" spc="-5" dirty="0">
                <a:latin typeface="Meiryo UI"/>
                <a:cs typeface="Meiryo UI"/>
              </a:rPr>
              <a:t>Yahoo!ﾌﾞﾛｸﾞ</a:t>
            </a:r>
            <a:endParaRPr sz="1000">
              <a:latin typeface="Meiryo UI"/>
              <a:cs typeface="Meiryo UI"/>
            </a:endParaRPr>
          </a:p>
        </p:txBody>
      </p:sp>
      <p:sp>
        <p:nvSpPr>
          <p:cNvPr id="58" name="object 51"/>
          <p:cNvSpPr/>
          <p:nvPr/>
        </p:nvSpPr>
        <p:spPr>
          <a:xfrm>
            <a:off x="4469905" y="5415392"/>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59" name="object 52"/>
          <p:cNvSpPr txBox="1"/>
          <p:nvPr/>
        </p:nvSpPr>
        <p:spPr>
          <a:xfrm>
            <a:off x="4448823" y="5494208"/>
            <a:ext cx="34226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5" dirty="0">
                <a:latin typeface="Meiryo UI"/>
                <a:cs typeface="Meiryo UI"/>
              </a:rPr>
              <a:t>Bing</a:t>
            </a:r>
            <a:endParaRPr sz="1000">
              <a:latin typeface="Meiryo UI"/>
              <a:cs typeface="Meiryo UI"/>
            </a:endParaRPr>
          </a:p>
        </p:txBody>
      </p:sp>
      <p:sp>
        <p:nvSpPr>
          <p:cNvPr id="60" name="object 53"/>
          <p:cNvSpPr/>
          <p:nvPr/>
        </p:nvSpPr>
        <p:spPr>
          <a:xfrm>
            <a:off x="5000511" y="5415392"/>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61" name="object 54"/>
          <p:cNvSpPr txBox="1"/>
          <p:nvPr/>
        </p:nvSpPr>
        <p:spPr>
          <a:xfrm>
            <a:off x="4979429" y="5494208"/>
            <a:ext cx="596900" cy="163830"/>
          </a:xfrm>
          <a:prstGeom prst="rect">
            <a:avLst/>
          </a:prstGeom>
        </p:spPr>
        <p:txBody>
          <a:bodyPr vert="horz" wrap="square" lIns="0" tIns="0" rIns="0" bIns="0" rtlCol="0">
            <a:spAutoFit/>
          </a:bodyPr>
          <a:lstStyle/>
          <a:p>
            <a:pPr marL="12700">
              <a:lnSpc>
                <a:spcPct val="100000"/>
              </a:lnSpc>
            </a:pPr>
            <a:r>
              <a:rPr sz="1000" spc="-5" dirty="0">
                <a:latin typeface="Arial"/>
                <a:cs typeface="Arial"/>
              </a:rPr>
              <a:t>•</a:t>
            </a:r>
            <a:r>
              <a:rPr sz="1000" spc="-5" dirty="0">
                <a:latin typeface="Meiryo UI"/>
                <a:cs typeface="Meiryo UI"/>
              </a:rPr>
              <a:t>Bingﾏｯﾌﾟ</a:t>
            </a:r>
            <a:endParaRPr sz="1000">
              <a:latin typeface="Meiryo UI"/>
              <a:cs typeface="Meiryo UI"/>
            </a:endParaRPr>
          </a:p>
        </p:txBody>
      </p:sp>
      <p:sp>
        <p:nvSpPr>
          <p:cNvPr id="62" name="object 55"/>
          <p:cNvSpPr/>
          <p:nvPr/>
        </p:nvSpPr>
        <p:spPr>
          <a:xfrm>
            <a:off x="7551434" y="3959311"/>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63" name="object 56"/>
          <p:cNvSpPr txBox="1"/>
          <p:nvPr/>
        </p:nvSpPr>
        <p:spPr>
          <a:xfrm>
            <a:off x="8069720" y="4915139"/>
            <a:ext cx="904240" cy="432434"/>
          </a:xfrm>
          <a:prstGeom prst="rect">
            <a:avLst/>
          </a:prstGeom>
          <a:solidFill>
            <a:srgbClr val="DBEDF4"/>
          </a:solidFill>
        </p:spPr>
        <p:txBody>
          <a:bodyPr vert="horz" wrap="square" lIns="0" tIns="84455" rIns="0" bIns="0" rtlCol="0">
            <a:spAutoFit/>
          </a:bodyPr>
          <a:lstStyle/>
          <a:p>
            <a:pPr marL="21590">
              <a:lnSpc>
                <a:spcPct val="100000"/>
              </a:lnSpc>
              <a:spcBef>
                <a:spcPts val="665"/>
              </a:spcBef>
            </a:pPr>
            <a:r>
              <a:rPr sz="1000" spc="-5" dirty="0">
                <a:latin typeface="Arial"/>
                <a:cs typeface="Arial"/>
              </a:rPr>
              <a:t>•</a:t>
            </a:r>
            <a:r>
              <a:rPr sz="1000" spc="-5" dirty="0">
                <a:latin typeface="Meiryo UI"/>
                <a:cs typeface="Meiryo UI"/>
              </a:rPr>
              <a:t>ｱｯﾌﾟﾙPay</a:t>
            </a:r>
            <a:endParaRPr sz="1000">
              <a:latin typeface="Meiryo UI"/>
              <a:cs typeface="Meiryo UI"/>
            </a:endParaRPr>
          </a:p>
        </p:txBody>
      </p:sp>
      <p:sp>
        <p:nvSpPr>
          <p:cNvPr id="64" name="object 57"/>
          <p:cNvSpPr txBox="1"/>
          <p:nvPr/>
        </p:nvSpPr>
        <p:spPr>
          <a:xfrm>
            <a:off x="6462535" y="5177101"/>
            <a:ext cx="1539875" cy="180340"/>
          </a:xfrm>
          <a:prstGeom prst="rect">
            <a:avLst/>
          </a:prstGeom>
          <a:solidFill>
            <a:srgbClr val="DBEDF4"/>
          </a:solidFill>
        </p:spPr>
        <p:txBody>
          <a:bodyPr vert="horz" wrap="square" lIns="0" tIns="13970" rIns="0" bIns="0" rtlCol="0">
            <a:spAutoFit/>
          </a:bodyPr>
          <a:lstStyle/>
          <a:p>
            <a:pPr marL="435609">
              <a:lnSpc>
                <a:spcPct val="100000"/>
              </a:lnSpc>
              <a:spcBef>
                <a:spcPts val="110"/>
              </a:spcBef>
            </a:pPr>
            <a:r>
              <a:rPr sz="1000" spc="-5" dirty="0">
                <a:latin typeface="Arial"/>
                <a:cs typeface="Arial"/>
              </a:rPr>
              <a:t>•</a:t>
            </a:r>
            <a:r>
              <a:rPr sz="1000" spc="-5" dirty="0">
                <a:latin typeface="Meiryo UI"/>
                <a:cs typeface="Meiryo UI"/>
              </a:rPr>
              <a:t>ｱｯﾌﾟﾙApp</a:t>
            </a:r>
            <a:r>
              <a:rPr sz="1000" spc="-50" dirty="0">
                <a:latin typeface="Meiryo UI"/>
                <a:cs typeface="Meiryo UI"/>
              </a:rPr>
              <a:t> </a:t>
            </a:r>
            <a:r>
              <a:rPr sz="1000" spc="-10" dirty="0">
                <a:latin typeface="Meiryo UI"/>
                <a:cs typeface="Meiryo UI"/>
              </a:rPr>
              <a:t>Store</a:t>
            </a:r>
            <a:endParaRPr sz="1000">
              <a:latin typeface="Meiryo UI"/>
              <a:cs typeface="Meiryo UI"/>
            </a:endParaRPr>
          </a:p>
        </p:txBody>
      </p:sp>
      <p:sp>
        <p:nvSpPr>
          <p:cNvPr id="65" name="object 58"/>
          <p:cNvSpPr txBox="1"/>
          <p:nvPr/>
        </p:nvSpPr>
        <p:spPr>
          <a:xfrm>
            <a:off x="6470155" y="4927635"/>
            <a:ext cx="626110"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Apple</a:t>
            </a:r>
            <a:r>
              <a:rPr sz="1000" spc="-60" dirty="0">
                <a:latin typeface="Meiryo UI"/>
                <a:cs typeface="Meiryo UI"/>
              </a:rPr>
              <a:t> </a:t>
            </a:r>
            <a:r>
              <a:rPr sz="1000" spc="-5" dirty="0">
                <a:latin typeface="Meiryo UI"/>
                <a:cs typeface="Meiryo UI"/>
              </a:rPr>
              <a:t>TV</a:t>
            </a:r>
            <a:endParaRPr sz="1000">
              <a:latin typeface="Meiryo UI"/>
              <a:cs typeface="Meiryo UI"/>
            </a:endParaRPr>
          </a:p>
        </p:txBody>
      </p:sp>
      <p:sp>
        <p:nvSpPr>
          <p:cNvPr id="66" name="object 59"/>
          <p:cNvSpPr txBox="1"/>
          <p:nvPr/>
        </p:nvSpPr>
        <p:spPr>
          <a:xfrm>
            <a:off x="6760731" y="5052604"/>
            <a:ext cx="47434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iTunes</a:t>
            </a:r>
            <a:endParaRPr sz="1000">
              <a:latin typeface="Meiryo UI"/>
              <a:cs typeface="Meiryo UI"/>
            </a:endParaRPr>
          </a:p>
        </p:txBody>
      </p:sp>
      <p:sp>
        <p:nvSpPr>
          <p:cNvPr id="67" name="object 60"/>
          <p:cNvSpPr/>
          <p:nvPr/>
        </p:nvSpPr>
        <p:spPr>
          <a:xfrm>
            <a:off x="1374217" y="5866483"/>
            <a:ext cx="9540240" cy="635"/>
          </a:xfrm>
          <a:custGeom>
            <a:avLst/>
            <a:gdLst/>
            <a:ahLst/>
            <a:cxnLst/>
            <a:rect l="l" t="t" r="r" b="b"/>
            <a:pathLst>
              <a:path w="9540240" h="635">
                <a:moveTo>
                  <a:pt x="9540049" y="0"/>
                </a:moveTo>
                <a:lnTo>
                  <a:pt x="0" y="12"/>
                </a:lnTo>
              </a:path>
            </a:pathLst>
          </a:custGeom>
          <a:ln w="6350">
            <a:solidFill>
              <a:srgbClr val="BEBEBE"/>
            </a:solidFill>
          </a:ln>
        </p:spPr>
        <p:txBody>
          <a:bodyPr wrap="square" lIns="0" tIns="0" rIns="0" bIns="0" rtlCol="0"/>
          <a:lstStyle/>
          <a:p>
            <a:endParaRPr/>
          </a:p>
        </p:txBody>
      </p:sp>
      <p:sp>
        <p:nvSpPr>
          <p:cNvPr id="68" name="object 61"/>
          <p:cNvSpPr/>
          <p:nvPr/>
        </p:nvSpPr>
        <p:spPr>
          <a:xfrm>
            <a:off x="9970021" y="1398178"/>
            <a:ext cx="950594" cy="0"/>
          </a:xfrm>
          <a:custGeom>
            <a:avLst/>
            <a:gdLst/>
            <a:ahLst/>
            <a:cxnLst/>
            <a:rect l="l" t="t" r="r" b="b"/>
            <a:pathLst>
              <a:path w="950595">
                <a:moveTo>
                  <a:pt x="0" y="0"/>
                </a:moveTo>
                <a:lnTo>
                  <a:pt x="950468" y="0"/>
                </a:lnTo>
              </a:path>
            </a:pathLst>
          </a:custGeom>
          <a:ln w="19050">
            <a:solidFill>
              <a:srgbClr val="000000"/>
            </a:solidFill>
          </a:ln>
        </p:spPr>
        <p:txBody>
          <a:bodyPr wrap="square" lIns="0" tIns="0" rIns="0" bIns="0" rtlCol="0"/>
          <a:lstStyle/>
          <a:p>
            <a:endParaRPr/>
          </a:p>
        </p:txBody>
      </p:sp>
      <p:sp>
        <p:nvSpPr>
          <p:cNvPr id="69" name="object 62"/>
          <p:cNvSpPr/>
          <p:nvPr/>
        </p:nvSpPr>
        <p:spPr>
          <a:xfrm>
            <a:off x="10067939" y="2076790"/>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70" name="object 63"/>
          <p:cNvSpPr txBox="1"/>
          <p:nvPr/>
        </p:nvSpPr>
        <p:spPr>
          <a:xfrm>
            <a:off x="10077209" y="2074961"/>
            <a:ext cx="768350" cy="3162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Nexus</a:t>
            </a:r>
            <a:endParaRPr sz="1000">
              <a:latin typeface="Meiryo UI"/>
              <a:cs typeface="Meiryo UI"/>
            </a:endParaRPr>
          </a:p>
          <a:p>
            <a:pPr marL="12700">
              <a:lnSpc>
                <a:spcPct val="100000"/>
              </a:lnSpc>
            </a:pPr>
            <a:r>
              <a:rPr sz="1000" spc="-10" dirty="0">
                <a:latin typeface="Arial"/>
                <a:cs typeface="Arial"/>
              </a:rPr>
              <a:t>•</a:t>
            </a:r>
            <a:r>
              <a:rPr sz="1000" spc="-10" dirty="0">
                <a:latin typeface="Meiryo UI"/>
                <a:cs typeface="Meiryo UI"/>
              </a:rPr>
              <a:t>Android</a:t>
            </a:r>
            <a:r>
              <a:rPr sz="1000" spc="-35" dirty="0">
                <a:latin typeface="Meiryo UI"/>
                <a:cs typeface="Meiryo UI"/>
              </a:rPr>
              <a:t> </a:t>
            </a:r>
            <a:r>
              <a:rPr sz="1000" spc="-10" dirty="0">
                <a:latin typeface="Meiryo UI"/>
                <a:cs typeface="Meiryo UI"/>
              </a:rPr>
              <a:t>OS</a:t>
            </a:r>
            <a:endParaRPr sz="1000">
              <a:latin typeface="Meiryo UI"/>
              <a:cs typeface="Meiryo UI"/>
            </a:endParaRPr>
          </a:p>
        </p:txBody>
      </p:sp>
      <p:sp>
        <p:nvSpPr>
          <p:cNvPr id="71" name="object 64"/>
          <p:cNvSpPr/>
          <p:nvPr/>
        </p:nvSpPr>
        <p:spPr>
          <a:xfrm>
            <a:off x="10067939" y="3963502"/>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72" name="object 65"/>
          <p:cNvSpPr/>
          <p:nvPr/>
        </p:nvSpPr>
        <p:spPr>
          <a:xfrm>
            <a:off x="10067939" y="4419813"/>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73" name="object 66"/>
          <p:cNvSpPr/>
          <p:nvPr/>
        </p:nvSpPr>
        <p:spPr>
          <a:xfrm>
            <a:off x="10067939" y="4920904"/>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74" name="object 67"/>
          <p:cNvSpPr txBox="1"/>
          <p:nvPr/>
        </p:nvSpPr>
        <p:spPr>
          <a:xfrm>
            <a:off x="10077209" y="4960402"/>
            <a:ext cx="747395" cy="286385"/>
          </a:xfrm>
          <a:prstGeom prst="rect">
            <a:avLst/>
          </a:prstGeom>
        </p:spPr>
        <p:txBody>
          <a:bodyPr vert="horz" wrap="square" lIns="0" tIns="0" rIns="0" bIns="0" rtlCol="0">
            <a:spAutoFit/>
          </a:bodyPr>
          <a:lstStyle/>
          <a:p>
            <a:pPr marL="12700">
              <a:lnSpc>
                <a:spcPct val="100000"/>
              </a:lnSpc>
            </a:pPr>
            <a:r>
              <a:rPr sz="900" spc="-5" dirty="0">
                <a:latin typeface="Arial"/>
                <a:cs typeface="Arial"/>
              </a:rPr>
              <a:t>•</a:t>
            </a:r>
            <a:r>
              <a:rPr sz="900" spc="-5" dirty="0">
                <a:latin typeface="Meiryo UI"/>
                <a:cs typeface="Meiryo UI"/>
              </a:rPr>
              <a:t>iPhone、iPad</a:t>
            </a:r>
            <a:endParaRPr sz="900">
              <a:latin typeface="Meiryo UI"/>
              <a:cs typeface="Meiryo UI"/>
            </a:endParaRPr>
          </a:p>
          <a:p>
            <a:pPr marL="12700">
              <a:lnSpc>
                <a:spcPct val="100000"/>
              </a:lnSpc>
            </a:pPr>
            <a:r>
              <a:rPr sz="900" dirty="0">
                <a:latin typeface="Arial"/>
                <a:cs typeface="Arial"/>
              </a:rPr>
              <a:t>•</a:t>
            </a:r>
            <a:r>
              <a:rPr sz="900" dirty="0">
                <a:latin typeface="Meiryo UI"/>
                <a:cs typeface="Meiryo UI"/>
              </a:rPr>
              <a:t>Apple</a:t>
            </a:r>
            <a:r>
              <a:rPr sz="900" spc="-110" dirty="0">
                <a:latin typeface="Meiryo UI"/>
                <a:cs typeface="Meiryo UI"/>
              </a:rPr>
              <a:t> </a:t>
            </a:r>
            <a:r>
              <a:rPr sz="900" dirty="0">
                <a:latin typeface="Meiryo UI"/>
                <a:cs typeface="Meiryo UI"/>
              </a:rPr>
              <a:t>TV</a:t>
            </a:r>
            <a:endParaRPr sz="900">
              <a:latin typeface="Meiryo UI"/>
              <a:cs typeface="Meiryo UI"/>
            </a:endParaRPr>
          </a:p>
        </p:txBody>
      </p:sp>
      <p:sp>
        <p:nvSpPr>
          <p:cNvPr id="75" name="object 68"/>
          <p:cNvSpPr/>
          <p:nvPr/>
        </p:nvSpPr>
        <p:spPr>
          <a:xfrm>
            <a:off x="10077464" y="5426708"/>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76" name="object 69"/>
          <p:cNvSpPr txBox="1"/>
          <p:nvPr/>
        </p:nvSpPr>
        <p:spPr>
          <a:xfrm>
            <a:off x="10086607" y="5465150"/>
            <a:ext cx="568325" cy="149225"/>
          </a:xfrm>
          <a:prstGeom prst="rect">
            <a:avLst/>
          </a:prstGeom>
        </p:spPr>
        <p:txBody>
          <a:bodyPr vert="horz" wrap="square" lIns="0" tIns="0" rIns="0" bIns="0" rtlCol="0">
            <a:spAutoFit/>
          </a:bodyPr>
          <a:lstStyle/>
          <a:p>
            <a:pPr marL="12700">
              <a:lnSpc>
                <a:spcPct val="100000"/>
              </a:lnSpc>
            </a:pPr>
            <a:r>
              <a:rPr sz="900" spc="-5" dirty="0">
                <a:latin typeface="Arial"/>
                <a:cs typeface="Arial"/>
              </a:rPr>
              <a:t>•</a:t>
            </a:r>
            <a:r>
              <a:rPr sz="900" spc="-5" dirty="0">
                <a:latin typeface="Meiryo UI"/>
                <a:cs typeface="Meiryo UI"/>
              </a:rPr>
              <a:t>Win</a:t>
            </a:r>
            <a:r>
              <a:rPr sz="900" dirty="0">
                <a:latin typeface="Meiryo UI"/>
                <a:cs typeface="Meiryo UI"/>
              </a:rPr>
              <a:t>do</a:t>
            </a:r>
            <a:r>
              <a:rPr sz="900" spc="-10" dirty="0">
                <a:latin typeface="Meiryo UI"/>
                <a:cs typeface="Meiryo UI"/>
              </a:rPr>
              <a:t>w</a:t>
            </a:r>
            <a:r>
              <a:rPr sz="900" dirty="0">
                <a:latin typeface="Meiryo UI"/>
                <a:cs typeface="Meiryo UI"/>
              </a:rPr>
              <a:t>s</a:t>
            </a:r>
            <a:endParaRPr sz="900">
              <a:latin typeface="Meiryo UI"/>
              <a:cs typeface="Meiryo UI"/>
            </a:endParaRPr>
          </a:p>
        </p:txBody>
      </p:sp>
      <p:sp>
        <p:nvSpPr>
          <p:cNvPr id="77" name="object 70"/>
          <p:cNvSpPr txBox="1"/>
          <p:nvPr/>
        </p:nvSpPr>
        <p:spPr>
          <a:xfrm>
            <a:off x="10086607" y="5602310"/>
            <a:ext cx="1026794" cy="149225"/>
          </a:xfrm>
          <a:prstGeom prst="rect">
            <a:avLst/>
          </a:prstGeom>
        </p:spPr>
        <p:txBody>
          <a:bodyPr vert="horz" wrap="square" lIns="0" tIns="0" rIns="0" bIns="0" rtlCol="0">
            <a:spAutoFit/>
          </a:bodyPr>
          <a:lstStyle/>
          <a:p>
            <a:pPr marL="12700">
              <a:lnSpc>
                <a:spcPct val="100000"/>
              </a:lnSpc>
            </a:pPr>
            <a:r>
              <a:rPr sz="900" spc="-5" dirty="0">
                <a:latin typeface="Arial"/>
                <a:cs typeface="Arial"/>
              </a:rPr>
              <a:t>•</a:t>
            </a:r>
            <a:r>
              <a:rPr sz="900" spc="-5" dirty="0">
                <a:latin typeface="Meiryo UI"/>
                <a:cs typeface="Meiryo UI"/>
              </a:rPr>
              <a:t>Windows</a:t>
            </a:r>
            <a:r>
              <a:rPr sz="900" spc="-60" dirty="0">
                <a:latin typeface="Meiryo UI"/>
                <a:cs typeface="Meiryo UI"/>
              </a:rPr>
              <a:t> </a:t>
            </a:r>
            <a:r>
              <a:rPr sz="900" spc="-5" dirty="0">
                <a:latin typeface="Meiryo UI"/>
                <a:cs typeface="Meiryo UI"/>
              </a:rPr>
              <a:t>Surface</a:t>
            </a:r>
            <a:endParaRPr sz="900">
              <a:latin typeface="Meiryo UI"/>
              <a:cs typeface="Meiryo UI"/>
            </a:endParaRPr>
          </a:p>
        </p:txBody>
      </p:sp>
      <p:sp>
        <p:nvSpPr>
          <p:cNvPr id="78" name="object 71"/>
          <p:cNvSpPr/>
          <p:nvPr/>
        </p:nvSpPr>
        <p:spPr>
          <a:xfrm>
            <a:off x="6462409" y="5656196"/>
            <a:ext cx="1539875" cy="180340"/>
          </a:xfrm>
          <a:custGeom>
            <a:avLst/>
            <a:gdLst/>
            <a:ahLst/>
            <a:cxnLst/>
            <a:rect l="l" t="t" r="r" b="b"/>
            <a:pathLst>
              <a:path w="1539875" h="180339">
                <a:moveTo>
                  <a:pt x="0" y="179997"/>
                </a:moveTo>
                <a:lnTo>
                  <a:pt x="1539621" y="179997"/>
                </a:lnTo>
                <a:lnTo>
                  <a:pt x="1539621" y="0"/>
                </a:lnTo>
                <a:lnTo>
                  <a:pt x="0" y="0"/>
                </a:lnTo>
                <a:lnTo>
                  <a:pt x="0" y="179997"/>
                </a:lnTo>
                <a:close/>
              </a:path>
            </a:pathLst>
          </a:custGeom>
          <a:solidFill>
            <a:srgbClr val="DBEDF4"/>
          </a:solidFill>
        </p:spPr>
        <p:txBody>
          <a:bodyPr wrap="square" lIns="0" tIns="0" rIns="0" bIns="0" rtlCol="0"/>
          <a:lstStyle/>
          <a:p>
            <a:endParaRPr/>
          </a:p>
        </p:txBody>
      </p:sp>
      <p:sp>
        <p:nvSpPr>
          <p:cNvPr id="79" name="object 72"/>
          <p:cNvSpPr txBox="1"/>
          <p:nvPr/>
        </p:nvSpPr>
        <p:spPr>
          <a:xfrm>
            <a:off x="6885699" y="5670687"/>
            <a:ext cx="1001394"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Windows</a:t>
            </a:r>
            <a:r>
              <a:rPr sz="1000" spc="-30" dirty="0">
                <a:latin typeface="Meiryo UI"/>
                <a:cs typeface="Meiryo UI"/>
              </a:rPr>
              <a:t> </a:t>
            </a:r>
            <a:r>
              <a:rPr sz="1000" spc="-5" dirty="0">
                <a:latin typeface="Meiryo UI"/>
                <a:cs typeface="Meiryo UI"/>
              </a:rPr>
              <a:t>Store</a:t>
            </a:r>
            <a:endParaRPr sz="1000">
              <a:latin typeface="Meiryo UI"/>
              <a:cs typeface="Meiryo UI"/>
            </a:endParaRPr>
          </a:p>
        </p:txBody>
      </p:sp>
      <p:sp>
        <p:nvSpPr>
          <p:cNvPr id="80" name="object 73"/>
          <p:cNvSpPr txBox="1"/>
          <p:nvPr/>
        </p:nvSpPr>
        <p:spPr>
          <a:xfrm>
            <a:off x="8077975" y="2295053"/>
            <a:ext cx="92392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10" dirty="0">
                <a:latin typeface="Meiryo UI"/>
                <a:cs typeface="Meiryo UI"/>
              </a:rPr>
              <a:t>Google</a:t>
            </a:r>
            <a:r>
              <a:rPr sz="1000" spc="-40" dirty="0">
                <a:latin typeface="Meiryo UI"/>
                <a:cs typeface="Meiryo UI"/>
              </a:rPr>
              <a:t> </a:t>
            </a:r>
            <a:r>
              <a:rPr sz="1000" spc="-5" dirty="0">
                <a:latin typeface="Meiryo UI"/>
                <a:cs typeface="Meiryo UI"/>
              </a:rPr>
              <a:t>Wallet</a:t>
            </a:r>
            <a:endParaRPr sz="1000">
              <a:latin typeface="Meiryo UI"/>
              <a:cs typeface="Meiryo UI"/>
            </a:endParaRPr>
          </a:p>
        </p:txBody>
      </p:sp>
      <p:sp>
        <p:nvSpPr>
          <p:cNvPr id="81" name="object 74"/>
          <p:cNvSpPr txBox="1"/>
          <p:nvPr/>
        </p:nvSpPr>
        <p:spPr>
          <a:xfrm>
            <a:off x="1316038" y="1110650"/>
            <a:ext cx="9486900" cy="220345"/>
          </a:xfrm>
          <a:prstGeom prst="rect">
            <a:avLst/>
          </a:prstGeom>
        </p:spPr>
        <p:txBody>
          <a:bodyPr vert="horz" wrap="square" lIns="0" tIns="0" rIns="0" bIns="0" rtlCol="0">
            <a:spAutoFit/>
          </a:bodyPr>
          <a:lstStyle/>
          <a:p>
            <a:pPr marL="12700">
              <a:lnSpc>
                <a:spcPct val="100000"/>
              </a:lnSpc>
              <a:tabLst>
                <a:tab pos="1613535" algn="l"/>
                <a:tab pos="5303520" algn="l"/>
                <a:tab pos="8778240" algn="l"/>
              </a:tabLst>
            </a:pPr>
            <a:r>
              <a:rPr sz="1400" dirty="0">
                <a:latin typeface="Meiryo UI"/>
                <a:cs typeface="Meiryo UI"/>
              </a:rPr>
              <a:t>プラッ</a:t>
            </a:r>
            <a:r>
              <a:rPr sz="1400" spc="5" dirty="0">
                <a:latin typeface="Meiryo UI"/>
                <a:cs typeface="Meiryo UI"/>
              </a:rPr>
              <a:t>ト</a:t>
            </a:r>
            <a:r>
              <a:rPr sz="1400" dirty="0">
                <a:latin typeface="Meiryo UI"/>
                <a:cs typeface="Meiryo UI"/>
              </a:rPr>
              <a:t>フォー</a:t>
            </a:r>
            <a:r>
              <a:rPr sz="1400" spc="-15" dirty="0">
                <a:latin typeface="Meiryo UI"/>
                <a:cs typeface="Meiryo UI"/>
              </a:rPr>
              <a:t>マ</a:t>
            </a:r>
            <a:r>
              <a:rPr sz="1400" dirty="0">
                <a:latin typeface="Meiryo UI"/>
                <a:cs typeface="Meiryo UI"/>
              </a:rPr>
              <a:t>ー	収益構造</a:t>
            </a:r>
            <a:r>
              <a:rPr sz="1350" spc="15" baseline="24691" dirty="0">
                <a:latin typeface="Meiryo UI"/>
                <a:cs typeface="Meiryo UI"/>
              </a:rPr>
              <a:t>1</a:t>
            </a:r>
            <a:r>
              <a:rPr sz="1350" spc="22" baseline="24691" dirty="0">
                <a:latin typeface="Meiryo UI"/>
                <a:cs typeface="Meiryo UI"/>
              </a:rPr>
              <a:t>)</a:t>
            </a:r>
            <a:r>
              <a:rPr sz="1350" baseline="24691" dirty="0">
                <a:latin typeface="Meiryo UI"/>
                <a:cs typeface="Meiryo UI"/>
              </a:rPr>
              <a:t>	</a:t>
            </a:r>
            <a:r>
              <a:rPr sz="2100" baseline="1984" dirty="0">
                <a:latin typeface="Meiryo UI"/>
                <a:cs typeface="Meiryo UI"/>
              </a:rPr>
              <a:t>提供</a:t>
            </a:r>
            <a:r>
              <a:rPr sz="2100" spc="7" baseline="1984" dirty="0">
                <a:latin typeface="Meiryo UI"/>
                <a:cs typeface="Meiryo UI"/>
              </a:rPr>
              <a:t>サー</a:t>
            </a:r>
            <a:r>
              <a:rPr sz="2100" spc="-15" baseline="1984" dirty="0">
                <a:latin typeface="Meiryo UI"/>
                <a:cs typeface="Meiryo UI"/>
              </a:rPr>
              <a:t>ビ</a:t>
            </a:r>
            <a:r>
              <a:rPr sz="2100" baseline="1984" dirty="0">
                <a:latin typeface="Meiryo UI"/>
                <a:cs typeface="Meiryo UI"/>
              </a:rPr>
              <a:t>ス	端末</a:t>
            </a:r>
            <a:r>
              <a:rPr sz="2100" spc="7" baseline="1984" dirty="0">
                <a:latin typeface="Meiryo UI"/>
                <a:cs typeface="Meiryo UI"/>
              </a:rPr>
              <a:t>・</a:t>
            </a:r>
            <a:r>
              <a:rPr sz="2100" spc="-7" baseline="1984" dirty="0">
                <a:latin typeface="Meiryo UI"/>
                <a:cs typeface="Meiryo UI"/>
              </a:rPr>
              <a:t>OS</a:t>
            </a:r>
            <a:endParaRPr sz="2100" baseline="1984" dirty="0">
              <a:latin typeface="Meiryo UI"/>
              <a:cs typeface="Meiryo UI"/>
            </a:endParaRPr>
          </a:p>
        </p:txBody>
      </p:sp>
      <p:sp>
        <p:nvSpPr>
          <p:cNvPr id="82" name="object 75"/>
          <p:cNvSpPr/>
          <p:nvPr/>
        </p:nvSpPr>
        <p:spPr>
          <a:xfrm>
            <a:off x="2522106" y="1401862"/>
            <a:ext cx="1670685" cy="0"/>
          </a:xfrm>
          <a:custGeom>
            <a:avLst/>
            <a:gdLst/>
            <a:ahLst/>
            <a:cxnLst/>
            <a:rect l="l" t="t" r="r" b="b"/>
            <a:pathLst>
              <a:path w="1670685">
                <a:moveTo>
                  <a:pt x="0" y="0"/>
                </a:moveTo>
                <a:lnTo>
                  <a:pt x="1670304" y="0"/>
                </a:lnTo>
              </a:path>
            </a:pathLst>
          </a:custGeom>
          <a:ln w="19050">
            <a:solidFill>
              <a:srgbClr val="000000"/>
            </a:solidFill>
          </a:ln>
        </p:spPr>
        <p:txBody>
          <a:bodyPr wrap="square" lIns="0" tIns="0" rIns="0" bIns="0" rtlCol="0"/>
          <a:lstStyle/>
          <a:p>
            <a:endParaRPr/>
          </a:p>
        </p:txBody>
      </p:sp>
      <p:sp>
        <p:nvSpPr>
          <p:cNvPr id="83" name="object 76"/>
          <p:cNvSpPr/>
          <p:nvPr/>
        </p:nvSpPr>
        <p:spPr>
          <a:xfrm>
            <a:off x="2597544" y="2105187"/>
            <a:ext cx="360045" cy="360045"/>
          </a:xfrm>
          <a:custGeom>
            <a:avLst/>
            <a:gdLst/>
            <a:ahLst/>
            <a:cxnLst/>
            <a:rect l="l" t="t" r="r" b="b"/>
            <a:pathLst>
              <a:path w="360044" h="360044">
                <a:moveTo>
                  <a:pt x="0" y="180086"/>
                </a:moveTo>
                <a:lnTo>
                  <a:pt x="6424" y="132218"/>
                </a:lnTo>
                <a:lnTo>
                  <a:pt x="24558" y="89201"/>
                </a:lnTo>
                <a:lnTo>
                  <a:pt x="52689" y="52752"/>
                </a:lnTo>
                <a:lnTo>
                  <a:pt x="89106" y="24590"/>
                </a:lnTo>
                <a:lnTo>
                  <a:pt x="132100" y="6434"/>
                </a:lnTo>
                <a:lnTo>
                  <a:pt x="179959" y="0"/>
                </a:lnTo>
                <a:lnTo>
                  <a:pt x="227826" y="6434"/>
                </a:lnTo>
                <a:lnTo>
                  <a:pt x="270843" y="24590"/>
                </a:lnTo>
                <a:lnTo>
                  <a:pt x="307292" y="52752"/>
                </a:lnTo>
                <a:lnTo>
                  <a:pt x="335454" y="89201"/>
                </a:lnTo>
                <a:lnTo>
                  <a:pt x="353610" y="132218"/>
                </a:lnTo>
                <a:lnTo>
                  <a:pt x="360044" y="180086"/>
                </a:lnTo>
                <a:lnTo>
                  <a:pt x="353610" y="227944"/>
                </a:lnTo>
                <a:lnTo>
                  <a:pt x="335454" y="270938"/>
                </a:lnTo>
                <a:lnTo>
                  <a:pt x="307292" y="307355"/>
                </a:lnTo>
                <a:lnTo>
                  <a:pt x="270843" y="335486"/>
                </a:lnTo>
                <a:lnTo>
                  <a:pt x="227826" y="353620"/>
                </a:lnTo>
                <a:lnTo>
                  <a:pt x="179959" y="360045"/>
                </a:lnTo>
                <a:lnTo>
                  <a:pt x="132100" y="353620"/>
                </a:lnTo>
                <a:lnTo>
                  <a:pt x="89106" y="335486"/>
                </a:lnTo>
                <a:lnTo>
                  <a:pt x="52689" y="307355"/>
                </a:lnTo>
                <a:lnTo>
                  <a:pt x="24558" y="270938"/>
                </a:lnTo>
                <a:lnTo>
                  <a:pt x="6424" y="227944"/>
                </a:lnTo>
                <a:lnTo>
                  <a:pt x="0" y="180086"/>
                </a:lnTo>
                <a:close/>
              </a:path>
            </a:pathLst>
          </a:custGeom>
          <a:ln w="9524">
            <a:solidFill>
              <a:srgbClr val="4F81BC"/>
            </a:solidFill>
          </a:ln>
        </p:spPr>
        <p:txBody>
          <a:bodyPr wrap="square" lIns="0" tIns="0" rIns="0" bIns="0" rtlCol="0"/>
          <a:lstStyle/>
          <a:p>
            <a:endParaRPr/>
          </a:p>
        </p:txBody>
      </p:sp>
      <p:sp>
        <p:nvSpPr>
          <p:cNvPr id="84" name="object 77"/>
          <p:cNvSpPr/>
          <p:nvPr/>
        </p:nvSpPr>
        <p:spPr>
          <a:xfrm>
            <a:off x="2597530" y="2105187"/>
            <a:ext cx="360045" cy="360680"/>
          </a:xfrm>
          <a:custGeom>
            <a:avLst/>
            <a:gdLst/>
            <a:ahLst/>
            <a:cxnLst/>
            <a:rect l="l" t="t" r="r" b="b"/>
            <a:pathLst>
              <a:path w="360044" h="360680">
                <a:moveTo>
                  <a:pt x="89295" y="24637"/>
                </a:moveTo>
                <a:lnTo>
                  <a:pt x="51212" y="54281"/>
                </a:lnTo>
                <a:lnTo>
                  <a:pt x="23226" y="91609"/>
                </a:lnTo>
                <a:lnTo>
                  <a:pt x="5951" y="134270"/>
                </a:lnTo>
                <a:lnTo>
                  <a:pt x="0" y="179916"/>
                </a:lnTo>
                <a:lnTo>
                  <a:pt x="5986" y="226197"/>
                </a:lnTo>
                <a:lnTo>
                  <a:pt x="24525" y="270763"/>
                </a:lnTo>
                <a:lnTo>
                  <a:pt x="54213" y="308846"/>
                </a:lnTo>
                <a:lnTo>
                  <a:pt x="91552" y="336832"/>
                </a:lnTo>
                <a:lnTo>
                  <a:pt x="134205" y="354107"/>
                </a:lnTo>
                <a:lnTo>
                  <a:pt x="179832" y="360059"/>
                </a:lnTo>
                <a:lnTo>
                  <a:pt x="226093" y="354072"/>
                </a:lnTo>
                <a:lnTo>
                  <a:pt x="270651" y="335534"/>
                </a:lnTo>
                <a:lnTo>
                  <a:pt x="308786" y="305845"/>
                </a:lnTo>
                <a:lnTo>
                  <a:pt x="336804" y="268501"/>
                </a:lnTo>
                <a:lnTo>
                  <a:pt x="354090" y="225837"/>
                </a:lnTo>
                <a:lnTo>
                  <a:pt x="360030" y="180189"/>
                </a:lnTo>
                <a:lnTo>
                  <a:pt x="179973" y="180086"/>
                </a:lnTo>
                <a:lnTo>
                  <a:pt x="89295" y="24637"/>
                </a:lnTo>
                <a:close/>
              </a:path>
              <a:path w="360044" h="360680">
                <a:moveTo>
                  <a:pt x="179973" y="0"/>
                </a:moveTo>
                <a:lnTo>
                  <a:pt x="179973" y="180086"/>
                </a:lnTo>
                <a:lnTo>
                  <a:pt x="360017" y="180086"/>
                </a:lnTo>
                <a:lnTo>
                  <a:pt x="354012" y="133892"/>
                </a:lnTo>
                <a:lnTo>
                  <a:pt x="335421" y="89280"/>
                </a:lnTo>
                <a:lnTo>
                  <a:pt x="306524" y="52024"/>
                </a:lnTo>
                <a:lnTo>
                  <a:pt x="269603" y="23923"/>
                </a:lnTo>
                <a:lnTo>
                  <a:pt x="226728" y="6181"/>
                </a:lnTo>
                <a:lnTo>
                  <a:pt x="179973" y="0"/>
                </a:lnTo>
                <a:close/>
              </a:path>
            </a:pathLst>
          </a:custGeom>
          <a:solidFill>
            <a:srgbClr val="244060"/>
          </a:solidFill>
        </p:spPr>
        <p:txBody>
          <a:bodyPr wrap="square" lIns="0" tIns="0" rIns="0" bIns="0" rtlCol="0"/>
          <a:lstStyle/>
          <a:p>
            <a:endParaRPr/>
          </a:p>
        </p:txBody>
      </p:sp>
      <p:sp>
        <p:nvSpPr>
          <p:cNvPr id="85" name="object 78"/>
          <p:cNvSpPr/>
          <p:nvPr/>
        </p:nvSpPr>
        <p:spPr>
          <a:xfrm>
            <a:off x="2597530" y="2105187"/>
            <a:ext cx="360045" cy="360680"/>
          </a:xfrm>
          <a:custGeom>
            <a:avLst/>
            <a:gdLst/>
            <a:ahLst/>
            <a:cxnLst/>
            <a:rect l="l" t="t" r="r" b="b"/>
            <a:pathLst>
              <a:path w="360044" h="360680">
                <a:moveTo>
                  <a:pt x="89295" y="24637"/>
                </a:moveTo>
                <a:lnTo>
                  <a:pt x="51212" y="54281"/>
                </a:lnTo>
                <a:lnTo>
                  <a:pt x="23226" y="91609"/>
                </a:lnTo>
                <a:lnTo>
                  <a:pt x="5951" y="134270"/>
                </a:lnTo>
                <a:lnTo>
                  <a:pt x="0" y="179916"/>
                </a:lnTo>
                <a:lnTo>
                  <a:pt x="5986" y="226197"/>
                </a:lnTo>
                <a:lnTo>
                  <a:pt x="24525" y="270763"/>
                </a:lnTo>
                <a:lnTo>
                  <a:pt x="54213" y="308846"/>
                </a:lnTo>
                <a:lnTo>
                  <a:pt x="91552" y="336832"/>
                </a:lnTo>
                <a:lnTo>
                  <a:pt x="134205" y="354107"/>
                </a:lnTo>
                <a:lnTo>
                  <a:pt x="179832" y="360059"/>
                </a:lnTo>
                <a:lnTo>
                  <a:pt x="226093" y="354072"/>
                </a:lnTo>
                <a:lnTo>
                  <a:pt x="270651" y="335534"/>
                </a:lnTo>
                <a:lnTo>
                  <a:pt x="308786" y="305845"/>
                </a:lnTo>
                <a:lnTo>
                  <a:pt x="336804" y="268501"/>
                </a:lnTo>
                <a:lnTo>
                  <a:pt x="354090" y="225837"/>
                </a:lnTo>
                <a:lnTo>
                  <a:pt x="360030" y="180189"/>
                </a:lnTo>
                <a:lnTo>
                  <a:pt x="354012" y="133892"/>
                </a:lnTo>
                <a:lnTo>
                  <a:pt x="335421" y="89280"/>
                </a:lnTo>
                <a:lnTo>
                  <a:pt x="306524" y="52024"/>
                </a:lnTo>
                <a:lnTo>
                  <a:pt x="269603" y="23923"/>
                </a:lnTo>
                <a:lnTo>
                  <a:pt x="226728" y="6181"/>
                </a:lnTo>
                <a:lnTo>
                  <a:pt x="179973" y="0"/>
                </a:lnTo>
                <a:lnTo>
                  <a:pt x="179973" y="180086"/>
                </a:lnTo>
                <a:lnTo>
                  <a:pt x="89295" y="24637"/>
                </a:lnTo>
                <a:close/>
              </a:path>
            </a:pathLst>
          </a:custGeom>
          <a:ln w="3175">
            <a:solidFill>
              <a:srgbClr val="244060"/>
            </a:solidFill>
          </a:ln>
        </p:spPr>
        <p:txBody>
          <a:bodyPr wrap="square" lIns="0" tIns="0" rIns="0" bIns="0" rtlCol="0"/>
          <a:lstStyle/>
          <a:p>
            <a:endParaRPr/>
          </a:p>
        </p:txBody>
      </p:sp>
      <p:sp>
        <p:nvSpPr>
          <p:cNvPr id="86" name="object 79"/>
          <p:cNvSpPr/>
          <p:nvPr/>
        </p:nvSpPr>
        <p:spPr>
          <a:xfrm>
            <a:off x="2567572" y="1463534"/>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solidFill>
            <a:srgbClr val="244060"/>
          </a:solidFill>
        </p:spPr>
        <p:txBody>
          <a:bodyPr wrap="square" lIns="0" tIns="0" rIns="0" bIns="0" rtlCol="0"/>
          <a:lstStyle/>
          <a:p>
            <a:endParaRPr/>
          </a:p>
        </p:txBody>
      </p:sp>
      <p:sp>
        <p:nvSpPr>
          <p:cNvPr id="87" name="object 80"/>
          <p:cNvSpPr/>
          <p:nvPr/>
        </p:nvSpPr>
        <p:spPr>
          <a:xfrm>
            <a:off x="2567572" y="1463534"/>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ln w="3175">
            <a:solidFill>
              <a:srgbClr val="244060"/>
            </a:solidFill>
          </a:ln>
        </p:spPr>
        <p:txBody>
          <a:bodyPr wrap="square" lIns="0" tIns="0" rIns="0" bIns="0" rtlCol="0"/>
          <a:lstStyle/>
          <a:p>
            <a:endParaRPr/>
          </a:p>
        </p:txBody>
      </p:sp>
      <p:sp>
        <p:nvSpPr>
          <p:cNvPr id="88" name="object 81"/>
          <p:cNvSpPr/>
          <p:nvPr/>
        </p:nvSpPr>
        <p:spPr>
          <a:xfrm>
            <a:off x="2567572" y="1601202"/>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solidFill>
            <a:srgbClr val="375F92"/>
          </a:solidFill>
        </p:spPr>
        <p:txBody>
          <a:bodyPr wrap="square" lIns="0" tIns="0" rIns="0" bIns="0" rtlCol="0"/>
          <a:lstStyle/>
          <a:p>
            <a:endParaRPr/>
          </a:p>
        </p:txBody>
      </p:sp>
      <p:sp>
        <p:nvSpPr>
          <p:cNvPr id="89" name="object 82"/>
          <p:cNvSpPr/>
          <p:nvPr/>
        </p:nvSpPr>
        <p:spPr>
          <a:xfrm>
            <a:off x="2567572" y="1601202"/>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ln w="3175">
            <a:solidFill>
              <a:srgbClr val="375F92"/>
            </a:solidFill>
          </a:ln>
        </p:spPr>
        <p:txBody>
          <a:bodyPr wrap="square" lIns="0" tIns="0" rIns="0" bIns="0" rtlCol="0"/>
          <a:lstStyle/>
          <a:p>
            <a:endParaRPr/>
          </a:p>
        </p:txBody>
      </p:sp>
      <p:sp>
        <p:nvSpPr>
          <p:cNvPr id="90" name="object 83"/>
          <p:cNvSpPr/>
          <p:nvPr/>
        </p:nvSpPr>
        <p:spPr>
          <a:xfrm>
            <a:off x="2567572" y="1740902"/>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solidFill>
            <a:srgbClr val="94B3D6"/>
          </a:solidFill>
        </p:spPr>
        <p:txBody>
          <a:bodyPr wrap="square" lIns="0" tIns="0" rIns="0" bIns="0" rtlCol="0"/>
          <a:lstStyle/>
          <a:p>
            <a:endParaRPr/>
          </a:p>
        </p:txBody>
      </p:sp>
      <p:sp>
        <p:nvSpPr>
          <p:cNvPr id="91" name="object 84"/>
          <p:cNvSpPr/>
          <p:nvPr/>
        </p:nvSpPr>
        <p:spPr>
          <a:xfrm>
            <a:off x="2567572" y="1740902"/>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ln w="3175">
            <a:solidFill>
              <a:srgbClr val="94B3D6"/>
            </a:solidFill>
          </a:ln>
        </p:spPr>
        <p:txBody>
          <a:bodyPr wrap="square" lIns="0" tIns="0" rIns="0" bIns="0" rtlCol="0"/>
          <a:lstStyle/>
          <a:p>
            <a:endParaRPr/>
          </a:p>
        </p:txBody>
      </p:sp>
      <p:sp>
        <p:nvSpPr>
          <p:cNvPr id="92" name="object 85"/>
          <p:cNvSpPr/>
          <p:nvPr/>
        </p:nvSpPr>
        <p:spPr>
          <a:xfrm>
            <a:off x="2595386" y="2564800"/>
            <a:ext cx="360045" cy="360045"/>
          </a:xfrm>
          <a:custGeom>
            <a:avLst/>
            <a:gdLst/>
            <a:ahLst/>
            <a:cxnLst/>
            <a:rect l="l" t="t" r="r" b="b"/>
            <a:pathLst>
              <a:path w="360044" h="360044">
                <a:moveTo>
                  <a:pt x="0" y="180086"/>
                </a:moveTo>
                <a:lnTo>
                  <a:pt x="6424" y="132218"/>
                </a:lnTo>
                <a:lnTo>
                  <a:pt x="24558" y="89201"/>
                </a:lnTo>
                <a:lnTo>
                  <a:pt x="52689" y="52752"/>
                </a:lnTo>
                <a:lnTo>
                  <a:pt x="89106" y="24590"/>
                </a:lnTo>
                <a:lnTo>
                  <a:pt x="132100" y="6434"/>
                </a:lnTo>
                <a:lnTo>
                  <a:pt x="179959" y="0"/>
                </a:lnTo>
                <a:lnTo>
                  <a:pt x="227817" y="6434"/>
                </a:lnTo>
                <a:lnTo>
                  <a:pt x="270811" y="24590"/>
                </a:lnTo>
                <a:lnTo>
                  <a:pt x="307228" y="52752"/>
                </a:lnTo>
                <a:lnTo>
                  <a:pt x="335359" y="89201"/>
                </a:lnTo>
                <a:lnTo>
                  <a:pt x="353493" y="132218"/>
                </a:lnTo>
                <a:lnTo>
                  <a:pt x="359917" y="180086"/>
                </a:lnTo>
                <a:lnTo>
                  <a:pt x="353493" y="227900"/>
                </a:lnTo>
                <a:lnTo>
                  <a:pt x="335359" y="270881"/>
                </a:lnTo>
                <a:lnTo>
                  <a:pt x="307228" y="307308"/>
                </a:lnTo>
                <a:lnTo>
                  <a:pt x="270811" y="335458"/>
                </a:lnTo>
                <a:lnTo>
                  <a:pt x="227817" y="353611"/>
                </a:lnTo>
                <a:lnTo>
                  <a:pt x="179959" y="360045"/>
                </a:lnTo>
                <a:lnTo>
                  <a:pt x="132100" y="353611"/>
                </a:lnTo>
                <a:lnTo>
                  <a:pt x="89106" y="335458"/>
                </a:lnTo>
                <a:lnTo>
                  <a:pt x="52689" y="307308"/>
                </a:lnTo>
                <a:lnTo>
                  <a:pt x="24558" y="270881"/>
                </a:lnTo>
                <a:lnTo>
                  <a:pt x="6424" y="227900"/>
                </a:lnTo>
                <a:lnTo>
                  <a:pt x="0" y="180086"/>
                </a:lnTo>
                <a:close/>
              </a:path>
            </a:pathLst>
          </a:custGeom>
          <a:ln w="9525">
            <a:solidFill>
              <a:srgbClr val="4F81BC"/>
            </a:solidFill>
          </a:ln>
        </p:spPr>
        <p:txBody>
          <a:bodyPr wrap="square" lIns="0" tIns="0" rIns="0" bIns="0" rtlCol="0"/>
          <a:lstStyle/>
          <a:p>
            <a:endParaRPr/>
          </a:p>
        </p:txBody>
      </p:sp>
      <p:sp>
        <p:nvSpPr>
          <p:cNvPr id="93" name="object 86"/>
          <p:cNvSpPr/>
          <p:nvPr/>
        </p:nvSpPr>
        <p:spPr>
          <a:xfrm>
            <a:off x="2595315" y="2564800"/>
            <a:ext cx="360680" cy="360680"/>
          </a:xfrm>
          <a:custGeom>
            <a:avLst/>
            <a:gdLst/>
            <a:ahLst/>
            <a:cxnLst/>
            <a:rect l="l" t="t" r="r" b="b"/>
            <a:pathLst>
              <a:path w="360680" h="360680">
                <a:moveTo>
                  <a:pt x="89351" y="24637"/>
                </a:moveTo>
                <a:lnTo>
                  <a:pt x="51260" y="54281"/>
                </a:lnTo>
                <a:lnTo>
                  <a:pt x="23255" y="91609"/>
                </a:lnTo>
                <a:lnTo>
                  <a:pt x="5960" y="134270"/>
                </a:lnTo>
                <a:lnTo>
                  <a:pt x="0" y="179916"/>
                </a:lnTo>
                <a:lnTo>
                  <a:pt x="5998" y="226197"/>
                </a:lnTo>
                <a:lnTo>
                  <a:pt x="24581" y="270763"/>
                </a:lnTo>
                <a:lnTo>
                  <a:pt x="54225" y="308846"/>
                </a:lnTo>
                <a:lnTo>
                  <a:pt x="91552" y="336832"/>
                </a:lnTo>
                <a:lnTo>
                  <a:pt x="134214" y="354107"/>
                </a:lnTo>
                <a:lnTo>
                  <a:pt x="179860" y="360059"/>
                </a:lnTo>
                <a:lnTo>
                  <a:pt x="226141" y="354072"/>
                </a:lnTo>
                <a:lnTo>
                  <a:pt x="270707" y="335534"/>
                </a:lnTo>
                <a:lnTo>
                  <a:pt x="308798" y="305845"/>
                </a:lnTo>
                <a:lnTo>
                  <a:pt x="336803" y="268501"/>
                </a:lnTo>
                <a:lnTo>
                  <a:pt x="354098" y="225837"/>
                </a:lnTo>
                <a:lnTo>
                  <a:pt x="360059" y="180189"/>
                </a:lnTo>
                <a:lnTo>
                  <a:pt x="180029" y="180086"/>
                </a:lnTo>
                <a:lnTo>
                  <a:pt x="89351" y="24637"/>
                </a:lnTo>
                <a:close/>
              </a:path>
              <a:path w="360680" h="360680">
                <a:moveTo>
                  <a:pt x="180029" y="0"/>
                </a:moveTo>
                <a:lnTo>
                  <a:pt x="180029" y="180086"/>
                </a:lnTo>
                <a:lnTo>
                  <a:pt x="360045" y="180086"/>
                </a:lnTo>
                <a:lnTo>
                  <a:pt x="354060" y="133892"/>
                </a:lnTo>
                <a:lnTo>
                  <a:pt x="335477" y="89280"/>
                </a:lnTo>
                <a:lnTo>
                  <a:pt x="306581" y="52024"/>
                </a:lnTo>
                <a:lnTo>
                  <a:pt x="269659" y="23923"/>
                </a:lnTo>
                <a:lnTo>
                  <a:pt x="226785" y="6181"/>
                </a:lnTo>
                <a:lnTo>
                  <a:pt x="180029" y="0"/>
                </a:lnTo>
                <a:close/>
              </a:path>
            </a:pathLst>
          </a:custGeom>
          <a:solidFill>
            <a:srgbClr val="244060"/>
          </a:solidFill>
        </p:spPr>
        <p:txBody>
          <a:bodyPr wrap="square" lIns="0" tIns="0" rIns="0" bIns="0" rtlCol="0"/>
          <a:lstStyle/>
          <a:p>
            <a:endParaRPr/>
          </a:p>
        </p:txBody>
      </p:sp>
      <p:sp>
        <p:nvSpPr>
          <p:cNvPr id="94" name="object 87"/>
          <p:cNvSpPr/>
          <p:nvPr/>
        </p:nvSpPr>
        <p:spPr>
          <a:xfrm>
            <a:off x="2595315" y="2564800"/>
            <a:ext cx="360680" cy="360680"/>
          </a:xfrm>
          <a:custGeom>
            <a:avLst/>
            <a:gdLst/>
            <a:ahLst/>
            <a:cxnLst/>
            <a:rect l="l" t="t" r="r" b="b"/>
            <a:pathLst>
              <a:path w="360680" h="360680">
                <a:moveTo>
                  <a:pt x="89351" y="24637"/>
                </a:moveTo>
                <a:lnTo>
                  <a:pt x="51260" y="54281"/>
                </a:lnTo>
                <a:lnTo>
                  <a:pt x="23255" y="91609"/>
                </a:lnTo>
                <a:lnTo>
                  <a:pt x="5960" y="134270"/>
                </a:lnTo>
                <a:lnTo>
                  <a:pt x="0" y="179916"/>
                </a:lnTo>
                <a:lnTo>
                  <a:pt x="5998" y="226197"/>
                </a:lnTo>
                <a:lnTo>
                  <a:pt x="24581" y="270763"/>
                </a:lnTo>
                <a:lnTo>
                  <a:pt x="54225" y="308846"/>
                </a:lnTo>
                <a:lnTo>
                  <a:pt x="91552" y="336832"/>
                </a:lnTo>
                <a:lnTo>
                  <a:pt x="134214" y="354107"/>
                </a:lnTo>
                <a:lnTo>
                  <a:pt x="179860" y="360059"/>
                </a:lnTo>
                <a:lnTo>
                  <a:pt x="226141" y="354072"/>
                </a:lnTo>
                <a:lnTo>
                  <a:pt x="270707" y="335534"/>
                </a:lnTo>
                <a:lnTo>
                  <a:pt x="308798" y="305845"/>
                </a:lnTo>
                <a:lnTo>
                  <a:pt x="336803" y="268501"/>
                </a:lnTo>
                <a:lnTo>
                  <a:pt x="354098" y="225837"/>
                </a:lnTo>
                <a:lnTo>
                  <a:pt x="360059" y="180189"/>
                </a:lnTo>
                <a:lnTo>
                  <a:pt x="354060" y="133892"/>
                </a:lnTo>
                <a:lnTo>
                  <a:pt x="335477" y="89280"/>
                </a:lnTo>
                <a:lnTo>
                  <a:pt x="306581" y="52024"/>
                </a:lnTo>
                <a:lnTo>
                  <a:pt x="269659" y="23923"/>
                </a:lnTo>
                <a:lnTo>
                  <a:pt x="226785" y="6181"/>
                </a:lnTo>
                <a:lnTo>
                  <a:pt x="180029" y="0"/>
                </a:lnTo>
                <a:lnTo>
                  <a:pt x="180029" y="180086"/>
                </a:lnTo>
                <a:lnTo>
                  <a:pt x="89351" y="24637"/>
                </a:lnTo>
                <a:close/>
              </a:path>
            </a:pathLst>
          </a:custGeom>
          <a:ln w="3175">
            <a:solidFill>
              <a:srgbClr val="244060"/>
            </a:solidFill>
          </a:ln>
        </p:spPr>
        <p:txBody>
          <a:bodyPr wrap="square" lIns="0" tIns="0" rIns="0" bIns="0" rtlCol="0"/>
          <a:lstStyle/>
          <a:p>
            <a:endParaRPr/>
          </a:p>
        </p:txBody>
      </p:sp>
      <p:sp>
        <p:nvSpPr>
          <p:cNvPr id="95" name="object 88"/>
          <p:cNvSpPr/>
          <p:nvPr/>
        </p:nvSpPr>
        <p:spPr>
          <a:xfrm>
            <a:off x="2595386" y="3022254"/>
            <a:ext cx="360045" cy="360045"/>
          </a:xfrm>
          <a:custGeom>
            <a:avLst/>
            <a:gdLst/>
            <a:ahLst/>
            <a:cxnLst/>
            <a:rect l="l" t="t" r="r" b="b"/>
            <a:pathLst>
              <a:path w="360044" h="360045">
                <a:moveTo>
                  <a:pt x="0" y="180086"/>
                </a:moveTo>
                <a:lnTo>
                  <a:pt x="6424" y="132218"/>
                </a:lnTo>
                <a:lnTo>
                  <a:pt x="24558" y="89201"/>
                </a:lnTo>
                <a:lnTo>
                  <a:pt x="52689" y="52752"/>
                </a:lnTo>
                <a:lnTo>
                  <a:pt x="89106" y="24590"/>
                </a:lnTo>
                <a:lnTo>
                  <a:pt x="132100" y="6434"/>
                </a:lnTo>
                <a:lnTo>
                  <a:pt x="179959" y="0"/>
                </a:lnTo>
                <a:lnTo>
                  <a:pt x="227817" y="6434"/>
                </a:lnTo>
                <a:lnTo>
                  <a:pt x="270811" y="24590"/>
                </a:lnTo>
                <a:lnTo>
                  <a:pt x="307228" y="52752"/>
                </a:lnTo>
                <a:lnTo>
                  <a:pt x="335359" y="89201"/>
                </a:lnTo>
                <a:lnTo>
                  <a:pt x="353493" y="132218"/>
                </a:lnTo>
                <a:lnTo>
                  <a:pt x="359917" y="180086"/>
                </a:lnTo>
                <a:lnTo>
                  <a:pt x="353493" y="227900"/>
                </a:lnTo>
                <a:lnTo>
                  <a:pt x="335359" y="270881"/>
                </a:lnTo>
                <a:lnTo>
                  <a:pt x="307228" y="307308"/>
                </a:lnTo>
                <a:lnTo>
                  <a:pt x="270811" y="335458"/>
                </a:lnTo>
                <a:lnTo>
                  <a:pt x="227817" y="353611"/>
                </a:lnTo>
                <a:lnTo>
                  <a:pt x="179959" y="360045"/>
                </a:lnTo>
                <a:lnTo>
                  <a:pt x="132100" y="353611"/>
                </a:lnTo>
                <a:lnTo>
                  <a:pt x="89106" y="335458"/>
                </a:lnTo>
                <a:lnTo>
                  <a:pt x="52689" y="307308"/>
                </a:lnTo>
                <a:lnTo>
                  <a:pt x="24558" y="270881"/>
                </a:lnTo>
                <a:lnTo>
                  <a:pt x="6424" y="227900"/>
                </a:lnTo>
                <a:lnTo>
                  <a:pt x="0" y="180086"/>
                </a:lnTo>
                <a:close/>
              </a:path>
            </a:pathLst>
          </a:custGeom>
          <a:ln w="9525">
            <a:solidFill>
              <a:srgbClr val="4F81BC"/>
            </a:solidFill>
          </a:ln>
        </p:spPr>
        <p:txBody>
          <a:bodyPr wrap="square" lIns="0" tIns="0" rIns="0" bIns="0" rtlCol="0"/>
          <a:lstStyle/>
          <a:p>
            <a:endParaRPr/>
          </a:p>
        </p:txBody>
      </p:sp>
      <p:sp>
        <p:nvSpPr>
          <p:cNvPr id="96" name="object 89"/>
          <p:cNvSpPr/>
          <p:nvPr/>
        </p:nvSpPr>
        <p:spPr>
          <a:xfrm>
            <a:off x="2700033" y="3022254"/>
            <a:ext cx="254635" cy="359410"/>
          </a:xfrm>
          <a:custGeom>
            <a:avLst/>
            <a:gdLst/>
            <a:ahLst/>
            <a:cxnLst/>
            <a:rect l="l" t="t" r="r" b="b"/>
            <a:pathLst>
              <a:path w="254635" h="359410">
                <a:moveTo>
                  <a:pt x="75311" y="0"/>
                </a:moveTo>
                <a:lnTo>
                  <a:pt x="75311" y="180086"/>
                </a:lnTo>
                <a:lnTo>
                  <a:pt x="0" y="343535"/>
                </a:lnTo>
                <a:lnTo>
                  <a:pt x="46155" y="357687"/>
                </a:lnTo>
                <a:lnTo>
                  <a:pt x="92804" y="359174"/>
                </a:lnTo>
                <a:lnTo>
                  <a:pt x="137667" y="348837"/>
                </a:lnTo>
                <a:lnTo>
                  <a:pt x="178467" y="327514"/>
                </a:lnTo>
                <a:lnTo>
                  <a:pt x="212924" y="296045"/>
                </a:lnTo>
                <a:lnTo>
                  <a:pt x="238760" y="255270"/>
                </a:lnTo>
                <a:lnTo>
                  <a:pt x="252965" y="209123"/>
                </a:lnTo>
                <a:lnTo>
                  <a:pt x="254489" y="162494"/>
                </a:lnTo>
                <a:lnTo>
                  <a:pt x="244173" y="117649"/>
                </a:lnTo>
                <a:lnTo>
                  <a:pt x="222861" y="76858"/>
                </a:lnTo>
                <a:lnTo>
                  <a:pt x="191396" y="42389"/>
                </a:lnTo>
                <a:lnTo>
                  <a:pt x="150622" y="16510"/>
                </a:lnTo>
                <a:lnTo>
                  <a:pt x="113871" y="4206"/>
                </a:lnTo>
                <a:lnTo>
                  <a:pt x="94740" y="1061"/>
                </a:lnTo>
                <a:lnTo>
                  <a:pt x="75311" y="0"/>
                </a:lnTo>
                <a:close/>
              </a:path>
            </a:pathLst>
          </a:custGeom>
          <a:solidFill>
            <a:srgbClr val="244060"/>
          </a:solidFill>
        </p:spPr>
        <p:txBody>
          <a:bodyPr wrap="square" lIns="0" tIns="0" rIns="0" bIns="0" rtlCol="0"/>
          <a:lstStyle/>
          <a:p>
            <a:endParaRPr/>
          </a:p>
        </p:txBody>
      </p:sp>
      <p:sp>
        <p:nvSpPr>
          <p:cNvPr id="97" name="object 90"/>
          <p:cNvSpPr/>
          <p:nvPr/>
        </p:nvSpPr>
        <p:spPr>
          <a:xfrm>
            <a:off x="2700033" y="3022254"/>
            <a:ext cx="254635" cy="359410"/>
          </a:xfrm>
          <a:custGeom>
            <a:avLst/>
            <a:gdLst/>
            <a:ahLst/>
            <a:cxnLst/>
            <a:rect l="l" t="t" r="r" b="b"/>
            <a:pathLst>
              <a:path w="254635" h="359410">
                <a:moveTo>
                  <a:pt x="0" y="343535"/>
                </a:moveTo>
                <a:lnTo>
                  <a:pt x="46155" y="357687"/>
                </a:lnTo>
                <a:lnTo>
                  <a:pt x="92804" y="359174"/>
                </a:lnTo>
                <a:lnTo>
                  <a:pt x="137667" y="348837"/>
                </a:lnTo>
                <a:lnTo>
                  <a:pt x="178467" y="327514"/>
                </a:lnTo>
                <a:lnTo>
                  <a:pt x="212924" y="296045"/>
                </a:lnTo>
                <a:lnTo>
                  <a:pt x="238760" y="255270"/>
                </a:lnTo>
                <a:lnTo>
                  <a:pt x="252965" y="209123"/>
                </a:lnTo>
                <a:lnTo>
                  <a:pt x="254489" y="162494"/>
                </a:lnTo>
                <a:lnTo>
                  <a:pt x="244173" y="117649"/>
                </a:lnTo>
                <a:lnTo>
                  <a:pt x="222861" y="76858"/>
                </a:lnTo>
                <a:lnTo>
                  <a:pt x="191396" y="42389"/>
                </a:lnTo>
                <a:lnTo>
                  <a:pt x="150622" y="16510"/>
                </a:lnTo>
                <a:lnTo>
                  <a:pt x="113871" y="4206"/>
                </a:lnTo>
                <a:lnTo>
                  <a:pt x="75311" y="0"/>
                </a:lnTo>
                <a:lnTo>
                  <a:pt x="75311" y="180086"/>
                </a:lnTo>
                <a:lnTo>
                  <a:pt x="0" y="343535"/>
                </a:lnTo>
                <a:close/>
              </a:path>
            </a:pathLst>
          </a:custGeom>
          <a:ln w="3175">
            <a:solidFill>
              <a:srgbClr val="244060"/>
            </a:solidFill>
          </a:ln>
        </p:spPr>
        <p:txBody>
          <a:bodyPr wrap="square" lIns="0" tIns="0" rIns="0" bIns="0" rtlCol="0"/>
          <a:lstStyle/>
          <a:p>
            <a:endParaRPr/>
          </a:p>
        </p:txBody>
      </p:sp>
      <p:sp>
        <p:nvSpPr>
          <p:cNvPr id="98" name="object 91"/>
          <p:cNvSpPr/>
          <p:nvPr/>
        </p:nvSpPr>
        <p:spPr>
          <a:xfrm>
            <a:off x="2600085" y="4954686"/>
            <a:ext cx="360045" cy="360045"/>
          </a:xfrm>
          <a:custGeom>
            <a:avLst/>
            <a:gdLst/>
            <a:ahLst/>
            <a:cxnLst/>
            <a:rect l="l" t="t" r="r" b="b"/>
            <a:pathLst>
              <a:path w="360044" h="360045">
                <a:moveTo>
                  <a:pt x="0" y="179958"/>
                </a:moveTo>
                <a:lnTo>
                  <a:pt x="6433" y="132100"/>
                </a:lnTo>
                <a:lnTo>
                  <a:pt x="24586" y="89106"/>
                </a:lnTo>
                <a:lnTo>
                  <a:pt x="52736" y="52689"/>
                </a:lnTo>
                <a:lnTo>
                  <a:pt x="89163" y="24558"/>
                </a:lnTo>
                <a:lnTo>
                  <a:pt x="132144" y="6424"/>
                </a:lnTo>
                <a:lnTo>
                  <a:pt x="179959" y="0"/>
                </a:lnTo>
                <a:lnTo>
                  <a:pt x="227826" y="6424"/>
                </a:lnTo>
                <a:lnTo>
                  <a:pt x="270843" y="24558"/>
                </a:lnTo>
                <a:lnTo>
                  <a:pt x="307292" y="52689"/>
                </a:lnTo>
                <a:lnTo>
                  <a:pt x="335454" y="89106"/>
                </a:lnTo>
                <a:lnTo>
                  <a:pt x="353610" y="132100"/>
                </a:lnTo>
                <a:lnTo>
                  <a:pt x="360045" y="179958"/>
                </a:lnTo>
                <a:lnTo>
                  <a:pt x="353610" y="227820"/>
                </a:lnTo>
                <a:lnTo>
                  <a:pt x="335454" y="270820"/>
                </a:lnTo>
                <a:lnTo>
                  <a:pt x="307292" y="307247"/>
                </a:lnTo>
                <a:lnTo>
                  <a:pt x="270843" y="335388"/>
                </a:lnTo>
                <a:lnTo>
                  <a:pt x="227826" y="353528"/>
                </a:lnTo>
                <a:lnTo>
                  <a:pt x="179959" y="359956"/>
                </a:lnTo>
                <a:lnTo>
                  <a:pt x="132144" y="353528"/>
                </a:lnTo>
                <a:lnTo>
                  <a:pt x="89163" y="335388"/>
                </a:lnTo>
                <a:lnTo>
                  <a:pt x="52736" y="307247"/>
                </a:lnTo>
                <a:lnTo>
                  <a:pt x="24586" y="270820"/>
                </a:lnTo>
                <a:lnTo>
                  <a:pt x="6433" y="227820"/>
                </a:lnTo>
                <a:lnTo>
                  <a:pt x="0" y="179958"/>
                </a:lnTo>
                <a:close/>
              </a:path>
            </a:pathLst>
          </a:custGeom>
          <a:ln w="3175">
            <a:solidFill>
              <a:srgbClr val="000000"/>
            </a:solidFill>
          </a:ln>
        </p:spPr>
        <p:txBody>
          <a:bodyPr wrap="square" lIns="0" tIns="0" rIns="0" bIns="0" rtlCol="0"/>
          <a:lstStyle/>
          <a:p>
            <a:endParaRPr/>
          </a:p>
        </p:txBody>
      </p:sp>
      <p:sp>
        <p:nvSpPr>
          <p:cNvPr id="99" name="object 92"/>
          <p:cNvSpPr/>
          <p:nvPr/>
        </p:nvSpPr>
        <p:spPr>
          <a:xfrm>
            <a:off x="2600466" y="4954686"/>
            <a:ext cx="359410" cy="360045"/>
          </a:xfrm>
          <a:custGeom>
            <a:avLst/>
            <a:gdLst/>
            <a:ahLst/>
            <a:cxnLst/>
            <a:rect l="l" t="t" r="r" b="b"/>
            <a:pathLst>
              <a:path w="359410" h="360045">
                <a:moveTo>
                  <a:pt x="99314" y="18922"/>
                </a:moveTo>
                <a:lnTo>
                  <a:pt x="59340" y="46013"/>
                </a:lnTo>
                <a:lnTo>
                  <a:pt x="28956" y="81430"/>
                </a:lnTo>
                <a:lnTo>
                  <a:pt x="8921" y="122872"/>
                </a:lnTo>
                <a:lnTo>
                  <a:pt x="0" y="168039"/>
                </a:lnTo>
                <a:lnTo>
                  <a:pt x="2952" y="214632"/>
                </a:lnTo>
                <a:lnTo>
                  <a:pt x="18542" y="260349"/>
                </a:lnTo>
                <a:lnTo>
                  <a:pt x="45685" y="300275"/>
                </a:lnTo>
                <a:lnTo>
                  <a:pt x="81134" y="330636"/>
                </a:lnTo>
                <a:lnTo>
                  <a:pt x="122586" y="350662"/>
                </a:lnTo>
                <a:lnTo>
                  <a:pt x="167743" y="359583"/>
                </a:lnTo>
                <a:lnTo>
                  <a:pt x="214304" y="356625"/>
                </a:lnTo>
                <a:lnTo>
                  <a:pt x="259969" y="341020"/>
                </a:lnTo>
                <a:lnTo>
                  <a:pt x="299942" y="313918"/>
                </a:lnTo>
                <a:lnTo>
                  <a:pt x="330327" y="278495"/>
                </a:lnTo>
                <a:lnTo>
                  <a:pt x="350361" y="237048"/>
                </a:lnTo>
                <a:lnTo>
                  <a:pt x="359283" y="191879"/>
                </a:lnTo>
                <a:lnTo>
                  <a:pt x="358527" y="179958"/>
                </a:lnTo>
                <a:lnTo>
                  <a:pt x="179578" y="179958"/>
                </a:lnTo>
                <a:lnTo>
                  <a:pt x="99314" y="18922"/>
                </a:lnTo>
                <a:close/>
              </a:path>
              <a:path w="359410" h="360045">
                <a:moveTo>
                  <a:pt x="179578" y="0"/>
                </a:moveTo>
                <a:lnTo>
                  <a:pt x="179578" y="179958"/>
                </a:lnTo>
                <a:lnTo>
                  <a:pt x="358527" y="179958"/>
                </a:lnTo>
                <a:lnTo>
                  <a:pt x="340741" y="99567"/>
                </a:lnTo>
                <a:lnTo>
                  <a:pt x="312308" y="58239"/>
                </a:lnTo>
                <a:lnTo>
                  <a:pt x="274351" y="26876"/>
                </a:lnTo>
                <a:lnTo>
                  <a:pt x="229298" y="6967"/>
                </a:lnTo>
                <a:lnTo>
                  <a:pt x="179578" y="0"/>
                </a:lnTo>
                <a:close/>
              </a:path>
            </a:pathLst>
          </a:custGeom>
          <a:solidFill>
            <a:srgbClr val="94B3D6"/>
          </a:solidFill>
        </p:spPr>
        <p:txBody>
          <a:bodyPr wrap="square" lIns="0" tIns="0" rIns="0" bIns="0" rtlCol="0"/>
          <a:lstStyle/>
          <a:p>
            <a:endParaRPr/>
          </a:p>
        </p:txBody>
      </p:sp>
      <p:sp>
        <p:nvSpPr>
          <p:cNvPr id="100" name="object 93"/>
          <p:cNvSpPr/>
          <p:nvPr/>
        </p:nvSpPr>
        <p:spPr>
          <a:xfrm>
            <a:off x="2600466" y="4954686"/>
            <a:ext cx="359410" cy="360045"/>
          </a:xfrm>
          <a:custGeom>
            <a:avLst/>
            <a:gdLst/>
            <a:ahLst/>
            <a:cxnLst/>
            <a:rect l="l" t="t" r="r" b="b"/>
            <a:pathLst>
              <a:path w="359410" h="360045">
                <a:moveTo>
                  <a:pt x="99314" y="18922"/>
                </a:moveTo>
                <a:lnTo>
                  <a:pt x="59340" y="46013"/>
                </a:lnTo>
                <a:lnTo>
                  <a:pt x="28956" y="81430"/>
                </a:lnTo>
                <a:lnTo>
                  <a:pt x="8921" y="122872"/>
                </a:lnTo>
                <a:lnTo>
                  <a:pt x="0" y="168039"/>
                </a:lnTo>
                <a:lnTo>
                  <a:pt x="2952" y="214632"/>
                </a:lnTo>
                <a:lnTo>
                  <a:pt x="18542" y="260349"/>
                </a:lnTo>
                <a:lnTo>
                  <a:pt x="45685" y="300275"/>
                </a:lnTo>
                <a:lnTo>
                  <a:pt x="81134" y="330636"/>
                </a:lnTo>
                <a:lnTo>
                  <a:pt x="122586" y="350662"/>
                </a:lnTo>
                <a:lnTo>
                  <a:pt x="167743" y="359583"/>
                </a:lnTo>
                <a:lnTo>
                  <a:pt x="214304" y="356625"/>
                </a:lnTo>
                <a:lnTo>
                  <a:pt x="259969" y="341020"/>
                </a:lnTo>
                <a:lnTo>
                  <a:pt x="299942" y="313918"/>
                </a:lnTo>
                <a:lnTo>
                  <a:pt x="330327" y="278495"/>
                </a:lnTo>
                <a:lnTo>
                  <a:pt x="350361" y="237048"/>
                </a:lnTo>
                <a:lnTo>
                  <a:pt x="359283" y="191879"/>
                </a:lnTo>
                <a:lnTo>
                  <a:pt x="356330" y="145285"/>
                </a:lnTo>
                <a:lnTo>
                  <a:pt x="340741" y="99567"/>
                </a:lnTo>
                <a:lnTo>
                  <a:pt x="312308" y="58239"/>
                </a:lnTo>
                <a:lnTo>
                  <a:pt x="274351" y="26876"/>
                </a:lnTo>
                <a:lnTo>
                  <a:pt x="229298" y="6967"/>
                </a:lnTo>
                <a:lnTo>
                  <a:pt x="179578" y="0"/>
                </a:lnTo>
                <a:lnTo>
                  <a:pt x="179578" y="179958"/>
                </a:lnTo>
                <a:lnTo>
                  <a:pt x="99314" y="18922"/>
                </a:lnTo>
                <a:close/>
              </a:path>
            </a:pathLst>
          </a:custGeom>
          <a:ln w="3175">
            <a:solidFill>
              <a:srgbClr val="94B3D6"/>
            </a:solidFill>
          </a:ln>
        </p:spPr>
        <p:txBody>
          <a:bodyPr wrap="square" lIns="0" tIns="0" rIns="0" bIns="0" rtlCol="0"/>
          <a:lstStyle/>
          <a:p>
            <a:endParaRPr/>
          </a:p>
        </p:txBody>
      </p:sp>
      <p:sp>
        <p:nvSpPr>
          <p:cNvPr id="101" name="object 94"/>
          <p:cNvSpPr/>
          <p:nvPr/>
        </p:nvSpPr>
        <p:spPr>
          <a:xfrm>
            <a:off x="2599196" y="3996979"/>
            <a:ext cx="360045" cy="360045"/>
          </a:xfrm>
          <a:custGeom>
            <a:avLst/>
            <a:gdLst/>
            <a:ahLst/>
            <a:cxnLst/>
            <a:rect l="l" t="t" r="r" b="b"/>
            <a:pathLst>
              <a:path w="360044" h="360045">
                <a:moveTo>
                  <a:pt x="0" y="179958"/>
                </a:moveTo>
                <a:lnTo>
                  <a:pt x="6424" y="132100"/>
                </a:lnTo>
                <a:lnTo>
                  <a:pt x="24558" y="89106"/>
                </a:lnTo>
                <a:lnTo>
                  <a:pt x="52689" y="52689"/>
                </a:lnTo>
                <a:lnTo>
                  <a:pt x="89106" y="24558"/>
                </a:lnTo>
                <a:lnTo>
                  <a:pt x="132100" y="6424"/>
                </a:lnTo>
                <a:lnTo>
                  <a:pt x="179959" y="0"/>
                </a:lnTo>
                <a:lnTo>
                  <a:pt x="227817" y="6424"/>
                </a:lnTo>
                <a:lnTo>
                  <a:pt x="270811" y="24558"/>
                </a:lnTo>
                <a:lnTo>
                  <a:pt x="307228" y="52689"/>
                </a:lnTo>
                <a:lnTo>
                  <a:pt x="335359" y="89106"/>
                </a:lnTo>
                <a:lnTo>
                  <a:pt x="353493" y="132100"/>
                </a:lnTo>
                <a:lnTo>
                  <a:pt x="359918" y="179958"/>
                </a:lnTo>
                <a:lnTo>
                  <a:pt x="353493" y="227817"/>
                </a:lnTo>
                <a:lnTo>
                  <a:pt x="335359" y="270811"/>
                </a:lnTo>
                <a:lnTo>
                  <a:pt x="307228" y="307228"/>
                </a:lnTo>
                <a:lnTo>
                  <a:pt x="270811" y="335359"/>
                </a:lnTo>
                <a:lnTo>
                  <a:pt x="227817" y="353493"/>
                </a:lnTo>
                <a:lnTo>
                  <a:pt x="179959" y="359917"/>
                </a:lnTo>
                <a:lnTo>
                  <a:pt x="132100" y="353493"/>
                </a:lnTo>
                <a:lnTo>
                  <a:pt x="89106" y="335359"/>
                </a:lnTo>
                <a:lnTo>
                  <a:pt x="52689" y="307228"/>
                </a:lnTo>
                <a:lnTo>
                  <a:pt x="24558" y="270811"/>
                </a:lnTo>
                <a:lnTo>
                  <a:pt x="6424" y="227817"/>
                </a:lnTo>
                <a:lnTo>
                  <a:pt x="0" y="179958"/>
                </a:lnTo>
                <a:close/>
              </a:path>
            </a:pathLst>
          </a:custGeom>
          <a:ln w="9525">
            <a:solidFill>
              <a:srgbClr val="4F81BC"/>
            </a:solidFill>
          </a:ln>
        </p:spPr>
        <p:txBody>
          <a:bodyPr wrap="square" lIns="0" tIns="0" rIns="0" bIns="0" rtlCol="0"/>
          <a:lstStyle/>
          <a:p>
            <a:endParaRPr/>
          </a:p>
        </p:txBody>
      </p:sp>
      <p:sp>
        <p:nvSpPr>
          <p:cNvPr id="102" name="object 95"/>
          <p:cNvSpPr/>
          <p:nvPr/>
        </p:nvSpPr>
        <p:spPr>
          <a:xfrm>
            <a:off x="2599211" y="3996979"/>
            <a:ext cx="360045" cy="360045"/>
          </a:xfrm>
          <a:custGeom>
            <a:avLst/>
            <a:gdLst/>
            <a:ahLst/>
            <a:cxnLst/>
            <a:rect l="l" t="t" r="r" b="b"/>
            <a:pathLst>
              <a:path w="360044" h="360045">
                <a:moveTo>
                  <a:pt x="125333" y="8381"/>
                </a:moveTo>
                <a:lnTo>
                  <a:pt x="81682" y="29052"/>
                </a:lnTo>
                <a:lnTo>
                  <a:pt x="46212" y="59403"/>
                </a:lnTo>
                <a:lnTo>
                  <a:pt x="20034" y="97281"/>
                </a:lnTo>
                <a:lnTo>
                  <a:pt x="4259" y="140537"/>
                </a:lnTo>
                <a:lnTo>
                  <a:pt x="0" y="187016"/>
                </a:lnTo>
                <a:lnTo>
                  <a:pt x="8366" y="234568"/>
                </a:lnTo>
                <a:lnTo>
                  <a:pt x="29036" y="278219"/>
                </a:lnTo>
                <a:lnTo>
                  <a:pt x="59387" y="313685"/>
                </a:lnTo>
                <a:lnTo>
                  <a:pt x="97266" y="339851"/>
                </a:lnTo>
                <a:lnTo>
                  <a:pt x="140521" y="355604"/>
                </a:lnTo>
                <a:lnTo>
                  <a:pt x="187001" y="359828"/>
                </a:lnTo>
                <a:lnTo>
                  <a:pt x="234553" y="351408"/>
                </a:lnTo>
                <a:lnTo>
                  <a:pt x="278203" y="330792"/>
                </a:lnTo>
                <a:lnTo>
                  <a:pt x="313669" y="300477"/>
                </a:lnTo>
                <a:lnTo>
                  <a:pt x="339836" y="262620"/>
                </a:lnTo>
                <a:lnTo>
                  <a:pt x="355588" y="219376"/>
                </a:lnTo>
                <a:lnTo>
                  <a:pt x="359171" y="179958"/>
                </a:lnTo>
                <a:lnTo>
                  <a:pt x="179943" y="179958"/>
                </a:lnTo>
                <a:lnTo>
                  <a:pt x="125333" y="8381"/>
                </a:lnTo>
                <a:close/>
              </a:path>
              <a:path w="360044" h="360045">
                <a:moveTo>
                  <a:pt x="179943" y="0"/>
                </a:moveTo>
                <a:lnTo>
                  <a:pt x="179943" y="179958"/>
                </a:lnTo>
                <a:lnTo>
                  <a:pt x="359171" y="179958"/>
                </a:lnTo>
                <a:lnTo>
                  <a:pt x="359812" y="172900"/>
                </a:lnTo>
                <a:lnTo>
                  <a:pt x="351393" y="125348"/>
                </a:lnTo>
                <a:lnTo>
                  <a:pt x="331965" y="83637"/>
                </a:lnTo>
                <a:lnTo>
                  <a:pt x="303350" y="48966"/>
                </a:lnTo>
                <a:lnTo>
                  <a:pt x="267304" y="22616"/>
                </a:lnTo>
                <a:lnTo>
                  <a:pt x="225583" y="5867"/>
                </a:lnTo>
                <a:lnTo>
                  <a:pt x="179943" y="0"/>
                </a:lnTo>
                <a:close/>
              </a:path>
            </a:pathLst>
          </a:custGeom>
          <a:solidFill>
            <a:srgbClr val="94B3D6"/>
          </a:solidFill>
        </p:spPr>
        <p:txBody>
          <a:bodyPr wrap="square" lIns="0" tIns="0" rIns="0" bIns="0" rtlCol="0"/>
          <a:lstStyle/>
          <a:p>
            <a:endParaRPr/>
          </a:p>
        </p:txBody>
      </p:sp>
      <p:sp>
        <p:nvSpPr>
          <p:cNvPr id="103" name="object 96"/>
          <p:cNvSpPr/>
          <p:nvPr/>
        </p:nvSpPr>
        <p:spPr>
          <a:xfrm>
            <a:off x="2599211" y="3996979"/>
            <a:ext cx="360045" cy="360045"/>
          </a:xfrm>
          <a:custGeom>
            <a:avLst/>
            <a:gdLst/>
            <a:ahLst/>
            <a:cxnLst/>
            <a:rect l="l" t="t" r="r" b="b"/>
            <a:pathLst>
              <a:path w="360044" h="360045">
                <a:moveTo>
                  <a:pt x="125333" y="8381"/>
                </a:moveTo>
                <a:lnTo>
                  <a:pt x="81682" y="29052"/>
                </a:lnTo>
                <a:lnTo>
                  <a:pt x="46212" y="59403"/>
                </a:lnTo>
                <a:lnTo>
                  <a:pt x="20034" y="97281"/>
                </a:lnTo>
                <a:lnTo>
                  <a:pt x="4259" y="140537"/>
                </a:lnTo>
                <a:lnTo>
                  <a:pt x="0" y="187016"/>
                </a:lnTo>
                <a:lnTo>
                  <a:pt x="8366" y="234568"/>
                </a:lnTo>
                <a:lnTo>
                  <a:pt x="29036" y="278219"/>
                </a:lnTo>
                <a:lnTo>
                  <a:pt x="59387" y="313685"/>
                </a:lnTo>
                <a:lnTo>
                  <a:pt x="97266" y="339851"/>
                </a:lnTo>
                <a:lnTo>
                  <a:pt x="140521" y="355604"/>
                </a:lnTo>
                <a:lnTo>
                  <a:pt x="187001" y="359828"/>
                </a:lnTo>
                <a:lnTo>
                  <a:pt x="234553" y="351408"/>
                </a:lnTo>
                <a:lnTo>
                  <a:pt x="278203" y="330792"/>
                </a:lnTo>
                <a:lnTo>
                  <a:pt x="313669" y="300477"/>
                </a:lnTo>
                <a:lnTo>
                  <a:pt x="339836" y="262620"/>
                </a:lnTo>
                <a:lnTo>
                  <a:pt x="355588" y="219376"/>
                </a:lnTo>
                <a:lnTo>
                  <a:pt x="359812" y="172900"/>
                </a:lnTo>
                <a:lnTo>
                  <a:pt x="351393" y="125348"/>
                </a:lnTo>
                <a:lnTo>
                  <a:pt x="331965" y="83637"/>
                </a:lnTo>
                <a:lnTo>
                  <a:pt x="303350" y="48966"/>
                </a:lnTo>
                <a:lnTo>
                  <a:pt x="267304" y="22616"/>
                </a:lnTo>
                <a:lnTo>
                  <a:pt x="225583" y="5867"/>
                </a:lnTo>
                <a:lnTo>
                  <a:pt x="179943" y="0"/>
                </a:lnTo>
                <a:lnTo>
                  <a:pt x="179943" y="179958"/>
                </a:lnTo>
                <a:lnTo>
                  <a:pt x="125333" y="8381"/>
                </a:lnTo>
                <a:close/>
              </a:path>
            </a:pathLst>
          </a:custGeom>
          <a:ln w="3175">
            <a:solidFill>
              <a:srgbClr val="94B3D6"/>
            </a:solidFill>
          </a:ln>
        </p:spPr>
        <p:txBody>
          <a:bodyPr wrap="square" lIns="0" tIns="0" rIns="0" bIns="0" rtlCol="0"/>
          <a:lstStyle/>
          <a:p>
            <a:endParaRPr/>
          </a:p>
        </p:txBody>
      </p:sp>
      <p:sp>
        <p:nvSpPr>
          <p:cNvPr id="104" name="object 97"/>
          <p:cNvSpPr/>
          <p:nvPr/>
        </p:nvSpPr>
        <p:spPr>
          <a:xfrm>
            <a:off x="2600085" y="5425387"/>
            <a:ext cx="360045" cy="360045"/>
          </a:xfrm>
          <a:custGeom>
            <a:avLst/>
            <a:gdLst/>
            <a:ahLst/>
            <a:cxnLst/>
            <a:rect l="l" t="t" r="r" b="b"/>
            <a:pathLst>
              <a:path w="360044" h="360045">
                <a:moveTo>
                  <a:pt x="0" y="180009"/>
                </a:moveTo>
                <a:lnTo>
                  <a:pt x="6433" y="132156"/>
                </a:lnTo>
                <a:lnTo>
                  <a:pt x="24586" y="89155"/>
                </a:lnTo>
                <a:lnTo>
                  <a:pt x="52736" y="52724"/>
                </a:lnTo>
                <a:lnTo>
                  <a:pt x="89163" y="24576"/>
                </a:lnTo>
                <a:lnTo>
                  <a:pt x="132144" y="6430"/>
                </a:lnTo>
                <a:lnTo>
                  <a:pt x="179959" y="0"/>
                </a:lnTo>
                <a:lnTo>
                  <a:pt x="227826" y="6430"/>
                </a:lnTo>
                <a:lnTo>
                  <a:pt x="270843" y="24576"/>
                </a:lnTo>
                <a:lnTo>
                  <a:pt x="307292" y="52724"/>
                </a:lnTo>
                <a:lnTo>
                  <a:pt x="335454" y="89155"/>
                </a:lnTo>
                <a:lnTo>
                  <a:pt x="353610" y="132156"/>
                </a:lnTo>
                <a:lnTo>
                  <a:pt x="360045" y="180009"/>
                </a:lnTo>
                <a:lnTo>
                  <a:pt x="353610" y="227857"/>
                </a:lnTo>
                <a:lnTo>
                  <a:pt x="335454" y="270854"/>
                </a:lnTo>
                <a:lnTo>
                  <a:pt x="307292" y="307284"/>
                </a:lnTo>
                <a:lnTo>
                  <a:pt x="270843" y="335430"/>
                </a:lnTo>
                <a:lnTo>
                  <a:pt x="227826" y="353576"/>
                </a:lnTo>
                <a:lnTo>
                  <a:pt x="179959" y="360006"/>
                </a:lnTo>
                <a:lnTo>
                  <a:pt x="132144" y="353576"/>
                </a:lnTo>
                <a:lnTo>
                  <a:pt x="89163" y="335430"/>
                </a:lnTo>
                <a:lnTo>
                  <a:pt x="52736" y="307284"/>
                </a:lnTo>
                <a:lnTo>
                  <a:pt x="24586" y="270854"/>
                </a:lnTo>
                <a:lnTo>
                  <a:pt x="6433" y="227857"/>
                </a:lnTo>
                <a:lnTo>
                  <a:pt x="0" y="180009"/>
                </a:lnTo>
                <a:close/>
              </a:path>
            </a:pathLst>
          </a:custGeom>
          <a:ln w="3175">
            <a:solidFill>
              <a:srgbClr val="000000"/>
            </a:solidFill>
          </a:ln>
        </p:spPr>
        <p:txBody>
          <a:bodyPr wrap="square" lIns="0" tIns="0" rIns="0" bIns="0" rtlCol="0"/>
          <a:lstStyle/>
          <a:p>
            <a:endParaRPr/>
          </a:p>
        </p:txBody>
      </p:sp>
      <p:sp>
        <p:nvSpPr>
          <p:cNvPr id="105" name="object 98"/>
          <p:cNvSpPr/>
          <p:nvPr/>
        </p:nvSpPr>
        <p:spPr>
          <a:xfrm>
            <a:off x="2600767" y="5425387"/>
            <a:ext cx="358775" cy="359410"/>
          </a:xfrm>
          <a:custGeom>
            <a:avLst/>
            <a:gdLst/>
            <a:ahLst/>
            <a:cxnLst/>
            <a:rect l="l" t="t" r="r" b="b"/>
            <a:pathLst>
              <a:path w="358775" h="359410">
                <a:moveTo>
                  <a:pt x="63706" y="42024"/>
                </a:moveTo>
                <a:lnTo>
                  <a:pt x="31156" y="77684"/>
                </a:lnTo>
                <a:lnTo>
                  <a:pt x="9848" y="119208"/>
                </a:lnTo>
                <a:lnTo>
                  <a:pt x="0" y="164180"/>
                </a:lnTo>
                <a:lnTo>
                  <a:pt x="1824" y="210182"/>
                </a:lnTo>
                <a:lnTo>
                  <a:pt x="15537" y="254796"/>
                </a:lnTo>
                <a:lnTo>
                  <a:pt x="41354" y="295605"/>
                </a:lnTo>
                <a:lnTo>
                  <a:pt x="77030" y="328154"/>
                </a:lnTo>
                <a:lnTo>
                  <a:pt x="118565" y="349460"/>
                </a:lnTo>
                <a:lnTo>
                  <a:pt x="163544" y="359309"/>
                </a:lnTo>
                <a:lnTo>
                  <a:pt x="209549" y="357489"/>
                </a:lnTo>
                <a:lnTo>
                  <a:pt x="254164" y="343784"/>
                </a:lnTo>
                <a:lnTo>
                  <a:pt x="294973" y="317982"/>
                </a:lnTo>
                <a:lnTo>
                  <a:pt x="327523" y="282323"/>
                </a:lnTo>
                <a:lnTo>
                  <a:pt x="348830" y="240801"/>
                </a:lnTo>
                <a:lnTo>
                  <a:pt x="358679" y="195832"/>
                </a:lnTo>
                <a:lnTo>
                  <a:pt x="358052" y="180009"/>
                </a:lnTo>
                <a:lnTo>
                  <a:pt x="179276" y="180009"/>
                </a:lnTo>
                <a:lnTo>
                  <a:pt x="63706" y="42024"/>
                </a:lnTo>
                <a:close/>
              </a:path>
              <a:path w="358775" h="359410">
                <a:moveTo>
                  <a:pt x="179276" y="0"/>
                </a:moveTo>
                <a:lnTo>
                  <a:pt x="179276" y="180009"/>
                </a:lnTo>
                <a:lnTo>
                  <a:pt x="358052" y="180009"/>
                </a:lnTo>
                <a:lnTo>
                  <a:pt x="343142" y="105222"/>
                </a:lnTo>
                <a:lnTo>
                  <a:pt x="317325" y="64414"/>
                </a:lnTo>
                <a:lnTo>
                  <a:pt x="288843" y="37124"/>
                </a:lnTo>
                <a:lnTo>
                  <a:pt x="255492" y="16895"/>
                </a:lnTo>
                <a:lnTo>
                  <a:pt x="218545" y="4322"/>
                </a:lnTo>
                <a:lnTo>
                  <a:pt x="179276" y="0"/>
                </a:lnTo>
                <a:close/>
              </a:path>
            </a:pathLst>
          </a:custGeom>
          <a:solidFill>
            <a:srgbClr val="94B3D6"/>
          </a:solidFill>
        </p:spPr>
        <p:txBody>
          <a:bodyPr wrap="square" lIns="0" tIns="0" rIns="0" bIns="0" rtlCol="0"/>
          <a:lstStyle/>
          <a:p>
            <a:endParaRPr/>
          </a:p>
        </p:txBody>
      </p:sp>
      <p:sp>
        <p:nvSpPr>
          <p:cNvPr id="106" name="object 99"/>
          <p:cNvSpPr/>
          <p:nvPr/>
        </p:nvSpPr>
        <p:spPr>
          <a:xfrm>
            <a:off x="2600767" y="5425387"/>
            <a:ext cx="358775" cy="359410"/>
          </a:xfrm>
          <a:custGeom>
            <a:avLst/>
            <a:gdLst/>
            <a:ahLst/>
            <a:cxnLst/>
            <a:rect l="l" t="t" r="r" b="b"/>
            <a:pathLst>
              <a:path w="358775" h="359410">
                <a:moveTo>
                  <a:pt x="63706" y="42024"/>
                </a:moveTo>
                <a:lnTo>
                  <a:pt x="31156" y="77684"/>
                </a:lnTo>
                <a:lnTo>
                  <a:pt x="9848" y="119208"/>
                </a:lnTo>
                <a:lnTo>
                  <a:pt x="0" y="164180"/>
                </a:lnTo>
                <a:lnTo>
                  <a:pt x="1824" y="210182"/>
                </a:lnTo>
                <a:lnTo>
                  <a:pt x="15537" y="254796"/>
                </a:lnTo>
                <a:lnTo>
                  <a:pt x="41354" y="295605"/>
                </a:lnTo>
                <a:lnTo>
                  <a:pt x="77030" y="328154"/>
                </a:lnTo>
                <a:lnTo>
                  <a:pt x="118565" y="349460"/>
                </a:lnTo>
                <a:lnTo>
                  <a:pt x="163544" y="359309"/>
                </a:lnTo>
                <a:lnTo>
                  <a:pt x="209549" y="357489"/>
                </a:lnTo>
                <a:lnTo>
                  <a:pt x="254164" y="343784"/>
                </a:lnTo>
                <a:lnTo>
                  <a:pt x="294973" y="317982"/>
                </a:lnTo>
                <a:lnTo>
                  <a:pt x="327523" y="282323"/>
                </a:lnTo>
                <a:lnTo>
                  <a:pt x="348830" y="240801"/>
                </a:lnTo>
                <a:lnTo>
                  <a:pt x="358679" y="195832"/>
                </a:lnTo>
                <a:lnTo>
                  <a:pt x="356855" y="149833"/>
                </a:lnTo>
                <a:lnTo>
                  <a:pt x="343142" y="105222"/>
                </a:lnTo>
                <a:lnTo>
                  <a:pt x="317325" y="64414"/>
                </a:lnTo>
                <a:lnTo>
                  <a:pt x="288843" y="37124"/>
                </a:lnTo>
                <a:lnTo>
                  <a:pt x="255492" y="16895"/>
                </a:lnTo>
                <a:lnTo>
                  <a:pt x="218545" y="4322"/>
                </a:lnTo>
                <a:lnTo>
                  <a:pt x="179276" y="0"/>
                </a:lnTo>
                <a:lnTo>
                  <a:pt x="179276" y="180009"/>
                </a:lnTo>
                <a:lnTo>
                  <a:pt x="63706" y="42024"/>
                </a:lnTo>
                <a:close/>
              </a:path>
            </a:pathLst>
          </a:custGeom>
          <a:ln w="3175">
            <a:solidFill>
              <a:srgbClr val="94B3D6"/>
            </a:solidFill>
          </a:ln>
        </p:spPr>
        <p:txBody>
          <a:bodyPr wrap="square" lIns="0" tIns="0" rIns="0" bIns="0" rtlCol="0"/>
          <a:lstStyle/>
          <a:p>
            <a:endParaRPr/>
          </a:p>
        </p:txBody>
      </p:sp>
      <p:sp>
        <p:nvSpPr>
          <p:cNvPr id="107" name="object 100"/>
          <p:cNvSpPr/>
          <p:nvPr/>
        </p:nvSpPr>
        <p:spPr>
          <a:xfrm>
            <a:off x="2780044" y="3994948"/>
            <a:ext cx="180340" cy="184785"/>
          </a:xfrm>
          <a:custGeom>
            <a:avLst/>
            <a:gdLst/>
            <a:ahLst/>
            <a:cxnLst/>
            <a:rect l="l" t="t" r="r" b="b"/>
            <a:pathLst>
              <a:path w="180339" h="184785">
                <a:moveTo>
                  <a:pt x="4317" y="0"/>
                </a:moveTo>
                <a:lnTo>
                  <a:pt x="0" y="0"/>
                </a:lnTo>
                <a:lnTo>
                  <a:pt x="0" y="179959"/>
                </a:lnTo>
                <a:lnTo>
                  <a:pt x="179958" y="184277"/>
                </a:lnTo>
                <a:lnTo>
                  <a:pt x="174692" y="136266"/>
                </a:lnTo>
                <a:lnTo>
                  <a:pt x="157592" y="92841"/>
                </a:lnTo>
                <a:lnTo>
                  <a:pt x="130333" y="55753"/>
                </a:lnTo>
                <a:lnTo>
                  <a:pt x="94586" y="26749"/>
                </a:lnTo>
                <a:lnTo>
                  <a:pt x="52024" y="7582"/>
                </a:lnTo>
                <a:lnTo>
                  <a:pt x="4317" y="0"/>
                </a:lnTo>
                <a:close/>
              </a:path>
            </a:pathLst>
          </a:custGeom>
          <a:solidFill>
            <a:srgbClr val="375F92"/>
          </a:solidFill>
        </p:spPr>
        <p:txBody>
          <a:bodyPr wrap="square" lIns="0" tIns="0" rIns="0" bIns="0" rtlCol="0"/>
          <a:lstStyle/>
          <a:p>
            <a:endParaRPr/>
          </a:p>
        </p:txBody>
      </p:sp>
      <p:sp>
        <p:nvSpPr>
          <p:cNvPr id="108" name="object 101"/>
          <p:cNvSpPr/>
          <p:nvPr/>
        </p:nvSpPr>
        <p:spPr>
          <a:xfrm>
            <a:off x="2780044" y="3994948"/>
            <a:ext cx="180340" cy="184785"/>
          </a:xfrm>
          <a:custGeom>
            <a:avLst/>
            <a:gdLst/>
            <a:ahLst/>
            <a:cxnLst/>
            <a:rect l="l" t="t" r="r" b="b"/>
            <a:pathLst>
              <a:path w="180339" h="184785">
                <a:moveTo>
                  <a:pt x="179958" y="184277"/>
                </a:moveTo>
                <a:lnTo>
                  <a:pt x="174692" y="136266"/>
                </a:lnTo>
                <a:lnTo>
                  <a:pt x="157592" y="92841"/>
                </a:lnTo>
                <a:lnTo>
                  <a:pt x="130333" y="55753"/>
                </a:lnTo>
                <a:lnTo>
                  <a:pt x="94586" y="26749"/>
                </a:lnTo>
                <a:lnTo>
                  <a:pt x="52024" y="7582"/>
                </a:lnTo>
                <a:lnTo>
                  <a:pt x="4317" y="0"/>
                </a:lnTo>
                <a:lnTo>
                  <a:pt x="2920" y="0"/>
                </a:lnTo>
                <a:lnTo>
                  <a:pt x="1523" y="0"/>
                </a:lnTo>
                <a:lnTo>
                  <a:pt x="0" y="0"/>
                </a:lnTo>
                <a:lnTo>
                  <a:pt x="0" y="179959"/>
                </a:lnTo>
                <a:lnTo>
                  <a:pt x="179958" y="184277"/>
                </a:lnTo>
                <a:close/>
              </a:path>
            </a:pathLst>
          </a:custGeom>
          <a:ln w="3175">
            <a:solidFill>
              <a:srgbClr val="375F92"/>
            </a:solidFill>
          </a:ln>
        </p:spPr>
        <p:txBody>
          <a:bodyPr wrap="square" lIns="0" tIns="0" rIns="0" bIns="0" rtlCol="0"/>
          <a:lstStyle/>
          <a:p>
            <a:endParaRPr/>
          </a:p>
        </p:txBody>
      </p:sp>
      <p:sp>
        <p:nvSpPr>
          <p:cNvPr id="109" name="object 102"/>
          <p:cNvSpPr/>
          <p:nvPr/>
        </p:nvSpPr>
        <p:spPr>
          <a:xfrm>
            <a:off x="2569224" y="1878951"/>
            <a:ext cx="108585" cy="108585"/>
          </a:xfrm>
          <a:custGeom>
            <a:avLst/>
            <a:gdLst/>
            <a:ahLst/>
            <a:cxnLst/>
            <a:rect l="l" t="t" r="r" b="b"/>
            <a:pathLst>
              <a:path w="108584" h="108585">
                <a:moveTo>
                  <a:pt x="0" y="107999"/>
                </a:moveTo>
                <a:lnTo>
                  <a:pt x="107999" y="107999"/>
                </a:lnTo>
                <a:lnTo>
                  <a:pt x="107999" y="0"/>
                </a:lnTo>
                <a:lnTo>
                  <a:pt x="0" y="0"/>
                </a:lnTo>
                <a:lnTo>
                  <a:pt x="0" y="107999"/>
                </a:lnTo>
                <a:close/>
              </a:path>
            </a:pathLst>
          </a:custGeom>
          <a:ln w="9524">
            <a:solidFill>
              <a:srgbClr val="4F81BC"/>
            </a:solidFill>
          </a:ln>
        </p:spPr>
        <p:txBody>
          <a:bodyPr wrap="square" lIns="0" tIns="0" rIns="0" bIns="0" rtlCol="0"/>
          <a:lstStyle/>
          <a:p>
            <a:endParaRPr/>
          </a:p>
        </p:txBody>
      </p:sp>
      <p:sp>
        <p:nvSpPr>
          <p:cNvPr id="110" name="object 103"/>
          <p:cNvSpPr/>
          <p:nvPr/>
        </p:nvSpPr>
        <p:spPr>
          <a:xfrm>
            <a:off x="2600085" y="4453672"/>
            <a:ext cx="360045" cy="360045"/>
          </a:xfrm>
          <a:custGeom>
            <a:avLst/>
            <a:gdLst/>
            <a:ahLst/>
            <a:cxnLst/>
            <a:rect l="l" t="t" r="r" b="b"/>
            <a:pathLst>
              <a:path w="360044" h="360045">
                <a:moveTo>
                  <a:pt x="0" y="179959"/>
                </a:moveTo>
                <a:lnTo>
                  <a:pt x="6433" y="132144"/>
                </a:lnTo>
                <a:lnTo>
                  <a:pt x="24586" y="89163"/>
                </a:lnTo>
                <a:lnTo>
                  <a:pt x="52736" y="52736"/>
                </a:lnTo>
                <a:lnTo>
                  <a:pt x="89163" y="24586"/>
                </a:lnTo>
                <a:lnTo>
                  <a:pt x="132144" y="6433"/>
                </a:lnTo>
                <a:lnTo>
                  <a:pt x="179959" y="0"/>
                </a:lnTo>
                <a:lnTo>
                  <a:pt x="227826" y="6433"/>
                </a:lnTo>
                <a:lnTo>
                  <a:pt x="270843" y="24586"/>
                </a:lnTo>
                <a:lnTo>
                  <a:pt x="307292" y="52736"/>
                </a:lnTo>
                <a:lnTo>
                  <a:pt x="335454" y="89163"/>
                </a:lnTo>
                <a:lnTo>
                  <a:pt x="353610" y="132144"/>
                </a:lnTo>
                <a:lnTo>
                  <a:pt x="360045" y="179959"/>
                </a:lnTo>
                <a:lnTo>
                  <a:pt x="353610" y="227826"/>
                </a:lnTo>
                <a:lnTo>
                  <a:pt x="335454" y="270843"/>
                </a:lnTo>
                <a:lnTo>
                  <a:pt x="307292" y="307292"/>
                </a:lnTo>
                <a:lnTo>
                  <a:pt x="270843" y="335454"/>
                </a:lnTo>
                <a:lnTo>
                  <a:pt x="227826" y="353610"/>
                </a:lnTo>
                <a:lnTo>
                  <a:pt x="179959" y="360045"/>
                </a:lnTo>
                <a:lnTo>
                  <a:pt x="132144" y="353610"/>
                </a:lnTo>
                <a:lnTo>
                  <a:pt x="89163" y="335454"/>
                </a:lnTo>
                <a:lnTo>
                  <a:pt x="52736" y="307292"/>
                </a:lnTo>
                <a:lnTo>
                  <a:pt x="24586" y="270843"/>
                </a:lnTo>
                <a:lnTo>
                  <a:pt x="6433" y="227826"/>
                </a:lnTo>
                <a:lnTo>
                  <a:pt x="0" y="179959"/>
                </a:lnTo>
                <a:close/>
              </a:path>
            </a:pathLst>
          </a:custGeom>
          <a:ln w="3175">
            <a:solidFill>
              <a:srgbClr val="000000"/>
            </a:solidFill>
          </a:ln>
        </p:spPr>
        <p:txBody>
          <a:bodyPr wrap="square" lIns="0" tIns="0" rIns="0" bIns="0" rtlCol="0"/>
          <a:lstStyle/>
          <a:p>
            <a:endParaRPr/>
          </a:p>
        </p:txBody>
      </p:sp>
      <p:sp>
        <p:nvSpPr>
          <p:cNvPr id="111" name="object 104"/>
          <p:cNvSpPr/>
          <p:nvPr/>
        </p:nvSpPr>
        <p:spPr>
          <a:xfrm>
            <a:off x="2600183" y="4453672"/>
            <a:ext cx="360045" cy="360045"/>
          </a:xfrm>
          <a:custGeom>
            <a:avLst/>
            <a:gdLst/>
            <a:ahLst/>
            <a:cxnLst/>
            <a:rect l="l" t="t" r="r" b="b"/>
            <a:pathLst>
              <a:path w="360044" h="360045">
                <a:moveTo>
                  <a:pt x="125250" y="8509"/>
                </a:moveTo>
                <a:lnTo>
                  <a:pt x="81644" y="29135"/>
                </a:lnTo>
                <a:lnTo>
                  <a:pt x="46190" y="59473"/>
                </a:lnTo>
                <a:lnTo>
                  <a:pt x="20015" y="97361"/>
                </a:lnTo>
                <a:lnTo>
                  <a:pt x="4243" y="140636"/>
                </a:lnTo>
                <a:lnTo>
                  <a:pt x="0" y="187135"/>
                </a:lnTo>
                <a:lnTo>
                  <a:pt x="8410" y="234696"/>
                </a:lnTo>
                <a:lnTo>
                  <a:pt x="29081" y="278293"/>
                </a:lnTo>
                <a:lnTo>
                  <a:pt x="59431" y="313727"/>
                </a:lnTo>
                <a:lnTo>
                  <a:pt x="97310" y="339883"/>
                </a:lnTo>
                <a:lnTo>
                  <a:pt x="140566" y="355647"/>
                </a:lnTo>
                <a:lnTo>
                  <a:pt x="187045" y="359902"/>
                </a:lnTo>
                <a:lnTo>
                  <a:pt x="234597" y="351536"/>
                </a:lnTo>
                <a:lnTo>
                  <a:pt x="278195" y="330865"/>
                </a:lnTo>
                <a:lnTo>
                  <a:pt x="313629" y="300514"/>
                </a:lnTo>
                <a:lnTo>
                  <a:pt x="339785" y="262636"/>
                </a:lnTo>
                <a:lnTo>
                  <a:pt x="355548" y="219380"/>
                </a:lnTo>
                <a:lnTo>
                  <a:pt x="359158" y="179959"/>
                </a:lnTo>
                <a:lnTo>
                  <a:pt x="179860" y="179959"/>
                </a:lnTo>
                <a:lnTo>
                  <a:pt x="125250" y="8509"/>
                </a:lnTo>
                <a:close/>
              </a:path>
              <a:path w="360044" h="360045">
                <a:moveTo>
                  <a:pt x="179860" y="0"/>
                </a:moveTo>
                <a:lnTo>
                  <a:pt x="179860" y="179959"/>
                </a:lnTo>
                <a:lnTo>
                  <a:pt x="359158" y="179959"/>
                </a:lnTo>
                <a:lnTo>
                  <a:pt x="359804" y="172901"/>
                </a:lnTo>
                <a:lnTo>
                  <a:pt x="351437" y="125349"/>
                </a:lnTo>
                <a:lnTo>
                  <a:pt x="332008" y="83637"/>
                </a:lnTo>
                <a:lnTo>
                  <a:pt x="303387" y="48966"/>
                </a:lnTo>
                <a:lnTo>
                  <a:pt x="267322" y="22616"/>
                </a:lnTo>
                <a:lnTo>
                  <a:pt x="225563" y="5867"/>
                </a:lnTo>
                <a:lnTo>
                  <a:pt x="179860" y="0"/>
                </a:lnTo>
                <a:close/>
              </a:path>
            </a:pathLst>
          </a:custGeom>
          <a:solidFill>
            <a:srgbClr val="375F92"/>
          </a:solidFill>
        </p:spPr>
        <p:txBody>
          <a:bodyPr wrap="square" lIns="0" tIns="0" rIns="0" bIns="0" rtlCol="0"/>
          <a:lstStyle/>
          <a:p>
            <a:endParaRPr/>
          </a:p>
        </p:txBody>
      </p:sp>
      <p:sp>
        <p:nvSpPr>
          <p:cNvPr id="112" name="object 105"/>
          <p:cNvSpPr/>
          <p:nvPr/>
        </p:nvSpPr>
        <p:spPr>
          <a:xfrm>
            <a:off x="2600183" y="4453672"/>
            <a:ext cx="360045" cy="360045"/>
          </a:xfrm>
          <a:custGeom>
            <a:avLst/>
            <a:gdLst/>
            <a:ahLst/>
            <a:cxnLst/>
            <a:rect l="l" t="t" r="r" b="b"/>
            <a:pathLst>
              <a:path w="360044" h="360045">
                <a:moveTo>
                  <a:pt x="125250" y="8509"/>
                </a:moveTo>
                <a:lnTo>
                  <a:pt x="81644" y="29135"/>
                </a:lnTo>
                <a:lnTo>
                  <a:pt x="46190" y="59473"/>
                </a:lnTo>
                <a:lnTo>
                  <a:pt x="20015" y="97361"/>
                </a:lnTo>
                <a:lnTo>
                  <a:pt x="4243" y="140636"/>
                </a:lnTo>
                <a:lnTo>
                  <a:pt x="0" y="187135"/>
                </a:lnTo>
                <a:lnTo>
                  <a:pt x="8410" y="234696"/>
                </a:lnTo>
                <a:lnTo>
                  <a:pt x="29081" y="278293"/>
                </a:lnTo>
                <a:lnTo>
                  <a:pt x="59431" y="313727"/>
                </a:lnTo>
                <a:lnTo>
                  <a:pt x="97310" y="339883"/>
                </a:lnTo>
                <a:lnTo>
                  <a:pt x="140566" y="355647"/>
                </a:lnTo>
                <a:lnTo>
                  <a:pt x="187045" y="359902"/>
                </a:lnTo>
                <a:lnTo>
                  <a:pt x="234597" y="351536"/>
                </a:lnTo>
                <a:lnTo>
                  <a:pt x="278195" y="330865"/>
                </a:lnTo>
                <a:lnTo>
                  <a:pt x="313629" y="300514"/>
                </a:lnTo>
                <a:lnTo>
                  <a:pt x="339785" y="262636"/>
                </a:lnTo>
                <a:lnTo>
                  <a:pt x="355548" y="219380"/>
                </a:lnTo>
                <a:lnTo>
                  <a:pt x="359804" y="172901"/>
                </a:lnTo>
                <a:lnTo>
                  <a:pt x="351437" y="125349"/>
                </a:lnTo>
                <a:lnTo>
                  <a:pt x="332008" y="83637"/>
                </a:lnTo>
                <a:lnTo>
                  <a:pt x="303387" y="48966"/>
                </a:lnTo>
                <a:lnTo>
                  <a:pt x="267322" y="22616"/>
                </a:lnTo>
                <a:lnTo>
                  <a:pt x="225563" y="5867"/>
                </a:lnTo>
                <a:lnTo>
                  <a:pt x="179860" y="0"/>
                </a:lnTo>
                <a:lnTo>
                  <a:pt x="179860" y="179959"/>
                </a:lnTo>
                <a:lnTo>
                  <a:pt x="125250" y="8509"/>
                </a:lnTo>
                <a:close/>
              </a:path>
            </a:pathLst>
          </a:custGeom>
          <a:ln w="3175">
            <a:solidFill>
              <a:srgbClr val="375F92"/>
            </a:solidFill>
          </a:ln>
        </p:spPr>
        <p:txBody>
          <a:bodyPr wrap="square" lIns="0" tIns="0" rIns="0" bIns="0" rtlCol="0"/>
          <a:lstStyle/>
          <a:p>
            <a:endParaRPr/>
          </a:p>
        </p:txBody>
      </p:sp>
      <p:sp>
        <p:nvSpPr>
          <p:cNvPr id="113" name="object 106"/>
          <p:cNvSpPr/>
          <p:nvPr/>
        </p:nvSpPr>
        <p:spPr>
          <a:xfrm>
            <a:off x="2780044" y="4626265"/>
            <a:ext cx="0" cy="187960"/>
          </a:xfrm>
          <a:custGeom>
            <a:avLst/>
            <a:gdLst/>
            <a:ahLst/>
            <a:cxnLst/>
            <a:rect l="l" t="t" r="r" b="b"/>
            <a:pathLst>
              <a:path h="187960">
                <a:moveTo>
                  <a:pt x="0" y="0"/>
                </a:moveTo>
                <a:lnTo>
                  <a:pt x="0" y="187451"/>
                </a:lnTo>
              </a:path>
            </a:pathLst>
          </a:custGeom>
          <a:ln w="6350">
            <a:solidFill>
              <a:srgbClr val="FFFFFF"/>
            </a:solidFill>
            <a:prstDash val="dash"/>
          </a:ln>
        </p:spPr>
        <p:txBody>
          <a:bodyPr wrap="square" lIns="0" tIns="0" rIns="0" bIns="0" rtlCol="0"/>
          <a:lstStyle/>
          <a:p>
            <a:endParaRPr/>
          </a:p>
        </p:txBody>
      </p:sp>
      <p:sp>
        <p:nvSpPr>
          <p:cNvPr id="114" name="object 107"/>
          <p:cNvSpPr txBox="1"/>
          <p:nvPr/>
        </p:nvSpPr>
        <p:spPr>
          <a:xfrm>
            <a:off x="1698960" y="6275130"/>
            <a:ext cx="4768850" cy="466090"/>
          </a:xfrm>
          <a:prstGeom prst="rect">
            <a:avLst/>
          </a:prstGeom>
        </p:spPr>
        <p:txBody>
          <a:bodyPr vert="horz" wrap="square" lIns="0" tIns="0" rIns="0" bIns="0" rtlCol="0">
            <a:spAutoFit/>
          </a:bodyPr>
          <a:lstStyle/>
          <a:p>
            <a:pPr marL="349250" marR="5080" indent="-337185">
              <a:lnSpc>
                <a:spcPct val="100000"/>
              </a:lnSpc>
            </a:pPr>
            <a:r>
              <a:rPr sz="1000" spc="-5" dirty="0">
                <a:latin typeface="Meiryo UI"/>
                <a:cs typeface="Meiryo UI"/>
              </a:rPr>
              <a:t>注） 1.各社最新の財務諸表より作成。事業年度が異なるため、期間は必ずしも一致しない。  2.ここでは映画、アニメ、ゲームを「映像」と一括りにしている。</a:t>
            </a:r>
            <a:endParaRPr sz="1000" dirty="0">
              <a:latin typeface="Meiryo UI"/>
              <a:cs typeface="Meiryo UI"/>
            </a:endParaRPr>
          </a:p>
          <a:p>
            <a:pPr marL="349250">
              <a:lnSpc>
                <a:spcPct val="100000"/>
              </a:lnSpc>
            </a:pPr>
            <a:r>
              <a:rPr sz="1000" spc="-5" dirty="0">
                <a:latin typeface="Meiryo UI"/>
                <a:cs typeface="Meiryo UI"/>
              </a:rPr>
              <a:t>3.2015年7月にeBayとPayPalは分社化している。</a:t>
            </a:r>
            <a:endParaRPr sz="1000" dirty="0">
              <a:latin typeface="Meiryo UI"/>
              <a:cs typeface="Meiryo UI"/>
            </a:endParaRPr>
          </a:p>
        </p:txBody>
      </p:sp>
      <p:sp>
        <p:nvSpPr>
          <p:cNvPr id="115" name="object 108"/>
          <p:cNvSpPr/>
          <p:nvPr/>
        </p:nvSpPr>
        <p:spPr>
          <a:xfrm>
            <a:off x="1366572" y="3916080"/>
            <a:ext cx="9540240" cy="0"/>
          </a:xfrm>
          <a:custGeom>
            <a:avLst/>
            <a:gdLst/>
            <a:ahLst/>
            <a:cxnLst/>
            <a:rect l="l" t="t" r="r" b="b"/>
            <a:pathLst>
              <a:path w="9540240">
                <a:moveTo>
                  <a:pt x="9539947" y="0"/>
                </a:moveTo>
                <a:lnTo>
                  <a:pt x="0" y="0"/>
                </a:lnTo>
              </a:path>
            </a:pathLst>
          </a:custGeom>
          <a:ln w="6350">
            <a:solidFill>
              <a:srgbClr val="BEBEBE"/>
            </a:solidFill>
          </a:ln>
        </p:spPr>
        <p:txBody>
          <a:bodyPr wrap="square" lIns="0" tIns="0" rIns="0" bIns="0" rtlCol="0"/>
          <a:lstStyle/>
          <a:p>
            <a:endParaRPr/>
          </a:p>
        </p:txBody>
      </p:sp>
      <p:sp>
        <p:nvSpPr>
          <p:cNvPr id="116" name="object 109"/>
          <p:cNvSpPr txBox="1"/>
          <p:nvPr/>
        </p:nvSpPr>
        <p:spPr>
          <a:xfrm>
            <a:off x="1335027" y="3550321"/>
            <a:ext cx="723900" cy="315595"/>
          </a:xfrm>
          <a:prstGeom prst="rect">
            <a:avLst/>
          </a:prstGeom>
        </p:spPr>
        <p:txBody>
          <a:bodyPr vert="horz" wrap="square" lIns="0" tIns="0" rIns="0" bIns="0" rtlCol="0">
            <a:spAutoFit/>
          </a:bodyPr>
          <a:lstStyle/>
          <a:p>
            <a:pPr marL="12700">
              <a:lnSpc>
                <a:spcPct val="100000"/>
              </a:lnSpc>
            </a:pPr>
            <a:r>
              <a:rPr sz="2000" spc="-10" dirty="0">
                <a:latin typeface="Wingdings"/>
                <a:cs typeface="Wingdings"/>
              </a:rPr>
              <a:t></a:t>
            </a:r>
            <a:r>
              <a:rPr sz="2000" dirty="0">
                <a:latin typeface="Meiryo UI"/>
                <a:cs typeface="Meiryo UI"/>
              </a:rPr>
              <a:t>楽天</a:t>
            </a:r>
          </a:p>
        </p:txBody>
      </p:sp>
      <p:sp>
        <p:nvSpPr>
          <p:cNvPr id="117" name="object 110"/>
          <p:cNvSpPr/>
          <p:nvPr/>
        </p:nvSpPr>
        <p:spPr>
          <a:xfrm>
            <a:off x="2592972" y="3498759"/>
            <a:ext cx="360045" cy="360045"/>
          </a:xfrm>
          <a:custGeom>
            <a:avLst/>
            <a:gdLst/>
            <a:ahLst/>
            <a:cxnLst/>
            <a:rect l="l" t="t" r="r" b="b"/>
            <a:pathLst>
              <a:path w="360044" h="360045">
                <a:moveTo>
                  <a:pt x="0" y="179958"/>
                </a:moveTo>
                <a:lnTo>
                  <a:pt x="6434" y="132144"/>
                </a:lnTo>
                <a:lnTo>
                  <a:pt x="24590" y="89163"/>
                </a:lnTo>
                <a:lnTo>
                  <a:pt x="52752" y="52736"/>
                </a:lnTo>
                <a:lnTo>
                  <a:pt x="89201" y="24586"/>
                </a:lnTo>
                <a:lnTo>
                  <a:pt x="132218" y="6433"/>
                </a:lnTo>
                <a:lnTo>
                  <a:pt x="180085" y="0"/>
                </a:lnTo>
                <a:lnTo>
                  <a:pt x="227900" y="6433"/>
                </a:lnTo>
                <a:lnTo>
                  <a:pt x="270881" y="24586"/>
                </a:lnTo>
                <a:lnTo>
                  <a:pt x="307308" y="52736"/>
                </a:lnTo>
                <a:lnTo>
                  <a:pt x="335458" y="89163"/>
                </a:lnTo>
                <a:lnTo>
                  <a:pt x="353611" y="132144"/>
                </a:lnTo>
                <a:lnTo>
                  <a:pt x="360045" y="179958"/>
                </a:lnTo>
                <a:lnTo>
                  <a:pt x="353611" y="227826"/>
                </a:lnTo>
                <a:lnTo>
                  <a:pt x="335458" y="270843"/>
                </a:lnTo>
                <a:lnTo>
                  <a:pt x="307308" y="307292"/>
                </a:lnTo>
                <a:lnTo>
                  <a:pt x="270881" y="335454"/>
                </a:lnTo>
                <a:lnTo>
                  <a:pt x="227900" y="353610"/>
                </a:lnTo>
                <a:lnTo>
                  <a:pt x="180085" y="360044"/>
                </a:lnTo>
                <a:lnTo>
                  <a:pt x="132218" y="353610"/>
                </a:lnTo>
                <a:lnTo>
                  <a:pt x="89201" y="335454"/>
                </a:lnTo>
                <a:lnTo>
                  <a:pt x="52752" y="307292"/>
                </a:lnTo>
                <a:lnTo>
                  <a:pt x="24590" y="270843"/>
                </a:lnTo>
                <a:lnTo>
                  <a:pt x="6434" y="227826"/>
                </a:lnTo>
                <a:lnTo>
                  <a:pt x="0" y="179958"/>
                </a:lnTo>
                <a:close/>
              </a:path>
            </a:pathLst>
          </a:custGeom>
          <a:ln w="9525">
            <a:solidFill>
              <a:srgbClr val="4F81BC"/>
            </a:solidFill>
          </a:ln>
        </p:spPr>
        <p:txBody>
          <a:bodyPr wrap="square" lIns="0" tIns="0" rIns="0" bIns="0" rtlCol="0"/>
          <a:lstStyle/>
          <a:p>
            <a:endParaRPr/>
          </a:p>
        </p:txBody>
      </p:sp>
      <p:sp>
        <p:nvSpPr>
          <p:cNvPr id="118" name="object 111"/>
          <p:cNvSpPr/>
          <p:nvPr/>
        </p:nvSpPr>
        <p:spPr>
          <a:xfrm>
            <a:off x="2594134" y="3498759"/>
            <a:ext cx="358140" cy="359410"/>
          </a:xfrm>
          <a:custGeom>
            <a:avLst/>
            <a:gdLst/>
            <a:ahLst/>
            <a:cxnLst/>
            <a:rect l="l" t="t" r="r" b="b"/>
            <a:pathLst>
              <a:path w="358139" h="359410">
                <a:moveTo>
                  <a:pt x="106153" y="15366"/>
                </a:moveTo>
                <a:lnTo>
                  <a:pt x="64981" y="40569"/>
                </a:lnTo>
                <a:lnTo>
                  <a:pt x="32982" y="74534"/>
                </a:lnTo>
                <a:lnTo>
                  <a:pt x="11030" y="114998"/>
                </a:lnTo>
                <a:lnTo>
                  <a:pt x="0" y="159695"/>
                </a:lnTo>
                <a:lnTo>
                  <a:pt x="766" y="206360"/>
                </a:lnTo>
                <a:lnTo>
                  <a:pt x="14205" y="252729"/>
                </a:lnTo>
                <a:lnTo>
                  <a:pt x="39461" y="293901"/>
                </a:lnTo>
                <a:lnTo>
                  <a:pt x="73462" y="325900"/>
                </a:lnTo>
                <a:lnTo>
                  <a:pt x="113947" y="347852"/>
                </a:lnTo>
                <a:lnTo>
                  <a:pt x="158655" y="358883"/>
                </a:lnTo>
                <a:lnTo>
                  <a:pt x="205325" y="358116"/>
                </a:lnTo>
                <a:lnTo>
                  <a:pt x="251695" y="344677"/>
                </a:lnTo>
                <a:lnTo>
                  <a:pt x="292866" y="319422"/>
                </a:lnTo>
                <a:lnTo>
                  <a:pt x="324861" y="285420"/>
                </a:lnTo>
                <a:lnTo>
                  <a:pt x="346802" y="244935"/>
                </a:lnTo>
                <a:lnTo>
                  <a:pt x="357810" y="200227"/>
                </a:lnTo>
                <a:lnTo>
                  <a:pt x="357462" y="179958"/>
                </a:lnTo>
                <a:lnTo>
                  <a:pt x="178924" y="179958"/>
                </a:lnTo>
                <a:lnTo>
                  <a:pt x="106153" y="15366"/>
                </a:lnTo>
                <a:close/>
              </a:path>
              <a:path w="358139" h="359410">
                <a:moveTo>
                  <a:pt x="178924" y="0"/>
                </a:moveTo>
                <a:lnTo>
                  <a:pt x="178924" y="179958"/>
                </a:lnTo>
                <a:lnTo>
                  <a:pt x="357462" y="179958"/>
                </a:lnTo>
                <a:lnTo>
                  <a:pt x="343516" y="107187"/>
                </a:lnTo>
                <a:lnTo>
                  <a:pt x="315655" y="62954"/>
                </a:lnTo>
                <a:lnTo>
                  <a:pt x="277126" y="29162"/>
                </a:lnTo>
                <a:lnTo>
                  <a:pt x="230644" y="7586"/>
                </a:lnTo>
                <a:lnTo>
                  <a:pt x="178924" y="0"/>
                </a:lnTo>
                <a:close/>
              </a:path>
            </a:pathLst>
          </a:custGeom>
          <a:solidFill>
            <a:srgbClr val="375F92"/>
          </a:solidFill>
        </p:spPr>
        <p:txBody>
          <a:bodyPr wrap="square" lIns="0" tIns="0" rIns="0" bIns="0" rtlCol="0"/>
          <a:lstStyle/>
          <a:p>
            <a:endParaRPr/>
          </a:p>
        </p:txBody>
      </p:sp>
      <p:sp>
        <p:nvSpPr>
          <p:cNvPr id="119" name="object 112"/>
          <p:cNvSpPr/>
          <p:nvPr/>
        </p:nvSpPr>
        <p:spPr>
          <a:xfrm>
            <a:off x="2594134" y="3498759"/>
            <a:ext cx="358140" cy="359410"/>
          </a:xfrm>
          <a:custGeom>
            <a:avLst/>
            <a:gdLst/>
            <a:ahLst/>
            <a:cxnLst/>
            <a:rect l="l" t="t" r="r" b="b"/>
            <a:pathLst>
              <a:path w="358139" h="359410">
                <a:moveTo>
                  <a:pt x="106153" y="15366"/>
                </a:moveTo>
                <a:lnTo>
                  <a:pt x="64981" y="40569"/>
                </a:lnTo>
                <a:lnTo>
                  <a:pt x="32982" y="74534"/>
                </a:lnTo>
                <a:lnTo>
                  <a:pt x="11030" y="114998"/>
                </a:lnTo>
                <a:lnTo>
                  <a:pt x="0" y="159695"/>
                </a:lnTo>
                <a:lnTo>
                  <a:pt x="766" y="206360"/>
                </a:lnTo>
                <a:lnTo>
                  <a:pt x="14205" y="252729"/>
                </a:lnTo>
                <a:lnTo>
                  <a:pt x="39461" y="293901"/>
                </a:lnTo>
                <a:lnTo>
                  <a:pt x="73462" y="325900"/>
                </a:lnTo>
                <a:lnTo>
                  <a:pt x="113947" y="347852"/>
                </a:lnTo>
                <a:lnTo>
                  <a:pt x="158655" y="358883"/>
                </a:lnTo>
                <a:lnTo>
                  <a:pt x="205325" y="358116"/>
                </a:lnTo>
                <a:lnTo>
                  <a:pt x="251695" y="344677"/>
                </a:lnTo>
                <a:lnTo>
                  <a:pt x="292866" y="319422"/>
                </a:lnTo>
                <a:lnTo>
                  <a:pt x="324861" y="285420"/>
                </a:lnTo>
                <a:lnTo>
                  <a:pt x="346802" y="244935"/>
                </a:lnTo>
                <a:lnTo>
                  <a:pt x="357810" y="200227"/>
                </a:lnTo>
                <a:lnTo>
                  <a:pt x="357008" y="153557"/>
                </a:lnTo>
                <a:lnTo>
                  <a:pt x="343516" y="107187"/>
                </a:lnTo>
                <a:lnTo>
                  <a:pt x="315655" y="62954"/>
                </a:lnTo>
                <a:lnTo>
                  <a:pt x="277126" y="29162"/>
                </a:lnTo>
                <a:lnTo>
                  <a:pt x="230644" y="7586"/>
                </a:lnTo>
                <a:lnTo>
                  <a:pt x="178924" y="0"/>
                </a:lnTo>
                <a:lnTo>
                  <a:pt x="178924" y="179958"/>
                </a:lnTo>
                <a:lnTo>
                  <a:pt x="106153" y="15366"/>
                </a:lnTo>
                <a:close/>
              </a:path>
            </a:pathLst>
          </a:custGeom>
          <a:ln w="3175">
            <a:solidFill>
              <a:srgbClr val="375F92"/>
            </a:solidFill>
          </a:ln>
        </p:spPr>
        <p:txBody>
          <a:bodyPr wrap="square" lIns="0" tIns="0" rIns="0" bIns="0" rtlCol="0"/>
          <a:lstStyle/>
          <a:p>
            <a:endParaRPr/>
          </a:p>
        </p:txBody>
      </p:sp>
      <p:sp>
        <p:nvSpPr>
          <p:cNvPr id="120" name="object 113"/>
          <p:cNvSpPr/>
          <p:nvPr/>
        </p:nvSpPr>
        <p:spPr>
          <a:xfrm>
            <a:off x="3364497" y="1465058"/>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solidFill>
            <a:srgbClr val="943735"/>
          </a:solidFill>
        </p:spPr>
        <p:txBody>
          <a:bodyPr wrap="square" lIns="0" tIns="0" rIns="0" bIns="0" rtlCol="0"/>
          <a:lstStyle/>
          <a:p>
            <a:endParaRPr/>
          </a:p>
        </p:txBody>
      </p:sp>
      <p:sp>
        <p:nvSpPr>
          <p:cNvPr id="121" name="object 114"/>
          <p:cNvSpPr/>
          <p:nvPr/>
        </p:nvSpPr>
        <p:spPr>
          <a:xfrm>
            <a:off x="3364497" y="1465058"/>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ln w="3175">
            <a:solidFill>
              <a:srgbClr val="943735"/>
            </a:solidFill>
          </a:ln>
        </p:spPr>
        <p:txBody>
          <a:bodyPr wrap="square" lIns="0" tIns="0" rIns="0" bIns="0" rtlCol="0"/>
          <a:lstStyle/>
          <a:p>
            <a:endParaRPr/>
          </a:p>
        </p:txBody>
      </p:sp>
      <p:sp>
        <p:nvSpPr>
          <p:cNvPr id="122" name="object 115"/>
          <p:cNvSpPr/>
          <p:nvPr/>
        </p:nvSpPr>
        <p:spPr>
          <a:xfrm>
            <a:off x="3364497" y="1602726"/>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solidFill>
            <a:srgbClr val="D99593"/>
          </a:solidFill>
        </p:spPr>
        <p:txBody>
          <a:bodyPr wrap="square" lIns="0" tIns="0" rIns="0" bIns="0" rtlCol="0"/>
          <a:lstStyle/>
          <a:p>
            <a:endParaRPr/>
          </a:p>
        </p:txBody>
      </p:sp>
      <p:sp>
        <p:nvSpPr>
          <p:cNvPr id="123" name="object 116"/>
          <p:cNvSpPr/>
          <p:nvPr/>
        </p:nvSpPr>
        <p:spPr>
          <a:xfrm>
            <a:off x="3364497" y="1602726"/>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ln w="3175">
            <a:solidFill>
              <a:srgbClr val="D99593"/>
            </a:solidFill>
          </a:ln>
        </p:spPr>
        <p:txBody>
          <a:bodyPr wrap="square" lIns="0" tIns="0" rIns="0" bIns="0" rtlCol="0"/>
          <a:lstStyle/>
          <a:p>
            <a:endParaRPr/>
          </a:p>
        </p:txBody>
      </p:sp>
      <p:sp>
        <p:nvSpPr>
          <p:cNvPr id="124" name="object 117"/>
          <p:cNvSpPr/>
          <p:nvPr/>
        </p:nvSpPr>
        <p:spPr>
          <a:xfrm>
            <a:off x="3364497" y="1742426"/>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solidFill>
            <a:srgbClr val="F1DCDB"/>
          </a:solidFill>
        </p:spPr>
        <p:txBody>
          <a:bodyPr wrap="square" lIns="0" tIns="0" rIns="0" bIns="0" rtlCol="0"/>
          <a:lstStyle/>
          <a:p>
            <a:endParaRPr/>
          </a:p>
        </p:txBody>
      </p:sp>
      <p:sp>
        <p:nvSpPr>
          <p:cNvPr id="125" name="object 118"/>
          <p:cNvSpPr/>
          <p:nvPr/>
        </p:nvSpPr>
        <p:spPr>
          <a:xfrm>
            <a:off x="3364497" y="1742426"/>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ln w="3175">
            <a:solidFill>
              <a:srgbClr val="F1DCDB"/>
            </a:solidFill>
          </a:ln>
        </p:spPr>
        <p:txBody>
          <a:bodyPr wrap="square" lIns="0" tIns="0" rIns="0" bIns="0" rtlCol="0"/>
          <a:lstStyle/>
          <a:p>
            <a:endParaRPr/>
          </a:p>
        </p:txBody>
      </p:sp>
      <p:sp>
        <p:nvSpPr>
          <p:cNvPr id="126" name="object 119"/>
          <p:cNvSpPr/>
          <p:nvPr/>
        </p:nvSpPr>
        <p:spPr>
          <a:xfrm>
            <a:off x="3366021" y="1880602"/>
            <a:ext cx="108585" cy="108585"/>
          </a:xfrm>
          <a:custGeom>
            <a:avLst/>
            <a:gdLst/>
            <a:ahLst/>
            <a:cxnLst/>
            <a:rect l="l" t="t" r="r" b="b"/>
            <a:pathLst>
              <a:path w="108585" h="108585">
                <a:moveTo>
                  <a:pt x="0" y="107999"/>
                </a:moveTo>
                <a:lnTo>
                  <a:pt x="107999" y="107999"/>
                </a:lnTo>
                <a:lnTo>
                  <a:pt x="107999" y="0"/>
                </a:lnTo>
                <a:lnTo>
                  <a:pt x="0" y="0"/>
                </a:lnTo>
                <a:lnTo>
                  <a:pt x="0" y="107999"/>
                </a:lnTo>
                <a:close/>
              </a:path>
            </a:pathLst>
          </a:custGeom>
          <a:ln w="9525">
            <a:solidFill>
              <a:srgbClr val="C0504D"/>
            </a:solidFill>
          </a:ln>
        </p:spPr>
        <p:txBody>
          <a:bodyPr wrap="square" lIns="0" tIns="0" rIns="0" bIns="0" rtlCol="0"/>
          <a:lstStyle/>
          <a:p>
            <a:endParaRPr/>
          </a:p>
        </p:txBody>
      </p:sp>
      <p:sp>
        <p:nvSpPr>
          <p:cNvPr id="127" name="object 120"/>
          <p:cNvSpPr/>
          <p:nvPr/>
        </p:nvSpPr>
        <p:spPr>
          <a:xfrm>
            <a:off x="2596030" y="3126267"/>
            <a:ext cx="179705" cy="238760"/>
          </a:xfrm>
          <a:custGeom>
            <a:avLst/>
            <a:gdLst/>
            <a:ahLst/>
            <a:cxnLst/>
            <a:rect l="l" t="t" r="r" b="b"/>
            <a:pathLst>
              <a:path w="179705" h="238760">
                <a:moveTo>
                  <a:pt x="16119" y="0"/>
                </a:moveTo>
                <a:lnTo>
                  <a:pt x="1780" y="45863"/>
                </a:lnTo>
                <a:lnTo>
                  <a:pt x="0" y="92291"/>
                </a:lnTo>
                <a:lnTo>
                  <a:pt x="9960" y="137033"/>
                </a:lnTo>
                <a:lnTo>
                  <a:pt x="30842" y="177837"/>
                </a:lnTo>
                <a:lnTo>
                  <a:pt x="61827" y="212454"/>
                </a:lnTo>
                <a:lnTo>
                  <a:pt x="102098" y="238633"/>
                </a:lnTo>
                <a:lnTo>
                  <a:pt x="179314" y="75946"/>
                </a:lnTo>
                <a:lnTo>
                  <a:pt x="16119" y="0"/>
                </a:lnTo>
                <a:close/>
              </a:path>
            </a:pathLst>
          </a:custGeom>
          <a:solidFill>
            <a:srgbClr val="375F92"/>
          </a:solidFill>
        </p:spPr>
        <p:txBody>
          <a:bodyPr wrap="square" lIns="0" tIns="0" rIns="0" bIns="0" rtlCol="0"/>
          <a:lstStyle/>
          <a:p>
            <a:endParaRPr/>
          </a:p>
        </p:txBody>
      </p:sp>
      <p:sp>
        <p:nvSpPr>
          <p:cNvPr id="128" name="object 121"/>
          <p:cNvSpPr/>
          <p:nvPr/>
        </p:nvSpPr>
        <p:spPr>
          <a:xfrm>
            <a:off x="2596030" y="3126267"/>
            <a:ext cx="179705" cy="238760"/>
          </a:xfrm>
          <a:custGeom>
            <a:avLst/>
            <a:gdLst/>
            <a:ahLst/>
            <a:cxnLst/>
            <a:rect l="l" t="t" r="r" b="b"/>
            <a:pathLst>
              <a:path w="179705" h="238760">
                <a:moveTo>
                  <a:pt x="16119" y="0"/>
                </a:moveTo>
                <a:lnTo>
                  <a:pt x="1780" y="45863"/>
                </a:lnTo>
                <a:lnTo>
                  <a:pt x="0" y="92291"/>
                </a:lnTo>
                <a:lnTo>
                  <a:pt x="9960" y="137033"/>
                </a:lnTo>
                <a:lnTo>
                  <a:pt x="30842" y="177837"/>
                </a:lnTo>
                <a:lnTo>
                  <a:pt x="61827" y="212454"/>
                </a:lnTo>
                <a:lnTo>
                  <a:pt x="102098" y="238633"/>
                </a:lnTo>
                <a:lnTo>
                  <a:pt x="179314" y="75946"/>
                </a:lnTo>
                <a:lnTo>
                  <a:pt x="16119" y="0"/>
                </a:lnTo>
                <a:close/>
              </a:path>
            </a:pathLst>
          </a:custGeom>
          <a:ln w="3175">
            <a:solidFill>
              <a:srgbClr val="375F92"/>
            </a:solidFill>
          </a:ln>
        </p:spPr>
        <p:txBody>
          <a:bodyPr wrap="square" lIns="0" tIns="0" rIns="0" bIns="0" rtlCol="0"/>
          <a:lstStyle/>
          <a:p>
            <a:endParaRPr/>
          </a:p>
        </p:txBody>
      </p:sp>
      <p:sp>
        <p:nvSpPr>
          <p:cNvPr id="129" name="object 122"/>
          <p:cNvSpPr/>
          <p:nvPr/>
        </p:nvSpPr>
        <p:spPr>
          <a:xfrm>
            <a:off x="5527561" y="3459566"/>
            <a:ext cx="904240" cy="432434"/>
          </a:xfrm>
          <a:custGeom>
            <a:avLst/>
            <a:gdLst/>
            <a:ahLst/>
            <a:cxnLst/>
            <a:rect l="l" t="t" r="r" b="b"/>
            <a:pathLst>
              <a:path w="904239"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130" name="object 123"/>
          <p:cNvSpPr txBox="1"/>
          <p:nvPr/>
        </p:nvSpPr>
        <p:spPr>
          <a:xfrm>
            <a:off x="5536324" y="3454181"/>
            <a:ext cx="705485" cy="469265"/>
          </a:xfrm>
          <a:prstGeom prst="rect">
            <a:avLst/>
          </a:prstGeom>
        </p:spPr>
        <p:txBody>
          <a:bodyPr vert="horz" wrap="square" lIns="0" tIns="0" rIns="0" bIns="0" rtlCol="0">
            <a:spAutoFit/>
          </a:bodyPr>
          <a:lstStyle/>
          <a:p>
            <a:pPr marL="12700">
              <a:lnSpc>
                <a:spcPct val="100000"/>
              </a:lnSpc>
            </a:pPr>
            <a:r>
              <a:rPr sz="1000" spc="-50" dirty="0">
                <a:latin typeface="Arial"/>
                <a:cs typeface="Arial"/>
              </a:rPr>
              <a:t>•</a:t>
            </a:r>
            <a:r>
              <a:rPr sz="1000" spc="-50" dirty="0" err="1">
                <a:latin typeface="Meiryo UI"/>
                <a:cs typeface="Meiryo UI"/>
              </a:rPr>
              <a:t>楽天</a:t>
            </a:r>
            <a:r>
              <a:rPr lang="ja-JP" altLang="en-US" sz="1000" spc="-50" dirty="0">
                <a:latin typeface="Meiryo UI"/>
                <a:cs typeface="Meiryo UI"/>
              </a:rPr>
              <a:t>市</a:t>
            </a:r>
            <a:r>
              <a:rPr sz="1000" spc="-50" dirty="0">
                <a:latin typeface="Meiryo UI"/>
                <a:cs typeface="Meiryo UI"/>
              </a:rPr>
              <a:t>場</a:t>
            </a:r>
            <a:endParaRPr sz="1000" dirty="0">
              <a:latin typeface="Meiryo UI"/>
              <a:cs typeface="Meiryo UI"/>
            </a:endParaRPr>
          </a:p>
          <a:p>
            <a:pPr marL="12700">
              <a:lnSpc>
                <a:spcPct val="100000"/>
              </a:lnSpc>
            </a:pPr>
            <a:r>
              <a:rPr sz="1000" spc="-5" dirty="0">
                <a:latin typeface="Arial"/>
                <a:cs typeface="Arial"/>
              </a:rPr>
              <a:t>•</a:t>
            </a:r>
            <a:r>
              <a:rPr sz="1000" spc="-5" dirty="0">
                <a:latin typeface="Meiryo UI"/>
                <a:cs typeface="Meiryo UI"/>
              </a:rPr>
              <a:t>楽天ｵｰｸｼｮﾝ</a:t>
            </a:r>
            <a:endParaRPr sz="1000" dirty="0">
              <a:latin typeface="Meiryo UI"/>
              <a:cs typeface="Meiryo UI"/>
            </a:endParaRPr>
          </a:p>
          <a:p>
            <a:pPr marL="12700">
              <a:lnSpc>
                <a:spcPct val="100000"/>
              </a:lnSpc>
            </a:pPr>
            <a:r>
              <a:rPr sz="1000" spc="-5" dirty="0">
                <a:latin typeface="Arial"/>
                <a:cs typeface="Arial"/>
              </a:rPr>
              <a:t>•</a:t>
            </a:r>
            <a:r>
              <a:rPr sz="1000" spc="-5" dirty="0">
                <a:latin typeface="Meiryo UI"/>
                <a:cs typeface="Meiryo UI"/>
              </a:rPr>
              <a:t>楽天ﾌﾞｯｸｽ</a:t>
            </a:r>
            <a:endParaRPr sz="1000" dirty="0">
              <a:latin typeface="Meiryo UI"/>
              <a:cs typeface="Meiryo UI"/>
            </a:endParaRPr>
          </a:p>
        </p:txBody>
      </p:sp>
      <p:sp>
        <p:nvSpPr>
          <p:cNvPr id="131" name="object 124"/>
          <p:cNvSpPr/>
          <p:nvPr/>
        </p:nvSpPr>
        <p:spPr>
          <a:xfrm>
            <a:off x="7555117" y="3465789"/>
            <a:ext cx="468630" cy="432434"/>
          </a:xfrm>
          <a:custGeom>
            <a:avLst/>
            <a:gdLst/>
            <a:ahLst/>
            <a:cxnLst/>
            <a:rect l="l" t="t" r="r" b="b"/>
            <a:pathLst>
              <a:path w="468629" h="432435">
                <a:moveTo>
                  <a:pt x="0" y="432003"/>
                </a:moveTo>
                <a:lnTo>
                  <a:pt x="468591" y="432003"/>
                </a:lnTo>
                <a:lnTo>
                  <a:pt x="468591" y="0"/>
                </a:lnTo>
                <a:lnTo>
                  <a:pt x="0" y="0"/>
                </a:lnTo>
                <a:lnTo>
                  <a:pt x="0" y="432003"/>
                </a:lnTo>
                <a:close/>
              </a:path>
            </a:pathLst>
          </a:custGeom>
          <a:solidFill>
            <a:srgbClr val="DBEDF4"/>
          </a:solidFill>
        </p:spPr>
        <p:txBody>
          <a:bodyPr wrap="square" lIns="0" tIns="0" rIns="0" bIns="0" rtlCol="0"/>
          <a:lstStyle/>
          <a:p>
            <a:endParaRPr/>
          </a:p>
        </p:txBody>
      </p:sp>
      <p:sp>
        <p:nvSpPr>
          <p:cNvPr id="132" name="object 125"/>
          <p:cNvSpPr/>
          <p:nvPr/>
        </p:nvSpPr>
        <p:spPr>
          <a:xfrm>
            <a:off x="8066165" y="3462360"/>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133" name="object 126"/>
          <p:cNvSpPr txBox="1"/>
          <p:nvPr/>
        </p:nvSpPr>
        <p:spPr>
          <a:xfrm>
            <a:off x="7097790" y="3512093"/>
            <a:ext cx="1329055"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5" dirty="0">
                <a:latin typeface="Meiryo UI"/>
                <a:cs typeface="Meiryo UI"/>
              </a:rPr>
              <a:t>楽天Ko</a:t>
            </a:r>
            <a:r>
              <a:rPr sz="1000" spc="-15" dirty="0">
                <a:latin typeface="Meiryo UI"/>
                <a:cs typeface="Meiryo UI"/>
              </a:rPr>
              <a:t>b</a:t>
            </a:r>
            <a:r>
              <a:rPr sz="1000" spc="-10" dirty="0">
                <a:latin typeface="Meiryo UI"/>
                <a:cs typeface="Meiryo UI"/>
              </a:rPr>
              <a:t>o</a:t>
            </a:r>
            <a:r>
              <a:rPr sz="1000" spc="-5" dirty="0">
                <a:latin typeface="Meiryo UI"/>
                <a:cs typeface="Meiryo UI"/>
              </a:rPr>
              <a:t>電子書籍</a:t>
            </a:r>
            <a:r>
              <a:rPr sz="1000" dirty="0">
                <a:latin typeface="Meiryo UI"/>
                <a:cs typeface="Meiryo UI"/>
              </a:rPr>
              <a:t>ｽﾄ</a:t>
            </a:r>
            <a:r>
              <a:rPr sz="1000" spc="-5" dirty="0">
                <a:latin typeface="Meiryo UI"/>
                <a:cs typeface="Meiryo UI"/>
              </a:rPr>
              <a:t>ｱ</a:t>
            </a:r>
            <a:endParaRPr sz="1000">
              <a:latin typeface="Meiryo UI"/>
              <a:cs typeface="Meiryo UI"/>
            </a:endParaRPr>
          </a:p>
        </p:txBody>
      </p:sp>
      <p:sp>
        <p:nvSpPr>
          <p:cNvPr id="134" name="object 127"/>
          <p:cNvSpPr txBox="1"/>
          <p:nvPr/>
        </p:nvSpPr>
        <p:spPr>
          <a:xfrm>
            <a:off x="8113662" y="3682528"/>
            <a:ext cx="769620"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5" dirty="0">
                <a:latin typeface="Meiryo UI"/>
                <a:cs typeface="Meiryo UI"/>
              </a:rPr>
              <a:t>楽天</a:t>
            </a:r>
            <a:r>
              <a:rPr sz="1000" dirty="0">
                <a:latin typeface="Meiryo UI"/>
                <a:cs typeface="Meiryo UI"/>
              </a:rPr>
              <a:t>ｽﾏｰﾄﾍﾟ</a:t>
            </a:r>
            <a:r>
              <a:rPr sz="1000" spc="-5" dirty="0">
                <a:latin typeface="Meiryo UI"/>
                <a:cs typeface="Meiryo UI"/>
              </a:rPr>
              <a:t>ｲ</a:t>
            </a:r>
            <a:endParaRPr sz="1000">
              <a:latin typeface="Meiryo UI"/>
              <a:cs typeface="Meiryo UI"/>
            </a:endParaRPr>
          </a:p>
        </p:txBody>
      </p:sp>
      <p:sp>
        <p:nvSpPr>
          <p:cNvPr id="135" name="object 128"/>
          <p:cNvSpPr/>
          <p:nvPr/>
        </p:nvSpPr>
        <p:spPr>
          <a:xfrm>
            <a:off x="2720353" y="3682273"/>
            <a:ext cx="53340" cy="180340"/>
          </a:xfrm>
          <a:custGeom>
            <a:avLst/>
            <a:gdLst/>
            <a:ahLst/>
            <a:cxnLst/>
            <a:rect l="l" t="t" r="r" b="b"/>
            <a:pathLst>
              <a:path w="53340" h="180339">
                <a:moveTo>
                  <a:pt x="52959" y="0"/>
                </a:moveTo>
                <a:lnTo>
                  <a:pt x="0" y="179958"/>
                </a:lnTo>
              </a:path>
            </a:pathLst>
          </a:custGeom>
          <a:ln w="6350">
            <a:solidFill>
              <a:srgbClr val="FFFFFF"/>
            </a:solidFill>
            <a:prstDash val="dash"/>
          </a:ln>
        </p:spPr>
        <p:txBody>
          <a:bodyPr wrap="square" lIns="0" tIns="0" rIns="0" bIns="0" rtlCol="0"/>
          <a:lstStyle/>
          <a:p>
            <a:endParaRPr/>
          </a:p>
        </p:txBody>
      </p:sp>
      <p:sp>
        <p:nvSpPr>
          <p:cNvPr id="136" name="object 129"/>
          <p:cNvSpPr/>
          <p:nvPr/>
        </p:nvSpPr>
        <p:spPr>
          <a:xfrm>
            <a:off x="2782838" y="5602488"/>
            <a:ext cx="180340" cy="36195"/>
          </a:xfrm>
          <a:custGeom>
            <a:avLst/>
            <a:gdLst/>
            <a:ahLst/>
            <a:cxnLst/>
            <a:rect l="l" t="t" r="r" b="b"/>
            <a:pathLst>
              <a:path w="180339" h="36195">
                <a:moveTo>
                  <a:pt x="0" y="0"/>
                </a:moveTo>
                <a:lnTo>
                  <a:pt x="179958" y="35991"/>
                </a:lnTo>
              </a:path>
            </a:pathLst>
          </a:custGeom>
          <a:ln w="6350">
            <a:solidFill>
              <a:srgbClr val="FFFFFF"/>
            </a:solidFill>
            <a:prstDash val="dash"/>
          </a:ln>
        </p:spPr>
        <p:txBody>
          <a:bodyPr wrap="square" lIns="0" tIns="0" rIns="0" bIns="0" rtlCol="0"/>
          <a:lstStyle/>
          <a:p>
            <a:endParaRPr/>
          </a:p>
        </p:txBody>
      </p:sp>
      <p:sp>
        <p:nvSpPr>
          <p:cNvPr id="137" name="object 130"/>
          <p:cNvSpPr/>
          <p:nvPr/>
        </p:nvSpPr>
        <p:spPr>
          <a:xfrm>
            <a:off x="3459112" y="2105187"/>
            <a:ext cx="360045" cy="360045"/>
          </a:xfrm>
          <a:custGeom>
            <a:avLst/>
            <a:gdLst/>
            <a:ahLst/>
            <a:cxnLst/>
            <a:rect l="l" t="t" r="r" b="b"/>
            <a:pathLst>
              <a:path w="360044" h="360044">
                <a:moveTo>
                  <a:pt x="0" y="179959"/>
                </a:moveTo>
                <a:lnTo>
                  <a:pt x="6424" y="132144"/>
                </a:lnTo>
                <a:lnTo>
                  <a:pt x="24558" y="89163"/>
                </a:lnTo>
                <a:lnTo>
                  <a:pt x="52689" y="52736"/>
                </a:lnTo>
                <a:lnTo>
                  <a:pt x="89106" y="24586"/>
                </a:lnTo>
                <a:lnTo>
                  <a:pt x="132100" y="6433"/>
                </a:lnTo>
                <a:lnTo>
                  <a:pt x="179958" y="0"/>
                </a:lnTo>
                <a:lnTo>
                  <a:pt x="227817" y="6433"/>
                </a:lnTo>
                <a:lnTo>
                  <a:pt x="270811" y="24586"/>
                </a:lnTo>
                <a:lnTo>
                  <a:pt x="307228" y="52736"/>
                </a:lnTo>
                <a:lnTo>
                  <a:pt x="335359" y="89163"/>
                </a:lnTo>
                <a:lnTo>
                  <a:pt x="353493" y="132144"/>
                </a:lnTo>
                <a:lnTo>
                  <a:pt x="359918" y="179959"/>
                </a:lnTo>
                <a:lnTo>
                  <a:pt x="353493" y="227826"/>
                </a:lnTo>
                <a:lnTo>
                  <a:pt x="335359" y="270843"/>
                </a:lnTo>
                <a:lnTo>
                  <a:pt x="307228" y="307292"/>
                </a:lnTo>
                <a:lnTo>
                  <a:pt x="270811" y="335454"/>
                </a:lnTo>
                <a:lnTo>
                  <a:pt x="227817" y="353610"/>
                </a:lnTo>
                <a:lnTo>
                  <a:pt x="179958" y="360045"/>
                </a:lnTo>
                <a:lnTo>
                  <a:pt x="132100" y="353610"/>
                </a:lnTo>
                <a:lnTo>
                  <a:pt x="89106" y="335454"/>
                </a:lnTo>
                <a:lnTo>
                  <a:pt x="52689" y="307292"/>
                </a:lnTo>
                <a:lnTo>
                  <a:pt x="24558" y="270843"/>
                </a:lnTo>
                <a:lnTo>
                  <a:pt x="6424" y="227826"/>
                </a:lnTo>
                <a:lnTo>
                  <a:pt x="0" y="179959"/>
                </a:lnTo>
                <a:close/>
              </a:path>
            </a:pathLst>
          </a:custGeom>
          <a:ln w="9525">
            <a:solidFill>
              <a:srgbClr val="C0504D"/>
            </a:solidFill>
          </a:ln>
        </p:spPr>
        <p:txBody>
          <a:bodyPr wrap="square" lIns="0" tIns="0" rIns="0" bIns="0" rtlCol="0"/>
          <a:lstStyle/>
          <a:p>
            <a:endParaRPr/>
          </a:p>
        </p:txBody>
      </p:sp>
      <p:sp>
        <p:nvSpPr>
          <p:cNvPr id="138" name="object 131"/>
          <p:cNvSpPr/>
          <p:nvPr/>
        </p:nvSpPr>
        <p:spPr>
          <a:xfrm>
            <a:off x="3458478" y="2105187"/>
            <a:ext cx="360045" cy="360045"/>
          </a:xfrm>
          <a:custGeom>
            <a:avLst/>
            <a:gdLst/>
            <a:ahLst/>
            <a:cxnLst/>
            <a:rect l="l" t="t" r="r" b="b"/>
            <a:pathLst>
              <a:path w="360044" h="360044">
                <a:moveTo>
                  <a:pt x="179959" y="0"/>
                </a:moveTo>
                <a:lnTo>
                  <a:pt x="179959" y="179959"/>
                </a:lnTo>
                <a:lnTo>
                  <a:pt x="0" y="184150"/>
                </a:lnTo>
                <a:lnTo>
                  <a:pt x="7581" y="231856"/>
                </a:lnTo>
                <a:lnTo>
                  <a:pt x="26745" y="274423"/>
                </a:lnTo>
                <a:lnTo>
                  <a:pt x="55737" y="310181"/>
                </a:lnTo>
                <a:lnTo>
                  <a:pt x="92804" y="337462"/>
                </a:lnTo>
                <a:lnTo>
                  <a:pt x="136192" y="354597"/>
                </a:lnTo>
                <a:lnTo>
                  <a:pt x="184150" y="359917"/>
                </a:lnTo>
                <a:lnTo>
                  <a:pt x="231856" y="352389"/>
                </a:lnTo>
                <a:lnTo>
                  <a:pt x="274423" y="333262"/>
                </a:lnTo>
                <a:lnTo>
                  <a:pt x="310181" y="304291"/>
                </a:lnTo>
                <a:lnTo>
                  <a:pt x="337462" y="267236"/>
                </a:lnTo>
                <a:lnTo>
                  <a:pt x="354597" y="223851"/>
                </a:lnTo>
                <a:lnTo>
                  <a:pt x="359918" y="175895"/>
                </a:lnTo>
                <a:lnTo>
                  <a:pt x="352629" y="128910"/>
                </a:lnTo>
                <a:lnTo>
                  <a:pt x="334033" y="86830"/>
                </a:lnTo>
                <a:lnTo>
                  <a:pt x="305800" y="51276"/>
                </a:lnTo>
                <a:lnTo>
                  <a:pt x="269597" y="23871"/>
                </a:lnTo>
                <a:lnTo>
                  <a:pt x="227094" y="6238"/>
                </a:lnTo>
                <a:lnTo>
                  <a:pt x="179959" y="0"/>
                </a:lnTo>
                <a:close/>
              </a:path>
            </a:pathLst>
          </a:custGeom>
          <a:solidFill>
            <a:srgbClr val="F1DCDB"/>
          </a:solidFill>
        </p:spPr>
        <p:txBody>
          <a:bodyPr wrap="square" lIns="0" tIns="0" rIns="0" bIns="0" rtlCol="0"/>
          <a:lstStyle/>
          <a:p>
            <a:endParaRPr/>
          </a:p>
        </p:txBody>
      </p:sp>
      <p:sp>
        <p:nvSpPr>
          <p:cNvPr id="139" name="object 132"/>
          <p:cNvSpPr/>
          <p:nvPr/>
        </p:nvSpPr>
        <p:spPr>
          <a:xfrm>
            <a:off x="3458478" y="2105187"/>
            <a:ext cx="360045" cy="360045"/>
          </a:xfrm>
          <a:custGeom>
            <a:avLst/>
            <a:gdLst/>
            <a:ahLst/>
            <a:cxnLst/>
            <a:rect l="l" t="t" r="r" b="b"/>
            <a:pathLst>
              <a:path w="360044" h="360044">
                <a:moveTo>
                  <a:pt x="0" y="184150"/>
                </a:moveTo>
                <a:lnTo>
                  <a:pt x="7581" y="231856"/>
                </a:lnTo>
                <a:lnTo>
                  <a:pt x="26745" y="274423"/>
                </a:lnTo>
                <a:lnTo>
                  <a:pt x="55737" y="310181"/>
                </a:lnTo>
                <a:lnTo>
                  <a:pt x="92804" y="337462"/>
                </a:lnTo>
                <a:lnTo>
                  <a:pt x="136192" y="354597"/>
                </a:lnTo>
                <a:lnTo>
                  <a:pt x="184150" y="359917"/>
                </a:lnTo>
                <a:lnTo>
                  <a:pt x="231856" y="352389"/>
                </a:lnTo>
                <a:lnTo>
                  <a:pt x="274423" y="333262"/>
                </a:lnTo>
                <a:lnTo>
                  <a:pt x="310181" y="304291"/>
                </a:lnTo>
                <a:lnTo>
                  <a:pt x="337462" y="267236"/>
                </a:lnTo>
                <a:lnTo>
                  <a:pt x="354597" y="223851"/>
                </a:lnTo>
                <a:lnTo>
                  <a:pt x="359918" y="175895"/>
                </a:lnTo>
                <a:lnTo>
                  <a:pt x="352629" y="128910"/>
                </a:lnTo>
                <a:lnTo>
                  <a:pt x="334033" y="86830"/>
                </a:lnTo>
                <a:lnTo>
                  <a:pt x="305800" y="51276"/>
                </a:lnTo>
                <a:lnTo>
                  <a:pt x="269597" y="23871"/>
                </a:lnTo>
                <a:lnTo>
                  <a:pt x="227094" y="6238"/>
                </a:lnTo>
                <a:lnTo>
                  <a:pt x="179959" y="0"/>
                </a:lnTo>
                <a:lnTo>
                  <a:pt x="179959" y="179959"/>
                </a:lnTo>
                <a:lnTo>
                  <a:pt x="0" y="184150"/>
                </a:lnTo>
                <a:close/>
              </a:path>
            </a:pathLst>
          </a:custGeom>
          <a:ln w="3175">
            <a:solidFill>
              <a:srgbClr val="F1DCDB"/>
            </a:solidFill>
          </a:ln>
        </p:spPr>
        <p:txBody>
          <a:bodyPr wrap="square" lIns="0" tIns="0" rIns="0" bIns="0" rtlCol="0"/>
          <a:lstStyle/>
          <a:p>
            <a:endParaRPr/>
          </a:p>
        </p:txBody>
      </p:sp>
      <p:sp>
        <p:nvSpPr>
          <p:cNvPr id="140" name="object 133"/>
          <p:cNvSpPr/>
          <p:nvPr/>
        </p:nvSpPr>
        <p:spPr>
          <a:xfrm>
            <a:off x="3598178" y="2105187"/>
            <a:ext cx="220979" cy="360045"/>
          </a:xfrm>
          <a:custGeom>
            <a:avLst/>
            <a:gdLst/>
            <a:ahLst/>
            <a:cxnLst/>
            <a:rect l="l" t="t" r="r" b="b"/>
            <a:pathLst>
              <a:path w="220980" h="360044">
                <a:moveTo>
                  <a:pt x="40893" y="0"/>
                </a:moveTo>
                <a:lnTo>
                  <a:pt x="40893" y="179959"/>
                </a:lnTo>
                <a:lnTo>
                  <a:pt x="0" y="355346"/>
                </a:lnTo>
                <a:lnTo>
                  <a:pt x="48096" y="359909"/>
                </a:lnTo>
                <a:lnTo>
                  <a:pt x="94111" y="351973"/>
                </a:lnTo>
                <a:lnTo>
                  <a:pt x="135985" y="332819"/>
                </a:lnTo>
                <a:lnTo>
                  <a:pt x="171656" y="303727"/>
                </a:lnTo>
                <a:lnTo>
                  <a:pt x="199066" y="265978"/>
                </a:lnTo>
                <a:lnTo>
                  <a:pt x="216154" y="220852"/>
                </a:lnTo>
                <a:lnTo>
                  <a:pt x="220770" y="172809"/>
                </a:lnTo>
                <a:lnTo>
                  <a:pt x="212866" y="126825"/>
                </a:lnTo>
                <a:lnTo>
                  <a:pt x="193722" y="84962"/>
                </a:lnTo>
                <a:lnTo>
                  <a:pt x="164620" y="49280"/>
                </a:lnTo>
                <a:lnTo>
                  <a:pt x="126839" y="21839"/>
                </a:lnTo>
                <a:lnTo>
                  <a:pt x="81661" y="4699"/>
                </a:lnTo>
                <a:lnTo>
                  <a:pt x="51175" y="287"/>
                </a:lnTo>
                <a:lnTo>
                  <a:pt x="40893" y="0"/>
                </a:lnTo>
                <a:close/>
              </a:path>
            </a:pathLst>
          </a:custGeom>
          <a:solidFill>
            <a:srgbClr val="D99593"/>
          </a:solidFill>
        </p:spPr>
        <p:txBody>
          <a:bodyPr wrap="square" lIns="0" tIns="0" rIns="0" bIns="0" rtlCol="0"/>
          <a:lstStyle/>
          <a:p>
            <a:endParaRPr/>
          </a:p>
        </p:txBody>
      </p:sp>
      <p:sp>
        <p:nvSpPr>
          <p:cNvPr id="141" name="object 134"/>
          <p:cNvSpPr/>
          <p:nvPr/>
        </p:nvSpPr>
        <p:spPr>
          <a:xfrm>
            <a:off x="3598178" y="2105187"/>
            <a:ext cx="220979" cy="360045"/>
          </a:xfrm>
          <a:custGeom>
            <a:avLst/>
            <a:gdLst/>
            <a:ahLst/>
            <a:cxnLst/>
            <a:rect l="l" t="t" r="r" b="b"/>
            <a:pathLst>
              <a:path w="220980" h="360044">
                <a:moveTo>
                  <a:pt x="0" y="355346"/>
                </a:moveTo>
                <a:lnTo>
                  <a:pt x="48096" y="359909"/>
                </a:lnTo>
                <a:lnTo>
                  <a:pt x="94111" y="351973"/>
                </a:lnTo>
                <a:lnTo>
                  <a:pt x="135985" y="332819"/>
                </a:lnTo>
                <a:lnTo>
                  <a:pt x="171656" y="303727"/>
                </a:lnTo>
                <a:lnTo>
                  <a:pt x="199066" y="265978"/>
                </a:lnTo>
                <a:lnTo>
                  <a:pt x="216154" y="220852"/>
                </a:lnTo>
                <a:lnTo>
                  <a:pt x="220770" y="172809"/>
                </a:lnTo>
                <a:lnTo>
                  <a:pt x="212866" y="126825"/>
                </a:lnTo>
                <a:lnTo>
                  <a:pt x="193722" y="84962"/>
                </a:lnTo>
                <a:lnTo>
                  <a:pt x="164620" y="49280"/>
                </a:lnTo>
                <a:lnTo>
                  <a:pt x="126839" y="21839"/>
                </a:lnTo>
                <a:lnTo>
                  <a:pt x="81661" y="4699"/>
                </a:lnTo>
                <a:lnTo>
                  <a:pt x="40893" y="0"/>
                </a:lnTo>
                <a:lnTo>
                  <a:pt x="40893" y="179959"/>
                </a:lnTo>
                <a:lnTo>
                  <a:pt x="0" y="355346"/>
                </a:lnTo>
                <a:close/>
              </a:path>
            </a:pathLst>
          </a:custGeom>
          <a:ln w="3175">
            <a:solidFill>
              <a:srgbClr val="D99593"/>
            </a:solidFill>
          </a:ln>
        </p:spPr>
        <p:txBody>
          <a:bodyPr wrap="square" lIns="0" tIns="0" rIns="0" bIns="0" rtlCol="0"/>
          <a:lstStyle/>
          <a:p>
            <a:endParaRPr/>
          </a:p>
        </p:txBody>
      </p:sp>
      <p:sp>
        <p:nvSpPr>
          <p:cNvPr id="142" name="object 135"/>
          <p:cNvSpPr/>
          <p:nvPr/>
        </p:nvSpPr>
        <p:spPr>
          <a:xfrm>
            <a:off x="3639071" y="2105187"/>
            <a:ext cx="170180" cy="180340"/>
          </a:xfrm>
          <a:custGeom>
            <a:avLst/>
            <a:gdLst/>
            <a:ahLst/>
            <a:cxnLst/>
            <a:rect l="l" t="t" r="r" b="b"/>
            <a:pathLst>
              <a:path w="170180" h="180339">
                <a:moveTo>
                  <a:pt x="0" y="0"/>
                </a:moveTo>
                <a:lnTo>
                  <a:pt x="0" y="179959"/>
                </a:lnTo>
                <a:lnTo>
                  <a:pt x="169799" y="120141"/>
                </a:lnTo>
                <a:lnTo>
                  <a:pt x="149713" y="79995"/>
                </a:lnTo>
                <a:lnTo>
                  <a:pt x="121039" y="46744"/>
                </a:lnTo>
                <a:lnTo>
                  <a:pt x="85427" y="21551"/>
                </a:lnTo>
                <a:lnTo>
                  <a:pt x="44530" y="5581"/>
                </a:lnTo>
                <a:lnTo>
                  <a:pt x="0" y="0"/>
                </a:lnTo>
                <a:close/>
              </a:path>
            </a:pathLst>
          </a:custGeom>
          <a:solidFill>
            <a:srgbClr val="943735"/>
          </a:solidFill>
        </p:spPr>
        <p:txBody>
          <a:bodyPr wrap="square" lIns="0" tIns="0" rIns="0" bIns="0" rtlCol="0"/>
          <a:lstStyle/>
          <a:p>
            <a:endParaRPr/>
          </a:p>
        </p:txBody>
      </p:sp>
      <p:sp>
        <p:nvSpPr>
          <p:cNvPr id="143" name="object 136"/>
          <p:cNvSpPr/>
          <p:nvPr/>
        </p:nvSpPr>
        <p:spPr>
          <a:xfrm>
            <a:off x="3639071" y="2105187"/>
            <a:ext cx="170180" cy="180340"/>
          </a:xfrm>
          <a:custGeom>
            <a:avLst/>
            <a:gdLst/>
            <a:ahLst/>
            <a:cxnLst/>
            <a:rect l="l" t="t" r="r" b="b"/>
            <a:pathLst>
              <a:path w="170180" h="180339">
                <a:moveTo>
                  <a:pt x="169799" y="120141"/>
                </a:moveTo>
                <a:lnTo>
                  <a:pt x="149713" y="79995"/>
                </a:lnTo>
                <a:lnTo>
                  <a:pt x="121039" y="46744"/>
                </a:lnTo>
                <a:lnTo>
                  <a:pt x="85427" y="21551"/>
                </a:lnTo>
                <a:lnTo>
                  <a:pt x="44530" y="5581"/>
                </a:lnTo>
                <a:lnTo>
                  <a:pt x="0" y="0"/>
                </a:lnTo>
                <a:lnTo>
                  <a:pt x="0" y="179959"/>
                </a:lnTo>
                <a:lnTo>
                  <a:pt x="169799" y="120141"/>
                </a:lnTo>
                <a:close/>
              </a:path>
            </a:pathLst>
          </a:custGeom>
          <a:ln w="3175">
            <a:solidFill>
              <a:srgbClr val="943735"/>
            </a:solidFill>
          </a:ln>
        </p:spPr>
        <p:txBody>
          <a:bodyPr wrap="square" lIns="0" tIns="0" rIns="0" bIns="0" rtlCol="0"/>
          <a:lstStyle/>
          <a:p>
            <a:endParaRPr/>
          </a:p>
        </p:txBody>
      </p:sp>
      <p:sp>
        <p:nvSpPr>
          <p:cNvPr id="144" name="object 137"/>
          <p:cNvSpPr/>
          <p:nvPr/>
        </p:nvSpPr>
        <p:spPr>
          <a:xfrm>
            <a:off x="10067939" y="3458677"/>
            <a:ext cx="904240" cy="432434"/>
          </a:xfrm>
          <a:custGeom>
            <a:avLst/>
            <a:gdLst/>
            <a:ahLst/>
            <a:cxnLst/>
            <a:rect l="l" t="t" r="r" b="b"/>
            <a:pathLst>
              <a:path w="904240" h="432435">
                <a:moveTo>
                  <a:pt x="0" y="432003"/>
                </a:moveTo>
                <a:lnTo>
                  <a:pt x="903719" y="432003"/>
                </a:lnTo>
                <a:lnTo>
                  <a:pt x="903719" y="0"/>
                </a:lnTo>
                <a:lnTo>
                  <a:pt x="0" y="0"/>
                </a:lnTo>
                <a:lnTo>
                  <a:pt x="0" y="432003"/>
                </a:lnTo>
                <a:close/>
              </a:path>
            </a:pathLst>
          </a:custGeom>
          <a:solidFill>
            <a:srgbClr val="DBEDF4"/>
          </a:solidFill>
        </p:spPr>
        <p:txBody>
          <a:bodyPr wrap="square" lIns="0" tIns="0" rIns="0" bIns="0" rtlCol="0"/>
          <a:lstStyle/>
          <a:p>
            <a:endParaRPr/>
          </a:p>
        </p:txBody>
      </p:sp>
      <p:sp>
        <p:nvSpPr>
          <p:cNvPr id="145" name="object 138"/>
          <p:cNvSpPr txBox="1"/>
          <p:nvPr/>
        </p:nvSpPr>
        <p:spPr>
          <a:xfrm>
            <a:off x="10077209" y="3489234"/>
            <a:ext cx="365760" cy="163830"/>
          </a:xfrm>
          <a:prstGeom prst="rect">
            <a:avLst/>
          </a:prstGeom>
        </p:spPr>
        <p:txBody>
          <a:bodyPr vert="horz" wrap="square" lIns="0" tIns="0" rIns="0" bIns="0" rtlCol="0">
            <a:spAutoFit/>
          </a:bodyPr>
          <a:lstStyle/>
          <a:p>
            <a:pPr marL="12700">
              <a:lnSpc>
                <a:spcPct val="100000"/>
              </a:lnSpc>
            </a:pPr>
            <a:r>
              <a:rPr sz="1000" spc="-10" dirty="0">
                <a:latin typeface="Arial"/>
                <a:cs typeface="Arial"/>
              </a:rPr>
              <a:t>•</a:t>
            </a:r>
            <a:r>
              <a:rPr sz="1000" spc="-5" dirty="0">
                <a:latin typeface="Meiryo UI"/>
                <a:cs typeface="Meiryo UI"/>
              </a:rPr>
              <a:t>k</a:t>
            </a:r>
            <a:r>
              <a:rPr sz="1000" spc="-10" dirty="0">
                <a:latin typeface="Meiryo UI"/>
                <a:cs typeface="Meiryo UI"/>
              </a:rPr>
              <a:t>o</a:t>
            </a:r>
            <a:r>
              <a:rPr sz="1000" spc="-15" dirty="0">
                <a:latin typeface="Meiryo UI"/>
                <a:cs typeface="Meiryo UI"/>
              </a:rPr>
              <a:t>b</a:t>
            </a:r>
            <a:r>
              <a:rPr sz="1000" spc="-5" dirty="0">
                <a:latin typeface="Meiryo UI"/>
                <a:cs typeface="Meiryo UI"/>
              </a:rPr>
              <a:t>o</a:t>
            </a:r>
            <a:endParaRPr sz="1000">
              <a:latin typeface="Meiryo UI"/>
              <a:cs typeface="Meiryo UI"/>
            </a:endParaRPr>
          </a:p>
        </p:txBody>
      </p:sp>
      <p:sp>
        <p:nvSpPr>
          <p:cNvPr id="146" name="object 139"/>
          <p:cNvSpPr/>
          <p:nvPr/>
        </p:nvSpPr>
        <p:spPr>
          <a:xfrm>
            <a:off x="3461399" y="2558705"/>
            <a:ext cx="360045" cy="360045"/>
          </a:xfrm>
          <a:custGeom>
            <a:avLst/>
            <a:gdLst/>
            <a:ahLst/>
            <a:cxnLst/>
            <a:rect l="l" t="t" r="r" b="b"/>
            <a:pathLst>
              <a:path w="360044" h="360044">
                <a:moveTo>
                  <a:pt x="0" y="179959"/>
                </a:moveTo>
                <a:lnTo>
                  <a:pt x="6434" y="132100"/>
                </a:lnTo>
                <a:lnTo>
                  <a:pt x="24590" y="89106"/>
                </a:lnTo>
                <a:lnTo>
                  <a:pt x="52752" y="52689"/>
                </a:lnTo>
                <a:lnTo>
                  <a:pt x="89201" y="24558"/>
                </a:lnTo>
                <a:lnTo>
                  <a:pt x="132218" y="6424"/>
                </a:lnTo>
                <a:lnTo>
                  <a:pt x="180085" y="0"/>
                </a:lnTo>
                <a:lnTo>
                  <a:pt x="227900" y="6424"/>
                </a:lnTo>
                <a:lnTo>
                  <a:pt x="270881" y="24558"/>
                </a:lnTo>
                <a:lnTo>
                  <a:pt x="307308" y="52689"/>
                </a:lnTo>
                <a:lnTo>
                  <a:pt x="335458" y="89106"/>
                </a:lnTo>
                <a:lnTo>
                  <a:pt x="353611" y="132100"/>
                </a:lnTo>
                <a:lnTo>
                  <a:pt x="360044" y="179959"/>
                </a:lnTo>
                <a:lnTo>
                  <a:pt x="353611" y="227817"/>
                </a:lnTo>
                <a:lnTo>
                  <a:pt x="335458" y="270811"/>
                </a:lnTo>
                <a:lnTo>
                  <a:pt x="307308" y="307228"/>
                </a:lnTo>
                <a:lnTo>
                  <a:pt x="270881" y="335359"/>
                </a:lnTo>
                <a:lnTo>
                  <a:pt x="227900" y="353493"/>
                </a:lnTo>
                <a:lnTo>
                  <a:pt x="180085" y="359918"/>
                </a:lnTo>
                <a:lnTo>
                  <a:pt x="132218" y="353493"/>
                </a:lnTo>
                <a:lnTo>
                  <a:pt x="89201" y="335359"/>
                </a:lnTo>
                <a:lnTo>
                  <a:pt x="52752" y="307228"/>
                </a:lnTo>
                <a:lnTo>
                  <a:pt x="24590" y="270811"/>
                </a:lnTo>
                <a:lnTo>
                  <a:pt x="6434" y="227817"/>
                </a:lnTo>
                <a:lnTo>
                  <a:pt x="0" y="179959"/>
                </a:lnTo>
                <a:close/>
              </a:path>
            </a:pathLst>
          </a:custGeom>
          <a:ln w="9525">
            <a:solidFill>
              <a:srgbClr val="C0504D"/>
            </a:solidFill>
          </a:ln>
        </p:spPr>
        <p:txBody>
          <a:bodyPr wrap="square" lIns="0" tIns="0" rIns="0" bIns="0" rtlCol="0"/>
          <a:lstStyle/>
          <a:p>
            <a:endParaRPr/>
          </a:p>
        </p:txBody>
      </p:sp>
      <p:sp>
        <p:nvSpPr>
          <p:cNvPr id="147" name="object 140"/>
          <p:cNvSpPr/>
          <p:nvPr/>
        </p:nvSpPr>
        <p:spPr>
          <a:xfrm>
            <a:off x="3544456" y="2558705"/>
            <a:ext cx="276860" cy="360045"/>
          </a:xfrm>
          <a:custGeom>
            <a:avLst/>
            <a:gdLst/>
            <a:ahLst/>
            <a:cxnLst/>
            <a:rect l="l" t="t" r="r" b="b"/>
            <a:pathLst>
              <a:path w="276860" h="360044">
                <a:moveTo>
                  <a:pt x="97027" y="0"/>
                </a:moveTo>
                <a:lnTo>
                  <a:pt x="97027" y="179959"/>
                </a:lnTo>
                <a:lnTo>
                  <a:pt x="0" y="331597"/>
                </a:lnTo>
                <a:lnTo>
                  <a:pt x="43757" y="351972"/>
                </a:lnTo>
                <a:lnTo>
                  <a:pt x="89751" y="359856"/>
                </a:lnTo>
                <a:lnTo>
                  <a:pt x="135604" y="355774"/>
                </a:lnTo>
                <a:lnTo>
                  <a:pt x="178938" y="340251"/>
                </a:lnTo>
                <a:lnTo>
                  <a:pt x="217375" y="313814"/>
                </a:lnTo>
                <a:lnTo>
                  <a:pt x="248538" y="276987"/>
                </a:lnTo>
                <a:lnTo>
                  <a:pt x="268924" y="233229"/>
                </a:lnTo>
                <a:lnTo>
                  <a:pt x="276831" y="187230"/>
                </a:lnTo>
                <a:lnTo>
                  <a:pt x="272780" y="141366"/>
                </a:lnTo>
                <a:lnTo>
                  <a:pt x="257287" y="98011"/>
                </a:lnTo>
                <a:lnTo>
                  <a:pt x="230873" y="59537"/>
                </a:lnTo>
                <a:lnTo>
                  <a:pt x="194056" y="28321"/>
                </a:lnTo>
                <a:lnTo>
                  <a:pt x="147542" y="7207"/>
                </a:lnTo>
                <a:lnTo>
                  <a:pt x="122582" y="1817"/>
                </a:lnTo>
                <a:lnTo>
                  <a:pt x="97027" y="0"/>
                </a:lnTo>
                <a:close/>
              </a:path>
            </a:pathLst>
          </a:custGeom>
          <a:solidFill>
            <a:srgbClr val="D99593"/>
          </a:solidFill>
        </p:spPr>
        <p:txBody>
          <a:bodyPr wrap="square" lIns="0" tIns="0" rIns="0" bIns="0" rtlCol="0"/>
          <a:lstStyle/>
          <a:p>
            <a:endParaRPr/>
          </a:p>
        </p:txBody>
      </p:sp>
      <p:sp>
        <p:nvSpPr>
          <p:cNvPr id="148" name="object 141"/>
          <p:cNvSpPr/>
          <p:nvPr/>
        </p:nvSpPr>
        <p:spPr>
          <a:xfrm>
            <a:off x="3544456" y="2558705"/>
            <a:ext cx="276860" cy="360045"/>
          </a:xfrm>
          <a:custGeom>
            <a:avLst/>
            <a:gdLst/>
            <a:ahLst/>
            <a:cxnLst/>
            <a:rect l="l" t="t" r="r" b="b"/>
            <a:pathLst>
              <a:path w="276860" h="360044">
                <a:moveTo>
                  <a:pt x="0" y="331597"/>
                </a:moveTo>
                <a:lnTo>
                  <a:pt x="43757" y="351972"/>
                </a:lnTo>
                <a:lnTo>
                  <a:pt x="89751" y="359856"/>
                </a:lnTo>
                <a:lnTo>
                  <a:pt x="135604" y="355774"/>
                </a:lnTo>
                <a:lnTo>
                  <a:pt x="178938" y="340251"/>
                </a:lnTo>
                <a:lnTo>
                  <a:pt x="217375" y="313814"/>
                </a:lnTo>
                <a:lnTo>
                  <a:pt x="248538" y="276987"/>
                </a:lnTo>
                <a:lnTo>
                  <a:pt x="268924" y="233229"/>
                </a:lnTo>
                <a:lnTo>
                  <a:pt x="276831" y="187230"/>
                </a:lnTo>
                <a:lnTo>
                  <a:pt x="272780" y="141366"/>
                </a:lnTo>
                <a:lnTo>
                  <a:pt x="257287" y="98011"/>
                </a:lnTo>
                <a:lnTo>
                  <a:pt x="230873" y="59537"/>
                </a:lnTo>
                <a:lnTo>
                  <a:pt x="194056" y="28321"/>
                </a:lnTo>
                <a:lnTo>
                  <a:pt x="147542" y="7207"/>
                </a:lnTo>
                <a:lnTo>
                  <a:pt x="97027" y="0"/>
                </a:lnTo>
                <a:lnTo>
                  <a:pt x="97027" y="179959"/>
                </a:lnTo>
                <a:lnTo>
                  <a:pt x="0" y="331597"/>
                </a:lnTo>
                <a:close/>
              </a:path>
            </a:pathLst>
          </a:custGeom>
          <a:ln w="3175">
            <a:solidFill>
              <a:srgbClr val="D99593"/>
            </a:solidFill>
          </a:ln>
        </p:spPr>
        <p:txBody>
          <a:bodyPr wrap="square" lIns="0" tIns="0" rIns="0" bIns="0" rtlCol="0"/>
          <a:lstStyle/>
          <a:p>
            <a:endParaRPr/>
          </a:p>
        </p:txBody>
      </p:sp>
      <p:sp>
        <p:nvSpPr>
          <p:cNvPr id="149" name="object 142"/>
          <p:cNvSpPr/>
          <p:nvPr/>
        </p:nvSpPr>
        <p:spPr>
          <a:xfrm>
            <a:off x="3641484" y="2558705"/>
            <a:ext cx="143510" cy="180340"/>
          </a:xfrm>
          <a:custGeom>
            <a:avLst/>
            <a:gdLst/>
            <a:ahLst/>
            <a:cxnLst/>
            <a:rect l="l" t="t" r="r" b="b"/>
            <a:pathLst>
              <a:path w="143510" h="180339">
                <a:moveTo>
                  <a:pt x="0" y="0"/>
                </a:moveTo>
                <a:lnTo>
                  <a:pt x="0" y="179959"/>
                </a:lnTo>
                <a:lnTo>
                  <a:pt x="143510" y="71500"/>
                </a:lnTo>
                <a:lnTo>
                  <a:pt x="114710" y="41308"/>
                </a:lnTo>
                <a:lnTo>
                  <a:pt x="80184" y="18843"/>
                </a:lnTo>
                <a:lnTo>
                  <a:pt x="41443" y="4831"/>
                </a:lnTo>
                <a:lnTo>
                  <a:pt x="0" y="0"/>
                </a:lnTo>
                <a:close/>
              </a:path>
            </a:pathLst>
          </a:custGeom>
          <a:solidFill>
            <a:srgbClr val="943735"/>
          </a:solidFill>
        </p:spPr>
        <p:txBody>
          <a:bodyPr wrap="square" lIns="0" tIns="0" rIns="0" bIns="0" rtlCol="0"/>
          <a:lstStyle/>
          <a:p>
            <a:endParaRPr/>
          </a:p>
        </p:txBody>
      </p:sp>
      <p:sp>
        <p:nvSpPr>
          <p:cNvPr id="150" name="object 143"/>
          <p:cNvSpPr/>
          <p:nvPr/>
        </p:nvSpPr>
        <p:spPr>
          <a:xfrm>
            <a:off x="3641484" y="2558705"/>
            <a:ext cx="143510" cy="180340"/>
          </a:xfrm>
          <a:custGeom>
            <a:avLst/>
            <a:gdLst/>
            <a:ahLst/>
            <a:cxnLst/>
            <a:rect l="l" t="t" r="r" b="b"/>
            <a:pathLst>
              <a:path w="143510" h="180339">
                <a:moveTo>
                  <a:pt x="143510" y="71500"/>
                </a:moveTo>
                <a:lnTo>
                  <a:pt x="114710" y="41308"/>
                </a:lnTo>
                <a:lnTo>
                  <a:pt x="80184" y="18843"/>
                </a:lnTo>
                <a:lnTo>
                  <a:pt x="41443" y="4831"/>
                </a:lnTo>
                <a:lnTo>
                  <a:pt x="0" y="0"/>
                </a:lnTo>
                <a:lnTo>
                  <a:pt x="0" y="179959"/>
                </a:lnTo>
                <a:lnTo>
                  <a:pt x="143510" y="71500"/>
                </a:lnTo>
                <a:close/>
              </a:path>
            </a:pathLst>
          </a:custGeom>
          <a:ln w="3175">
            <a:solidFill>
              <a:srgbClr val="943735"/>
            </a:solidFill>
          </a:ln>
        </p:spPr>
        <p:txBody>
          <a:bodyPr wrap="square" lIns="0" tIns="0" rIns="0" bIns="0" rtlCol="0"/>
          <a:lstStyle/>
          <a:p>
            <a:endParaRPr/>
          </a:p>
        </p:txBody>
      </p:sp>
      <p:sp>
        <p:nvSpPr>
          <p:cNvPr id="151" name="object 144"/>
          <p:cNvSpPr/>
          <p:nvPr/>
        </p:nvSpPr>
        <p:spPr>
          <a:xfrm>
            <a:off x="3460637" y="3034954"/>
            <a:ext cx="360045" cy="360045"/>
          </a:xfrm>
          <a:custGeom>
            <a:avLst/>
            <a:gdLst/>
            <a:ahLst/>
            <a:cxnLst/>
            <a:rect l="l" t="t" r="r" b="b"/>
            <a:pathLst>
              <a:path w="360044" h="360045">
                <a:moveTo>
                  <a:pt x="0" y="180086"/>
                </a:moveTo>
                <a:lnTo>
                  <a:pt x="6424" y="132218"/>
                </a:lnTo>
                <a:lnTo>
                  <a:pt x="24558" y="89201"/>
                </a:lnTo>
                <a:lnTo>
                  <a:pt x="52689" y="52752"/>
                </a:lnTo>
                <a:lnTo>
                  <a:pt x="89106" y="24590"/>
                </a:lnTo>
                <a:lnTo>
                  <a:pt x="132100" y="6434"/>
                </a:lnTo>
                <a:lnTo>
                  <a:pt x="179958" y="0"/>
                </a:lnTo>
                <a:lnTo>
                  <a:pt x="227817" y="6434"/>
                </a:lnTo>
                <a:lnTo>
                  <a:pt x="270811" y="24590"/>
                </a:lnTo>
                <a:lnTo>
                  <a:pt x="307228" y="52752"/>
                </a:lnTo>
                <a:lnTo>
                  <a:pt x="335359" y="89201"/>
                </a:lnTo>
                <a:lnTo>
                  <a:pt x="353493" y="132218"/>
                </a:lnTo>
                <a:lnTo>
                  <a:pt x="359918" y="180086"/>
                </a:lnTo>
                <a:lnTo>
                  <a:pt x="353493" y="227900"/>
                </a:lnTo>
                <a:lnTo>
                  <a:pt x="335359" y="270881"/>
                </a:lnTo>
                <a:lnTo>
                  <a:pt x="307228" y="307308"/>
                </a:lnTo>
                <a:lnTo>
                  <a:pt x="270811" y="335458"/>
                </a:lnTo>
                <a:lnTo>
                  <a:pt x="227817" y="353611"/>
                </a:lnTo>
                <a:lnTo>
                  <a:pt x="179958" y="360045"/>
                </a:lnTo>
                <a:lnTo>
                  <a:pt x="132100" y="353611"/>
                </a:lnTo>
                <a:lnTo>
                  <a:pt x="89106" y="335458"/>
                </a:lnTo>
                <a:lnTo>
                  <a:pt x="52689" y="307308"/>
                </a:lnTo>
                <a:lnTo>
                  <a:pt x="24558" y="270881"/>
                </a:lnTo>
                <a:lnTo>
                  <a:pt x="6424" y="227900"/>
                </a:lnTo>
                <a:lnTo>
                  <a:pt x="0" y="180086"/>
                </a:lnTo>
                <a:close/>
              </a:path>
            </a:pathLst>
          </a:custGeom>
          <a:ln w="9525">
            <a:solidFill>
              <a:srgbClr val="C0504D"/>
            </a:solidFill>
          </a:ln>
        </p:spPr>
        <p:txBody>
          <a:bodyPr wrap="square" lIns="0" tIns="0" rIns="0" bIns="0" rtlCol="0"/>
          <a:lstStyle/>
          <a:p>
            <a:endParaRPr/>
          </a:p>
        </p:txBody>
      </p:sp>
      <p:sp>
        <p:nvSpPr>
          <p:cNvPr id="152" name="object 145"/>
          <p:cNvSpPr/>
          <p:nvPr/>
        </p:nvSpPr>
        <p:spPr>
          <a:xfrm>
            <a:off x="3599828" y="3034954"/>
            <a:ext cx="220979" cy="360045"/>
          </a:xfrm>
          <a:custGeom>
            <a:avLst/>
            <a:gdLst/>
            <a:ahLst/>
            <a:cxnLst/>
            <a:rect l="l" t="t" r="r" b="b"/>
            <a:pathLst>
              <a:path w="220980" h="360045">
                <a:moveTo>
                  <a:pt x="40767" y="0"/>
                </a:moveTo>
                <a:lnTo>
                  <a:pt x="40767" y="180086"/>
                </a:lnTo>
                <a:lnTo>
                  <a:pt x="0" y="355346"/>
                </a:lnTo>
                <a:lnTo>
                  <a:pt x="48043" y="359953"/>
                </a:lnTo>
                <a:lnTo>
                  <a:pt x="94027" y="352029"/>
                </a:lnTo>
                <a:lnTo>
                  <a:pt x="135889" y="332867"/>
                </a:lnTo>
                <a:lnTo>
                  <a:pt x="171572" y="303755"/>
                </a:lnTo>
                <a:lnTo>
                  <a:pt x="199013" y="265987"/>
                </a:lnTo>
                <a:lnTo>
                  <a:pt x="216154" y="220853"/>
                </a:lnTo>
                <a:lnTo>
                  <a:pt x="220717" y="172809"/>
                </a:lnTo>
                <a:lnTo>
                  <a:pt x="212781" y="126825"/>
                </a:lnTo>
                <a:lnTo>
                  <a:pt x="193627" y="84962"/>
                </a:lnTo>
                <a:lnTo>
                  <a:pt x="164535" y="49280"/>
                </a:lnTo>
                <a:lnTo>
                  <a:pt x="126786" y="21839"/>
                </a:lnTo>
                <a:lnTo>
                  <a:pt x="81661" y="4699"/>
                </a:lnTo>
                <a:lnTo>
                  <a:pt x="51050" y="305"/>
                </a:lnTo>
                <a:lnTo>
                  <a:pt x="40767" y="0"/>
                </a:lnTo>
                <a:close/>
              </a:path>
            </a:pathLst>
          </a:custGeom>
          <a:solidFill>
            <a:srgbClr val="D99593"/>
          </a:solidFill>
        </p:spPr>
        <p:txBody>
          <a:bodyPr wrap="square" lIns="0" tIns="0" rIns="0" bIns="0" rtlCol="0"/>
          <a:lstStyle/>
          <a:p>
            <a:endParaRPr/>
          </a:p>
        </p:txBody>
      </p:sp>
      <p:sp>
        <p:nvSpPr>
          <p:cNvPr id="153" name="object 146"/>
          <p:cNvSpPr/>
          <p:nvPr/>
        </p:nvSpPr>
        <p:spPr>
          <a:xfrm>
            <a:off x="3599828" y="3034954"/>
            <a:ext cx="220979" cy="360045"/>
          </a:xfrm>
          <a:custGeom>
            <a:avLst/>
            <a:gdLst/>
            <a:ahLst/>
            <a:cxnLst/>
            <a:rect l="l" t="t" r="r" b="b"/>
            <a:pathLst>
              <a:path w="220980" h="360045">
                <a:moveTo>
                  <a:pt x="0" y="355346"/>
                </a:moveTo>
                <a:lnTo>
                  <a:pt x="48043" y="359953"/>
                </a:lnTo>
                <a:lnTo>
                  <a:pt x="94027" y="352029"/>
                </a:lnTo>
                <a:lnTo>
                  <a:pt x="135889" y="332867"/>
                </a:lnTo>
                <a:lnTo>
                  <a:pt x="171572" y="303755"/>
                </a:lnTo>
                <a:lnTo>
                  <a:pt x="199013" y="265987"/>
                </a:lnTo>
                <a:lnTo>
                  <a:pt x="216154" y="220853"/>
                </a:lnTo>
                <a:lnTo>
                  <a:pt x="220717" y="172809"/>
                </a:lnTo>
                <a:lnTo>
                  <a:pt x="212781" y="126825"/>
                </a:lnTo>
                <a:lnTo>
                  <a:pt x="193627" y="84962"/>
                </a:lnTo>
                <a:lnTo>
                  <a:pt x="164535" y="49280"/>
                </a:lnTo>
                <a:lnTo>
                  <a:pt x="126786" y="21839"/>
                </a:lnTo>
                <a:lnTo>
                  <a:pt x="81661" y="4699"/>
                </a:lnTo>
                <a:lnTo>
                  <a:pt x="40767" y="0"/>
                </a:lnTo>
                <a:lnTo>
                  <a:pt x="40767" y="180086"/>
                </a:lnTo>
                <a:lnTo>
                  <a:pt x="0" y="355346"/>
                </a:lnTo>
                <a:close/>
              </a:path>
            </a:pathLst>
          </a:custGeom>
          <a:ln w="3175">
            <a:solidFill>
              <a:srgbClr val="D99593"/>
            </a:solidFill>
          </a:ln>
        </p:spPr>
        <p:txBody>
          <a:bodyPr wrap="square" lIns="0" tIns="0" rIns="0" bIns="0" rtlCol="0"/>
          <a:lstStyle/>
          <a:p>
            <a:endParaRPr/>
          </a:p>
        </p:txBody>
      </p:sp>
      <p:sp>
        <p:nvSpPr>
          <p:cNvPr id="154" name="object 147"/>
          <p:cNvSpPr/>
          <p:nvPr/>
        </p:nvSpPr>
        <p:spPr>
          <a:xfrm>
            <a:off x="3640596" y="3034954"/>
            <a:ext cx="163830" cy="180340"/>
          </a:xfrm>
          <a:custGeom>
            <a:avLst/>
            <a:gdLst/>
            <a:ahLst/>
            <a:cxnLst/>
            <a:rect l="l" t="t" r="r" b="b"/>
            <a:pathLst>
              <a:path w="163830" h="180339">
                <a:moveTo>
                  <a:pt x="0" y="0"/>
                </a:moveTo>
                <a:lnTo>
                  <a:pt x="0" y="180086"/>
                </a:lnTo>
                <a:lnTo>
                  <a:pt x="163830" y="105537"/>
                </a:lnTo>
                <a:lnTo>
                  <a:pt x="135838" y="61936"/>
                </a:lnTo>
                <a:lnTo>
                  <a:pt x="97440" y="28670"/>
                </a:lnTo>
                <a:lnTo>
                  <a:pt x="51280" y="7453"/>
                </a:lnTo>
                <a:lnTo>
                  <a:pt x="0" y="0"/>
                </a:lnTo>
                <a:close/>
              </a:path>
            </a:pathLst>
          </a:custGeom>
          <a:solidFill>
            <a:srgbClr val="943735"/>
          </a:solidFill>
        </p:spPr>
        <p:txBody>
          <a:bodyPr wrap="square" lIns="0" tIns="0" rIns="0" bIns="0" rtlCol="0"/>
          <a:lstStyle/>
          <a:p>
            <a:endParaRPr/>
          </a:p>
        </p:txBody>
      </p:sp>
      <p:sp>
        <p:nvSpPr>
          <p:cNvPr id="155" name="object 148"/>
          <p:cNvSpPr/>
          <p:nvPr/>
        </p:nvSpPr>
        <p:spPr>
          <a:xfrm>
            <a:off x="3640596" y="3034954"/>
            <a:ext cx="163830" cy="180340"/>
          </a:xfrm>
          <a:custGeom>
            <a:avLst/>
            <a:gdLst/>
            <a:ahLst/>
            <a:cxnLst/>
            <a:rect l="l" t="t" r="r" b="b"/>
            <a:pathLst>
              <a:path w="163830" h="180339">
                <a:moveTo>
                  <a:pt x="163830" y="105537"/>
                </a:moveTo>
                <a:lnTo>
                  <a:pt x="135838" y="61936"/>
                </a:lnTo>
                <a:lnTo>
                  <a:pt x="97440" y="28670"/>
                </a:lnTo>
                <a:lnTo>
                  <a:pt x="51280" y="7453"/>
                </a:lnTo>
                <a:lnTo>
                  <a:pt x="0" y="0"/>
                </a:lnTo>
                <a:lnTo>
                  <a:pt x="0" y="180086"/>
                </a:lnTo>
                <a:lnTo>
                  <a:pt x="163830" y="105537"/>
                </a:lnTo>
                <a:close/>
              </a:path>
            </a:pathLst>
          </a:custGeom>
          <a:ln w="3175">
            <a:solidFill>
              <a:srgbClr val="943735"/>
            </a:solidFill>
          </a:ln>
        </p:spPr>
        <p:txBody>
          <a:bodyPr wrap="square" lIns="0" tIns="0" rIns="0" bIns="0" rtlCol="0"/>
          <a:lstStyle/>
          <a:p>
            <a:endParaRPr/>
          </a:p>
        </p:txBody>
      </p:sp>
      <p:sp>
        <p:nvSpPr>
          <p:cNvPr id="156" name="object 149"/>
          <p:cNvSpPr/>
          <p:nvPr/>
        </p:nvSpPr>
        <p:spPr>
          <a:xfrm>
            <a:off x="3457715" y="3507267"/>
            <a:ext cx="360045" cy="360045"/>
          </a:xfrm>
          <a:custGeom>
            <a:avLst/>
            <a:gdLst/>
            <a:ahLst/>
            <a:cxnLst/>
            <a:rect l="l" t="t" r="r" b="b"/>
            <a:pathLst>
              <a:path w="360044" h="360045">
                <a:moveTo>
                  <a:pt x="0" y="180086"/>
                </a:moveTo>
                <a:lnTo>
                  <a:pt x="6424" y="132218"/>
                </a:lnTo>
                <a:lnTo>
                  <a:pt x="24558" y="89201"/>
                </a:lnTo>
                <a:lnTo>
                  <a:pt x="52689" y="52752"/>
                </a:lnTo>
                <a:lnTo>
                  <a:pt x="89106" y="24590"/>
                </a:lnTo>
                <a:lnTo>
                  <a:pt x="132100" y="6434"/>
                </a:lnTo>
                <a:lnTo>
                  <a:pt x="179959" y="0"/>
                </a:lnTo>
                <a:lnTo>
                  <a:pt x="227817" y="6434"/>
                </a:lnTo>
                <a:lnTo>
                  <a:pt x="270811" y="24590"/>
                </a:lnTo>
                <a:lnTo>
                  <a:pt x="307228" y="52752"/>
                </a:lnTo>
                <a:lnTo>
                  <a:pt x="335359" y="89201"/>
                </a:lnTo>
                <a:lnTo>
                  <a:pt x="353493" y="132218"/>
                </a:lnTo>
                <a:lnTo>
                  <a:pt x="359918" y="180086"/>
                </a:lnTo>
                <a:lnTo>
                  <a:pt x="353493" y="227900"/>
                </a:lnTo>
                <a:lnTo>
                  <a:pt x="335359" y="270881"/>
                </a:lnTo>
                <a:lnTo>
                  <a:pt x="307228" y="307308"/>
                </a:lnTo>
                <a:lnTo>
                  <a:pt x="270811" y="335458"/>
                </a:lnTo>
                <a:lnTo>
                  <a:pt x="227817" y="353611"/>
                </a:lnTo>
                <a:lnTo>
                  <a:pt x="179959" y="360045"/>
                </a:lnTo>
                <a:lnTo>
                  <a:pt x="132100" y="353611"/>
                </a:lnTo>
                <a:lnTo>
                  <a:pt x="89106" y="335458"/>
                </a:lnTo>
                <a:lnTo>
                  <a:pt x="52689" y="307308"/>
                </a:lnTo>
                <a:lnTo>
                  <a:pt x="24558" y="270881"/>
                </a:lnTo>
                <a:lnTo>
                  <a:pt x="6424" y="227900"/>
                </a:lnTo>
                <a:lnTo>
                  <a:pt x="0" y="180086"/>
                </a:lnTo>
                <a:close/>
              </a:path>
            </a:pathLst>
          </a:custGeom>
          <a:ln w="9525">
            <a:solidFill>
              <a:srgbClr val="C0504D"/>
            </a:solidFill>
          </a:ln>
        </p:spPr>
        <p:txBody>
          <a:bodyPr wrap="square" lIns="0" tIns="0" rIns="0" bIns="0" rtlCol="0"/>
          <a:lstStyle/>
          <a:p>
            <a:endParaRPr/>
          </a:p>
        </p:txBody>
      </p:sp>
      <p:sp>
        <p:nvSpPr>
          <p:cNvPr id="157" name="object 150"/>
          <p:cNvSpPr/>
          <p:nvPr/>
        </p:nvSpPr>
        <p:spPr>
          <a:xfrm>
            <a:off x="3457217" y="3507267"/>
            <a:ext cx="360045" cy="360045"/>
          </a:xfrm>
          <a:custGeom>
            <a:avLst/>
            <a:gdLst/>
            <a:ahLst/>
            <a:cxnLst/>
            <a:rect l="l" t="t" r="r" b="b"/>
            <a:pathLst>
              <a:path w="360044" h="360045">
                <a:moveTo>
                  <a:pt x="21199" y="95123"/>
                </a:moveTo>
                <a:lnTo>
                  <a:pt x="4299" y="140339"/>
                </a:lnTo>
                <a:lnTo>
                  <a:pt x="0" y="186807"/>
                </a:lnTo>
                <a:lnTo>
                  <a:pt x="7610" y="232203"/>
                </a:lnTo>
                <a:lnTo>
                  <a:pt x="26439" y="274202"/>
                </a:lnTo>
                <a:lnTo>
                  <a:pt x="55795" y="310479"/>
                </a:lnTo>
                <a:lnTo>
                  <a:pt x="94986" y="338709"/>
                </a:lnTo>
                <a:lnTo>
                  <a:pt x="140202" y="355654"/>
                </a:lnTo>
                <a:lnTo>
                  <a:pt x="186671" y="359969"/>
                </a:lnTo>
                <a:lnTo>
                  <a:pt x="232067" y="352361"/>
                </a:lnTo>
                <a:lnTo>
                  <a:pt x="274066" y="333534"/>
                </a:lnTo>
                <a:lnTo>
                  <a:pt x="310342" y="304195"/>
                </a:lnTo>
                <a:lnTo>
                  <a:pt x="338572" y="265049"/>
                </a:lnTo>
                <a:lnTo>
                  <a:pt x="355517" y="219832"/>
                </a:lnTo>
                <a:lnTo>
                  <a:pt x="359208" y="180086"/>
                </a:lnTo>
                <a:lnTo>
                  <a:pt x="179949" y="180086"/>
                </a:lnTo>
                <a:lnTo>
                  <a:pt x="21199" y="95123"/>
                </a:lnTo>
                <a:close/>
              </a:path>
              <a:path w="360044" h="360045">
                <a:moveTo>
                  <a:pt x="179949" y="0"/>
                </a:moveTo>
                <a:lnTo>
                  <a:pt x="179949" y="180086"/>
                </a:lnTo>
                <a:lnTo>
                  <a:pt x="359208" y="180086"/>
                </a:lnTo>
                <a:lnTo>
                  <a:pt x="359833" y="173359"/>
                </a:lnTo>
                <a:lnTo>
                  <a:pt x="352225" y="127952"/>
                </a:lnTo>
                <a:lnTo>
                  <a:pt x="333398" y="85931"/>
                </a:lnTo>
                <a:lnTo>
                  <a:pt x="304059" y="49619"/>
                </a:lnTo>
                <a:lnTo>
                  <a:pt x="264912" y="21336"/>
                </a:lnTo>
                <a:lnTo>
                  <a:pt x="223716" y="5429"/>
                </a:lnTo>
                <a:lnTo>
                  <a:pt x="179949" y="0"/>
                </a:lnTo>
                <a:close/>
              </a:path>
            </a:pathLst>
          </a:custGeom>
          <a:solidFill>
            <a:srgbClr val="F1DCDB"/>
          </a:solidFill>
        </p:spPr>
        <p:txBody>
          <a:bodyPr wrap="square" lIns="0" tIns="0" rIns="0" bIns="0" rtlCol="0"/>
          <a:lstStyle/>
          <a:p>
            <a:endParaRPr/>
          </a:p>
        </p:txBody>
      </p:sp>
      <p:sp>
        <p:nvSpPr>
          <p:cNvPr id="158" name="object 151"/>
          <p:cNvSpPr/>
          <p:nvPr/>
        </p:nvSpPr>
        <p:spPr>
          <a:xfrm>
            <a:off x="3457217" y="3507267"/>
            <a:ext cx="360045" cy="360045"/>
          </a:xfrm>
          <a:custGeom>
            <a:avLst/>
            <a:gdLst/>
            <a:ahLst/>
            <a:cxnLst/>
            <a:rect l="l" t="t" r="r" b="b"/>
            <a:pathLst>
              <a:path w="360044" h="360045">
                <a:moveTo>
                  <a:pt x="21199" y="95123"/>
                </a:moveTo>
                <a:lnTo>
                  <a:pt x="4299" y="140339"/>
                </a:lnTo>
                <a:lnTo>
                  <a:pt x="0" y="186807"/>
                </a:lnTo>
                <a:lnTo>
                  <a:pt x="7610" y="232203"/>
                </a:lnTo>
                <a:lnTo>
                  <a:pt x="26439" y="274202"/>
                </a:lnTo>
                <a:lnTo>
                  <a:pt x="55795" y="310479"/>
                </a:lnTo>
                <a:lnTo>
                  <a:pt x="94986" y="338709"/>
                </a:lnTo>
                <a:lnTo>
                  <a:pt x="140202" y="355654"/>
                </a:lnTo>
                <a:lnTo>
                  <a:pt x="186671" y="359969"/>
                </a:lnTo>
                <a:lnTo>
                  <a:pt x="232067" y="352361"/>
                </a:lnTo>
                <a:lnTo>
                  <a:pt x="274066" y="333534"/>
                </a:lnTo>
                <a:lnTo>
                  <a:pt x="310342" y="304195"/>
                </a:lnTo>
                <a:lnTo>
                  <a:pt x="338572" y="265049"/>
                </a:lnTo>
                <a:lnTo>
                  <a:pt x="355517" y="219832"/>
                </a:lnTo>
                <a:lnTo>
                  <a:pt x="359833" y="173359"/>
                </a:lnTo>
                <a:lnTo>
                  <a:pt x="352225" y="127952"/>
                </a:lnTo>
                <a:lnTo>
                  <a:pt x="333398" y="85931"/>
                </a:lnTo>
                <a:lnTo>
                  <a:pt x="304059" y="49619"/>
                </a:lnTo>
                <a:lnTo>
                  <a:pt x="264912" y="21336"/>
                </a:lnTo>
                <a:lnTo>
                  <a:pt x="223716" y="5429"/>
                </a:lnTo>
                <a:lnTo>
                  <a:pt x="179949" y="0"/>
                </a:lnTo>
                <a:lnTo>
                  <a:pt x="179949" y="180086"/>
                </a:lnTo>
                <a:lnTo>
                  <a:pt x="21199" y="95123"/>
                </a:lnTo>
                <a:close/>
              </a:path>
            </a:pathLst>
          </a:custGeom>
          <a:ln w="3175">
            <a:solidFill>
              <a:srgbClr val="F1DCDB"/>
            </a:solidFill>
          </a:ln>
        </p:spPr>
        <p:txBody>
          <a:bodyPr wrap="square" lIns="0" tIns="0" rIns="0" bIns="0" rtlCol="0"/>
          <a:lstStyle/>
          <a:p>
            <a:endParaRPr/>
          </a:p>
        </p:txBody>
      </p:sp>
      <p:sp>
        <p:nvSpPr>
          <p:cNvPr id="159" name="object 152"/>
          <p:cNvSpPr/>
          <p:nvPr/>
        </p:nvSpPr>
        <p:spPr>
          <a:xfrm>
            <a:off x="3493149" y="3507267"/>
            <a:ext cx="323850" cy="359410"/>
          </a:xfrm>
          <a:custGeom>
            <a:avLst/>
            <a:gdLst/>
            <a:ahLst/>
            <a:cxnLst/>
            <a:rect l="l" t="t" r="r" b="b"/>
            <a:pathLst>
              <a:path w="323850" h="359410">
                <a:moveTo>
                  <a:pt x="144525" y="0"/>
                </a:moveTo>
                <a:lnTo>
                  <a:pt x="144525" y="180086"/>
                </a:lnTo>
                <a:lnTo>
                  <a:pt x="0" y="287274"/>
                </a:lnTo>
                <a:lnTo>
                  <a:pt x="33656" y="321886"/>
                </a:lnTo>
                <a:lnTo>
                  <a:pt x="73843" y="345609"/>
                </a:lnTo>
                <a:lnTo>
                  <a:pt x="118157" y="358092"/>
                </a:lnTo>
                <a:lnTo>
                  <a:pt x="164196" y="358986"/>
                </a:lnTo>
                <a:lnTo>
                  <a:pt x="209558" y="347942"/>
                </a:lnTo>
                <a:lnTo>
                  <a:pt x="251840" y="324612"/>
                </a:lnTo>
                <a:lnTo>
                  <a:pt x="286409" y="290911"/>
                </a:lnTo>
                <a:lnTo>
                  <a:pt x="310115" y="250712"/>
                </a:lnTo>
                <a:lnTo>
                  <a:pt x="322595" y="206406"/>
                </a:lnTo>
                <a:lnTo>
                  <a:pt x="323487" y="160386"/>
                </a:lnTo>
                <a:lnTo>
                  <a:pt x="312427" y="115044"/>
                </a:lnTo>
                <a:lnTo>
                  <a:pt x="289051" y="72771"/>
                </a:lnTo>
                <a:lnTo>
                  <a:pt x="260183" y="42112"/>
                </a:lnTo>
                <a:lnTo>
                  <a:pt x="225456" y="19240"/>
                </a:lnTo>
                <a:lnTo>
                  <a:pt x="186396" y="4941"/>
                </a:lnTo>
                <a:lnTo>
                  <a:pt x="144525" y="0"/>
                </a:lnTo>
                <a:close/>
              </a:path>
            </a:pathLst>
          </a:custGeom>
          <a:solidFill>
            <a:srgbClr val="D99593"/>
          </a:solidFill>
        </p:spPr>
        <p:txBody>
          <a:bodyPr wrap="square" lIns="0" tIns="0" rIns="0" bIns="0" rtlCol="0"/>
          <a:lstStyle/>
          <a:p>
            <a:endParaRPr/>
          </a:p>
        </p:txBody>
      </p:sp>
      <p:sp>
        <p:nvSpPr>
          <p:cNvPr id="160" name="object 153"/>
          <p:cNvSpPr/>
          <p:nvPr/>
        </p:nvSpPr>
        <p:spPr>
          <a:xfrm>
            <a:off x="3493149" y="3507267"/>
            <a:ext cx="323850" cy="359410"/>
          </a:xfrm>
          <a:custGeom>
            <a:avLst/>
            <a:gdLst/>
            <a:ahLst/>
            <a:cxnLst/>
            <a:rect l="l" t="t" r="r" b="b"/>
            <a:pathLst>
              <a:path w="323850" h="359410">
                <a:moveTo>
                  <a:pt x="0" y="287274"/>
                </a:moveTo>
                <a:lnTo>
                  <a:pt x="33656" y="321886"/>
                </a:lnTo>
                <a:lnTo>
                  <a:pt x="73843" y="345609"/>
                </a:lnTo>
                <a:lnTo>
                  <a:pt x="118157" y="358092"/>
                </a:lnTo>
                <a:lnTo>
                  <a:pt x="164196" y="358986"/>
                </a:lnTo>
                <a:lnTo>
                  <a:pt x="209558" y="347942"/>
                </a:lnTo>
                <a:lnTo>
                  <a:pt x="251840" y="324612"/>
                </a:lnTo>
                <a:lnTo>
                  <a:pt x="286409" y="290911"/>
                </a:lnTo>
                <a:lnTo>
                  <a:pt x="310115" y="250712"/>
                </a:lnTo>
                <a:lnTo>
                  <a:pt x="322595" y="206406"/>
                </a:lnTo>
                <a:lnTo>
                  <a:pt x="323487" y="160386"/>
                </a:lnTo>
                <a:lnTo>
                  <a:pt x="312427" y="115044"/>
                </a:lnTo>
                <a:lnTo>
                  <a:pt x="289051" y="72771"/>
                </a:lnTo>
                <a:lnTo>
                  <a:pt x="260183" y="42112"/>
                </a:lnTo>
                <a:lnTo>
                  <a:pt x="225456" y="19240"/>
                </a:lnTo>
                <a:lnTo>
                  <a:pt x="186396" y="4941"/>
                </a:lnTo>
                <a:lnTo>
                  <a:pt x="144525" y="0"/>
                </a:lnTo>
                <a:lnTo>
                  <a:pt x="144525" y="180086"/>
                </a:lnTo>
                <a:lnTo>
                  <a:pt x="0" y="287274"/>
                </a:lnTo>
                <a:close/>
              </a:path>
            </a:pathLst>
          </a:custGeom>
          <a:ln w="3175">
            <a:solidFill>
              <a:srgbClr val="D99593"/>
            </a:solidFill>
          </a:ln>
        </p:spPr>
        <p:txBody>
          <a:bodyPr wrap="square" lIns="0" tIns="0" rIns="0" bIns="0" rtlCol="0"/>
          <a:lstStyle/>
          <a:p>
            <a:endParaRPr/>
          </a:p>
        </p:txBody>
      </p:sp>
      <p:sp>
        <p:nvSpPr>
          <p:cNvPr id="161" name="object 154"/>
          <p:cNvSpPr/>
          <p:nvPr/>
        </p:nvSpPr>
        <p:spPr>
          <a:xfrm>
            <a:off x="3637674" y="3507267"/>
            <a:ext cx="170180" cy="180340"/>
          </a:xfrm>
          <a:custGeom>
            <a:avLst/>
            <a:gdLst/>
            <a:ahLst/>
            <a:cxnLst/>
            <a:rect l="l" t="t" r="r" b="b"/>
            <a:pathLst>
              <a:path w="170180" h="180339">
                <a:moveTo>
                  <a:pt x="0" y="0"/>
                </a:moveTo>
                <a:lnTo>
                  <a:pt x="0" y="180086"/>
                </a:lnTo>
                <a:lnTo>
                  <a:pt x="169799" y="120142"/>
                </a:lnTo>
                <a:lnTo>
                  <a:pt x="149713" y="79995"/>
                </a:lnTo>
                <a:lnTo>
                  <a:pt x="121039" y="46744"/>
                </a:lnTo>
                <a:lnTo>
                  <a:pt x="85427" y="21551"/>
                </a:lnTo>
                <a:lnTo>
                  <a:pt x="44530" y="5581"/>
                </a:lnTo>
                <a:lnTo>
                  <a:pt x="0" y="0"/>
                </a:lnTo>
                <a:close/>
              </a:path>
            </a:pathLst>
          </a:custGeom>
          <a:solidFill>
            <a:srgbClr val="943735"/>
          </a:solidFill>
        </p:spPr>
        <p:txBody>
          <a:bodyPr wrap="square" lIns="0" tIns="0" rIns="0" bIns="0" rtlCol="0"/>
          <a:lstStyle/>
          <a:p>
            <a:endParaRPr/>
          </a:p>
        </p:txBody>
      </p:sp>
      <p:sp>
        <p:nvSpPr>
          <p:cNvPr id="162" name="object 155"/>
          <p:cNvSpPr/>
          <p:nvPr/>
        </p:nvSpPr>
        <p:spPr>
          <a:xfrm>
            <a:off x="3637674" y="3507267"/>
            <a:ext cx="170180" cy="180340"/>
          </a:xfrm>
          <a:custGeom>
            <a:avLst/>
            <a:gdLst/>
            <a:ahLst/>
            <a:cxnLst/>
            <a:rect l="l" t="t" r="r" b="b"/>
            <a:pathLst>
              <a:path w="170180" h="180339">
                <a:moveTo>
                  <a:pt x="169799" y="120142"/>
                </a:moveTo>
                <a:lnTo>
                  <a:pt x="149713" y="79995"/>
                </a:lnTo>
                <a:lnTo>
                  <a:pt x="121039" y="46744"/>
                </a:lnTo>
                <a:lnTo>
                  <a:pt x="85427" y="21551"/>
                </a:lnTo>
                <a:lnTo>
                  <a:pt x="44530" y="5581"/>
                </a:lnTo>
                <a:lnTo>
                  <a:pt x="0" y="0"/>
                </a:lnTo>
                <a:lnTo>
                  <a:pt x="0" y="180086"/>
                </a:lnTo>
                <a:lnTo>
                  <a:pt x="169799" y="120142"/>
                </a:lnTo>
                <a:close/>
              </a:path>
            </a:pathLst>
          </a:custGeom>
          <a:ln w="3175">
            <a:solidFill>
              <a:srgbClr val="943735"/>
            </a:solidFill>
          </a:ln>
        </p:spPr>
        <p:txBody>
          <a:bodyPr wrap="square" lIns="0" tIns="0" rIns="0" bIns="0" rtlCol="0"/>
          <a:lstStyle/>
          <a:p>
            <a:endParaRPr/>
          </a:p>
        </p:txBody>
      </p:sp>
      <p:sp>
        <p:nvSpPr>
          <p:cNvPr id="163" name="object 156"/>
          <p:cNvSpPr/>
          <p:nvPr/>
        </p:nvSpPr>
        <p:spPr>
          <a:xfrm>
            <a:off x="3459621" y="3986947"/>
            <a:ext cx="360045" cy="360045"/>
          </a:xfrm>
          <a:custGeom>
            <a:avLst/>
            <a:gdLst/>
            <a:ahLst/>
            <a:cxnLst/>
            <a:rect l="l" t="t" r="r" b="b"/>
            <a:pathLst>
              <a:path w="360044" h="360045">
                <a:moveTo>
                  <a:pt x="0" y="180086"/>
                </a:moveTo>
                <a:lnTo>
                  <a:pt x="6424" y="132218"/>
                </a:lnTo>
                <a:lnTo>
                  <a:pt x="24558" y="89201"/>
                </a:lnTo>
                <a:lnTo>
                  <a:pt x="52689" y="52752"/>
                </a:lnTo>
                <a:lnTo>
                  <a:pt x="89106" y="24590"/>
                </a:lnTo>
                <a:lnTo>
                  <a:pt x="132100" y="6434"/>
                </a:lnTo>
                <a:lnTo>
                  <a:pt x="179959" y="0"/>
                </a:lnTo>
                <a:lnTo>
                  <a:pt x="227817" y="6434"/>
                </a:lnTo>
                <a:lnTo>
                  <a:pt x="270811" y="24590"/>
                </a:lnTo>
                <a:lnTo>
                  <a:pt x="307228" y="52752"/>
                </a:lnTo>
                <a:lnTo>
                  <a:pt x="335359" y="89201"/>
                </a:lnTo>
                <a:lnTo>
                  <a:pt x="353493" y="132218"/>
                </a:lnTo>
                <a:lnTo>
                  <a:pt x="359918" y="180086"/>
                </a:lnTo>
                <a:lnTo>
                  <a:pt x="353493" y="227900"/>
                </a:lnTo>
                <a:lnTo>
                  <a:pt x="335359" y="270881"/>
                </a:lnTo>
                <a:lnTo>
                  <a:pt x="307228" y="307308"/>
                </a:lnTo>
                <a:lnTo>
                  <a:pt x="270811" y="335458"/>
                </a:lnTo>
                <a:lnTo>
                  <a:pt x="227817" y="353611"/>
                </a:lnTo>
                <a:lnTo>
                  <a:pt x="179959" y="360045"/>
                </a:lnTo>
                <a:lnTo>
                  <a:pt x="132100" y="353611"/>
                </a:lnTo>
                <a:lnTo>
                  <a:pt x="89106" y="335458"/>
                </a:lnTo>
                <a:lnTo>
                  <a:pt x="52689" y="307308"/>
                </a:lnTo>
                <a:lnTo>
                  <a:pt x="24558" y="270881"/>
                </a:lnTo>
                <a:lnTo>
                  <a:pt x="6424" y="227900"/>
                </a:lnTo>
                <a:lnTo>
                  <a:pt x="0" y="180086"/>
                </a:lnTo>
                <a:close/>
              </a:path>
            </a:pathLst>
          </a:custGeom>
          <a:ln w="9525">
            <a:solidFill>
              <a:srgbClr val="C0504D"/>
            </a:solidFill>
          </a:ln>
        </p:spPr>
        <p:txBody>
          <a:bodyPr wrap="square" lIns="0" tIns="0" rIns="0" bIns="0" rtlCol="0"/>
          <a:lstStyle/>
          <a:p>
            <a:endParaRPr/>
          </a:p>
        </p:txBody>
      </p:sp>
      <p:sp>
        <p:nvSpPr>
          <p:cNvPr id="164" name="object 157"/>
          <p:cNvSpPr/>
          <p:nvPr/>
        </p:nvSpPr>
        <p:spPr>
          <a:xfrm>
            <a:off x="3460890" y="3986947"/>
            <a:ext cx="357505" cy="358775"/>
          </a:xfrm>
          <a:custGeom>
            <a:avLst/>
            <a:gdLst/>
            <a:ahLst/>
            <a:cxnLst/>
            <a:rect l="l" t="t" r="r" b="b"/>
            <a:pathLst>
              <a:path w="357505" h="358775">
                <a:moveTo>
                  <a:pt x="157480" y="1270"/>
                </a:moveTo>
                <a:lnTo>
                  <a:pt x="110739" y="13281"/>
                </a:lnTo>
                <a:lnTo>
                  <a:pt x="70198" y="36359"/>
                </a:lnTo>
                <a:lnTo>
                  <a:pt x="37353" y="68595"/>
                </a:lnTo>
                <a:lnTo>
                  <a:pt x="13706" y="108081"/>
                </a:lnTo>
                <a:lnTo>
                  <a:pt x="755" y="152908"/>
                </a:lnTo>
                <a:lnTo>
                  <a:pt x="0" y="201168"/>
                </a:lnTo>
                <a:lnTo>
                  <a:pt x="12011" y="247961"/>
                </a:lnTo>
                <a:lnTo>
                  <a:pt x="35089" y="288539"/>
                </a:lnTo>
                <a:lnTo>
                  <a:pt x="67325" y="321405"/>
                </a:lnTo>
                <a:lnTo>
                  <a:pt x="106811" y="345063"/>
                </a:lnTo>
                <a:lnTo>
                  <a:pt x="151638" y="358018"/>
                </a:lnTo>
                <a:lnTo>
                  <a:pt x="199898" y="358775"/>
                </a:lnTo>
                <a:lnTo>
                  <a:pt x="246647" y="346763"/>
                </a:lnTo>
                <a:lnTo>
                  <a:pt x="287212" y="323685"/>
                </a:lnTo>
                <a:lnTo>
                  <a:pt x="320087" y="291449"/>
                </a:lnTo>
                <a:lnTo>
                  <a:pt x="343765" y="251963"/>
                </a:lnTo>
                <a:lnTo>
                  <a:pt x="356740" y="207136"/>
                </a:lnTo>
                <a:lnTo>
                  <a:pt x="357168" y="180086"/>
                </a:lnTo>
                <a:lnTo>
                  <a:pt x="178689" y="180086"/>
                </a:lnTo>
                <a:lnTo>
                  <a:pt x="157480" y="1270"/>
                </a:lnTo>
                <a:close/>
              </a:path>
              <a:path w="357505" h="358775">
                <a:moveTo>
                  <a:pt x="178689" y="0"/>
                </a:moveTo>
                <a:lnTo>
                  <a:pt x="178689" y="180086"/>
                </a:lnTo>
                <a:lnTo>
                  <a:pt x="357168" y="180086"/>
                </a:lnTo>
                <a:lnTo>
                  <a:pt x="357505" y="158877"/>
                </a:lnTo>
                <a:lnTo>
                  <a:pt x="346843" y="115622"/>
                </a:lnTo>
                <a:lnTo>
                  <a:pt x="326611" y="77385"/>
                </a:lnTo>
                <a:lnTo>
                  <a:pt x="298243" y="45434"/>
                </a:lnTo>
                <a:lnTo>
                  <a:pt x="263176" y="21039"/>
                </a:lnTo>
                <a:lnTo>
                  <a:pt x="222846" y="5471"/>
                </a:lnTo>
                <a:lnTo>
                  <a:pt x="178689" y="0"/>
                </a:lnTo>
                <a:close/>
              </a:path>
            </a:pathLst>
          </a:custGeom>
          <a:solidFill>
            <a:srgbClr val="D99593"/>
          </a:solidFill>
        </p:spPr>
        <p:txBody>
          <a:bodyPr wrap="square" lIns="0" tIns="0" rIns="0" bIns="0" rtlCol="0"/>
          <a:lstStyle/>
          <a:p>
            <a:endParaRPr/>
          </a:p>
        </p:txBody>
      </p:sp>
      <p:sp>
        <p:nvSpPr>
          <p:cNvPr id="165" name="object 158"/>
          <p:cNvSpPr/>
          <p:nvPr/>
        </p:nvSpPr>
        <p:spPr>
          <a:xfrm>
            <a:off x="3460890" y="3986947"/>
            <a:ext cx="357505" cy="358775"/>
          </a:xfrm>
          <a:custGeom>
            <a:avLst/>
            <a:gdLst/>
            <a:ahLst/>
            <a:cxnLst/>
            <a:rect l="l" t="t" r="r" b="b"/>
            <a:pathLst>
              <a:path w="357505" h="358775">
                <a:moveTo>
                  <a:pt x="157480" y="1270"/>
                </a:moveTo>
                <a:lnTo>
                  <a:pt x="110739" y="13281"/>
                </a:lnTo>
                <a:lnTo>
                  <a:pt x="70198" y="36359"/>
                </a:lnTo>
                <a:lnTo>
                  <a:pt x="37353" y="68595"/>
                </a:lnTo>
                <a:lnTo>
                  <a:pt x="13706" y="108081"/>
                </a:lnTo>
                <a:lnTo>
                  <a:pt x="755" y="152908"/>
                </a:lnTo>
                <a:lnTo>
                  <a:pt x="0" y="201168"/>
                </a:lnTo>
                <a:lnTo>
                  <a:pt x="12011" y="247961"/>
                </a:lnTo>
                <a:lnTo>
                  <a:pt x="35089" y="288539"/>
                </a:lnTo>
                <a:lnTo>
                  <a:pt x="67325" y="321405"/>
                </a:lnTo>
                <a:lnTo>
                  <a:pt x="106811" y="345063"/>
                </a:lnTo>
                <a:lnTo>
                  <a:pt x="151638" y="358018"/>
                </a:lnTo>
                <a:lnTo>
                  <a:pt x="199898" y="358775"/>
                </a:lnTo>
                <a:lnTo>
                  <a:pt x="246647" y="346763"/>
                </a:lnTo>
                <a:lnTo>
                  <a:pt x="287212" y="323685"/>
                </a:lnTo>
                <a:lnTo>
                  <a:pt x="320087" y="291449"/>
                </a:lnTo>
                <a:lnTo>
                  <a:pt x="343765" y="251963"/>
                </a:lnTo>
                <a:lnTo>
                  <a:pt x="356740" y="207136"/>
                </a:lnTo>
                <a:lnTo>
                  <a:pt x="357505" y="158877"/>
                </a:lnTo>
                <a:lnTo>
                  <a:pt x="346843" y="115622"/>
                </a:lnTo>
                <a:lnTo>
                  <a:pt x="326611" y="77385"/>
                </a:lnTo>
                <a:lnTo>
                  <a:pt x="298243" y="45434"/>
                </a:lnTo>
                <a:lnTo>
                  <a:pt x="263176" y="21039"/>
                </a:lnTo>
                <a:lnTo>
                  <a:pt x="222846" y="5471"/>
                </a:lnTo>
                <a:lnTo>
                  <a:pt x="178689" y="0"/>
                </a:lnTo>
                <a:lnTo>
                  <a:pt x="178689" y="180086"/>
                </a:lnTo>
                <a:lnTo>
                  <a:pt x="157480" y="1270"/>
                </a:lnTo>
                <a:close/>
              </a:path>
            </a:pathLst>
          </a:custGeom>
          <a:ln w="3175">
            <a:solidFill>
              <a:srgbClr val="D99593"/>
            </a:solidFill>
          </a:ln>
        </p:spPr>
        <p:txBody>
          <a:bodyPr wrap="square" lIns="0" tIns="0" rIns="0" bIns="0" rtlCol="0"/>
          <a:lstStyle/>
          <a:p>
            <a:endParaRPr/>
          </a:p>
        </p:txBody>
      </p:sp>
      <p:sp>
        <p:nvSpPr>
          <p:cNvPr id="166" name="object 159"/>
          <p:cNvSpPr/>
          <p:nvPr/>
        </p:nvSpPr>
        <p:spPr>
          <a:xfrm>
            <a:off x="3460890" y="3986947"/>
            <a:ext cx="357505" cy="358775"/>
          </a:xfrm>
          <a:custGeom>
            <a:avLst/>
            <a:gdLst/>
            <a:ahLst/>
            <a:cxnLst/>
            <a:rect l="l" t="t" r="r" b="b"/>
            <a:pathLst>
              <a:path w="357505" h="358775">
                <a:moveTo>
                  <a:pt x="178689" y="0"/>
                </a:moveTo>
                <a:lnTo>
                  <a:pt x="178689" y="180086"/>
                </a:lnTo>
                <a:lnTo>
                  <a:pt x="0" y="201168"/>
                </a:lnTo>
                <a:lnTo>
                  <a:pt x="11957" y="247917"/>
                </a:lnTo>
                <a:lnTo>
                  <a:pt x="35000" y="288482"/>
                </a:lnTo>
                <a:lnTo>
                  <a:pt x="67214" y="321357"/>
                </a:lnTo>
                <a:lnTo>
                  <a:pt x="106689" y="345035"/>
                </a:lnTo>
                <a:lnTo>
                  <a:pt x="151512" y="358010"/>
                </a:lnTo>
                <a:lnTo>
                  <a:pt x="199771" y="358775"/>
                </a:lnTo>
                <a:lnTo>
                  <a:pt x="246565" y="346772"/>
                </a:lnTo>
                <a:lnTo>
                  <a:pt x="287147" y="323713"/>
                </a:lnTo>
                <a:lnTo>
                  <a:pt x="320024" y="291496"/>
                </a:lnTo>
                <a:lnTo>
                  <a:pt x="343704" y="252019"/>
                </a:lnTo>
                <a:lnTo>
                  <a:pt x="356695" y="207180"/>
                </a:lnTo>
                <a:lnTo>
                  <a:pt x="357505" y="158877"/>
                </a:lnTo>
                <a:lnTo>
                  <a:pt x="346852" y="115667"/>
                </a:lnTo>
                <a:lnTo>
                  <a:pt x="326639" y="77441"/>
                </a:lnTo>
                <a:lnTo>
                  <a:pt x="298291" y="45481"/>
                </a:lnTo>
                <a:lnTo>
                  <a:pt x="263233" y="21067"/>
                </a:lnTo>
                <a:lnTo>
                  <a:pt x="222890" y="5480"/>
                </a:lnTo>
                <a:lnTo>
                  <a:pt x="178689" y="0"/>
                </a:lnTo>
                <a:close/>
              </a:path>
            </a:pathLst>
          </a:custGeom>
          <a:solidFill>
            <a:srgbClr val="943735"/>
          </a:solidFill>
        </p:spPr>
        <p:txBody>
          <a:bodyPr wrap="square" lIns="0" tIns="0" rIns="0" bIns="0" rtlCol="0"/>
          <a:lstStyle/>
          <a:p>
            <a:endParaRPr/>
          </a:p>
        </p:txBody>
      </p:sp>
      <p:sp>
        <p:nvSpPr>
          <p:cNvPr id="167" name="object 160"/>
          <p:cNvSpPr/>
          <p:nvPr/>
        </p:nvSpPr>
        <p:spPr>
          <a:xfrm>
            <a:off x="3460890" y="3986947"/>
            <a:ext cx="357505" cy="358775"/>
          </a:xfrm>
          <a:custGeom>
            <a:avLst/>
            <a:gdLst/>
            <a:ahLst/>
            <a:cxnLst/>
            <a:rect l="l" t="t" r="r" b="b"/>
            <a:pathLst>
              <a:path w="357505" h="358775">
                <a:moveTo>
                  <a:pt x="0" y="201168"/>
                </a:moveTo>
                <a:lnTo>
                  <a:pt x="11957" y="247917"/>
                </a:lnTo>
                <a:lnTo>
                  <a:pt x="35000" y="288482"/>
                </a:lnTo>
                <a:lnTo>
                  <a:pt x="67214" y="321357"/>
                </a:lnTo>
                <a:lnTo>
                  <a:pt x="106689" y="345035"/>
                </a:lnTo>
                <a:lnTo>
                  <a:pt x="151512" y="358010"/>
                </a:lnTo>
                <a:lnTo>
                  <a:pt x="199771" y="358775"/>
                </a:lnTo>
                <a:lnTo>
                  <a:pt x="246565" y="346772"/>
                </a:lnTo>
                <a:lnTo>
                  <a:pt x="287147" y="323713"/>
                </a:lnTo>
                <a:lnTo>
                  <a:pt x="320024" y="291496"/>
                </a:lnTo>
                <a:lnTo>
                  <a:pt x="343704" y="252019"/>
                </a:lnTo>
                <a:lnTo>
                  <a:pt x="356695" y="207180"/>
                </a:lnTo>
                <a:lnTo>
                  <a:pt x="357505" y="158877"/>
                </a:lnTo>
                <a:lnTo>
                  <a:pt x="346852" y="115667"/>
                </a:lnTo>
                <a:lnTo>
                  <a:pt x="326639" y="77441"/>
                </a:lnTo>
                <a:lnTo>
                  <a:pt x="298291" y="45481"/>
                </a:lnTo>
                <a:lnTo>
                  <a:pt x="263233" y="21067"/>
                </a:lnTo>
                <a:lnTo>
                  <a:pt x="222890" y="5480"/>
                </a:lnTo>
                <a:lnTo>
                  <a:pt x="178689" y="0"/>
                </a:lnTo>
                <a:lnTo>
                  <a:pt x="178689" y="180086"/>
                </a:lnTo>
                <a:lnTo>
                  <a:pt x="0" y="201168"/>
                </a:lnTo>
                <a:close/>
              </a:path>
            </a:pathLst>
          </a:custGeom>
          <a:ln w="3175">
            <a:solidFill>
              <a:srgbClr val="943735"/>
            </a:solidFill>
          </a:ln>
        </p:spPr>
        <p:txBody>
          <a:bodyPr wrap="square" lIns="0" tIns="0" rIns="0" bIns="0" rtlCol="0"/>
          <a:lstStyle/>
          <a:p>
            <a:endParaRPr/>
          </a:p>
        </p:txBody>
      </p:sp>
      <p:sp>
        <p:nvSpPr>
          <p:cNvPr id="168" name="object 161"/>
          <p:cNvSpPr/>
          <p:nvPr/>
        </p:nvSpPr>
        <p:spPr>
          <a:xfrm>
            <a:off x="3457715" y="4462816"/>
            <a:ext cx="360045" cy="360045"/>
          </a:xfrm>
          <a:custGeom>
            <a:avLst/>
            <a:gdLst/>
            <a:ahLst/>
            <a:cxnLst/>
            <a:rect l="l" t="t" r="r" b="b"/>
            <a:pathLst>
              <a:path w="360044" h="360045">
                <a:moveTo>
                  <a:pt x="0" y="179959"/>
                </a:moveTo>
                <a:lnTo>
                  <a:pt x="6424" y="132100"/>
                </a:lnTo>
                <a:lnTo>
                  <a:pt x="24558" y="89106"/>
                </a:lnTo>
                <a:lnTo>
                  <a:pt x="52689" y="52689"/>
                </a:lnTo>
                <a:lnTo>
                  <a:pt x="89106" y="24558"/>
                </a:lnTo>
                <a:lnTo>
                  <a:pt x="132100" y="6424"/>
                </a:lnTo>
                <a:lnTo>
                  <a:pt x="179959" y="0"/>
                </a:lnTo>
                <a:lnTo>
                  <a:pt x="227817" y="6424"/>
                </a:lnTo>
                <a:lnTo>
                  <a:pt x="270811" y="24558"/>
                </a:lnTo>
                <a:lnTo>
                  <a:pt x="307228" y="52689"/>
                </a:lnTo>
                <a:lnTo>
                  <a:pt x="335359" y="89106"/>
                </a:lnTo>
                <a:lnTo>
                  <a:pt x="353493" y="132100"/>
                </a:lnTo>
                <a:lnTo>
                  <a:pt x="359918" y="179959"/>
                </a:lnTo>
                <a:lnTo>
                  <a:pt x="353493" y="227826"/>
                </a:lnTo>
                <a:lnTo>
                  <a:pt x="335359" y="270843"/>
                </a:lnTo>
                <a:lnTo>
                  <a:pt x="307228" y="307292"/>
                </a:lnTo>
                <a:lnTo>
                  <a:pt x="270811" y="335454"/>
                </a:lnTo>
                <a:lnTo>
                  <a:pt x="227817" y="353610"/>
                </a:lnTo>
                <a:lnTo>
                  <a:pt x="179959" y="360045"/>
                </a:lnTo>
                <a:lnTo>
                  <a:pt x="132100" y="353610"/>
                </a:lnTo>
                <a:lnTo>
                  <a:pt x="89106" y="335454"/>
                </a:lnTo>
                <a:lnTo>
                  <a:pt x="52689" y="307292"/>
                </a:lnTo>
                <a:lnTo>
                  <a:pt x="24558" y="270843"/>
                </a:lnTo>
                <a:lnTo>
                  <a:pt x="6424" y="227826"/>
                </a:lnTo>
                <a:lnTo>
                  <a:pt x="0" y="179959"/>
                </a:lnTo>
                <a:close/>
              </a:path>
            </a:pathLst>
          </a:custGeom>
          <a:ln w="9525">
            <a:solidFill>
              <a:srgbClr val="C0504D"/>
            </a:solidFill>
          </a:ln>
        </p:spPr>
        <p:txBody>
          <a:bodyPr wrap="square" lIns="0" tIns="0" rIns="0" bIns="0" rtlCol="0"/>
          <a:lstStyle/>
          <a:p>
            <a:endParaRPr/>
          </a:p>
        </p:txBody>
      </p:sp>
      <p:sp>
        <p:nvSpPr>
          <p:cNvPr id="169" name="object 162"/>
          <p:cNvSpPr/>
          <p:nvPr/>
        </p:nvSpPr>
        <p:spPr>
          <a:xfrm>
            <a:off x="3458039" y="4462816"/>
            <a:ext cx="358140" cy="359410"/>
          </a:xfrm>
          <a:custGeom>
            <a:avLst/>
            <a:gdLst/>
            <a:ahLst/>
            <a:cxnLst/>
            <a:rect l="l" t="t" r="r" b="b"/>
            <a:pathLst>
              <a:path w="358139" h="359410">
                <a:moveTo>
                  <a:pt x="11487" y="114300"/>
                </a:moveTo>
                <a:lnTo>
                  <a:pt x="0" y="161205"/>
                </a:lnTo>
                <a:lnTo>
                  <a:pt x="1205" y="207861"/>
                </a:lnTo>
                <a:lnTo>
                  <a:pt x="14122" y="252047"/>
                </a:lnTo>
                <a:lnTo>
                  <a:pt x="37771" y="291544"/>
                </a:lnTo>
                <a:lnTo>
                  <a:pt x="71171" y="324135"/>
                </a:lnTo>
                <a:lnTo>
                  <a:pt x="113341" y="347599"/>
                </a:lnTo>
                <a:lnTo>
                  <a:pt x="160256" y="359041"/>
                </a:lnTo>
                <a:lnTo>
                  <a:pt x="206931" y="357820"/>
                </a:lnTo>
                <a:lnTo>
                  <a:pt x="251136" y="344900"/>
                </a:lnTo>
                <a:lnTo>
                  <a:pt x="290643" y="321248"/>
                </a:lnTo>
                <a:lnTo>
                  <a:pt x="323220" y="287832"/>
                </a:lnTo>
                <a:lnTo>
                  <a:pt x="346640" y="245618"/>
                </a:lnTo>
                <a:lnTo>
                  <a:pt x="358137" y="198756"/>
                </a:lnTo>
                <a:lnTo>
                  <a:pt x="357659" y="179959"/>
                </a:lnTo>
                <a:lnTo>
                  <a:pt x="179127" y="179959"/>
                </a:lnTo>
                <a:lnTo>
                  <a:pt x="11487" y="114300"/>
                </a:lnTo>
                <a:close/>
              </a:path>
              <a:path w="358139" h="359410">
                <a:moveTo>
                  <a:pt x="179127" y="0"/>
                </a:moveTo>
                <a:lnTo>
                  <a:pt x="179127" y="179959"/>
                </a:lnTo>
                <a:lnTo>
                  <a:pt x="357659" y="179959"/>
                </a:lnTo>
                <a:lnTo>
                  <a:pt x="344052" y="107934"/>
                </a:lnTo>
                <a:lnTo>
                  <a:pt x="320412" y="68438"/>
                </a:lnTo>
                <a:lnTo>
                  <a:pt x="287000" y="35865"/>
                </a:lnTo>
                <a:lnTo>
                  <a:pt x="244786" y="12446"/>
                </a:lnTo>
                <a:lnTo>
                  <a:pt x="195923" y="783"/>
                </a:lnTo>
                <a:lnTo>
                  <a:pt x="179127" y="0"/>
                </a:lnTo>
                <a:close/>
              </a:path>
            </a:pathLst>
          </a:custGeom>
          <a:solidFill>
            <a:srgbClr val="F1DCDB"/>
          </a:solidFill>
        </p:spPr>
        <p:txBody>
          <a:bodyPr wrap="square" lIns="0" tIns="0" rIns="0" bIns="0" rtlCol="0"/>
          <a:lstStyle/>
          <a:p>
            <a:endParaRPr/>
          </a:p>
        </p:txBody>
      </p:sp>
      <p:sp>
        <p:nvSpPr>
          <p:cNvPr id="170" name="object 163"/>
          <p:cNvSpPr/>
          <p:nvPr/>
        </p:nvSpPr>
        <p:spPr>
          <a:xfrm>
            <a:off x="3458039" y="4462816"/>
            <a:ext cx="358140" cy="359410"/>
          </a:xfrm>
          <a:custGeom>
            <a:avLst/>
            <a:gdLst/>
            <a:ahLst/>
            <a:cxnLst/>
            <a:rect l="l" t="t" r="r" b="b"/>
            <a:pathLst>
              <a:path w="358139" h="359410">
                <a:moveTo>
                  <a:pt x="11487" y="114300"/>
                </a:moveTo>
                <a:lnTo>
                  <a:pt x="0" y="161205"/>
                </a:lnTo>
                <a:lnTo>
                  <a:pt x="1205" y="207861"/>
                </a:lnTo>
                <a:lnTo>
                  <a:pt x="14122" y="252047"/>
                </a:lnTo>
                <a:lnTo>
                  <a:pt x="37771" y="291544"/>
                </a:lnTo>
                <a:lnTo>
                  <a:pt x="71171" y="324135"/>
                </a:lnTo>
                <a:lnTo>
                  <a:pt x="113341" y="347599"/>
                </a:lnTo>
                <a:lnTo>
                  <a:pt x="160256" y="359041"/>
                </a:lnTo>
                <a:lnTo>
                  <a:pt x="206931" y="357820"/>
                </a:lnTo>
                <a:lnTo>
                  <a:pt x="251136" y="344900"/>
                </a:lnTo>
                <a:lnTo>
                  <a:pt x="290643" y="321248"/>
                </a:lnTo>
                <a:lnTo>
                  <a:pt x="323220" y="287832"/>
                </a:lnTo>
                <a:lnTo>
                  <a:pt x="346640" y="245618"/>
                </a:lnTo>
                <a:lnTo>
                  <a:pt x="358137" y="198756"/>
                </a:lnTo>
                <a:lnTo>
                  <a:pt x="356951" y="152117"/>
                </a:lnTo>
                <a:lnTo>
                  <a:pt x="344052" y="107934"/>
                </a:lnTo>
                <a:lnTo>
                  <a:pt x="320412" y="68438"/>
                </a:lnTo>
                <a:lnTo>
                  <a:pt x="287000" y="35865"/>
                </a:lnTo>
                <a:lnTo>
                  <a:pt x="244786" y="12446"/>
                </a:lnTo>
                <a:lnTo>
                  <a:pt x="195923" y="783"/>
                </a:lnTo>
                <a:lnTo>
                  <a:pt x="179127" y="0"/>
                </a:lnTo>
                <a:lnTo>
                  <a:pt x="179127" y="179959"/>
                </a:lnTo>
                <a:lnTo>
                  <a:pt x="11487" y="114300"/>
                </a:lnTo>
                <a:close/>
              </a:path>
            </a:pathLst>
          </a:custGeom>
          <a:ln w="3175">
            <a:solidFill>
              <a:srgbClr val="F1DCDB"/>
            </a:solidFill>
          </a:ln>
        </p:spPr>
        <p:txBody>
          <a:bodyPr wrap="square" lIns="0" tIns="0" rIns="0" bIns="0" rtlCol="0"/>
          <a:lstStyle/>
          <a:p>
            <a:endParaRPr/>
          </a:p>
        </p:txBody>
      </p:sp>
      <p:sp>
        <p:nvSpPr>
          <p:cNvPr id="171" name="object 164"/>
          <p:cNvSpPr/>
          <p:nvPr/>
        </p:nvSpPr>
        <p:spPr>
          <a:xfrm>
            <a:off x="3458986" y="4462816"/>
            <a:ext cx="357505" cy="358775"/>
          </a:xfrm>
          <a:custGeom>
            <a:avLst/>
            <a:gdLst/>
            <a:ahLst/>
            <a:cxnLst/>
            <a:rect l="l" t="t" r="r" b="b"/>
            <a:pathLst>
              <a:path w="357505" h="358775">
                <a:moveTo>
                  <a:pt x="178688" y="0"/>
                </a:moveTo>
                <a:lnTo>
                  <a:pt x="178688" y="179959"/>
                </a:lnTo>
                <a:lnTo>
                  <a:pt x="0" y="201041"/>
                </a:lnTo>
                <a:lnTo>
                  <a:pt x="11957" y="247791"/>
                </a:lnTo>
                <a:lnTo>
                  <a:pt x="35000" y="288360"/>
                </a:lnTo>
                <a:lnTo>
                  <a:pt x="67214" y="321246"/>
                </a:lnTo>
                <a:lnTo>
                  <a:pt x="106689" y="344946"/>
                </a:lnTo>
                <a:lnTo>
                  <a:pt x="151512" y="357956"/>
                </a:lnTo>
                <a:lnTo>
                  <a:pt x="199770" y="358775"/>
                </a:lnTo>
                <a:lnTo>
                  <a:pt x="246521" y="346772"/>
                </a:lnTo>
                <a:lnTo>
                  <a:pt x="287090" y="323713"/>
                </a:lnTo>
                <a:lnTo>
                  <a:pt x="319976" y="291496"/>
                </a:lnTo>
                <a:lnTo>
                  <a:pt x="343676" y="252019"/>
                </a:lnTo>
                <a:lnTo>
                  <a:pt x="356686" y="207180"/>
                </a:lnTo>
                <a:lnTo>
                  <a:pt x="357504" y="158877"/>
                </a:lnTo>
                <a:lnTo>
                  <a:pt x="346896" y="115667"/>
                </a:lnTo>
                <a:lnTo>
                  <a:pt x="326695" y="77441"/>
                </a:lnTo>
                <a:lnTo>
                  <a:pt x="298338" y="45481"/>
                </a:lnTo>
                <a:lnTo>
                  <a:pt x="263261" y="21067"/>
                </a:lnTo>
                <a:lnTo>
                  <a:pt x="222899" y="5480"/>
                </a:lnTo>
                <a:lnTo>
                  <a:pt x="178688" y="0"/>
                </a:lnTo>
                <a:close/>
              </a:path>
            </a:pathLst>
          </a:custGeom>
          <a:solidFill>
            <a:srgbClr val="D99593"/>
          </a:solidFill>
        </p:spPr>
        <p:txBody>
          <a:bodyPr wrap="square" lIns="0" tIns="0" rIns="0" bIns="0" rtlCol="0"/>
          <a:lstStyle/>
          <a:p>
            <a:endParaRPr/>
          </a:p>
        </p:txBody>
      </p:sp>
      <p:sp>
        <p:nvSpPr>
          <p:cNvPr id="172" name="object 165"/>
          <p:cNvSpPr/>
          <p:nvPr/>
        </p:nvSpPr>
        <p:spPr>
          <a:xfrm>
            <a:off x="3458986" y="4462816"/>
            <a:ext cx="357505" cy="358775"/>
          </a:xfrm>
          <a:custGeom>
            <a:avLst/>
            <a:gdLst/>
            <a:ahLst/>
            <a:cxnLst/>
            <a:rect l="l" t="t" r="r" b="b"/>
            <a:pathLst>
              <a:path w="357505" h="358775">
                <a:moveTo>
                  <a:pt x="0" y="201041"/>
                </a:moveTo>
                <a:lnTo>
                  <a:pt x="11957" y="247791"/>
                </a:lnTo>
                <a:lnTo>
                  <a:pt x="35000" y="288360"/>
                </a:lnTo>
                <a:lnTo>
                  <a:pt x="67214" y="321246"/>
                </a:lnTo>
                <a:lnTo>
                  <a:pt x="106689" y="344946"/>
                </a:lnTo>
                <a:lnTo>
                  <a:pt x="151512" y="357956"/>
                </a:lnTo>
                <a:lnTo>
                  <a:pt x="199770" y="358775"/>
                </a:lnTo>
                <a:lnTo>
                  <a:pt x="246521" y="346772"/>
                </a:lnTo>
                <a:lnTo>
                  <a:pt x="287090" y="323713"/>
                </a:lnTo>
                <a:lnTo>
                  <a:pt x="319976" y="291496"/>
                </a:lnTo>
                <a:lnTo>
                  <a:pt x="343676" y="252019"/>
                </a:lnTo>
                <a:lnTo>
                  <a:pt x="356686" y="207180"/>
                </a:lnTo>
                <a:lnTo>
                  <a:pt x="357504" y="158877"/>
                </a:lnTo>
                <a:lnTo>
                  <a:pt x="346896" y="115667"/>
                </a:lnTo>
                <a:lnTo>
                  <a:pt x="326695" y="77441"/>
                </a:lnTo>
                <a:lnTo>
                  <a:pt x="298338" y="45481"/>
                </a:lnTo>
                <a:lnTo>
                  <a:pt x="263261" y="21067"/>
                </a:lnTo>
                <a:lnTo>
                  <a:pt x="222899" y="5480"/>
                </a:lnTo>
                <a:lnTo>
                  <a:pt x="178688" y="0"/>
                </a:lnTo>
                <a:lnTo>
                  <a:pt x="178688" y="179959"/>
                </a:lnTo>
                <a:lnTo>
                  <a:pt x="0" y="201041"/>
                </a:lnTo>
                <a:close/>
              </a:path>
            </a:pathLst>
          </a:custGeom>
          <a:ln w="3175">
            <a:solidFill>
              <a:srgbClr val="D99593"/>
            </a:solidFill>
          </a:ln>
        </p:spPr>
        <p:txBody>
          <a:bodyPr wrap="square" lIns="0" tIns="0" rIns="0" bIns="0" rtlCol="0"/>
          <a:lstStyle/>
          <a:p>
            <a:endParaRPr/>
          </a:p>
        </p:txBody>
      </p:sp>
      <p:sp>
        <p:nvSpPr>
          <p:cNvPr id="173" name="object 166"/>
          <p:cNvSpPr/>
          <p:nvPr/>
        </p:nvSpPr>
        <p:spPr>
          <a:xfrm>
            <a:off x="3637674" y="4462816"/>
            <a:ext cx="179705" cy="260985"/>
          </a:xfrm>
          <a:custGeom>
            <a:avLst/>
            <a:gdLst/>
            <a:ahLst/>
            <a:cxnLst/>
            <a:rect l="l" t="t" r="r" b="b"/>
            <a:pathLst>
              <a:path w="179705" h="260985">
                <a:moveTo>
                  <a:pt x="0" y="0"/>
                </a:moveTo>
                <a:lnTo>
                  <a:pt x="0" y="179959"/>
                </a:lnTo>
                <a:lnTo>
                  <a:pt x="160908" y="260731"/>
                </a:lnTo>
                <a:lnTo>
                  <a:pt x="176615" y="215056"/>
                </a:lnTo>
                <a:lnTo>
                  <a:pt x="179672" y="168467"/>
                </a:lnTo>
                <a:lnTo>
                  <a:pt x="170846" y="123269"/>
                </a:lnTo>
                <a:lnTo>
                  <a:pt x="150908" y="81764"/>
                </a:lnTo>
                <a:lnTo>
                  <a:pt x="120627" y="46256"/>
                </a:lnTo>
                <a:lnTo>
                  <a:pt x="80771" y="19050"/>
                </a:lnTo>
                <a:lnTo>
                  <a:pt x="41481" y="4810"/>
                </a:lnTo>
                <a:lnTo>
                  <a:pt x="0" y="0"/>
                </a:lnTo>
                <a:close/>
              </a:path>
            </a:pathLst>
          </a:custGeom>
          <a:solidFill>
            <a:srgbClr val="943735"/>
          </a:solidFill>
        </p:spPr>
        <p:txBody>
          <a:bodyPr wrap="square" lIns="0" tIns="0" rIns="0" bIns="0" rtlCol="0"/>
          <a:lstStyle/>
          <a:p>
            <a:endParaRPr/>
          </a:p>
        </p:txBody>
      </p:sp>
      <p:sp>
        <p:nvSpPr>
          <p:cNvPr id="174" name="object 167"/>
          <p:cNvSpPr/>
          <p:nvPr/>
        </p:nvSpPr>
        <p:spPr>
          <a:xfrm>
            <a:off x="3637674" y="4462816"/>
            <a:ext cx="179705" cy="260985"/>
          </a:xfrm>
          <a:custGeom>
            <a:avLst/>
            <a:gdLst/>
            <a:ahLst/>
            <a:cxnLst/>
            <a:rect l="l" t="t" r="r" b="b"/>
            <a:pathLst>
              <a:path w="179705" h="260985">
                <a:moveTo>
                  <a:pt x="160908" y="260731"/>
                </a:moveTo>
                <a:lnTo>
                  <a:pt x="176615" y="215056"/>
                </a:lnTo>
                <a:lnTo>
                  <a:pt x="179672" y="168467"/>
                </a:lnTo>
                <a:lnTo>
                  <a:pt x="170846" y="123269"/>
                </a:lnTo>
                <a:lnTo>
                  <a:pt x="150908" y="81764"/>
                </a:lnTo>
                <a:lnTo>
                  <a:pt x="120627" y="46256"/>
                </a:lnTo>
                <a:lnTo>
                  <a:pt x="80771" y="19050"/>
                </a:lnTo>
                <a:lnTo>
                  <a:pt x="41481" y="4810"/>
                </a:lnTo>
                <a:lnTo>
                  <a:pt x="0" y="0"/>
                </a:lnTo>
                <a:lnTo>
                  <a:pt x="0" y="179959"/>
                </a:lnTo>
                <a:lnTo>
                  <a:pt x="160908" y="260731"/>
                </a:lnTo>
                <a:close/>
              </a:path>
            </a:pathLst>
          </a:custGeom>
          <a:ln w="3175">
            <a:solidFill>
              <a:srgbClr val="943735"/>
            </a:solidFill>
          </a:ln>
        </p:spPr>
        <p:txBody>
          <a:bodyPr wrap="square" lIns="0" tIns="0" rIns="0" bIns="0" rtlCol="0"/>
          <a:lstStyle/>
          <a:p>
            <a:endParaRPr/>
          </a:p>
        </p:txBody>
      </p:sp>
      <p:sp>
        <p:nvSpPr>
          <p:cNvPr id="175" name="object 168"/>
          <p:cNvSpPr/>
          <p:nvPr/>
        </p:nvSpPr>
        <p:spPr>
          <a:xfrm>
            <a:off x="3459112" y="4956973"/>
            <a:ext cx="360045" cy="360045"/>
          </a:xfrm>
          <a:custGeom>
            <a:avLst/>
            <a:gdLst/>
            <a:ahLst/>
            <a:cxnLst/>
            <a:rect l="l" t="t" r="r" b="b"/>
            <a:pathLst>
              <a:path w="360044" h="360045">
                <a:moveTo>
                  <a:pt x="0" y="179958"/>
                </a:moveTo>
                <a:lnTo>
                  <a:pt x="6424" y="132144"/>
                </a:lnTo>
                <a:lnTo>
                  <a:pt x="24558" y="89163"/>
                </a:lnTo>
                <a:lnTo>
                  <a:pt x="52689" y="52736"/>
                </a:lnTo>
                <a:lnTo>
                  <a:pt x="89106" y="24586"/>
                </a:lnTo>
                <a:lnTo>
                  <a:pt x="132100" y="6433"/>
                </a:lnTo>
                <a:lnTo>
                  <a:pt x="179958" y="0"/>
                </a:lnTo>
                <a:lnTo>
                  <a:pt x="227817" y="6433"/>
                </a:lnTo>
                <a:lnTo>
                  <a:pt x="270811" y="24586"/>
                </a:lnTo>
                <a:lnTo>
                  <a:pt x="307228" y="52736"/>
                </a:lnTo>
                <a:lnTo>
                  <a:pt x="335359" y="89163"/>
                </a:lnTo>
                <a:lnTo>
                  <a:pt x="353493" y="132144"/>
                </a:lnTo>
                <a:lnTo>
                  <a:pt x="359918" y="179958"/>
                </a:lnTo>
                <a:lnTo>
                  <a:pt x="353493" y="227824"/>
                </a:lnTo>
                <a:lnTo>
                  <a:pt x="335359" y="270834"/>
                </a:lnTo>
                <a:lnTo>
                  <a:pt x="307228" y="307273"/>
                </a:lnTo>
                <a:lnTo>
                  <a:pt x="270811" y="335425"/>
                </a:lnTo>
                <a:lnTo>
                  <a:pt x="227817" y="353575"/>
                </a:lnTo>
                <a:lnTo>
                  <a:pt x="179958" y="360006"/>
                </a:lnTo>
                <a:lnTo>
                  <a:pt x="132100" y="353575"/>
                </a:lnTo>
                <a:lnTo>
                  <a:pt x="89106" y="335425"/>
                </a:lnTo>
                <a:lnTo>
                  <a:pt x="52689" y="307273"/>
                </a:lnTo>
                <a:lnTo>
                  <a:pt x="24558" y="270834"/>
                </a:lnTo>
                <a:lnTo>
                  <a:pt x="6424" y="227824"/>
                </a:lnTo>
                <a:lnTo>
                  <a:pt x="0" y="179958"/>
                </a:lnTo>
                <a:close/>
              </a:path>
            </a:pathLst>
          </a:custGeom>
          <a:ln w="9525">
            <a:solidFill>
              <a:srgbClr val="C0504D"/>
            </a:solidFill>
          </a:ln>
        </p:spPr>
        <p:txBody>
          <a:bodyPr wrap="square" lIns="0" tIns="0" rIns="0" bIns="0" rtlCol="0"/>
          <a:lstStyle/>
          <a:p>
            <a:endParaRPr/>
          </a:p>
        </p:txBody>
      </p:sp>
      <p:sp>
        <p:nvSpPr>
          <p:cNvPr id="176" name="object 169"/>
          <p:cNvSpPr/>
          <p:nvPr/>
        </p:nvSpPr>
        <p:spPr>
          <a:xfrm>
            <a:off x="3463939" y="4956973"/>
            <a:ext cx="355600" cy="360045"/>
          </a:xfrm>
          <a:custGeom>
            <a:avLst/>
            <a:gdLst/>
            <a:ahLst/>
            <a:cxnLst/>
            <a:rect l="l" t="t" r="r" b="b"/>
            <a:pathLst>
              <a:path w="355600" h="360045">
                <a:moveTo>
                  <a:pt x="175132" y="0"/>
                </a:moveTo>
                <a:lnTo>
                  <a:pt x="175132" y="179958"/>
                </a:lnTo>
                <a:lnTo>
                  <a:pt x="0" y="221614"/>
                </a:lnTo>
                <a:lnTo>
                  <a:pt x="17319" y="266671"/>
                </a:lnTo>
                <a:lnTo>
                  <a:pt x="44910" y="304307"/>
                </a:lnTo>
                <a:lnTo>
                  <a:pt x="80708" y="333246"/>
                </a:lnTo>
                <a:lnTo>
                  <a:pt x="122644" y="352215"/>
                </a:lnTo>
                <a:lnTo>
                  <a:pt x="168651" y="359938"/>
                </a:lnTo>
                <a:lnTo>
                  <a:pt x="216662" y="355142"/>
                </a:lnTo>
                <a:lnTo>
                  <a:pt x="261756" y="337837"/>
                </a:lnTo>
                <a:lnTo>
                  <a:pt x="299418" y="310258"/>
                </a:lnTo>
                <a:lnTo>
                  <a:pt x="328374" y="274466"/>
                </a:lnTo>
                <a:lnTo>
                  <a:pt x="347349" y="232522"/>
                </a:lnTo>
                <a:lnTo>
                  <a:pt x="355071" y="186490"/>
                </a:lnTo>
                <a:lnTo>
                  <a:pt x="350266" y="138429"/>
                </a:lnTo>
                <a:lnTo>
                  <a:pt x="332649" y="92870"/>
                </a:lnTo>
                <a:lnTo>
                  <a:pt x="304310" y="54644"/>
                </a:lnTo>
                <a:lnTo>
                  <a:pt x="267265" y="25355"/>
                </a:lnTo>
                <a:lnTo>
                  <a:pt x="223534" y="6606"/>
                </a:lnTo>
                <a:lnTo>
                  <a:pt x="175132" y="0"/>
                </a:lnTo>
                <a:close/>
              </a:path>
            </a:pathLst>
          </a:custGeom>
          <a:solidFill>
            <a:srgbClr val="D99593"/>
          </a:solidFill>
        </p:spPr>
        <p:txBody>
          <a:bodyPr wrap="square" lIns="0" tIns="0" rIns="0" bIns="0" rtlCol="0"/>
          <a:lstStyle/>
          <a:p>
            <a:endParaRPr/>
          </a:p>
        </p:txBody>
      </p:sp>
      <p:sp>
        <p:nvSpPr>
          <p:cNvPr id="177" name="object 170"/>
          <p:cNvSpPr/>
          <p:nvPr/>
        </p:nvSpPr>
        <p:spPr>
          <a:xfrm>
            <a:off x="3463939" y="4956973"/>
            <a:ext cx="355600" cy="360045"/>
          </a:xfrm>
          <a:custGeom>
            <a:avLst/>
            <a:gdLst/>
            <a:ahLst/>
            <a:cxnLst/>
            <a:rect l="l" t="t" r="r" b="b"/>
            <a:pathLst>
              <a:path w="355600" h="360045">
                <a:moveTo>
                  <a:pt x="0" y="221614"/>
                </a:moveTo>
                <a:lnTo>
                  <a:pt x="17319" y="266671"/>
                </a:lnTo>
                <a:lnTo>
                  <a:pt x="44910" y="304307"/>
                </a:lnTo>
                <a:lnTo>
                  <a:pt x="80708" y="333246"/>
                </a:lnTo>
                <a:lnTo>
                  <a:pt x="122644" y="352215"/>
                </a:lnTo>
                <a:lnTo>
                  <a:pt x="168651" y="359938"/>
                </a:lnTo>
                <a:lnTo>
                  <a:pt x="216662" y="355142"/>
                </a:lnTo>
                <a:lnTo>
                  <a:pt x="261756" y="337837"/>
                </a:lnTo>
                <a:lnTo>
                  <a:pt x="299418" y="310258"/>
                </a:lnTo>
                <a:lnTo>
                  <a:pt x="328374" y="274466"/>
                </a:lnTo>
                <a:lnTo>
                  <a:pt x="347349" y="232522"/>
                </a:lnTo>
                <a:lnTo>
                  <a:pt x="355071" y="186490"/>
                </a:lnTo>
                <a:lnTo>
                  <a:pt x="350266" y="138429"/>
                </a:lnTo>
                <a:lnTo>
                  <a:pt x="332649" y="92870"/>
                </a:lnTo>
                <a:lnTo>
                  <a:pt x="304310" y="54644"/>
                </a:lnTo>
                <a:lnTo>
                  <a:pt x="267265" y="25355"/>
                </a:lnTo>
                <a:lnTo>
                  <a:pt x="223534" y="6606"/>
                </a:lnTo>
                <a:lnTo>
                  <a:pt x="175132" y="0"/>
                </a:lnTo>
                <a:lnTo>
                  <a:pt x="175132" y="179958"/>
                </a:lnTo>
                <a:lnTo>
                  <a:pt x="0" y="221614"/>
                </a:lnTo>
                <a:close/>
              </a:path>
            </a:pathLst>
          </a:custGeom>
          <a:ln w="3175">
            <a:solidFill>
              <a:srgbClr val="D99593"/>
            </a:solidFill>
          </a:ln>
        </p:spPr>
        <p:txBody>
          <a:bodyPr wrap="square" lIns="0" tIns="0" rIns="0" bIns="0" rtlCol="0"/>
          <a:lstStyle/>
          <a:p>
            <a:endParaRPr/>
          </a:p>
        </p:txBody>
      </p:sp>
      <p:sp>
        <p:nvSpPr>
          <p:cNvPr id="178" name="object 171"/>
          <p:cNvSpPr/>
          <p:nvPr/>
        </p:nvSpPr>
        <p:spPr>
          <a:xfrm>
            <a:off x="3538361" y="4956973"/>
            <a:ext cx="280670" cy="360045"/>
          </a:xfrm>
          <a:custGeom>
            <a:avLst/>
            <a:gdLst/>
            <a:ahLst/>
            <a:cxnLst/>
            <a:rect l="l" t="t" r="r" b="b"/>
            <a:pathLst>
              <a:path w="280669" h="360045">
                <a:moveTo>
                  <a:pt x="100710" y="0"/>
                </a:moveTo>
                <a:lnTo>
                  <a:pt x="100710" y="179958"/>
                </a:lnTo>
                <a:lnTo>
                  <a:pt x="0" y="329196"/>
                </a:lnTo>
                <a:lnTo>
                  <a:pt x="43269" y="350642"/>
                </a:lnTo>
                <a:lnTo>
                  <a:pt x="89069" y="359660"/>
                </a:lnTo>
                <a:lnTo>
                  <a:pt x="135016" y="356711"/>
                </a:lnTo>
                <a:lnTo>
                  <a:pt x="178731" y="342256"/>
                </a:lnTo>
                <a:lnTo>
                  <a:pt x="217831" y="316755"/>
                </a:lnTo>
                <a:lnTo>
                  <a:pt x="249935" y="280669"/>
                </a:lnTo>
                <a:lnTo>
                  <a:pt x="271380" y="237453"/>
                </a:lnTo>
                <a:lnTo>
                  <a:pt x="280397" y="191690"/>
                </a:lnTo>
                <a:lnTo>
                  <a:pt x="277447" y="145764"/>
                </a:lnTo>
                <a:lnTo>
                  <a:pt x="262993" y="102060"/>
                </a:lnTo>
                <a:lnTo>
                  <a:pt x="237497" y="62964"/>
                </a:lnTo>
                <a:lnTo>
                  <a:pt x="201421" y="30860"/>
                </a:lnTo>
                <a:lnTo>
                  <a:pt x="153400" y="7905"/>
                </a:lnTo>
                <a:lnTo>
                  <a:pt x="127430" y="2000"/>
                </a:lnTo>
                <a:lnTo>
                  <a:pt x="100710" y="0"/>
                </a:lnTo>
                <a:close/>
              </a:path>
            </a:pathLst>
          </a:custGeom>
          <a:solidFill>
            <a:srgbClr val="943735"/>
          </a:solidFill>
        </p:spPr>
        <p:txBody>
          <a:bodyPr wrap="square" lIns="0" tIns="0" rIns="0" bIns="0" rtlCol="0"/>
          <a:lstStyle/>
          <a:p>
            <a:endParaRPr/>
          </a:p>
        </p:txBody>
      </p:sp>
      <p:sp>
        <p:nvSpPr>
          <p:cNvPr id="179" name="object 172"/>
          <p:cNvSpPr/>
          <p:nvPr/>
        </p:nvSpPr>
        <p:spPr>
          <a:xfrm>
            <a:off x="3538361" y="4956973"/>
            <a:ext cx="280670" cy="360045"/>
          </a:xfrm>
          <a:custGeom>
            <a:avLst/>
            <a:gdLst/>
            <a:ahLst/>
            <a:cxnLst/>
            <a:rect l="l" t="t" r="r" b="b"/>
            <a:pathLst>
              <a:path w="280669" h="360045">
                <a:moveTo>
                  <a:pt x="0" y="329196"/>
                </a:moveTo>
                <a:lnTo>
                  <a:pt x="43269" y="350642"/>
                </a:lnTo>
                <a:lnTo>
                  <a:pt x="89069" y="359660"/>
                </a:lnTo>
                <a:lnTo>
                  <a:pt x="135016" y="356711"/>
                </a:lnTo>
                <a:lnTo>
                  <a:pt x="178731" y="342256"/>
                </a:lnTo>
                <a:lnTo>
                  <a:pt x="217831" y="316755"/>
                </a:lnTo>
                <a:lnTo>
                  <a:pt x="249935" y="280669"/>
                </a:lnTo>
                <a:lnTo>
                  <a:pt x="271380" y="237453"/>
                </a:lnTo>
                <a:lnTo>
                  <a:pt x="280397" y="191690"/>
                </a:lnTo>
                <a:lnTo>
                  <a:pt x="277447" y="145764"/>
                </a:lnTo>
                <a:lnTo>
                  <a:pt x="262993" y="102060"/>
                </a:lnTo>
                <a:lnTo>
                  <a:pt x="237497" y="62964"/>
                </a:lnTo>
                <a:lnTo>
                  <a:pt x="201421" y="30860"/>
                </a:lnTo>
                <a:lnTo>
                  <a:pt x="153400" y="7905"/>
                </a:lnTo>
                <a:lnTo>
                  <a:pt x="100710" y="0"/>
                </a:lnTo>
                <a:lnTo>
                  <a:pt x="100710" y="179958"/>
                </a:lnTo>
                <a:lnTo>
                  <a:pt x="0" y="329196"/>
                </a:lnTo>
                <a:close/>
              </a:path>
            </a:pathLst>
          </a:custGeom>
          <a:ln w="3175">
            <a:solidFill>
              <a:srgbClr val="943735"/>
            </a:solidFill>
          </a:ln>
        </p:spPr>
        <p:txBody>
          <a:bodyPr wrap="square" lIns="0" tIns="0" rIns="0" bIns="0" rtlCol="0"/>
          <a:lstStyle/>
          <a:p>
            <a:endParaRPr/>
          </a:p>
        </p:txBody>
      </p:sp>
      <p:sp>
        <p:nvSpPr>
          <p:cNvPr id="180" name="object 173"/>
          <p:cNvSpPr/>
          <p:nvPr/>
        </p:nvSpPr>
        <p:spPr>
          <a:xfrm>
            <a:off x="3458986" y="5436626"/>
            <a:ext cx="360045" cy="360045"/>
          </a:xfrm>
          <a:custGeom>
            <a:avLst/>
            <a:gdLst/>
            <a:ahLst/>
            <a:cxnLst/>
            <a:rect l="l" t="t" r="r" b="b"/>
            <a:pathLst>
              <a:path w="360044" h="360045">
                <a:moveTo>
                  <a:pt x="0" y="179997"/>
                </a:moveTo>
                <a:lnTo>
                  <a:pt x="6434" y="132144"/>
                </a:lnTo>
                <a:lnTo>
                  <a:pt x="24590" y="89146"/>
                </a:lnTo>
                <a:lnTo>
                  <a:pt x="52752" y="52717"/>
                </a:lnTo>
                <a:lnTo>
                  <a:pt x="89201" y="24573"/>
                </a:lnTo>
                <a:lnTo>
                  <a:pt x="132218" y="6429"/>
                </a:lnTo>
                <a:lnTo>
                  <a:pt x="180085" y="0"/>
                </a:lnTo>
                <a:lnTo>
                  <a:pt x="227900" y="6429"/>
                </a:lnTo>
                <a:lnTo>
                  <a:pt x="270881" y="24573"/>
                </a:lnTo>
                <a:lnTo>
                  <a:pt x="307308" y="52717"/>
                </a:lnTo>
                <a:lnTo>
                  <a:pt x="335458" y="89146"/>
                </a:lnTo>
                <a:lnTo>
                  <a:pt x="353611" y="132144"/>
                </a:lnTo>
                <a:lnTo>
                  <a:pt x="360044" y="179997"/>
                </a:lnTo>
                <a:lnTo>
                  <a:pt x="353611" y="227845"/>
                </a:lnTo>
                <a:lnTo>
                  <a:pt x="335458" y="270842"/>
                </a:lnTo>
                <a:lnTo>
                  <a:pt x="307308" y="307271"/>
                </a:lnTo>
                <a:lnTo>
                  <a:pt x="270881" y="335417"/>
                </a:lnTo>
                <a:lnTo>
                  <a:pt x="227900" y="353564"/>
                </a:lnTo>
                <a:lnTo>
                  <a:pt x="180085" y="359994"/>
                </a:lnTo>
                <a:lnTo>
                  <a:pt x="132218" y="353564"/>
                </a:lnTo>
                <a:lnTo>
                  <a:pt x="89201" y="335417"/>
                </a:lnTo>
                <a:lnTo>
                  <a:pt x="52752" y="307271"/>
                </a:lnTo>
                <a:lnTo>
                  <a:pt x="24590" y="270842"/>
                </a:lnTo>
                <a:lnTo>
                  <a:pt x="6434" y="227845"/>
                </a:lnTo>
                <a:lnTo>
                  <a:pt x="0" y="179997"/>
                </a:lnTo>
                <a:close/>
              </a:path>
            </a:pathLst>
          </a:custGeom>
          <a:ln w="9525">
            <a:solidFill>
              <a:srgbClr val="C0504D"/>
            </a:solidFill>
          </a:ln>
        </p:spPr>
        <p:txBody>
          <a:bodyPr wrap="square" lIns="0" tIns="0" rIns="0" bIns="0" rtlCol="0"/>
          <a:lstStyle/>
          <a:p>
            <a:endParaRPr/>
          </a:p>
        </p:txBody>
      </p:sp>
      <p:sp>
        <p:nvSpPr>
          <p:cNvPr id="181" name="object 174"/>
          <p:cNvSpPr/>
          <p:nvPr/>
        </p:nvSpPr>
        <p:spPr>
          <a:xfrm>
            <a:off x="3459427" y="5436626"/>
            <a:ext cx="358140" cy="359410"/>
          </a:xfrm>
          <a:custGeom>
            <a:avLst/>
            <a:gdLst/>
            <a:ahLst/>
            <a:cxnLst/>
            <a:rect l="l" t="t" r="r" b="b"/>
            <a:pathLst>
              <a:path w="358139" h="359410">
                <a:moveTo>
                  <a:pt x="11496" y="114312"/>
                </a:moveTo>
                <a:lnTo>
                  <a:pt x="0" y="161211"/>
                </a:lnTo>
                <a:lnTo>
                  <a:pt x="1185" y="207867"/>
                </a:lnTo>
                <a:lnTo>
                  <a:pt x="14084" y="252056"/>
                </a:lnTo>
                <a:lnTo>
                  <a:pt x="37724" y="291555"/>
                </a:lnTo>
                <a:lnTo>
                  <a:pt x="71136" y="324140"/>
                </a:lnTo>
                <a:lnTo>
                  <a:pt x="113350" y="347586"/>
                </a:lnTo>
                <a:lnTo>
                  <a:pt x="160256" y="359058"/>
                </a:lnTo>
                <a:lnTo>
                  <a:pt x="206911" y="357852"/>
                </a:lnTo>
                <a:lnTo>
                  <a:pt x="251097" y="344938"/>
                </a:lnTo>
                <a:lnTo>
                  <a:pt x="290595" y="321288"/>
                </a:lnTo>
                <a:lnTo>
                  <a:pt x="323185" y="287875"/>
                </a:lnTo>
                <a:lnTo>
                  <a:pt x="346649" y="245668"/>
                </a:lnTo>
                <a:lnTo>
                  <a:pt x="358092" y="198770"/>
                </a:lnTo>
                <a:lnTo>
                  <a:pt x="357600" y="179997"/>
                </a:lnTo>
                <a:lnTo>
                  <a:pt x="179009" y="179997"/>
                </a:lnTo>
                <a:lnTo>
                  <a:pt x="11496" y="114312"/>
                </a:lnTo>
                <a:close/>
              </a:path>
              <a:path w="358139" h="359410">
                <a:moveTo>
                  <a:pt x="179009" y="0"/>
                </a:moveTo>
                <a:lnTo>
                  <a:pt x="179009" y="179997"/>
                </a:lnTo>
                <a:lnTo>
                  <a:pt x="357600" y="179997"/>
                </a:lnTo>
                <a:lnTo>
                  <a:pt x="343950" y="107930"/>
                </a:lnTo>
                <a:lnTo>
                  <a:pt x="320299" y="68435"/>
                </a:lnTo>
                <a:lnTo>
                  <a:pt x="286883" y="35853"/>
                </a:lnTo>
                <a:lnTo>
                  <a:pt x="244668" y="12407"/>
                </a:lnTo>
                <a:lnTo>
                  <a:pt x="195823" y="785"/>
                </a:lnTo>
                <a:lnTo>
                  <a:pt x="179009" y="0"/>
                </a:lnTo>
                <a:close/>
              </a:path>
            </a:pathLst>
          </a:custGeom>
          <a:solidFill>
            <a:srgbClr val="F1DCDB"/>
          </a:solidFill>
        </p:spPr>
        <p:txBody>
          <a:bodyPr wrap="square" lIns="0" tIns="0" rIns="0" bIns="0" rtlCol="0"/>
          <a:lstStyle/>
          <a:p>
            <a:endParaRPr/>
          </a:p>
        </p:txBody>
      </p:sp>
      <p:sp>
        <p:nvSpPr>
          <p:cNvPr id="182" name="object 175"/>
          <p:cNvSpPr/>
          <p:nvPr/>
        </p:nvSpPr>
        <p:spPr>
          <a:xfrm>
            <a:off x="3459427" y="5436626"/>
            <a:ext cx="358140" cy="359410"/>
          </a:xfrm>
          <a:custGeom>
            <a:avLst/>
            <a:gdLst/>
            <a:ahLst/>
            <a:cxnLst/>
            <a:rect l="l" t="t" r="r" b="b"/>
            <a:pathLst>
              <a:path w="358139" h="359410">
                <a:moveTo>
                  <a:pt x="11496" y="114312"/>
                </a:moveTo>
                <a:lnTo>
                  <a:pt x="0" y="161211"/>
                </a:lnTo>
                <a:lnTo>
                  <a:pt x="1185" y="207867"/>
                </a:lnTo>
                <a:lnTo>
                  <a:pt x="14084" y="252056"/>
                </a:lnTo>
                <a:lnTo>
                  <a:pt x="37724" y="291555"/>
                </a:lnTo>
                <a:lnTo>
                  <a:pt x="71136" y="324140"/>
                </a:lnTo>
                <a:lnTo>
                  <a:pt x="113350" y="347586"/>
                </a:lnTo>
                <a:lnTo>
                  <a:pt x="160256" y="359058"/>
                </a:lnTo>
                <a:lnTo>
                  <a:pt x="206911" y="357852"/>
                </a:lnTo>
                <a:lnTo>
                  <a:pt x="251097" y="344938"/>
                </a:lnTo>
                <a:lnTo>
                  <a:pt x="290595" y="321288"/>
                </a:lnTo>
                <a:lnTo>
                  <a:pt x="323185" y="287875"/>
                </a:lnTo>
                <a:lnTo>
                  <a:pt x="346649" y="245668"/>
                </a:lnTo>
                <a:lnTo>
                  <a:pt x="358092" y="198770"/>
                </a:lnTo>
                <a:lnTo>
                  <a:pt x="356870" y="152117"/>
                </a:lnTo>
                <a:lnTo>
                  <a:pt x="343950" y="107930"/>
                </a:lnTo>
                <a:lnTo>
                  <a:pt x="320299" y="68435"/>
                </a:lnTo>
                <a:lnTo>
                  <a:pt x="286883" y="35853"/>
                </a:lnTo>
                <a:lnTo>
                  <a:pt x="244668" y="12407"/>
                </a:lnTo>
                <a:lnTo>
                  <a:pt x="195823" y="785"/>
                </a:lnTo>
                <a:lnTo>
                  <a:pt x="179009" y="0"/>
                </a:lnTo>
                <a:lnTo>
                  <a:pt x="179009" y="179997"/>
                </a:lnTo>
                <a:lnTo>
                  <a:pt x="11496" y="114312"/>
                </a:lnTo>
                <a:close/>
              </a:path>
            </a:pathLst>
          </a:custGeom>
          <a:ln w="3175">
            <a:solidFill>
              <a:srgbClr val="F1DCDB"/>
            </a:solidFill>
          </a:ln>
        </p:spPr>
        <p:txBody>
          <a:bodyPr wrap="square" lIns="0" tIns="0" rIns="0" bIns="0" rtlCol="0"/>
          <a:lstStyle/>
          <a:p>
            <a:endParaRPr/>
          </a:p>
        </p:txBody>
      </p:sp>
      <p:sp>
        <p:nvSpPr>
          <p:cNvPr id="183" name="object 176"/>
          <p:cNvSpPr/>
          <p:nvPr/>
        </p:nvSpPr>
        <p:spPr>
          <a:xfrm>
            <a:off x="3468637" y="5436626"/>
            <a:ext cx="350520" cy="360045"/>
          </a:xfrm>
          <a:custGeom>
            <a:avLst/>
            <a:gdLst/>
            <a:ahLst/>
            <a:cxnLst/>
            <a:rect l="l" t="t" r="r" b="b"/>
            <a:pathLst>
              <a:path w="350519" h="360045">
                <a:moveTo>
                  <a:pt x="170433" y="0"/>
                </a:moveTo>
                <a:lnTo>
                  <a:pt x="170433" y="179997"/>
                </a:lnTo>
                <a:lnTo>
                  <a:pt x="0" y="237934"/>
                </a:lnTo>
                <a:lnTo>
                  <a:pt x="21491" y="281168"/>
                </a:lnTo>
                <a:lnTo>
                  <a:pt x="52512" y="316037"/>
                </a:lnTo>
                <a:lnTo>
                  <a:pt x="90884" y="341468"/>
                </a:lnTo>
                <a:lnTo>
                  <a:pt x="134431" y="356389"/>
                </a:lnTo>
                <a:lnTo>
                  <a:pt x="180977" y="359730"/>
                </a:lnTo>
                <a:lnTo>
                  <a:pt x="228345" y="350418"/>
                </a:lnTo>
                <a:lnTo>
                  <a:pt x="271579" y="328925"/>
                </a:lnTo>
                <a:lnTo>
                  <a:pt x="306455" y="297902"/>
                </a:lnTo>
                <a:lnTo>
                  <a:pt x="331898" y="259526"/>
                </a:lnTo>
                <a:lnTo>
                  <a:pt x="346832" y="215973"/>
                </a:lnTo>
                <a:lnTo>
                  <a:pt x="350180" y="169421"/>
                </a:lnTo>
                <a:lnTo>
                  <a:pt x="340868" y="122047"/>
                </a:lnTo>
                <a:lnTo>
                  <a:pt x="320984" y="81332"/>
                </a:lnTo>
                <a:lnTo>
                  <a:pt x="292323" y="47561"/>
                </a:lnTo>
                <a:lnTo>
                  <a:pt x="256560" y="21943"/>
                </a:lnTo>
                <a:lnTo>
                  <a:pt x="215371" y="5687"/>
                </a:lnTo>
                <a:lnTo>
                  <a:pt x="170433" y="0"/>
                </a:lnTo>
                <a:close/>
              </a:path>
            </a:pathLst>
          </a:custGeom>
          <a:solidFill>
            <a:srgbClr val="D99593"/>
          </a:solidFill>
        </p:spPr>
        <p:txBody>
          <a:bodyPr wrap="square" lIns="0" tIns="0" rIns="0" bIns="0" rtlCol="0"/>
          <a:lstStyle/>
          <a:p>
            <a:endParaRPr/>
          </a:p>
        </p:txBody>
      </p:sp>
      <p:sp>
        <p:nvSpPr>
          <p:cNvPr id="184" name="object 177"/>
          <p:cNvSpPr/>
          <p:nvPr/>
        </p:nvSpPr>
        <p:spPr>
          <a:xfrm>
            <a:off x="3468637" y="5436626"/>
            <a:ext cx="350520" cy="360045"/>
          </a:xfrm>
          <a:custGeom>
            <a:avLst/>
            <a:gdLst/>
            <a:ahLst/>
            <a:cxnLst/>
            <a:rect l="l" t="t" r="r" b="b"/>
            <a:pathLst>
              <a:path w="350519" h="360045">
                <a:moveTo>
                  <a:pt x="0" y="237934"/>
                </a:moveTo>
                <a:lnTo>
                  <a:pt x="21491" y="281168"/>
                </a:lnTo>
                <a:lnTo>
                  <a:pt x="52512" y="316037"/>
                </a:lnTo>
                <a:lnTo>
                  <a:pt x="90884" y="341468"/>
                </a:lnTo>
                <a:lnTo>
                  <a:pt x="134431" y="356389"/>
                </a:lnTo>
                <a:lnTo>
                  <a:pt x="180977" y="359730"/>
                </a:lnTo>
                <a:lnTo>
                  <a:pt x="228345" y="350418"/>
                </a:lnTo>
                <a:lnTo>
                  <a:pt x="271579" y="328925"/>
                </a:lnTo>
                <a:lnTo>
                  <a:pt x="306455" y="297902"/>
                </a:lnTo>
                <a:lnTo>
                  <a:pt x="331898" y="259526"/>
                </a:lnTo>
                <a:lnTo>
                  <a:pt x="346832" y="215973"/>
                </a:lnTo>
                <a:lnTo>
                  <a:pt x="350180" y="169421"/>
                </a:lnTo>
                <a:lnTo>
                  <a:pt x="340868" y="122047"/>
                </a:lnTo>
                <a:lnTo>
                  <a:pt x="320984" y="81332"/>
                </a:lnTo>
                <a:lnTo>
                  <a:pt x="292323" y="47561"/>
                </a:lnTo>
                <a:lnTo>
                  <a:pt x="256560" y="21943"/>
                </a:lnTo>
                <a:lnTo>
                  <a:pt x="215371" y="5687"/>
                </a:lnTo>
                <a:lnTo>
                  <a:pt x="170433" y="0"/>
                </a:lnTo>
                <a:lnTo>
                  <a:pt x="170433" y="179997"/>
                </a:lnTo>
                <a:lnTo>
                  <a:pt x="0" y="237934"/>
                </a:lnTo>
                <a:close/>
              </a:path>
            </a:pathLst>
          </a:custGeom>
          <a:ln w="3175">
            <a:solidFill>
              <a:srgbClr val="D99593"/>
            </a:solidFill>
          </a:ln>
        </p:spPr>
        <p:txBody>
          <a:bodyPr wrap="square" lIns="0" tIns="0" rIns="0" bIns="0" rtlCol="0"/>
          <a:lstStyle/>
          <a:p>
            <a:endParaRPr/>
          </a:p>
        </p:txBody>
      </p:sp>
      <p:sp>
        <p:nvSpPr>
          <p:cNvPr id="185" name="object 178"/>
          <p:cNvSpPr/>
          <p:nvPr/>
        </p:nvSpPr>
        <p:spPr>
          <a:xfrm>
            <a:off x="3639071" y="5436626"/>
            <a:ext cx="179705" cy="316865"/>
          </a:xfrm>
          <a:custGeom>
            <a:avLst/>
            <a:gdLst/>
            <a:ahLst/>
            <a:cxnLst/>
            <a:rect l="l" t="t" r="r" b="b"/>
            <a:pathLst>
              <a:path w="179705" h="316864">
                <a:moveTo>
                  <a:pt x="0" y="0"/>
                </a:moveTo>
                <a:lnTo>
                  <a:pt x="0" y="179997"/>
                </a:lnTo>
                <a:lnTo>
                  <a:pt x="117475" y="316395"/>
                </a:lnTo>
                <a:lnTo>
                  <a:pt x="149524" y="280297"/>
                </a:lnTo>
                <a:lnTo>
                  <a:pt x="170245" y="238489"/>
                </a:lnTo>
                <a:lnTo>
                  <a:pt x="179466" y="193390"/>
                </a:lnTo>
                <a:lnTo>
                  <a:pt x="177014" y="147421"/>
                </a:lnTo>
                <a:lnTo>
                  <a:pt x="162715" y="103000"/>
                </a:lnTo>
                <a:lnTo>
                  <a:pt x="136398" y="62547"/>
                </a:lnTo>
                <a:lnTo>
                  <a:pt x="107977" y="36020"/>
                </a:lnTo>
                <a:lnTo>
                  <a:pt x="74961" y="16381"/>
                </a:lnTo>
                <a:lnTo>
                  <a:pt x="38564" y="4188"/>
                </a:lnTo>
                <a:lnTo>
                  <a:pt x="0" y="0"/>
                </a:lnTo>
                <a:close/>
              </a:path>
            </a:pathLst>
          </a:custGeom>
          <a:solidFill>
            <a:srgbClr val="943735"/>
          </a:solidFill>
        </p:spPr>
        <p:txBody>
          <a:bodyPr wrap="square" lIns="0" tIns="0" rIns="0" bIns="0" rtlCol="0"/>
          <a:lstStyle/>
          <a:p>
            <a:endParaRPr/>
          </a:p>
        </p:txBody>
      </p:sp>
      <p:sp>
        <p:nvSpPr>
          <p:cNvPr id="186" name="object 179"/>
          <p:cNvSpPr/>
          <p:nvPr/>
        </p:nvSpPr>
        <p:spPr>
          <a:xfrm>
            <a:off x="3639071" y="5436626"/>
            <a:ext cx="179705" cy="316865"/>
          </a:xfrm>
          <a:custGeom>
            <a:avLst/>
            <a:gdLst/>
            <a:ahLst/>
            <a:cxnLst/>
            <a:rect l="l" t="t" r="r" b="b"/>
            <a:pathLst>
              <a:path w="179705" h="316864">
                <a:moveTo>
                  <a:pt x="117475" y="316395"/>
                </a:moveTo>
                <a:lnTo>
                  <a:pt x="149524" y="280297"/>
                </a:lnTo>
                <a:lnTo>
                  <a:pt x="170245" y="238489"/>
                </a:lnTo>
                <a:lnTo>
                  <a:pt x="179466" y="193390"/>
                </a:lnTo>
                <a:lnTo>
                  <a:pt x="177014" y="147421"/>
                </a:lnTo>
                <a:lnTo>
                  <a:pt x="162715" y="103000"/>
                </a:lnTo>
                <a:lnTo>
                  <a:pt x="136398" y="62547"/>
                </a:lnTo>
                <a:lnTo>
                  <a:pt x="107977" y="36020"/>
                </a:lnTo>
                <a:lnTo>
                  <a:pt x="74961" y="16381"/>
                </a:lnTo>
                <a:lnTo>
                  <a:pt x="38564" y="4188"/>
                </a:lnTo>
                <a:lnTo>
                  <a:pt x="0" y="0"/>
                </a:lnTo>
                <a:lnTo>
                  <a:pt x="0" y="179997"/>
                </a:lnTo>
                <a:lnTo>
                  <a:pt x="117475" y="316395"/>
                </a:lnTo>
                <a:close/>
              </a:path>
            </a:pathLst>
          </a:custGeom>
          <a:ln w="3175">
            <a:solidFill>
              <a:srgbClr val="943735"/>
            </a:solidFill>
          </a:ln>
        </p:spPr>
        <p:txBody>
          <a:bodyPr wrap="square" lIns="0" tIns="0" rIns="0" bIns="0" rtlCol="0"/>
          <a:lstStyle/>
          <a:p>
            <a:endParaRPr/>
          </a:p>
        </p:txBody>
      </p:sp>
      <p:sp>
        <p:nvSpPr>
          <p:cNvPr id="187" name="object 181"/>
          <p:cNvSpPr txBox="1"/>
          <p:nvPr/>
        </p:nvSpPr>
        <p:spPr>
          <a:xfrm>
            <a:off x="2698891" y="1445372"/>
            <a:ext cx="675005" cy="713105"/>
          </a:xfrm>
          <a:prstGeom prst="rect">
            <a:avLst/>
          </a:prstGeom>
        </p:spPr>
        <p:txBody>
          <a:bodyPr vert="horz" wrap="square" lIns="0" tIns="0" rIns="0" bIns="0" rtlCol="0">
            <a:spAutoFit/>
          </a:bodyPr>
          <a:lstStyle/>
          <a:p>
            <a:pPr marL="12700" marR="91440">
              <a:lnSpc>
                <a:spcPct val="91700"/>
              </a:lnSpc>
            </a:pPr>
            <a:r>
              <a:rPr sz="1000" spc="-5" dirty="0">
                <a:latin typeface="Meiryo UI"/>
                <a:cs typeface="Meiryo UI"/>
              </a:rPr>
              <a:t>広告  </a:t>
            </a:r>
            <a:r>
              <a:rPr sz="1000" spc="-10" dirty="0">
                <a:latin typeface="Meiryo UI"/>
                <a:cs typeface="Meiryo UI"/>
              </a:rPr>
              <a:t>仲介/決済  端末/OS  </a:t>
            </a:r>
            <a:r>
              <a:rPr sz="1000" spc="-5" dirty="0">
                <a:latin typeface="Meiryo UI"/>
                <a:cs typeface="Meiryo UI"/>
              </a:rPr>
              <a:t>その他</a:t>
            </a:r>
            <a:endParaRPr sz="1000">
              <a:latin typeface="Meiryo UI"/>
              <a:cs typeface="Meiryo UI"/>
            </a:endParaRPr>
          </a:p>
          <a:p>
            <a:pPr marL="318770">
              <a:lnSpc>
                <a:spcPct val="100000"/>
              </a:lnSpc>
              <a:spcBef>
                <a:spcPts val="55"/>
              </a:spcBef>
            </a:pPr>
            <a:r>
              <a:rPr sz="900" u="sng" dirty="0">
                <a:latin typeface="Meiryo UI"/>
                <a:cs typeface="Meiryo UI"/>
              </a:rPr>
              <a:t>売上高</a:t>
            </a:r>
            <a:endParaRPr sz="900">
              <a:latin typeface="Meiryo UI"/>
              <a:cs typeface="Meiryo UI"/>
            </a:endParaRPr>
          </a:p>
        </p:txBody>
      </p:sp>
      <p:sp>
        <p:nvSpPr>
          <p:cNvPr id="188" name="object 182"/>
          <p:cNvSpPr txBox="1"/>
          <p:nvPr/>
        </p:nvSpPr>
        <p:spPr>
          <a:xfrm>
            <a:off x="3495943" y="1447277"/>
            <a:ext cx="908050" cy="711200"/>
          </a:xfrm>
          <a:prstGeom prst="rect">
            <a:avLst/>
          </a:prstGeom>
        </p:spPr>
        <p:txBody>
          <a:bodyPr vert="horz" wrap="square" lIns="0" tIns="0" rIns="0" bIns="0" rtlCol="0">
            <a:spAutoFit/>
          </a:bodyPr>
          <a:lstStyle/>
          <a:p>
            <a:pPr marL="12700" marR="190500">
              <a:lnSpc>
                <a:spcPct val="91700"/>
              </a:lnSpc>
            </a:pPr>
            <a:r>
              <a:rPr sz="1000" spc="-5" dirty="0">
                <a:latin typeface="Meiryo UI"/>
                <a:cs typeface="Meiryo UI"/>
              </a:rPr>
              <a:t>売上原価  販管</a:t>
            </a:r>
            <a:r>
              <a:rPr sz="1000" dirty="0">
                <a:latin typeface="Meiryo UI"/>
                <a:cs typeface="Meiryo UI"/>
              </a:rPr>
              <a:t>・</a:t>
            </a:r>
            <a:r>
              <a:rPr sz="1000" spc="-5" dirty="0">
                <a:latin typeface="Meiryo UI"/>
                <a:cs typeface="Meiryo UI"/>
              </a:rPr>
              <a:t>開発費  その他費用  営業利益</a:t>
            </a:r>
            <a:endParaRPr sz="1000">
              <a:latin typeface="Meiryo UI"/>
              <a:cs typeface="Meiryo UI"/>
            </a:endParaRPr>
          </a:p>
          <a:p>
            <a:pPr marL="323215">
              <a:lnSpc>
                <a:spcPct val="100000"/>
              </a:lnSpc>
              <a:spcBef>
                <a:spcPts val="45"/>
              </a:spcBef>
            </a:pPr>
            <a:r>
              <a:rPr sz="900" u="sng" dirty="0">
                <a:latin typeface="Meiryo UI"/>
                <a:cs typeface="Meiryo UI"/>
              </a:rPr>
              <a:t>営業利益率</a:t>
            </a:r>
            <a:endParaRPr sz="900">
              <a:latin typeface="Meiryo UI"/>
              <a:cs typeface="Meiryo UI"/>
            </a:endParaRPr>
          </a:p>
        </p:txBody>
      </p:sp>
      <p:sp>
        <p:nvSpPr>
          <p:cNvPr id="189" name="object 183"/>
          <p:cNvSpPr txBox="1"/>
          <p:nvPr/>
        </p:nvSpPr>
        <p:spPr>
          <a:xfrm>
            <a:off x="3006484" y="2379380"/>
            <a:ext cx="3257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8</a:t>
            </a:r>
            <a:r>
              <a:rPr sz="900" dirty="0">
                <a:latin typeface="Meiryo UI"/>
                <a:cs typeface="Meiryo UI"/>
              </a:rPr>
              <a:t>兆円</a:t>
            </a:r>
            <a:endParaRPr sz="900">
              <a:latin typeface="Meiryo UI"/>
              <a:cs typeface="Meiryo UI"/>
            </a:endParaRPr>
          </a:p>
        </p:txBody>
      </p:sp>
      <p:sp>
        <p:nvSpPr>
          <p:cNvPr id="190" name="object 184"/>
          <p:cNvSpPr txBox="1"/>
          <p:nvPr/>
        </p:nvSpPr>
        <p:spPr>
          <a:xfrm>
            <a:off x="3962668" y="2379380"/>
            <a:ext cx="2876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25%</a:t>
            </a:r>
            <a:endParaRPr sz="900">
              <a:latin typeface="Meiryo UI"/>
              <a:cs typeface="Meiryo UI"/>
            </a:endParaRPr>
          </a:p>
        </p:txBody>
      </p:sp>
      <p:sp>
        <p:nvSpPr>
          <p:cNvPr id="191" name="object 185"/>
          <p:cNvSpPr txBox="1"/>
          <p:nvPr/>
        </p:nvSpPr>
        <p:spPr>
          <a:xfrm>
            <a:off x="2950096" y="2821594"/>
            <a:ext cx="436880" cy="146050"/>
          </a:xfrm>
          <a:prstGeom prst="rect">
            <a:avLst/>
          </a:prstGeom>
        </p:spPr>
        <p:txBody>
          <a:bodyPr vert="horz" wrap="square" lIns="0" tIns="0" rIns="0" bIns="0" rtlCol="0">
            <a:spAutoFit/>
          </a:bodyPr>
          <a:lstStyle/>
          <a:p>
            <a:pPr marL="12700">
              <a:lnSpc>
                <a:spcPct val="100000"/>
              </a:lnSpc>
            </a:pPr>
            <a:r>
              <a:rPr sz="900" dirty="0">
                <a:latin typeface="Meiryo UI"/>
                <a:cs typeface="Meiryo UI"/>
              </a:rPr>
              <a:t>1</a:t>
            </a:r>
            <a:r>
              <a:rPr sz="900" spc="-5" dirty="0">
                <a:latin typeface="Meiryo UI"/>
                <a:cs typeface="Meiryo UI"/>
              </a:rPr>
              <a:t>.</a:t>
            </a:r>
            <a:r>
              <a:rPr sz="900" dirty="0">
                <a:latin typeface="Meiryo UI"/>
                <a:cs typeface="Meiryo UI"/>
              </a:rPr>
              <a:t>5兆円</a:t>
            </a:r>
            <a:endParaRPr sz="900">
              <a:latin typeface="Meiryo UI"/>
              <a:cs typeface="Meiryo UI"/>
            </a:endParaRPr>
          </a:p>
        </p:txBody>
      </p:sp>
      <p:sp>
        <p:nvSpPr>
          <p:cNvPr id="192" name="object 186"/>
          <p:cNvSpPr txBox="1"/>
          <p:nvPr/>
        </p:nvSpPr>
        <p:spPr>
          <a:xfrm>
            <a:off x="3962668" y="2821594"/>
            <a:ext cx="2876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40%</a:t>
            </a:r>
            <a:endParaRPr sz="900">
              <a:latin typeface="Meiryo UI"/>
              <a:cs typeface="Meiryo UI"/>
            </a:endParaRPr>
          </a:p>
        </p:txBody>
      </p:sp>
      <p:sp>
        <p:nvSpPr>
          <p:cNvPr id="193" name="object 187"/>
          <p:cNvSpPr txBox="1"/>
          <p:nvPr/>
        </p:nvSpPr>
        <p:spPr>
          <a:xfrm>
            <a:off x="2950096" y="3303814"/>
            <a:ext cx="436880" cy="146050"/>
          </a:xfrm>
          <a:prstGeom prst="rect">
            <a:avLst/>
          </a:prstGeom>
        </p:spPr>
        <p:txBody>
          <a:bodyPr vert="horz" wrap="square" lIns="0" tIns="0" rIns="0" bIns="0" rtlCol="0">
            <a:spAutoFit/>
          </a:bodyPr>
          <a:lstStyle/>
          <a:p>
            <a:pPr marL="12700">
              <a:lnSpc>
                <a:spcPct val="100000"/>
              </a:lnSpc>
            </a:pPr>
            <a:r>
              <a:rPr sz="900" dirty="0">
                <a:latin typeface="Meiryo UI"/>
                <a:cs typeface="Meiryo UI"/>
              </a:rPr>
              <a:t>0</a:t>
            </a:r>
            <a:r>
              <a:rPr sz="900" spc="-5" dirty="0">
                <a:latin typeface="Meiryo UI"/>
                <a:cs typeface="Meiryo UI"/>
              </a:rPr>
              <a:t>.</a:t>
            </a:r>
            <a:r>
              <a:rPr sz="900" dirty="0">
                <a:latin typeface="Meiryo UI"/>
                <a:cs typeface="Meiryo UI"/>
              </a:rPr>
              <a:t>4兆円</a:t>
            </a:r>
            <a:endParaRPr sz="900">
              <a:latin typeface="Meiryo UI"/>
              <a:cs typeface="Meiryo UI"/>
            </a:endParaRPr>
          </a:p>
        </p:txBody>
      </p:sp>
      <p:sp>
        <p:nvSpPr>
          <p:cNvPr id="194" name="object 188"/>
          <p:cNvSpPr txBox="1"/>
          <p:nvPr/>
        </p:nvSpPr>
        <p:spPr>
          <a:xfrm>
            <a:off x="3962668" y="3303814"/>
            <a:ext cx="2876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46%</a:t>
            </a:r>
            <a:endParaRPr sz="900">
              <a:latin typeface="Meiryo UI"/>
              <a:cs typeface="Meiryo UI"/>
            </a:endParaRPr>
          </a:p>
        </p:txBody>
      </p:sp>
      <p:sp>
        <p:nvSpPr>
          <p:cNvPr id="195" name="object 189"/>
          <p:cNvSpPr txBox="1"/>
          <p:nvPr/>
        </p:nvSpPr>
        <p:spPr>
          <a:xfrm>
            <a:off x="2950096" y="3767998"/>
            <a:ext cx="436880" cy="146050"/>
          </a:xfrm>
          <a:prstGeom prst="rect">
            <a:avLst/>
          </a:prstGeom>
        </p:spPr>
        <p:txBody>
          <a:bodyPr vert="horz" wrap="square" lIns="0" tIns="0" rIns="0" bIns="0" rtlCol="0">
            <a:spAutoFit/>
          </a:bodyPr>
          <a:lstStyle/>
          <a:p>
            <a:pPr marL="12700">
              <a:lnSpc>
                <a:spcPct val="100000"/>
              </a:lnSpc>
            </a:pPr>
            <a:r>
              <a:rPr sz="900" dirty="0">
                <a:latin typeface="Meiryo UI"/>
                <a:cs typeface="Meiryo UI"/>
              </a:rPr>
              <a:t>0</a:t>
            </a:r>
            <a:r>
              <a:rPr sz="900" spc="-5" dirty="0">
                <a:latin typeface="Meiryo UI"/>
                <a:cs typeface="Meiryo UI"/>
              </a:rPr>
              <a:t>.</a:t>
            </a:r>
            <a:r>
              <a:rPr sz="900" dirty="0">
                <a:latin typeface="Meiryo UI"/>
                <a:cs typeface="Meiryo UI"/>
              </a:rPr>
              <a:t>6兆円</a:t>
            </a:r>
            <a:endParaRPr sz="900">
              <a:latin typeface="Meiryo UI"/>
              <a:cs typeface="Meiryo UI"/>
            </a:endParaRPr>
          </a:p>
        </p:txBody>
      </p:sp>
      <p:sp>
        <p:nvSpPr>
          <p:cNvPr id="196" name="object 190"/>
          <p:cNvSpPr txBox="1"/>
          <p:nvPr/>
        </p:nvSpPr>
        <p:spPr>
          <a:xfrm>
            <a:off x="3962668" y="3767998"/>
            <a:ext cx="2876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18%</a:t>
            </a:r>
            <a:endParaRPr sz="900">
              <a:latin typeface="Meiryo UI"/>
              <a:cs typeface="Meiryo UI"/>
            </a:endParaRPr>
          </a:p>
        </p:txBody>
      </p:sp>
      <p:graphicFrame>
        <p:nvGraphicFramePr>
          <p:cNvPr id="197" name="object 191"/>
          <p:cNvGraphicFramePr>
            <a:graphicFrameLocks noGrp="1"/>
          </p:cNvGraphicFramePr>
          <p:nvPr>
            <p:extLst>
              <p:ext uri="{D42A27DB-BD31-4B8C-83A1-F6EECF244321}">
                <p14:modId xmlns:p14="http://schemas.microsoft.com/office/powerpoint/2010/main" val="1159614466"/>
              </p:ext>
            </p:extLst>
          </p:nvPr>
        </p:nvGraphicFramePr>
        <p:xfrm>
          <a:off x="1368883" y="3959311"/>
          <a:ext cx="9599596" cy="927354"/>
        </p:xfrm>
        <a:graphic>
          <a:graphicData uri="http://schemas.openxmlformats.org/drawingml/2006/table">
            <a:tbl>
              <a:tblPr firstRow="1" bandRow="1">
                <a:tableStyleId>{2D5ABB26-0587-4C30-8999-92F81FD0307C}</a:tableStyleId>
              </a:tblPr>
              <a:tblGrid>
                <a:gridCol w="1277902">
                  <a:extLst>
                    <a:ext uri="{9D8B030D-6E8A-4147-A177-3AD203B41FA5}">
                      <a16:colId xmlns:a16="http://schemas.microsoft.com/office/drawing/2014/main" val="20000"/>
                    </a:ext>
                  </a:extLst>
                </a:gridCol>
                <a:gridCol w="1033243">
                  <a:extLst>
                    <a:ext uri="{9D8B030D-6E8A-4147-A177-3AD203B41FA5}">
                      <a16:colId xmlns:a16="http://schemas.microsoft.com/office/drawing/2014/main" val="20001"/>
                    </a:ext>
                  </a:extLst>
                </a:gridCol>
                <a:gridCol w="1837118">
                  <a:extLst>
                    <a:ext uri="{9D8B030D-6E8A-4147-A177-3AD203B41FA5}">
                      <a16:colId xmlns:a16="http://schemas.microsoft.com/office/drawing/2014/main" val="20002"/>
                    </a:ext>
                  </a:extLst>
                </a:gridCol>
                <a:gridCol w="922966">
                  <a:extLst>
                    <a:ext uri="{9D8B030D-6E8A-4147-A177-3AD203B41FA5}">
                      <a16:colId xmlns:a16="http://schemas.microsoft.com/office/drawing/2014/main" val="20003"/>
                    </a:ext>
                  </a:extLst>
                </a:gridCol>
                <a:gridCol w="487838">
                  <a:extLst>
                    <a:ext uri="{9D8B030D-6E8A-4147-A177-3AD203B41FA5}">
                      <a16:colId xmlns:a16="http://schemas.microsoft.com/office/drawing/2014/main" val="20004"/>
                    </a:ext>
                  </a:extLst>
                </a:gridCol>
                <a:gridCol w="1138593">
                  <a:extLst>
                    <a:ext uri="{9D8B030D-6E8A-4147-A177-3AD203B41FA5}">
                      <a16:colId xmlns:a16="http://schemas.microsoft.com/office/drawing/2014/main" val="20005"/>
                    </a:ext>
                  </a:extLst>
                </a:gridCol>
                <a:gridCol w="903719">
                  <a:extLst>
                    <a:ext uri="{9D8B030D-6E8A-4147-A177-3AD203B41FA5}">
                      <a16:colId xmlns:a16="http://schemas.microsoft.com/office/drawing/2014/main" val="20006"/>
                    </a:ext>
                  </a:extLst>
                </a:gridCol>
                <a:gridCol w="1584478">
                  <a:extLst>
                    <a:ext uri="{9D8B030D-6E8A-4147-A177-3AD203B41FA5}">
                      <a16:colId xmlns:a16="http://schemas.microsoft.com/office/drawing/2014/main" val="20007"/>
                    </a:ext>
                  </a:extLst>
                </a:gridCol>
                <a:gridCol w="413739">
                  <a:extLst>
                    <a:ext uri="{9D8B030D-6E8A-4147-A177-3AD203B41FA5}">
                      <a16:colId xmlns:a16="http://schemas.microsoft.com/office/drawing/2014/main" val="20008"/>
                    </a:ext>
                  </a:extLst>
                </a:gridCol>
              </a:tblGrid>
              <a:tr h="441528">
                <a:tc>
                  <a:txBody>
                    <a:bodyPr/>
                    <a:lstStyle/>
                    <a:p>
                      <a:pPr>
                        <a:lnSpc>
                          <a:spcPct val="100000"/>
                        </a:lnSpc>
                        <a:spcBef>
                          <a:spcPts val="865"/>
                        </a:spcBef>
                      </a:pPr>
                      <a:r>
                        <a:rPr sz="2000" spc="-5" dirty="0">
                          <a:latin typeface="Wingdings"/>
                          <a:cs typeface="Wingdings"/>
                        </a:rPr>
                        <a:t></a:t>
                      </a:r>
                      <a:r>
                        <a:rPr sz="2000" spc="-5" dirty="0">
                          <a:latin typeface="Meiryo UI"/>
                          <a:cs typeface="Meiryo UI"/>
                        </a:rPr>
                        <a:t>amazon</a:t>
                      </a:r>
                      <a:endParaRPr sz="2000" dirty="0">
                        <a:latin typeface="Meiryo UI"/>
                        <a:cs typeface="Meiryo UI"/>
                      </a:endParaRPr>
                    </a:p>
                  </a:txBody>
                  <a:tcPr marL="0" marR="0" marT="0" marB="0">
                    <a:lnB w="6350">
                      <a:solidFill>
                        <a:srgbClr val="FFFFFF"/>
                      </a:solidFill>
                      <a:prstDash val="solid"/>
                    </a:lnB>
                  </a:tcPr>
                </a:tc>
                <a:tc>
                  <a:txBody>
                    <a:bodyPr/>
                    <a:lstStyle/>
                    <a:p>
                      <a:pPr>
                        <a:lnSpc>
                          <a:spcPct val="100000"/>
                        </a:lnSpc>
                      </a:pPr>
                      <a:endParaRPr sz="900">
                        <a:latin typeface="Times New Roman"/>
                        <a:cs typeface="Times New Roman"/>
                      </a:endParaRPr>
                    </a:p>
                    <a:p>
                      <a:pPr>
                        <a:lnSpc>
                          <a:spcPct val="100000"/>
                        </a:lnSpc>
                        <a:spcBef>
                          <a:spcPts val="45"/>
                        </a:spcBef>
                      </a:pPr>
                      <a:endParaRPr sz="1200">
                        <a:latin typeface="Times New Roman"/>
                        <a:cs typeface="Times New Roman"/>
                      </a:endParaRPr>
                    </a:p>
                    <a:p>
                      <a:pPr marL="5080" algn="ctr">
                        <a:lnSpc>
                          <a:spcPct val="100000"/>
                        </a:lnSpc>
                      </a:pPr>
                      <a:r>
                        <a:rPr sz="900" spc="-5" dirty="0">
                          <a:latin typeface="Meiryo UI"/>
                          <a:cs typeface="Meiryo UI"/>
                        </a:rPr>
                        <a:t>10.6兆円</a:t>
                      </a:r>
                      <a:endParaRPr sz="900">
                        <a:latin typeface="Meiryo UI"/>
                        <a:cs typeface="Meiryo UI"/>
                      </a:endParaRPr>
                    </a:p>
                  </a:txBody>
                  <a:tcPr marL="0" marR="0" marT="0" marB="0">
                    <a:lnB w="6350">
                      <a:solidFill>
                        <a:srgbClr val="FFFFFF"/>
                      </a:solidFill>
                      <a:prstDash val="solid"/>
                    </a:lnB>
                  </a:tcPr>
                </a:tc>
                <a:tc>
                  <a:txBody>
                    <a:bodyPr/>
                    <a:lstStyle/>
                    <a:p>
                      <a:pPr>
                        <a:lnSpc>
                          <a:spcPct val="100000"/>
                        </a:lnSpc>
                      </a:pPr>
                      <a:endParaRPr sz="900">
                        <a:latin typeface="Times New Roman"/>
                        <a:cs typeface="Times New Roman"/>
                      </a:endParaRPr>
                    </a:p>
                    <a:p>
                      <a:pPr>
                        <a:lnSpc>
                          <a:spcPct val="100000"/>
                        </a:lnSpc>
                        <a:spcBef>
                          <a:spcPts val="45"/>
                        </a:spcBef>
                      </a:pPr>
                      <a:endParaRPr sz="1200">
                        <a:latin typeface="Times New Roman"/>
                        <a:cs typeface="Times New Roman"/>
                      </a:endParaRPr>
                    </a:p>
                    <a:p>
                      <a:pPr marL="271780">
                        <a:lnSpc>
                          <a:spcPct val="100000"/>
                        </a:lnSpc>
                      </a:pPr>
                      <a:r>
                        <a:rPr sz="900" spc="-5" dirty="0">
                          <a:latin typeface="Meiryo UI"/>
                          <a:cs typeface="Meiryo UI"/>
                        </a:rPr>
                        <a:t>0.2%</a:t>
                      </a:r>
                      <a:endParaRPr sz="900">
                        <a:latin typeface="Meiryo UI"/>
                        <a:cs typeface="Meiryo UI"/>
                      </a:endParaRPr>
                    </a:p>
                  </a:txBody>
                  <a:tcPr marL="0" marR="0" marT="0" marB="0">
                    <a:lnB w="6350">
                      <a:solidFill>
                        <a:srgbClr val="FFFFFF"/>
                      </a:solidFill>
                      <a:prstDash val="solid"/>
                    </a:lnB>
                  </a:tcPr>
                </a:tc>
                <a:tc>
                  <a:txBody>
                    <a:bodyPr/>
                    <a:lstStyle/>
                    <a:p>
                      <a:pPr marL="20955">
                        <a:lnSpc>
                          <a:spcPct val="100000"/>
                        </a:lnSpc>
                        <a:spcBef>
                          <a:spcPts val="590"/>
                        </a:spcBef>
                      </a:pPr>
                      <a:r>
                        <a:rPr sz="1000" spc="-5" dirty="0">
                          <a:latin typeface="Arial"/>
                          <a:cs typeface="Arial"/>
                        </a:rPr>
                        <a:t>•</a:t>
                      </a:r>
                      <a:r>
                        <a:rPr sz="1000" spc="-5" dirty="0">
                          <a:latin typeface="Meiryo UI"/>
                          <a:cs typeface="Meiryo UI"/>
                        </a:rPr>
                        <a:t>amazon</a:t>
                      </a:r>
                      <a:endParaRPr sz="1000">
                        <a:latin typeface="Meiryo UI"/>
                        <a:cs typeface="Meiryo UI"/>
                      </a:endParaRPr>
                    </a:p>
                  </a:txBody>
                  <a:tcPr marL="0" marR="0" marT="0" marB="0">
                    <a:lnR w="38493">
                      <a:solidFill>
                        <a:srgbClr val="FFFFFF"/>
                      </a:solidFill>
                      <a:prstDash val="solid"/>
                    </a:lnR>
                    <a:lnB w="6350">
                      <a:solidFill>
                        <a:srgbClr val="FFFFFF"/>
                      </a:solidFill>
                      <a:prstDash val="solid"/>
                    </a:lnB>
                    <a:solidFill>
                      <a:srgbClr val="DBEDF4"/>
                    </a:solidFill>
                  </a:tcPr>
                </a:tc>
                <a:tc>
                  <a:txBody>
                    <a:bodyPr/>
                    <a:lstStyle/>
                    <a:p>
                      <a:pPr marL="15875">
                        <a:lnSpc>
                          <a:spcPct val="100000"/>
                        </a:lnSpc>
                        <a:spcBef>
                          <a:spcPts val="590"/>
                        </a:spcBef>
                      </a:pPr>
                      <a:r>
                        <a:rPr sz="1000" spc="-10" dirty="0">
                          <a:latin typeface="Arial"/>
                          <a:cs typeface="Arial"/>
                        </a:rPr>
                        <a:t>•</a:t>
                      </a:r>
                      <a:r>
                        <a:rPr sz="1000" spc="-10" dirty="0">
                          <a:latin typeface="Meiryo UI"/>
                          <a:cs typeface="Meiryo UI"/>
                        </a:rPr>
                        <a:t>Prime</a:t>
                      </a:r>
                      <a:endParaRPr sz="1000">
                        <a:latin typeface="Meiryo UI"/>
                        <a:cs typeface="Meiryo UI"/>
                      </a:endParaRPr>
                    </a:p>
                  </a:txBody>
                  <a:tcPr marL="0" marR="0" marT="0" marB="0">
                    <a:lnL w="38493">
                      <a:solidFill>
                        <a:srgbClr val="FFFFFF"/>
                      </a:solidFill>
                      <a:prstDash val="solid"/>
                    </a:lnL>
                    <a:lnB w="6350">
                      <a:solidFill>
                        <a:srgbClr val="FFFFFF"/>
                      </a:solidFill>
                      <a:prstDash val="solid"/>
                    </a:lnB>
                    <a:solidFill>
                      <a:srgbClr val="DBEDF4"/>
                    </a:solidFill>
                  </a:tcPr>
                </a:tc>
                <a:tc gridSpan="2">
                  <a:txBody>
                    <a:bodyPr/>
                    <a:lstStyle/>
                    <a:p>
                      <a:pPr>
                        <a:lnSpc>
                          <a:spcPct val="100000"/>
                        </a:lnSpc>
                        <a:spcBef>
                          <a:spcPts val="615"/>
                        </a:spcBef>
                        <a:tabLst>
                          <a:tab pos="645795" algn="l"/>
                        </a:tabLst>
                      </a:pPr>
                      <a:r>
                        <a:rPr sz="1500" spc="-15" baseline="2777" dirty="0">
                          <a:latin typeface="Meiryo UI"/>
                          <a:cs typeface="Meiryo UI"/>
                        </a:rPr>
                        <a:t>Video	</a:t>
                      </a:r>
                      <a:r>
                        <a:rPr sz="1000" spc="-5" dirty="0">
                          <a:latin typeface="Arial"/>
                          <a:cs typeface="Arial"/>
                        </a:rPr>
                        <a:t>•</a:t>
                      </a:r>
                      <a:r>
                        <a:rPr sz="1000" spc="-5" dirty="0">
                          <a:latin typeface="Meiryo UI"/>
                          <a:cs typeface="Meiryo UI"/>
                        </a:rPr>
                        <a:t>Kindle</a:t>
                      </a:r>
                      <a:r>
                        <a:rPr sz="1000" spc="-70" dirty="0">
                          <a:latin typeface="Meiryo UI"/>
                          <a:cs typeface="Meiryo UI"/>
                        </a:rPr>
                        <a:t> </a:t>
                      </a:r>
                      <a:r>
                        <a:rPr sz="1000" spc="-10" dirty="0">
                          <a:latin typeface="Meiryo UI"/>
                          <a:cs typeface="Meiryo UI"/>
                        </a:rPr>
                        <a:t>Store</a:t>
                      </a:r>
                      <a:endParaRPr sz="1000">
                        <a:latin typeface="Meiryo UI"/>
                        <a:cs typeface="Meiryo UI"/>
                      </a:endParaRPr>
                    </a:p>
                  </a:txBody>
                  <a:tcPr marL="0" marR="0" marT="0" marB="0">
                    <a:lnB w="6350">
                      <a:solidFill>
                        <a:srgbClr val="FFFFFF"/>
                      </a:solidFill>
                      <a:prstDash val="solid"/>
                    </a:lnB>
                  </a:tcPr>
                </a:tc>
                <a:tc hMerge="1">
                  <a:txBody>
                    <a:bodyPr/>
                    <a:lstStyle/>
                    <a:p>
                      <a:endParaRPr/>
                    </a:p>
                  </a:txBody>
                  <a:tcPr marL="0" marR="0" marT="0" marB="0"/>
                </a:tc>
                <a:tc gridSpan="2">
                  <a:txBody>
                    <a:bodyPr/>
                    <a:lstStyle/>
                    <a:p>
                      <a:pPr marL="1116330">
                        <a:lnSpc>
                          <a:spcPts val="1145"/>
                        </a:lnSpc>
                      </a:pPr>
                      <a:r>
                        <a:rPr sz="1000" spc="-5" dirty="0">
                          <a:latin typeface="Arial"/>
                          <a:cs typeface="Arial"/>
                        </a:rPr>
                        <a:t>•</a:t>
                      </a:r>
                      <a:r>
                        <a:rPr sz="1000" spc="-5" dirty="0">
                          <a:latin typeface="Meiryo UI"/>
                          <a:cs typeface="Meiryo UI"/>
                        </a:rPr>
                        <a:t>Kindle</a:t>
                      </a:r>
                      <a:endParaRPr sz="1000">
                        <a:latin typeface="Meiryo UI"/>
                        <a:cs typeface="Meiryo UI"/>
                      </a:endParaRPr>
                    </a:p>
                    <a:p>
                      <a:pPr marL="1116330">
                        <a:lnSpc>
                          <a:spcPct val="100000"/>
                        </a:lnSpc>
                      </a:pPr>
                      <a:r>
                        <a:rPr sz="1000" spc="-5" dirty="0">
                          <a:latin typeface="Arial"/>
                          <a:cs typeface="Arial"/>
                        </a:rPr>
                        <a:t>•</a:t>
                      </a:r>
                      <a:r>
                        <a:rPr sz="1000" spc="-5" dirty="0">
                          <a:latin typeface="Meiryo UI"/>
                          <a:cs typeface="Meiryo UI"/>
                        </a:rPr>
                        <a:t>Amazon</a:t>
                      </a:r>
                      <a:r>
                        <a:rPr sz="1000" spc="-85" dirty="0">
                          <a:latin typeface="Meiryo UI"/>
                          <a:cs typeface="Meiryo UI"/>
                        </a:rPr>
                        <a:t> </a:t>
                      </a:r>
                      <a:r>
                        <a:rPr sz="1000" spc="-10" dirty="0">
                          <a:latin typeface="Meiryo UI"/>
                          <a:cs typeface="Meiryo UI"/>
                        </a:rPr>
                        <a:t>Echo</a:t>
                      </a:r>
                      <a:endParaRPr sz="1000">
                        <a:latin typeface="Meiryo UI"/>
                        <a:cs typeface="Meiryo UI"/>
                      </a:endParaRPr>
                    </a:p>
                    <a:p>
                      <a:pPr marL="1116330">
                        <a:lnSpc>
                          <a:spcPct val="100000"/>
                        </a:lnSpc>
                      </a:pPr>
                      <a:r>
                        <a:rPr sz="1000" spc="-10" dirty="0">
                          <a:latin typeface="Arial"/>
                          <a:cs typeface="Arial"/>
                        </a:rPr>
                        <a:t>•</a:t>
                      </a:r>
                      <a:r>
                        <a:rPr sz="1000" spc="-10" dirty="0">
                          <a:latin typeface="Meiryo UI"/>
                          <a:cs typeface="Meiryo UI"/>
                        </a:rPr>
                        <a:t>Fire </a:t>
                      </a:r>
                      <a:r>
                        <a:rPr sz="1000" spc="-5" dirty="0">
                          <a:latin typeface="Meiryo UI"/>
                          <a:cs typeface="Meiryo UI"/>
                        </a:rPr>
                        <a:t>TV</a:t>
                      </a:r>
                      <a:r>
                        <a:rPr sz="1000" spc="-45" dirty="0">
                          <a:latin typeface="Meiryo UI"/>
                          <a:cs typeface="Meiryo UI"/>
                        </a:rPr>
                        <a:t> </a:t>
                      </a:r>
                      <a:r>
                        <a:rPr sz="1000" spc="-5" dirty="0">
                          <a:latin typeface="Meiryo UI"/>
                          <a:cs typeface="Meiryo UI"/>
                        </a:rPr>
                        <a:t>Stick</a:t>
                      </a:r>
                      <a:endParaRPr sz="1000">
                        <a:latin typeface="Meiryo UI"/>
                        <a:cs typeface="Meiryo UI"/>
                      </a:endParaRPr>
                    </a:p>
                  </a:txBody>
                  <a:tcPr marL="0" marR="0" marT="0" marB="0">
                    <a:lnB w="6350">
                      <a:solidFill>
                        <a:srgbClr val="FFFFFF"/>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470154">
                <a:tc>
                  <a:txBody>
                    <a:bodyPr/>
                    <a:lstStyle/>
                    <a:p>
                      <a:pPr>
                        <a:lnSpc>
                          <a:spcPct val="100000"/>
                        </a:lnSpc>
                        <a:spcBef>
                          <a:spcPts val="1140"/>
                        </a:spcBef>
                      </a:pPr>
                      <a:r>
                        <a:rPr sz="2000" dirty="0">
                          <a:latin typeface="Wingdings"/>
                          <a:cs typeface="Wingdings"/>
                        </a:rPr>
                        <a:t></a:t>
                      </a:r>
                      <a:r>
                        <a:rPr sz="2000" dirty="0">
                          <a:latin typeface="Meiryo UI"/>
                          <a:cs typeface="Meiryo UI"/>
                        </a:rPr>
                        <a:t>eBay</a:t>
                      </a:r>
                      <a:r>
                        <a:rPr sz="1950" baseline="25641" dirty="0">
                          <a:latin typeface="Meiryo UI"/>
                          <a:cs typeface="Meiryo UI"/>
                        </a:rPr>
                        <a:t>3)</a:t>
                      </a:r>
                    </a:p>
                  </a:txBody>
                  <a:tcPr marL="0" marR="0" marT="0" marB="0">
                    <a:lnT w="6350">
                      <a:solidFill>
                        <a:srgbClr val="FFFFFF"/>
                      </a:solidFill>
                      <a:prstDash val="solid"/>
                    </a:lnT>
                    <a:lnB w="6350">
                      <a:solidFill>
                        <a:srgbClr val="BEBEBE"/>
                      </a:solidFill>
                      <a:prstDash val="solid"/>
                    </a:lnB>
                  </a:tcPr>
                </a:tc>
                <a:tc>
                  <a:txBody>
                    <a:bodyPr/>
                    <a:lstStyle/>
                    <a:p>
                      <a:pPr>
                        <a:lnSpc>
                          <a:spcPct val="100000"/>
                        </a:lnSpc>
                      </a:pPr>
                      <a:endParaRPr sz="900">
                        <a:latin typeface="Times New Roman"/>
                        <a:cs typeface="Times New Roman"/>
                      </a:endParaRPr>
                    </a:p>
                    <a:p>
                      <a:pPr>
                        <a:lnSpc>
                          <a:spcPct val="100000"/>
                        </a:lnSpc>
                        <a:spcBef>
                          <a:spcPts val="45"/>
                        </a:spcBef>
                      </a:pPr>
                      <a:endParaRPr sz="1250">
                        <a:latin typeface="Times New Roman"/>
                        <a:cs typeface="Times New Roman"/>
                      </a:endParaRPr>
                    </a:p>
                    <a:p>
                      <a:pPr marL="5080" algn="ctr">
                        <a:lnSpc>
                          <a:spcPct val="100000"/>
                        </a:lnSpc>
                      </a:pPr>
                      <a:r>
                        <a:rPr sz="900" dirty="0">
                          <a:latin typeface="Meiryo UI"/>
                          <a:cs typeface="Meiryo UI"/>
                        </a:rPr>
                        <a:t>2兆円</a:t>
                      </a:r>
                      <a:endParaRPr sz="900">
                        <a:latin typeface="Meiryo UI"/>
                        <a:cs typeface="Meiryo UI"/>
                      </a:endParaRPr>
                    </a:p>
                  </a:txBody>
                  <a:tcPr marL="0" marR="0" marT="0" marB="0">
                    <a:lnT w="6350">
                      <a:solidFill>
                        <a:srgbClr val="FFFFFF"/>
                      </a:solidFill>
                      <a:prstDash val="solid"/>
                    </a:lnT>
                    <a:lnB w="6350">
                      <a:solidFill>
                        <a:srgbClr val="BEBEBE"/>
                      </a:solidFill>
                      <a:prstDash val="solid"/>
                    </a:lnB>
                  </a:tcPr>
                </a:tc>
                <a:tc>
                  <a:txBody>
                    <a:bodyPr/>
                    <a:lstStyle/>
                    <a:p>
                      <a:pPr>
                        <a:lnSpc>
                          <a:spcPct val="100000"/>
                        </a:lnSpc>
                      </a:pPr>
                      <a:endParaRPr sz="900">
                        <a:latin typeface="Times New Roman"/>
                        <a:cs typeface="Times New Roman"/>
                      </a:endParaRPr>
                    </a:p>
                    <a:p>
                      <a:pPr>
                        <a:lnSpc>
                          <a:spcPct val="100000"/>
                        </a:lnSpc>
                        <a:spcBef>
                          <a:spcPts val="45"/>
                        </a:spcBef>
                      </a:pPr>
                      <a:endParaRPr sz="1250">
                        <a:latin typeface="Times New Roman"/>
                        <a:cs typeface="Times New Roman"/>
                      </a:endParaRPr>
                    </a:p>
                    <a:p>
                      <a:pPr marL="292100">
                        <a:lnSpc>
                          <a:spcPct val="100000"/>
                        </a:lnSpc>
                      </a:pPr>
                      <a:r>
                        <a:rPr sz="900" spc="5" dirty="0">
                          <a:latin typeface="Meiryo UI"/>
                          <a:cs typeface="Meiryo UI"/>
                        </a:rPr>
                        <a:t>20%</a:t>
                      </a:r>
                      <a:endParaRPr sz="900">
                        <a:latin typeface="Meiryo UI"/>
                        <a:cs typeface="Meiryo UI"/>
                      </a:endParaRPr>
                    </a:p>
                  </a:txBody>
                  <a:tcPr marL="0" marR="0" marT="0" marB="0">
                    <a:lnT w="6350">
                      <a:solidFill>
                        <a:srgbClr val="FFFFFF"/>
                      </a:solidFill>
                      <a:prstDash val="solid"/>
                    </a:lnT>
                    <a:lnB w="6350">
                      <a:solidFill>
                        <a:srgbClr val="BEBEBE"/>
                      </a:solidFill>
                      <a:prstDash val="solid"/>
                    </a:lnB>
                  </a:tcPr>
                </a:tc>
                <a:tc>
                  <a:txBody>
                    <a:bodyPr/>
                    <a:lstStyle/>
                    <a:p>
                      <a:pPr marL="20955">
                        <a:lnSpc>
                          <a:spcPct val="100000"/>
                        </a:lnSpc>
                        <a:spcBef>
                          <a:spcPts val="790"/>
                        </a:spcBef>
                      </a:pPr>
                      <a:r>
                        <a:rPr sz="1000" spc="-5" dirty="0">
                          <a:latin typeface="Arial"/>
                          <a:cs typeface="Arial"/>
                        </a:rPr>
                        <a:t>•</a:t>
                      </a:r>
                      <a:r>
                        <a:rPr sz="1000" spc="-5" dirty="0">
                          <a:latin typeface="Meiryo UI"/>
                          <a:cs typeface="Meiryo UI"/>
                        </a:rPr>
                        <a:t>eBay</a:t>
                      </a:r>
                      <a:endParaRPr sz="1000">
                        <a:latin typeface="Meiryo UI"/>
                        <a:cs typeface="Meiryo UI"/>
                      </a:endParaRPr>
                    </a:p>
                  </a:txBody>
                  <a:tcPr marL="0" marR="0" marT="0" marB="0">
                    <a:lnR w="38493">
                      <a:solidFill>
                        <a:srgbClr val="FFFFFF"/>
                      </a:solidFill>
                      <a:prstDash val="solid"/>
                    </a:lnR>
                    <a:lnT w="6350">
                      <a:solidFill>
                        <a:srgbClr val="FFFFFF"/>
                      </a:solidFill>
                      <a:prstDash val="solid"/>
                    </a:lnT>
                    <a:lnB w="6350">
                      <a:solidFill>
                        <a:srgbClr val="BEBEBE"/>
                      </a:solidFill>
                      <a:prstDash val="solid"/>
                    </a:lnB>
                    <a:solidFill>
                      <a:srgbClr val="DBEDF4"/>
                    </a:solidFill>
                  </a:tcPr>
                </a:tc>
                <a:tc gridSpan="2">
                  <a:txBody>
                    <a:bodyPr/>
                    <a:lstStyle/>
                    <a:p>
                      <a:endParaRPr sz="1000">
                        <a:latin typeface="Meiryo UI"/>
                        <a:cs typeface="Meiryo UI"/>
                      </a:endParaRPr>
                    </a:p>
                  </a:txBody>
                  <a:tcPr marL="0" marR="0" marT="0" marB="0">
                    <a:lnL w="38493">
                      <a:solidFill>
                        <a:srgbClr val="FFFFFF"/>
                      </a:solidFill>
                      <a:prstDash val="solid"/>
                    </a:lnL>
                    <a:lnT w="6350">
                      <a:solidFill>
                        <a:srgbClr val="FFFFFF"/>
                      </a:solidFill>
                      <a:prstDash val="solid"/>
                    </a:lnT>
                    <a:lnB w="6350">
                      <a:solidFill>
                        <a:srgbClr val="BEBEBE"/>
                      </a:solidFill>
                      <a:prstDash val="solid"/>
                    </a:lnB>
                  </a:tcPr>
                </a:tc>
                <a:tc hMerge="1">
                  <a:txBody>
                    <a:bodyPr/>
                    <a:lstStyle/>
                    <a:p>
                      <a:endParaRPr/>
                    </a:p>
                  </a:txBody>
                  <a:tcPr marL="0" marR="0" marT="0" marB="0"/>
                </a:tc>
                <a:tc>
                  <a:txBody>
                    <a:bodyPr/>
                    <a:lstStyle/>
                    <a:p>
                      <a:pPr marL="21590">
                        <a:lnSpc>
                          <a:spcPct val="100000"/>
                        </a:lnSpc>
                        <a:spcBef>
                          <a:spcPts val="790"/>
                        </a:spcBef>
                      </a:pPr>
                      <a:r>
                        <a:rPr sz="1000" spc="-10" dirty="0">
                          <a:latin typeface="Arial"/>
                          <a:cs typeface="Arial"/>
                        </a:rPr>
                        <a:t>•</a:t>
                      </a:r>
                      <a:r>
                        <a:rPr sz="1000" spc="-10" dirty="0">
                          <a:latin typeface="Meiryo UI"/>
                          <a:cs typeface="Meiryo UI"/>
                        </a:rPr>
                        <a:t>PayPal</a:t>
                      </a:r>
                      <a:endParaRPr sz="1000" dirty="0">
                        <a:latin typeface="Meiryo UI"/>
                        <a:cs typeface="Meiryo UI"/>
                      </a:endParaRPr>
                    </a:p>
                  </a:txBody>
                  <a:tcPr marL="0" marR="0" marT="0" marB="0">
                    <a:lnT w="6350">
                      <a:solidFill>
                        <a:srgbClr val="FFFFFF"/>
                      </a:solidFill>
                      <a:prstDash val="solid"/>
                    </a:lnT>
                    <a:lnB w="6350">
                      <a:solidFill>
                        <a:srgbClr val="BEBEBE"/>
                      </a:solidFill>
                      <a:prstDash val="solid"/>
                    </a:lnB>
                    <a:solidFill>
                      <a:srgbClr val="DBEDF4"/>
                    </a:solidFill>
                  </a:tcPr>
                </a:tc>
                <a:tc>
                  <a:txBody>
                    <a:bodyPr/>
                    <a:lstStyle/>
                    <a:p>
                      <a:pPr marR="14604" algn="r">
                        <a:lnSpc>
                          <a:spcPct val="100000"/>
                        </a:lnSpc>
                        <a:spcBef>
                          <a:spcPts val="815"/>
                        </a:spcBef>
                      </a:pPr>
                      <a:r>
                        <a:rPr sz="1000" spc="-5" dirty="0">
                          <a:latin typeface="Arial"/>
                          <a:cs typeface="Arial"/>
                        </a:rPr>
                        <a:t>•</a:t>
                      </a:r>
                      <a:r>
                        <a:rPr sz="1000" spc="-10" dirty="0">
                          <a:latin typeface="Meiryo UI"/>
                          <a:cs typeface="Meiryo UI"/>
                        </a:rPr>
                        <a:t>P</a:t>
                      </a:r>
                      <a:r>
                        <a:rPr sz="1000" dirty="0">
                          <a:latin typeface="Meiryo UI"/>
                          <a:cs typeface="Meiryo UI"/>
                        </a:rPr>
                        <a:t>ay</a:t>
                      </a:r>
                      <a:r>
                        <a:rPr sz="1000" spc="-10" dirty="0">
                          <a:latin typeface="Meiryo UI"/>
                          <a:cs typeface="Meiryo UI"/>
                        </a:rPr>
                        <a:t>p</a:t>
                      </a:r>
                      <a:r>
                        <a:rPr sz="1000" dirty="0">
                          <a:latin typeface="Meiryo UI"/>
                          <a:cs typeface="Meiryo UI"/>
                        </a:rPr>
                        <a:t>al</a:t>
                      </a:r>
                      <a:endParaRPr sz="1000">
                        <a:latin typeface="Meiryo UI"/>
                        <a:cs typeface="Meiryo UI"/>
                      </a:endParaRPr>
                    </a:p>
                  </a:txBody>
                  <a:tcPr marL="0" marR="0" marT="0" marB="0">
                    <a:lnT w="6350">
                      <a:solidFill>
                        <a:srgbClr val="FFFFFF"/>
                      </a:solidFill>
                      <a:prstDash val="solid"/>
                    </a:lnT>
                    <a:lnB w="6350">
                      <a:solidFill>
                        <a:srgbClr val="BEBEBE"/>
                      </a:solidFill>
                      <a:prstDash val="solid"/>
                    </a:lnB>
                  </a:tcPr>
                </a:tc>
                <a:tc>
                  <a:txBody>
                    <a:bodyPr/>
                    <a:lstStyle/>
                    <a:p>
                      <a:pPr marL="22225">
                        <a:lnSpc>
                          <a:spcPct val="100000"/>
                        </a:lnSpc>
                        <a:spcBef>
                          <a:spcPts val="815"/>
                        </a:spcBef>
                      </a:pPr>
                      <a:r>
                        <a:rPr sz="1000" spc="-10" dirty="0">
                          <a:latin typeface="Meiryo UI"/>
                          <a:cs typeface="Meiryo UI"/>
                        </a:rPr>
                        <a:t>here</a:t>
                      </a:r>
                      <a:endParaRPr sz="1000" dirty="0">
                        <a:latin typeface="Meiryo UI"/>
                        <a:cs typeface="Meiryo UI"/>
                      </a:endParaRPr>
                    </a:p>
                  </a:txBody>
                  <a:tcPr marL="0" marR="0" marT="0" marB="0">
                    <a:lnT w="6350">
                      <a:solidFill>
                        <a:srgbClr val="FFFFFF"/>
                      </a:solidFill>
                      <a:prstDash val="solid"/>
                    </a:lnT>
                    <a:lnB w="6350">
                      <a:solidFill>
                        <a:srgbClr val="BEBEBE"/>
                      </a:solidFill>
                      <a:prstDash val="solid"/>
                    </a:lnB>
                  </a:tcPr>
                </a:tc>
                <a:extLst>
                  <a:ext uri="{0D108BD9-81ED-4DB2-BD59-A6C34878D82A}">
                    <a16:rowId xmlns:a16="http://schemas.microsoft.com/office/drawing/2014/main" val="10001"/>
                  </a:ext>
                </a:extLst>
              </a:tr>
            </a:tbl>
          </a:graphicData>
        </a:graphic>
      </p:graphicFrame>
      <p:sp>
        <p:nvSpPr>
          <p:cNvPr id="198" name="object 192"/>
          <p:cNvSpPr txBox="1"/>
          <p:nvPr/>
        </p:nvSpPr>
        <p:spPr>
          <a:xfrm>
            <a:off x="2969909" y="5240208"/>
            <a:ext cx="397510"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28</a:t>
            </a:r>
            <a:r>
              <a:rPr sz="900" dirty="0">
                <a:latin typeface="Meiryo UI"/>
                <a:cs typeface="Meiryo UI"/>
              </a:rPr>
              <a:t>兆円</a:t>
            </a:r>
            <a:endParaRPr sz="900">
              <a:latin typeface="Meiryo UI"/>
              <a:cs typeface="Meiryo UI"/>
            </a:endParaRPr>
          </a:p>
        </p:txBody>
      </p:sp>
      <p:sp>
        <p:nvSpPr>
          <p:cNvPr id="199" name="object 193"/>
          <p:cNvSpPr txBox="1"/>
          <p:nvPr/>
        </p:nvSpPr>
        <p:spPr>
          <a:xfrm>
            <a:off x="3962668" y="5240208"/>
            <a:ext cx="287020"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31</a:t>
            </a:r>
            <a:r>
              <a:rPr sz="900" dirty="0">
                <a:latin typeface="Meiryo UI"/>
                <a:cs typeface="Meiryo UI"/>
              </a:rPr>
              <a:t>%</a:t>
            </a:r>
            <a:endParaRPr sz="900">
              <a:latin typeface="Meiryo UI"/>
              <a:cs typeface="Meiryo UI"/>
            </a:endParaRPr>
          </a:p>
        </p:txBody>
      </p:sp>
      <p:sp>
        <p:nvSpPr>
          <p:cNvPr id="200" name="object 194"/>
          <p:cNvSpPr txBox="1"/>
          <p:nvPr/>
        </p:nvSpPr>
        <p:spPr>
          <a:xfrm>
            <a:off x="2969909" y="5722706"/>
            <a:ext cx="397510"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11</a:t>
            </a:r>
            <a:r>
              <a:rPr sz="900" dirty="0">
                <a:latin typeface="Meiryo UI"/>
                <a:cs typeface="Meiryo UI"/>
              </a:rPr>
              <a:t>兆円</a:t>
            </a:r>
            <a:endParaRPr sz="900">
              <a:latin typeface="Meiryo UI"/>
              <a:cs typeface="Meiryo UI"/>
            </a:endParaRPr>
          </a:p>
        </p:txBody>
      </p:sp>
      <p:sp>
        <p:nvSpPr>
          <p:cNvPr id="201" name="object 195"/>
          <p:cNvSpPr txBox="1"/>
          <p:nvPr/>
        </p:nvSpPr>
        <p:spPr>
          <a:xfrm>
            <a:off x="3962668" y="5722706"/>
            <a:ext cx="287655" cy="146050"/>
          </a:xfrm>
          <a:prstGeom prst="rect">
            <a:avLst/>
          </a:prstGeom>
        </p:spPr>
        <p:txBody>
          <a:bodyPr vert="horz" wrap="square" lIns="0" tIns="0" rIns="0" bIns="0" rtlCol="0">
            <a:spAutoFit/>
          </a:bodyPr>
          <a:lstStyle/>
          <a:p>
            <a:pPr marL="12700">
              <a:lnSpc>
                <a:spcPct val="100000"/>
              </a:lnSpc>
            </a:pPr>
            <a:r>
              <a:rPr sz="900" spc="5" dirty="0">
                <a:latin typeface="Meiryo UI"/>
                <a:cs typeface="Meiryo UI"/>
              </a:rPr>
              <a:t>19%</a:t>
            </a:r>
            <a:endParaRPr sz="900">
              <a:latin typeface="Meiryo UI"/>
              <a:cs typeface="Meiryo UI"/>
            </a:endParaRPr>
          </a:p>
        </p:txBody>
      </p:sp>
    </p:spTree>
    <p:extLst>
      <p:ext uri="{BB962C8B-B14F-4D97-AF65-F5344CB8AC3E}">
        <p14:creationId xmlns:p14="http://schemas.microsoft.com/office/powerpoint/2010/main" val="1545569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p:cNvPicPr>
            <a:picLocks noChangeAspect="1"/>
          </p:cNvPicPr>
          <p:nvPr/>
        </p:nvPicPr>
        <p:blipFill>
          <a:blip r:embed="rId2"/>
          <a:stretch>
            <a:fillRect/>
          </a:stretch>
        </p:blipFill>
        <p:spPr>
          <a:xfrm>
            <a:off x="10886" y="0"/>
            <a:ext cx="881743" cy="551089"/>
          </a:xfrm>
          <a:prstGeom prst="rect">
            <a:avLst/>
          </a:prstGeom>
        </p:spPr>
      </p:pic>
      <p:sp>
        <p:nvSpPr>
          <p:cNvPr id="48" name="object 3"/>
          <p:cNvSpPr/>
          <p:nvPr/>
        </p:nvSpPr>
        <p:spPr>
          <a:xfrm>
            <a:off x="3530524" y="2724041"/>
            <a:ext cx="4934997" cy="2424904"/>
          </a:xfrm>
          <a:prstGeom prst="rect">
            <a:avLst/>
          </a:prstGeom>
          <a:blipFill>
            <a:blip r:embed="rId3" cstate="print"/>
            <a:stretch>
              <a:fillRect/>
            </a:stretch>
          </a:blipFill>
        </p:spPr>
        <p:txBody>
          <a:bodyPr wrap="square" lIns="0" tIns="0" rIns="0" bIns="0" rtlCol="0"/>
          <a:lstStyle/>
          <a:p>
            <a:endParaRPr sz="4400">
              <a:latin typeface="Meiryo UI" panose="020B0604030504040204" pitchFamily="50" charset="-128"/>
              <a:ea typeface="Meiryo UI" panose="020B0604030504040204" pitchFamily="50" charset="-128"/>
            </a:endParaRPr>
          </a:p>
        </p:txBody>
      </p:sp>
      <p:sp>
        <p:nvSpPr>
          <p:cNvPr id="49" name="object 4"/>
          <p:cNvSpPr txBox="1"/>
          <p:nvPr/>
        </p:nvSpPr>
        <p:spPr>
          <a:xfrm>
            <a:off x="455993" y="992198"/>
            <a:ext cx="4727446" cy="593110"/>
          </a:xfrm>
          <a:prstGeom prst="rect">
            <a:avLst/>
          </a:prstGeom>
          <a:solidFill>
            <a:srgbClr val="009CDC"/>
          </a:solidFill>
        </p:spPr>
        <p:txBody>
          <a:bodyPr vert="horz" wrap="square" lIns="0" tIns="48894" rIns="0" bIns="0" rtlCol="0">
            <a:spAutoFit/>
          </a:bodyPr>
          <a:lstStyle/>
          <a:p>
            <a:pPr marL="71755" algn="ctr">
              <a:lnSpc>
                <a:spcPct val="100000"/>
              </a:lnSpc>
              <a:spcBef>
                <a:spcPts val="384"/>
              </a:spcBef>
            </a:pPr>
            <a:r>
              <a:rPr b="1" spc="-125" dirty="0" err="1">
                <a:solidFill>
                  <a:schemeClr val="bg1"/>
                </a:solidFill>
                <a:latin typeface="Meiryo UI" panose="020B0604030504040204" pitchFamily="50" charset="-128"/>
                <a:ea typeface="Meiryo UI" panose="020B0604030504040204" pitchFamily="50" charset="-128"/>
                <a:cs typeface="Microsoft YaHei"/>
              </a:rPr>
              <a:t>第三次産業革命：外圧としての破壊的テクノロジ</a:t>
            </a:r>
            <a:r>
              <a:rPr b="1" spc="-125" dirty="0">
                <a:solidFill>
                  <a:schemeClr val="bg1"/>
                </a:solidFill>
                <a:latin typeface="Meiryo UI" panose="020B0604030504040204" pitchFamily="50" charset="-128"/>
                <a:ea typeface="Meiryo UI" panose="020B0604030504040204" pitchFamily="50" charset="-128"/>
                <a:cs typeface="Microsoft YaHei"/>
              </a:rPr>
              <a:t>ー</a:t>
            </a:r>
            <a:endParaRPr lang="en-US" b="1" spc="-125" dirty="0">
              <a:solidFill>
                <a:schemeClr val="bg1"/>
              </a:solidFill>
              <a:latin typeface="Meiryo UI" panose="020B0604030504040204" pitchFamily="50" charset="-128"/>
              <a:ea typeface="Meiryo UI" panose="020B0604030504040204" pitchFamily="50" charset="-128"/>
              <a:cs typeface="Microsoft YaHei"/>
            </a:endParaRPr>
          </a:p>
          <a:p>
            <a:pPr marL="71755" algn="ctr">
              <a:lnSpc>
                <a:spcPct val="100000"/>
              </a:lnSpc>
              <a:spcBef>
                <a:spcPts val="384"/>
              </a:spcBef>
            </a:pPr>
            <a:r>
              <a:rPr sz="1400" b="1" spc="-125" dirty="0">
                <a:solidFill>
                  <a:schemeClr val="bg1"/>
                </a:solidFill>
                <a:latin typeface="Meiryo UI" panose="020B0604030504040204" pitchFamily="50" charset="-128"/>
                <a:ea typeface="Meiryo UI" panose="020B0604030504040204" pitchFamily="50" charset="-128"/>
                <a:cs typeface="Microsoft YaHei"/>
              </a:rPr>
              <a:t>（</a:t>
            </a:r>
            <a:r>
              <a:rPr sz="1400" b="1" spc="-125" dirty="0">
                <a:solidFill>
                  <a:schemeClr val="bg1"/>
                </a:solidFill>
                <a:latin typeface="Meiryo UI" panose="020B0604030504040204" pitchFamily="50" charset="-128"/>
                <a:ea typeface="Meiryo UI" panose="020B0604030504040204" pitchFamily="50" charset="-128"/>
                <a:cs typeface="Lucida Sans"/>
              </a:rPr>
              <a:t>Digital</a:t>
            </a:r>
            <a:r>
              <a:rPr sz="1400" b="1" spc="-50" dirty="0">
                <a:solidFill>
                  <a:schemeClr val="bg1"/>
                </a:solidFill>
                <a:latin typeface="Meiryo UI" panose="020B0604030504040204" pitchFamily="50" charset="-128"/>
                <a:ea typeface="Meiryo UI" panose="020B0604030504040204" pitchFamily="50" charset="-128"/>
                <a:cs typeface="Lucida Sans"/>
              </a:rPr>
              <a:t> </a:t>
            </a:r>
            <a:r>
              <a:rPr sz="1400" b="1" spc="-85" dirty="0">
                <a:solidFill>
                  <a:schemeClr val="bg1"/>
                </a:solidFill>
                <a:latin typeface="Meiryo UI" panose="020B0604030504040204" pitchFamily="50" charset="-128"/>
                <a:ea typeface="Meiryo UI" panose="020B0604030504040204" pitchFamily="50" charset="-128"/>
                <a:cs typeface="Lucida Sans"/>
              </a:rPr>
              <a:t>Disruption</a:t>
            </a:r>
            <a:r>
              <a:rPr sz="1400" b="1" spc="-85" dirty="0">
                <a:solidFill>
                  <a:schemeClr val="bg1"/>
                </a:solidFill>
                <a:latin typeface="Meiryo UI" panose="020B0604030504040204" pitchFamily="50" charset="-128"/>
                <a:ea typeface="Meiryo UI" panose="020B0604030504040204" pitchFamily="50" charset="-128"/>
                <a:cs typeface="Microsoft YaHei"/>
              </a:rPr>
              <a:t>）</a:t>
            </a:r>
            <a:endParaRPr sz="1400" b="1" dirty="0">
              <a:solidFill>
                <a:schemeClr val="bg1"/>
              </a:solidFill>
              <a:latin typeface="Meiryo UI" panose="020B0604030504040204" pitchFamily="50" charset="-128"/>
              <a:ea typeface="Meiryo UI" panose="020B0604030504040204" pitchFamily="50" charset="-128"/>
              <a:cs typeface="Microsoft YaHei"/>
            </a:endParaRPr>
          </a:p>
        </p:txBody>
      </p:sp>
      <p:sp>
        <p:nvSpPr>
          <p:cNvPr id="50" name="object 5"/>
          <p:cNvSpPr txBox="1"/>
          <p:nvPr/>
        </p:nvSpPr>
        <p:spPr>
          <a:xfrm>
            <a:off x="5325713" y="981718"/>
            <a:ext cx="6565111" cy="623888"/>
          </a:xfrm>
          <a:prstGeom prst="rect">
            <a:avLst/>
          </a:prstGeom>
          <a:solidFill>
            <a:srgbClr val="004E98"/>
          </a:solidFill>
        </p:spPr>
        <p:txBody>
          <a:bodyPr vert="horz" wrap="square" lIns="0" tIns="48894" rIns="0" bIns="0" rtlCol="0">
            <a:spAutoFit/>
          </a:bodyPr>
          <a:lstStyle/>
          <a:p>
            <a:pPr marL="71755" algn="ctr">
              <a:lnSpc>
                <a:spcPct val="100000"/>
              </a:lnSpc>
              <a:spcBef>
                <a:spcPts val="384"/>
              </a:spcBef>
            </a:pPr>
            <a:r>
              <a:rPr sz="2000" b="1" spc="-45" dirty="0" err="1">
                <a:solidFill>
                  <a:schemeClr val="bg1"/>
                </a:solidFill>
                <a:latin typeface="Meiryo UI" panose="020B0604030504040204" pitchFamily="50" charset="-128"/>
                <a:ea typeface="Meiryo UI" panose="020B0604030504040204" pitchFamily="50" charset="-128"/>
                <a:cs typeface="Microsoft YaHei"/>
              </a:rPr>
              <a:t>第四次産業革命：組織能力としての破壊的テクノロジ</a:t>
            </a:r>
            <a:r>
              <a:rPr sz="2000" b="1" spc="-45" dirty="0">
                <a:solidFill>
                  <a:schemeClr val="bg1"/>
                </a:solidFill>
                <a:latin typeface="Meiryo UI" panose="020B0604030504040204" pitchFamily="50" charset="-128"/>
                <a:ea typeface="Meiryo UI" panose="020B0604030504040204" pitchFamily="50" charset="-128"/>
                <a:cs typeface="Microsoft YaHei"/>
              </a:rPr>
              <a:t>ー</a:t>
            </a:r>
            <a:endParaRPr lang="en-US" sz="2000" b="1" spc="-45" dirty="0">
              <a:solidFill>
                <a:schemeClr val="bg1"/>
              </a:solidFill>
              <a:latin typeface="Meiryo UI" panose="020B0604030504040204" pitchFamily="50" charset="-128"/>
              <a:ea typeface="Meiryo UI" panose="020B0604030504040204" pitchFamily="50" charset="-128"/>
              <a:cs typeface="Microsoft YaHei"/>
            </a:endParaRPr>
          </a:p>
          <a:p>
            <a:pPr marL="71755" algn="ctr">
              <a:lnSpc>
                <a:spcPct val="100000"/>
              </a:lnSpc>
              <a:spcBef>
                <a:spcPts val="384"/>
              </a:spcBef>
            </a:pPr>
            <a:r>
              <a:rPr sz="1400" b="1" spc="-45" dirty="0">
                <a:solidFill>
                  <a:schemeClr val="bg1"/>
                </a:solidFill>
                <a:latin typeface="Meiryo UI" panose="020B0604030504040204" pitchFamily="50" charset="-128"/>
                <a:ea typeface="Meiryo UI" panose="020B0604030504040204" pitchFamily="50" charset="-128"/>
                <a:cs typeface="Microsoft YaHei"/>
              </a:rPr>
              <a:t>（</a:t>
            </a:r>
            <a:r>
              <a:rPr sz="1400" b="1" spc="-45" dirty="0">
                <a:solidFill>
                  <a:schemeClr val="bg1"/>
                </a:solidFill>
                <a:latin typeface="Meiryo UI" panose="020B0604030504040204" pitchFamily="50" charset="-128"/>
                <a:ea typeface="Meiryo UI" panose="020B0604030504040204" pitchFamily="50" charset="-128"/>
                <a:cs typeface="Lucida Sans"/>
              </a:rPr>
              <a:t>Disruptive </a:t>
            </a:r>
            <a:r>
              <a:rPr sz="1400" b="1" spc="-30" dirty="0">
                <a:solidFill>
                  <a:schemeClr val="bg1"/>
                </a:solidFill>
                <a:latin typeface="Meiryo UI" panose="020B0604030504040204" pitchFamily="50" charset="-128"/>
                <a:ea typeface="Meiryo UI" panose="020B0604030504040204" pitchFamily="50" charset="-128"/>
                <a:cs typeface="Lucida Sans"/>
              </a:rPr>
              <a:t>Capabilities</a:t>
            </a:r>
            <a:r>
              <a:rPr sz="1400" b="1" spc="-30" dirty="0">
                <a:solidFill>
                  <a:schemeClr val="bg1"/>
                </a:solidFill>
                <a:latin typeface="Meiryo UI" panose="020B0604030504040204" pitchFamily="50" charset="-128"/>
                <a:ea typeface="Meiryo UI" panose="020B0604030504040204" pitchFamily="50" charset="-128"/>
                <a:cs typeface="Microsoft YaHei"/>
              </a:rPr>
              <a:t>）</a:t>
            </a:r>
            <a:endParaRPr sz="1400" dirty="0">
              <a:solidFill>
                <a:schemeClr val="bg1"/>
              </a:solidFill>
              <a:latin typeface="Meiryo UI" panose="020B0604030504040204" pitchFamily="50" charset="-128"/>
              <a:ea typeface="Meiryo UI" panose="020B0604030504040204" pitchFamily="50" charset="-128"/>
              <a:cs typeface="Microsoft YaHei"/>
            </a:endParaRPr>
          </a:p>
        </p:txBody>
      </p:sp>
      <p:sp>
        <p:nvSpPr>
          <p:cNvPr id="51" name="object 6"/>
          <p:cNvSpPr/>
          <p:nvPr/>
        </p:nvSpPr>
        <p:spPr>
          <a:xfrm>
            <a:off x="8795112" y="2845148"/>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2" name="object 7"/>
          <p:cNvSpPr/>
          <p:nvPr/>
        </p:nvSpPr>
        <p:spPr>
          <a:xfrm>
            <a:off x="5513597" y="2181776"/>
            <a:ext cx="553085" cy="553085"/>
          </a:xfrm>
          <a:custGeom>
            <a:avLst/>
            <a:gdLst/>
            <a:ahLst/>
            <a:cxnLst/>
            <a:rect l="l" t="t" r="r" b="b"/>
            <a:pathLst>
              <a:path w="553085"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3" name="object 8"/>
          <p:cNvSpPr/>
          <p:nvPr/>
        </p:nvSpPr>
        <p:spPr>
          <a:xfrm>
            <a:off x="5615185" y="2603105"/>
            <a:ext cx="67945" cy="0"/>
          </a:xfrm>
          <a:custGeom>
            <a:avLst/>
            <a:gdLst/>
            <a:ahLst/>
            <a:cxnLst/>
            <a:rect l="l" t="t" r="r" b="b"/>
            <a:pathLst>
              <a:path w="67945">
                <a:moveTo>
                  <a:pt x="0" y="0"/>
                </a:moveTo>
                <a:lnTo>
                  <a:pt x="67589"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4" name="object 9"/>
          <p:cNvSpPr/>
          <p:nvPr/>
        </p:nvSpPr>
        <p:spPr>
          <a:xfrm>
            <a:off x="5897010" y="2603105"/>
            <a:ext cx="67945" cy="0"/>
          </a:xfrm>
          <a:custGeom>
            <a:avLst/>
            <a:gdLst/>
            <a:ahLst/>
            <a:cxnLst/>
            <a:rect l="l" t="t" r="r" b="b"/>
            <a:pathLst>
              <a:path w="67945">
                <a:moveTo>
                  <a:pt x="0" y="0"/>
                </a:moveTo>
                <a:lnTo>
                  <a:pt x="67602"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5" name="object 10"/>
          <p:cNvSpPr/>
          <p:nvPr/>
        </p:nvSpPr>
        <p:spPr>
          <a:xfrm>
            <a:off x="5609838" y="2462217"/>
            <a:ext cx="360680" cy="125730"/>
          </a:xfrm>
          <a:custGeom>
            <a:avLst/>
            <a:gdLst/>
            <a:ahLst/>
            <a:cxnLst/>
            <a:rect l="l" t="t" r="r" b="b"/>
            <a:pathLst>
              <a:path w="360679" h="125730">
                <a:moveTo>
                  <a:pt x="328802" y="125221"/>
                </a:moveTo>
                <a:lnTo>
                  <a:pt x="340993" y="122762"/>
                </a:lnTo>
                <a:lnTo>
                  <a:pt x="350948" y="116055"/>
                </a:lnTo>
                <a:lnTo>
                  <a:pt x="357660" y="106105"/>
                </a:lnTo>
                <a:lnTo>
                  <a:pt x="360121" y="93916"/>
                </a:lnTo>
                <a:lnTo>
                  <a:pt x="360121" y="59232"/>
                </a:lnTo>
                <a:lnTo>
                  <a:pt x="313156" y="0"/>
                </a:lnTo>
                <a:lnTo>
                  <a:pt x="46964" y="0"/>
                </a:lnTo>
                <a:lnTo>
                  <a:pt x="0" y="59232"/>
                </a:lnTo>
                <a:lnTo>
                  <a:pt x="0" y="93916"/>
                </a:lnTo>
                <a:lnTo>
                  <a:pt x="2460" y="106105"/>
                </a:lnTo>
                <a:lnTo>
                  <a:pt x="9170" y="116055"/>
                </a:lnTo>
                <a:lnTo>
                  <a:pt x="19122" y="122762"/>
                </a:lnTo>
                <a:lnTo>
                  <a:pt x="31305" y="125221"/>
                </a:lnTo>
                <a:lnTo>
                  <a:pt x="328802" y="12522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6" name="object 11"/>
          <p:cNvSpPr/>
          <p:nvPr/>
        </p:nvSpPr>
        <p:spPr>
          <a:xfrm>
            <a:off x="5656802" y="2368301"/>
            <a:ext cx="266700" cy="93980"/>
          </a:xfrm>
          <a:custGeom>
            <a:avLst/>
            <a:gdLst/>
            <a:ahLst/>
            <a:cxnLst/>
            <a:rect l="l" t="t" r="r" b="b"/>
            <a:pathLst>
              <a:path w="266700" h="93980">
                <a:moveTo>
                  <a:pt x="234873" y="0"/>
                </a:moveTo>
                <a:lnTo>
                  <a:pt x="31318" y="0"/>
                </a:lnTo>
                <a:lnTo>
                  <a:pt x="0" y="93916"/>
                </a:lnTo>
                <a:lnTo>
                  <a:pt x="266191" y="93916"/>
                </a:lnTo>
                <a:lnTo>
                  <a:pt x="23487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7" name="object 12"/>
          <p:cNvSpPr/>
          <p:nvPr/>
        </p:nvSpPr>
        <p:spPr>
          <a:xfrm>
            <a:off x="5599525" y="2446565"/>
            <a:ext cx="67945" cy="0"/>
          </a:xfrm>
          <a:custGeom>
            <a:avLst/>
            <a:gdLst/>
            <a:ahLst/>
            <a:cxnLst/>
            <a:rect l="l" t="t" r="r" b="b"/>
            <a:pathLst>
              <a:path w="67945">
                <a:moveTo>
                  <a:pt x="0" y="0"/>
                </a:moveTo>
                <a:lnTo>
                  <a:pt x="67589"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8" name="object 13"/>
          <p:cNvSpPr/>
          <p:nvPr/>
        </p:nvSpPr>
        <p:spPr>
          <a:xfrm>
            <a:off x="5912669" y="2446565"/>
            <a:ext cx="67945" cy="0"/>
          </a:xfrm>
          <a:custGeom>
            <a:avLst/>
            <a:gdLst/>
            <a:ahLst/>
            <a:cxnLst/>
            <a:rect l="l" t="t" r="r" b="b"/>
            <a:pathLst>
              <a:path w="67945">
                <a:moveTo>
                  <a:pt x="0" y="0"/>
                </a:moveTo>
                <a:lnTo>
                  <a:pt x="67602" y="0"/>
                </a:lnTo>
              </a:path>
            </a:pathLst>
          </a:custGeom>
          <a:ln w="5193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59" name="object 14"/>
          <p:cNvSpPr/>
          <p:nvPr/>
        </p:nvSpPr>
        <p:spPr>
          <a:xfrm>
            <a:off x="5609838" y="2524828"/>
            <a:ext cx="93980" cy="62865"/>
          </a:xfrm>
          <a:custGeom>
            <a:avLst/>
            <a:gdLst/>
            <a:ahLst/>
            <a:cxnLst/>
            <a:rect l="l" t="t" r="r" b="b"/>
            <a:pathLst>
              <a:path w="93979" h="62864">
                <a:moveTo>
                  <a:pt x="93941" y="62610"/>
                </a:moveTo>
                <a:lnTo>
                  <a:pt x="31305" y="62610"/>
                </a:lnTo>
                <a:lnTo>
                  <a:pt x="19122" y="60151"/>
                </a:lnTo>
                <a:lnTo>
                  <a:pt x="9170" y="53444"/>
                </a:lnTo>
                <a:lnTo>
                  <a:pt x="2460" y="43494"/>
                </a:lnTo>
                <a:lnTo>
                  <a:pt x="0" y="31305"/>
                </a:lnTo>
                <a:lnTo>
                  <a:pt x="0" y="0"/>
                </a:lnTo>
                <a:lnTo>
                  <a:pt x="31305" y="0"/>
                </a:lnTo>
                <a:lnTo>
                  <a:pt x="55687" y="4921"/>
                </a:lnTo>
                <a:lnTo>
                  <a:pt x="75596" y="18341"/>
                </a:lnTo>
                <a:lnTo>
                  <a:pt x="89019" y="38244"/>
                </a:lnTo>
                <a:lnTo>
                  <a:pt x="93941" y="6261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0" name="object 15"/>
          <p:cNvSpPr/>
          <p:nvPr/>
        </p:nvSpPr>
        <p:spPr>
          <a:xfrm>
            <a:off x="5876017" y="2524828"/>
            <a:ext cx="93980" cy="62865"/>
          </a:xfrm>
          <a:custGeom>
            <a:avLst/>
            <a:gdLst/>
            <a:ahLst/>
            <a:cxnLst/>
            <a:rect l="l" t="t" r="r" b="b"/>
            <a:pathLst>
              <a:path w="93979" h="62864">
                <a:moveTo>
                  <a:pt x="93941" y="31305"/>
                </a:moveTo>
                <a:lnTo>
                  <a:pt x="91480" y="43494"/>
                </a:lnTo>
                <a:lnTo>
                  <a:pt x="84769" y="53444"/>
                </a:lnTo>
                <a:lnTo>
                  <a:pt x="74814" y="60151"/>
                </a:lnTo>
                <a:lnTo>
                  <a:pt x="62623" y="62610"/>
                </a:lnTo>
                <a:lnTo>
                  <a:pt x="0" y="62610"/>
                </a:lnTo>
                <a:lnTo>
                  <a:pt x="4921" y="38244"/>
                </a:lnTo>
                <a:lnTo>
                  <a:pt x="18343" y="18341"/>
                </a:lnTo>
                <a:lnTo>
                  <a:pt x="38249" y="4921"/>
                </a:lnTo>
                <a:lnTo>
                  <a:pt x="62623" y="0"/>
                </a:lnTo>
                <a:lnTo>
                  <a:pt x="93941" y="0"/>
                </a:lnTo>
                <a:lnTo>
                  <a:pt x="93941" y="31305"/>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1" name="object 16"/>
          <p:cNvSpPr/>
          <p:nvPr/>
        </p:nvSpPr>
        <p:spPr>
          <a:xfrm>
            <a:off x="5727262" y="2556134"/>
            <a:ext cx="125730" cy="0"/>
          </a:xfrm>
          <a:custGeom>
            <a:avLst/>
            <a:gdLst/>
            <a:ahLst/>
            <a:cxnLst/>
            <a:rect l="l" t="t" r="r" b="b"/>
            <a:pathLst>
              <a:path w="125729">
                <a:moveTo>
                  <a:pt x="0" y="0"/>
                </a:moveTo>
                <a:lnTo>
                  <a:pt x="12526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2" name="object 17"/>
          <p:cNvSpPr/>
          <p:nvPr/>
        </p:nvSpPr>
        <p:spPr>
          <a:xfrm>
            <a:off x="5719439" y="2321336"/>
            <a:ext cx="140970" cy="46990"/>
          </a:xfrm>
          <a:custGeom>
            <a:avLst/>
            <a:gdLst/>
            <a:ahLst/>
            <a:cxnLst/>
            <a:rect l="l" t="t" r="r" b="b"/>
            <a:pathLst>
              <a:path w="140970" h="46989">
                <a:moveTo>
                  <a:pt x="140919" y="46964"/>
                </a:moveTo>
                <a:lnTo>
                  <a:pt x="137227" y="28685"/>
                </a:lnTo>
                <a:lnTo>
                  <a:pt x="127160" y="13757"/>
                </a:lnTo>
                <a:lnTo>
                  <a:pt x="112228" y="3691"/>
                </a:lnTo>
                <a:lnTo>
                  <a:pt x="93941" y="0"/>
                </a:lnTo>
                <a:lnTo>
                  <a:pt x="46964" y="0"/>
                </a:lnTo>
                <a:lnTo>
                  <a:pt x="28680" y="3691"/>
                </a:lnTo>
                <a:lnTo>
                  <a:pt x="13752" y="13757"/>
                </a:lnTo>
                <a:lnTo>
                  <a:pt x="3689" y="28685"/>
                </a:lnTo>
                <a:lnTo>
                  <a:pt x="0" y="46964"/>
                </a:lnTo>
                <a:lnTo>
                  <a:pt x="140919" y="46964"/>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3" name="object 18"/>
          <p:cNvSpPr/>
          <p:nvPr/>
        </p:nvSpPr>
        <p:spPr>
          <a:xfrm>
            <a:off x="5766403" y="2321336"/>
            <a:ext cx="0" cy="46990"/>
          </a:xfrm>
          <a:custGeom>
            <a:avLst/>
            <a:gdLst/>
            <a:ahLst/>
            <a:cxnLst/>
            <a:rect l="l" t="t" r="r" b="b"/>
            <a:pathLst>
              <a:path h="46989">
                <a:moveTo>
                  <a:pt x="0" y="0"/>
                </a:moveTo>
                <a:lnTo>
                  <a:pt x="0" y="46964"/>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4" name="object 19"/>
          <p:cNvSpPr/>
          <p:nvPr/>
        </p:nvSpPr>
        <p:spPr>
          <a:xfrm>
            <a:off x="5813381" y="2321336"/>
            <a:ext cx="0" cy="46990"/>
          </a:xfrm>
          <a:custGeom>
            <a:avLst/>
            <a:gdLst/>
            <a:ahLst/>
            <a:cxnLst/>
            <a:rect l="l" t="t" r="r" b="b"/>
            <a:pathLst>
              <a:path h="46989">
                <a:moveTo>
                  <a:pt x="0" y="0"/>
                </a:moveTo>
                <a:lnTo>
                  <a:pt x="0" y="46964"/>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5" name="object 20"/>
          <p:cNvSpPr/>
          <p:nvPr/>
        </p:nvSpPr>
        <p:spPr>
          <a:xfrm>
            <a:off x="5782062" y="2266561"/>
            <a:ext cx="0" cy="23495"/>
          </a:xfrm>
          <a:custGeom>
            <a:avLst/>
            <a:gdLst/>
            <a:ahLst/>
            <a:cxnLst/>
            <a:rect l="l" t="t" r="r" b="b"/>
            <a:pathLst>
              <a:path h="23494">
                <a:moveTo>
                  <a:pt x="-10312" y="11734"/>
                </a:moveTo>
                <a:lnTo>
                  <a:pt x="10312" y="11734"/>
                </a:lnTo>
              </a:path>
            </a:pathLst>
          </a:custGeom>
          <a:ln w="23469">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6" name="object 21"/>
          <p:cNvSpPr/>
          <p:nvPr/>
        </p:nvSpPr>
        <p:spPr>
          <a:xfrm>
            <a:off x="5829040" y="2274384"/>
            <a:ext cx="15875" cy="15875"/>
          </a:xfrm>
          <a:custGeom>
            <a:avLst/>
            <a:gdLst/>
            <a:ahLst/>
            <a:cxnLst/>
            <a:rect l="l" t="t" r="r" b="b"/>
            <a:pathLst>
              <a:path w="15875" h="15875">
                <a:moveTo>
                  <a:pt x="0" y="15646"/>
                </a:moveTo>
                <a:lnTo>
                  <a:pt x="15659"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7" name="object 22"/>
          <p:cNvSpPr/>
          <p:nvPr/>
        </p:nvSpPr>
        <p:spPr>
          <a:xfrm>
            <a:off x="5727262" y="2274384"/>
            <a:ext cx="15875" cy="15875"/>
          </a:xfrm>
          <a:custGeom>
            <a:avLst/>
            <a:gdLst/>
            <a:ahLst/>
            <a:cxnLst/>
            <a:rect l="l" t="t" r="r" b="b"/>
            <a:pathLst>
              <a:path w="15875" h="15875">
                <a:moveTo>
                  <a:pt x="15659" y="15646"/>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8" name="object 23"/>
          <p:cNvSpPr/>
          <p:nvPr/>
        </p:nvSpPr>
        <p:spPr>
          <a:xfrm flipH="1">
            <a:off x="5213131" y="1417465"/>
            <a:ext cx="45719" cy="4928007"/>
          </a:xfrm>
          <a:custGeom>
            <a:avLst/>
            <a:gdLst/>
            <a:ahLst/>
            <a:cxnLst/>
            <a:rect l="l" t="t" r="r" b="b"/>
            <a:pathLst>
              <a:path h="4086225">
                <a:moveTo>
                  <a:pt x="0" y="0"/>
                </a:moveTo>
                <a:lnTo>
                  <a:pt x="0" y="4085996"/>
                </a:lnTo>
              </a:path>
            </a:pathLst>
          </a:custGeom>
          <a:ln w="38100">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69" name="object 24"/>
          <p:cNvSpPr/>
          <p:nvPr/>
        </p:nvSpPr>
        <p:spPr>
          <a:xfrm>
            <a:off x="8795112" y="3868856"/>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0" name="object 25"/>
          <p:cNvSpPr/>
          <p:nvPr/>
        </p:nvSpPr>
        <p:spPr>
          <a:xfrm>
            <a:off x="8870486" y="3936293"/>
            <a:ext cx="276860" cy="276225"/>
          </a:xfrm>
          <a:custGeom>
            <a:avLst/>
            <a:gdLst/>
            <a:ahLst/>
            <a:cxnLst/>
            <a:rect l="l" t="t" r="r" b="b"/>
            <a:pathLst>
              <a:path w="276859" h="276225">
                <a:moveTo>
                  <a:pt x="138176" y="0"/>
                </a:moveTo>
                <a:lnTo>
                  <a:pt x="94574" y="7028"/>
                </a:lnTo>
                <a:lnTo>
                  <a:pt x="56652" y="26598"/>
                </a:lnTo>
                <a:lnTo>
                  <a:pt x="26714" y="56438"/>
                </a:lnTo>
                <a:lnTo>
                  <a:pt x="7062" y="94278"/>
                </a:lnTo>
                <a:lnTo>
                  <a:pt x="0" y="137845"/>
                </a:lnTo>
                <a:lnTo>
                  <a:pt x="7103" y="181434"/>
                </a:lnTo>
                <a:lnTo>
                  <a:pt x="26822" y="219324"/>
                </a:lnTo>
                <a:lnTo>
                  <a:pt x="56770" y="249225"/>
                </a:lnTo>
                <a:lnTo>
                  <a:pt x="94561" y="268845"/>
                </a:lnTo>
                <a:lnTo>
                  <a:pt x="137807" y="275894"/>
                </a:lnTo>
                <a:lnTo>
                  <a:pt x="137807" y="263347"/>
                </a:lnTo>
                <a:lnTo>
                  <a:pt x="89116" y="253485"/>
                </a:lnTo>
                <a:lnTo>
                  <a:pt x="49293" y="226598"/>
                </a:lnTo>
                <a:lnTo>
                  <a:pt x="22412" y="186735"/>
                </a:lnTo>
                <a:lnTo>
                  <a:pt x="12606" y="138239"/>
                </a:lnTo>
                <a:lnTo>
                  <a:pt x="12568" y="137845"/>
                </a:lnTo>
                <a:lnTo>
                  <a:pt x="22465" y="89158"/>
                </a:lnTo>
                <a:lnTo>
                  <a:pt x="49474" y="49296"/>
                </a:lnTo>
                <a:lnTo>
                  <a:pt x="89458" y="22409"/>
                </a:lnTo>
                <a:lnTo>
                  <a:pt x="138302" y="12547"/>
                </a:lnTo>
                <a:lnTo>
                  <a:pt x="192105" y="12547"/>
                </a:lnTo>
                <a:lnTo>
                  <a:pt x="181777" y="7148"/>
                </a:lnTo>
                <a:lnTo>
                  <a:pt x="138176" y="0"/>
                </a:lnTo>
                <a:close/>
              </a:path>
              <a:path w="276859" h="276225">
                <a:moveTo>
                  <a:pt x="192105" y="12547"/>
                </a:moveTo>
                <a:lnTo>
                  <a:pt x="138302" y="12547"/>
                </a:lnTo>
                <a:lnTo>
                  <a:pt x="187105" y="22480"/>
                </a:lnTo>
                <a:lnTo>
                  <a:pt x="226998" y="49509"/>
                </a:lnTo>
                <a:lnTo>
                  <a:pt x="253915" y="89480"/>
                </a:lnTo>
                <a:lnTo>
                  <a:pt x="263791" y="138239"/>
                </a:lnTo>
                <a:lnTo>
                  <a:pt x="276352" y="138239"/>
                </a:lnTo>
                <a:lnTo>
                  <a:pt x="269289" y="94948"/>
                </a:lnTo>
                <a:lnTo>
                  <a:pt x="249637" y="57050"/>
                </a:lnTo>
                <a:lnTo>
                  <a:pt x="219699" y="26974"/>
                </a:lnTo>
                <a:lnTo>
                  <a:pt x="192105"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1" name="object 26"/>
          <p:cNvSpPr/>
          <p:nvPr/>
        </p:nvSpPr>
        <p:spPr>
          <a:xfrm>
            <a:off x="8996229" y="4061579"/>
            <a:ext cx="276225" cy="276225"/>
          </a:xfrm>
          <a:custGeom>
            <a:avLst/>
            <a:gdLst/>
            <a:ahLst/>
            <a:cxnLst/>
            <a:rect l="l" t="t" r="r" b="b"/>
            <a:pathLst>
              <a:path w="276225" h="276225">
                <a:moveTo>
                  <a:pt x="138049" y="0"/>
                </a:moveTo>
                <a:lnTo>
                  <a:pt x="94460" y="7049"/>
                </a:lnTo>
                <a:lnTo>
                  <a:pt x="56570" y="26669"/>
                </a:lnTo>
                <a:lnTo>
                  <a:pt x="26669" y="56570"/>
                </a:lnTo>
                <a:lnTo>
                  <a:pt x="7049" y="94460"/>
                </a:lnTo>
                <a:lnTo>
                  <a:pt x="0" y="138049"/>
                </a:lnTo>
                <a:lnTo>
                  <a:pt x="7049" y="181637"/>
                </a:lnTo>
                <a:lnTo>
                  <a:pt x="26669" y="219527"/>
                </a:lnTo>
                <a:lnTo>
                  <a:pt x="56570" y="249428"/>
                </a:lnTo>
                <a:lnTo>
                  <a:pt x="94460" y="269048"/>
                </a:lnTo>
                <a:lnTo>
                  <a:pt x="138049" y="276098"/>
                </a:lnTo>
                <a:lnTo>
                  <a:pt x="181637" y="269048"/>
                </a:lnTo>
                <a:lnTo>
                  <a:pt x="192255" y="263550"/>
                </a:lnTo>
                <a:lnTo>
                  <a:pt x="138049" y="263550"/>
                </a:lnTo>
                <a:lnTo>
                  <a:pt x="89244" y="253672"/>
                </a:lnTo>
                <a:lnTo>
                  <a:pt x="49347" y="226750"/>
                </a:lnTo>
                <a:lnTo>
                  <a:pt x="22425" y="186853"/>
                </a:lnTo>
                <a:lnTo>
                  <a:pt x="12547" y="138049"/>
                </a:lnTo>
                <a:lnTo>
                  <a:pt x="22425" y="89244"/>
                </a:lnTo>
                <a:lnTo>
                  <a:pt x="49347" y="49347"/>
                </a:lnTo>
                <a:lnTo>
                  <a:pt x="89244" y="22425"/>
                </a:lnTo>
                <a:lnTo>
                  <a:pt x="138049" y="12547"/>
                </a:lnTo>
                <a:lnTo>
                  <a:pt x="192255" y="12547"/>
                </a:lnTo>
                <a:lnTo>
                  <a:pt x="181637" y="7049"/>
                </a:lnTo>
                <a:lnTo>
                  <a:pt x="138049" y="0"/>
                </a:lnTo>
                <a:close/>
              </a:path>
              <a:path w="276225" h="276225">
                <a:moveTo>
                  <a:pt x="192255" y="12547"/>
                </a:moveTo>
                <a:lnTo>
                  <a:pt x="138049" y="12547"/>
                </a:lnTo>
                <a:lnTo>
                  <a:pt x="186853" y="22425"/>
                </a:lnTo>
                <a:lnTo>
                  <a:pt x="226750" y="49347"/>
                </a:lnTo>
                <a:lnTo>
                  <a:pt x="253672" y="89244"/>
                </a:lnTo>
                <a:lnTo>
                  <a:pt x="263550" y="138049"/>
                </a:lnTo>
                <a:lnTo>
                  <a:pt x="253672" y="186853"/>
                </a:lnTo>
                <a:lnTo>
                  <a:pt x="226750" y="226750"/>
                </a:lnTo>
                <a:lnTo>
                  <a:pt x="186853" y="253672"/>
                </a:lnTo>
                <a:lnTo>
                  <a:pt x="138049" y="263550"/>
                </a:lnTo>
                <a:lnTo>
                  <a:pt x="192255" y="263550"/>
                </a:lnTo>
                <a:lnTo>
                  <a:pt x="219527" y="249428"/>
                </a:lnTo>
                <a:lnTo>
                  <a:pt x="249428" y="219527"/>
                </a:lnTo>
                <a:lnTo>
                  <a:pt x="269048" y="181637"/>
                </a:lnTo>
                <a:lnTo>
                  <a:pt x="276098" y="138049"/>
                </a:lnTo>
                <a:lnTo>
                  <a:pt x="269048" y="94460"/>
                </a:lnTo>
                <a:lnTo>
                  <a:pt x="249428" y="56570"/>
                </a:lnTo>
                <a:lnTo>
                  <a:pt x="219527" y="26669"/>
                </a:lnTo>
                <a:lnTo>
                  <a:pt x="192255"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2" name="object 27"/>
          <p:cNvSpPr/>
          <p:nvPr/>
        </p:nvSpPr>
        <p:spPr>
          <a:xfrm>
            <a:off x="9058497" y="4200035"/>
            <a:ext cx="12700" cy="0"/>
          </a:xfrm>
          <a:custGeom>
            <a:avLst/>
            <a:gdLst/>
            <a:ahLst/>
            <a:cxnLst/>
            <a:rect l="l" t="t" r="r" b="b"/>
            <a:pathLst>
              <a:path w="12700">
                <a:moveTo>
                  <a:pt x="0" y="0"/>
                </a:moveTo>
                <a:lnTo>
                  <a:pt x="12547" y="0"/>
                </a:lnTo>
              </a:path>
            </a:pathLst>
          </a:custGeom>
          <a:ln w="12547">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3" name="object 28"/>
          <p:cNvSpPr/>
          <p:nvPr/>
        </p:nvSpPr>
        <p:spPr>
          <a:xfrm>
            <a:off x="9196546" y="4200035"/>
            <a:ext cx="12700" cy="0"/>
          </a:xfrm>
          <a:custGeom>
            <a:avLst/>
            <a:gdLst/>
            <a:ahLst/>
            <a:cxnLst/>
            <a:rect l="l" t="t" r="r" b="b"/>
            <a:pathLst>
              <a:path w="12700">
                <a:moveTo>
                  <a:pt x="0" y="0"/>
                </a:moveTo>
                <a:lnTo>
                  <a:pt x="12547" y="0"/>
                </a:lnTo>
              </a:path>
            </a:pathLst>
          </a:custGeom>
          <a:ln w="12547">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4" name="object 29"/>
          <p:cNvSpPr/>
          <p:nvPr/>
        </p:nvSpPr>
        <p:spPr>
          <a:xfrm>
            <a:off x="9021324" y="4086687"/>
            <a:ext cx="226060" cy="226060"/>
          </a:xfrm>
          <a:custGeom>
            <a:avLst/>
            <a:gdLst/>
            <a:ahLst/>
            <a:cxnLst/>
            <a:rect l="l" t="t" r="r" b="b"/>
            <a:pathLst>
              <a:path w="226059" h="226060">
                <a:moveTo>
                  <a:pt x="112953" y="0"/>
                </a:moveTo>
                <a:lnTo>
                  <a:pt x="69030" y="8890"/>
                </a:lnTo>
                <a:lnTo>
                  <a:pt x="33121" y="33120"/>
                </a:lnTo>
                <a:lnTo>
                  <a:pt x="8890" y="69024"/>
                </a:lnTo>
                <a:lnTo>
                  <a:pt x="0" y="112941"/>
                </a:lnTo>
                <a:lnTo>
                  <a:pt x="8890" y="156864"/>
                </a:lnTo>
                <a:lnTo>
                  <a:pt x="33121" y="192773"/>
                </a:lnTo>
                <a:lnTo>
                  <a:pt x="69030" y="217004"/>
                </a:lnTo>
                <a:lnTo>
                  <a:pt x="112953" y="225894"/>
                </a:lnTo>
                <a:lnTo>
                  <a:pt x="156877" y="217004"/>
                </a:lnTo>
                <a:lnTo>
                  <a:pt x="162296" y="213347"/>
                </a:lnTo>
                <a:lnTo>
                  <a:pt x="112953" y="213347"/>
                </a:lnTo>
                <a:lnTo>
                  <a:pt x="73910" y="205443"/>
                </a:lnTo>
                <a:lnTo>
                  <a:pt x="41990" y="183903"/>
                </a:lnTo>
                <a:lnTo>
                  <a:pt x="20451" y="151984"/>
                </a:lnTo>
                <a:lnTo>
                  <a:pt x="12547" y="112941"/>
                </a:lnTo>
                <a:lnTo>
                  <a:pt x="20451" y="73899"/>
                </a:lnTo>
                <a:lnTo>
                  <a:pt x="41990" y="41984"/>
                </a:lnTo>
                <a:lnTo>
                  <a:pt x="73910" y="20449"/>
                </a:lnTo>
                <a:lnTo>
                  <a:pt x="112953" y="12547"/>
                </a:lnTo>
                <a:lnTo>
                  <a:pt x="162297" y="12547"/>
                </a:lnTo>
                <a:lnTo>
                  <a:pt x="156877" y="8890"/>
                </a:lnTo>
                <a:lnTo>
                  <a:pt x="112953" y="0"/>
                </a:lnTo>
                <a:close/>
              </a:path>
              <a:path w="226059" h="226060">
                <a:moveTo>
                  <a:pt x="162297" y="12547"/>
                </a:moveTo>
                <a:lnTo>
                  <a:pt x="112953" y="12547"/>
                </a:lnTo>
                <a:lnTo>
                  <a:pt x="151996" y="20449"/>
                </a:lnTo>
                <a:lnTo>
                  <a:pt x="183916" y="41984"/>
                </a:lnTo>
                <a:lnTo>
                  <a:pt x="205456" y="73899"/>
                </a:lnTo>
                <a:lnTo>
                  <a:pt x="213360" y="112941"/>
                </a:lnTo>
                <a:lnTo>
                  <a:pt x="205456" y="151984"/>
                </a:lnTo>
                <a:lnTo>
                  <a:pt x="183916" y="183903"/>
                </a:lnTo>
                <a:lnTo>
                  <a:pt x="151996" y="205443"/>
                </a:lnTo>
                <a:lnTo>
                  <a:pt x="112953" y="213347"/>
                </a:lnTo>
                <a:lnTo>
                  <a:pt x="162296" y="213347"/>
                </a:lnTo>
                <a:lnTo>
                  <a:pt x="192786" y="192773"/>
                </a:lnTo>
                <a:lnTo>
                  <a:pt x="217016" y="156864"/>
                </a:lnTo>
                <a:lnTo>
                  <a:pt x="225907" y="112941"/>
                </a:lnTo>
                <a:lnTo>
                  <a:pt x="217016" y="69024"/>
                </a:lnTo>
                <a:lnTo>
                  <a:pt x="192786" y="33120"/>
                </a:lnTo>
                <a:lnTo>
                  <a:pt x="162297" y="12547"/>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5" name="object 30"/>
          <p:cNvSpPr/>
          <p:nvPr/>
        </p:nvSpPr>
        <p:spPr>
          <a:xfrm>
            <a:off x="9146343" y="3974140"/>
            <a:ext cx="88265" cy="88265"/>
          </a:xfrm>
          <a:custGeom>
            <a:avLst/>
            <a:gdLst/>
            <a:ahLst/>
            <a:cxnLst/>
            <a:rect l="l" t="t" r="r" b="b"/>
            <a:pathLst>
              <a:path w="88265" h="88264">
                <a:moveTo>
                  <a:pt x="56959" y="0"/>
                </a:moveTo>
                <a:lnTo>
                  <a:pt x="0" y="0"/>
                </a:lnTo>
                <a:lnTo>
                  <a:pt x="0" y="12547"/>
                </a:lnTo>
                <a:lnTo>
                  <a:pt x="56959" y="12547"/>
                </a:lnTo>
                <a:lnTo>
                  <a:pt x="64234" y="13949"/>
                </a:lnTo>
                <a:lnTo>
                  <a:pt x="70048" y="17822"/>
                </a:lnTo>
                <a:lnTo>
                  <a:pt x="73902" y="23665"/>
                </a:lnTo>
                <a:lnTo>
                  <a:pt x="75298" y="30975"/>
                </a:lnTo>
                <a:lnTo>
                  <a:pt x="75298" y="87845"/>
                </a:lnTo>
                <a:lnTo>
                  <a:pt x="87845" y="87845"/>
                </a:lnTo>
                <a:lnTo>
                  <a:pt x="87845" y="30975"/>
                </a:lnTo>
                <a:lnTo>
                  <a:pt x="85455" y="18805"/>
                </a:lnTo>
                <a:lnTo>
                  <a:pt x="78898" y="8972"/>
                </a:lnTo>
                <a:lnTo>
                  <a:pt x="69093" y="2396"/>
                </a:lnTo>
                <a:lnTo>
                  <a:pt x="56959"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6" name="object 31"/>
          <p:cNvSpPr/>
          <p:nvPr/>
        </p:nvSpPr>
        <p:spPr>
          <a:xfrm>
            <a:off x="8907888" y="4212582"/>
            <a:ext cx="88265" cy="88265"/>
          </a:xfrm>
          <a:custGeom>
            <a:avLst/>
            <a:gdLst/>
            <a:ahLst/>
            <a:cxnLst/>
            <a:rect l="l" t="t" r="r" b="b"/>
            <a:pathLst>
              <a:path w="88265" h="88264">
                <a:moveTo>
                  <a:pt x="12547" y="0"/>
                </a:moveTo>
                <a:lnTo>
                  <a:pt x="0" y="0"/>
                </a:lnTo>
                <a:lnTo>
                  <a:pt x="0" y="56070"/>
                </a:lnTo>
                <a:lnTo>
                  <a:pt x="2549" y="68300"/>
                </a:lnTo>
                <a:lnTo>
                  <a:pt x="9455" y="78416"/>
                </a:lnTo>
                <a:lnTo>
                  <a:pt x="19598" y="85302"/>
                </a:lnTo>
                <a:lnTo>
                  <a:pt x="31864" y="87845"/>
                </a:lnTo>
                <a:lnTo>
                  <a:pt x="87845" y="87845"/>
                </a:lnTo>
                <a:lnTo>
                  <a:pt x="87845" y="75298"/>
                </a:lnTo>
                <a:lnTo>
                  <a:pt x="31864" y="75298"/>
                </a:lnTo>
                <a:lnTo>
                  <a:pt x="24425" y="73758"/>
                </a:lnTo>
                <a:lnTo>
                  <a:pt x="18276" y="69589"/>
                </a:lnTo>
                <a:lnTo>
                  <a:pt x="14092" y="63468"/>
                </a:lnTo>
                <a:lnTo>
                  <a:pt x="12547" y="56070"/>
                </a:lnTo>
                <a:lnTo>
                  <a:pt x="12547"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7" name="object 32"/>
          <p:cNvSpPr/>
          <p:nvPr/>
        </p:nvSpPr>
        <p:spPr>
          <a:xfrm>
            <a:off x="8895582" y="3961376"/>
            <a:ext cx="226695" cy="226060"/>
          </a:xfrm>
          <a:custGeom>
            <a:avLst/>
            <a:gdLst/>
            <a:ahLst/>
            <a:cxnLst/>
            <a:rect l="l" t="t" r="r" b="b"/>
            <a:pathLst>
              <a:path w="226695" h="226060">
                <a:moveTo>
                  <a:pt x="113080" y="0"/>
                </a:moveTo>
                <a:lnTo>
                  <a:pt x="69137" y="8860"/>
                </a:lnTo>
                <a:lnTo>
                  <a:pt x="33170" y="33046"/>
                </a:lnTo>
                <a:lnTo>
                  <a:pt x="8910" y="68863"/>
                </a:lnTo>
                <a:lnTo>
                  <a:pt x="0" y="112750"/>
                </a:lnTo>
                <a:lnTo>
                  <a:pt x="8787" y="156674"/>
                </a:lnTo>
                <a:lnTo>
                  <a:pt x="32824" y="192582"/>
                </a:lnTo>
                <a:lnTo>
                  <a:pt x="68628" y="216813"/>
                </a:lnTo>
                <a:lnTo>
                  <a:pt x="112712" y="225704"/>
                </a:lnTo>
                <a:lnTo>
                  <a:pt x="112712" y="213156"/>
                </a:lnTo>
                <a:lnTo>
                  <a:pt x="73237" y="205269"/>
                </a:lnTo>
                <a:lnTo>
                  <a:pt x="41457" y="183764"/>
                </a:lnTo>
                <a:lnTo>
                  <a:pt x="20267" y="151879"/>
                </a:lnTo>
                <a:lnTo>
                  <a:pt x="12620" y="113156"/>
                </a:lnTo>
                <a:lnTo>
                  <a:pt x="12580" y="112750"/>
                </a:lnTo>
                <a:lnTo>
                  <a:pt x="20499" y="73826"/>
                </a:lnTo>
                <a:lnTo>
                  <a:pt x="42119" y="41946"/>
                </a:lnTo>
                <a:lnTo>
                  <a:pt x="74121" y="20446"/>
                </a:lnTo>
                <a:lnTo>
                  <a:pt x="113207" y="12560"/>
                </a:lnTo>
                <a:lnTo>
                  <a:pt x="162526" y="12560"/>
                </a:lnTo>
                <a:lnTo>
                  <a:pt x="157022" y="8856"/>
                </a:lnTo>
                <a:lnTo>
                  <a:pt x="113080" y="0"/>
                </a:lnTo>
                <a:close/>
              </a:path>
              <a:path w="226695" h="226060">
                <a:moveTo>
                  <a:pt x="162526" y="12560"/>
                </a:moveTo>
                <a:lnTo>
                  <a:pt x="113207" y="12560"/>
                </a:lnTo>
                <a:lnTo>
                  <a:pt x="152243" y="20336"/>
                </a:lnTo>
                <a:lnTo>
                  <a:pt x="184159" y="41679"/>
                </a:lnTo>
                <a:lnTo>
                  <a:pt x="205697" y="73612"/>
                </a:lnTo>
                <a:lnTo>
                  <a:pt x="213601" y="113156"/>
                </a:lnTo>
                <a:lnTo>
                  <a:pt x="226148" y="113156"/>
                </a:lnTo>
                <a:lnTo>
                  <a:pt x="217240" y="69003"/>
                </a:lnTo>
                <a:lnTo>
                  <a:pt x="192970" y="33046"/>
                </a:lnTo>
                <a:lnTo>
                  <a:pt x="162526" y="1256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8" name="object 33"/>
          <p:cNvSpPr/>
          <p:nvPr/>
        </p:nvSpPr>
        <p:spPr>
          <a:xfrm>
            <a:off x="8946039" y="4011478"/>
            <a:ext cx="118745" cy="126364"/>
          </a:xfrm>
          <a:custGeom>
            <a:avLst/>
            <a:gdLst/>
            <a:ahLst/>
            <a:cxnLst/>
            <a:rect l="l" t="t" r="r" b="b"/>
            <a:pathLst>
              <a:path w="118745" h="126364">
                <a:moveTo>
                  <a:pt x="62750" y="0"/>
                </a:moveTo>
                <a:lnTo>
                  <a:pt x="38345" y="4946"/>
                </a:lnTo>
                <a:lnTo>
                  <a:pt x="18397" y="18429"/>
                </a:lnTo>
                <a:lnTo>
                  <a:pt x="4938" y="38410"/>
                </a:lnTo>
                <a:lnTo>
                  <a:pt x="0" y="62852"/>
                </a:lnTo>
                <a:lnTo>
                  <a:pt x="4938" y="87337"/>
                </a:lnTo>
                <a:lnTo>
                  <a:pt x="18397" y="107349"/>
                </a:lnTo>
                <a:lnTo>
                  <a:pt x="38345" y="120852"/>
                </a:lnTo>
                <a:lnTo>
                  <a:pt x="62750" y="125806"/>
                </a:lnTo>
                <a:lnTo>
                  <a:pt x="74802" y="125806"/>
                </a:lnTo>
                <a:lnTo>
                  <a:pt x="74802" y="113258"/>
                </a:lnTo>
                <a:lnTo>
                  <a:pt x="62750" y="113258"/>
                </a:lnTo>
                <a:lnTo>
                  <a:pt x="43226" y="109290"/>
                </a:lnTo>
                <a:lnTo>
                  <a:pt x="27266" y="98475"/>
                </a:lnTo>
                <a:lnTo>
                  <a:pt x="16498" y="82451"/>
                </a:lnTo>
                <a:lnTo>
                  <a:pt x="12547" y="62852"/>
                </a:lnTo>
                <a:lnTo>
                  <a:pt x="16498" y="43292"/>
                </a:lnTo>
                <a:lnTo>
                  <a:pt x="27266" y="27305"/>
                </a:lnTo>
                <a:lnTo>
                  <a:pt x="43226" y="16517"/>
                </a:lnTo>
                <a:lnTo>
                  <a:pt x="62750" y="12560"/>
                </a:lnTo>
                <a:lnTo>
                  <a:pt x="99391" y="12560"/>
                </a:lnTo>
                <a:lnTo>
                  <a:pt x="95630" y="9410"/>
                </a:lnTo>
                <a:lnTo>
                  <a:pt x="80021" y="2434"/>
                </a:lnTo>
                <a:lnTo>
                  <a:pt x="62750" y="0"/>
                </a:lnTo>
                <a:close/>
              </a:path>
              <a:path w="118745" h="126364">
                <a:moveTo>
                  <a:pt x="99391" y="12560"/>
                </a:moveTo>
                <a:lnTo>
                  <a:pt x="62750" y="12560"/>
                </a:lnTo>
                <a:lnTo>
                  <a:pt x="76545" y="14507"/>
                </a:lnTo>
                <a:lnTo>
                  <a:pt x="89015" y="20089"/>
                </a:lnTo>
                <a:lnTo>
                  <a:pt x="99535" y="28917"/>
                </a:lnTo>
                <a:lnTo>
                  <a:pt x="107480" y="40601"/>
                </a:lnTo>
                <a:lnTo>
                  <a:pt x="118719" y="35013"/>
                </a:lnTo>
                <a:lnTo>
                  <a:pt x="108792" y="20434"/>
                </a:lnTo>
                <a:lnTo>
                  <a:pt x="99391" y="1256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79" name="object 34"/>
          <p:cNvSpPr/>
          <p:nvPr/>
        </p:nvSpPr>
        <p:spPr>
          <a:xfrm>
            <a:off x="8932983" y="4061979"/>
            <a:ext cx="75565" cy="0"/>
          </a:xfrm>
          <a:custGeom>
            <a:avLst/>
            <a:gdLst/>
            <a:ahLst/>
            <a:cxnLst/>
            <a:rect l="l" t="t" r="r" b="b"/>
            <a:pathLst>
              <a:path w="75565">
                <a:moveTo>
                  <a:pt x="0" y="0"/>
                </a:moveTo>
                <a:lnTo>
                  <a:pt x="75298" y="0"/>
                </a:lnTo>
              </a:path>
            </a:pathLst>
          </a:custGeom>
          <a:ln w="1253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0" name="object 35"/>
          <p:cNvSpPr/>
          <p:nvPr/>
        </p:nvSpPr>
        <p:spPr>
          <a:xfrm>
            <a:off x="8932983" y="4087087"/>
            <a:ext cx="75565" cy="0"/>
          </a:xfrm>
          <a:custGeom>
            <a:avLst/>
            <a:gdLst/>
            <a:ahLst/>
            <a:cxnLst/>
            <a:rect l="l" t="t" r="r" b="b"/>
            <a:pathLst>
              <a:path w="75565">
                <a:moveTo>
                  <a:pt x="0" y="0"/>
                </a:moveTo>
                <a:lnTo>
                  <a:pt x="75298" y="0"/>
                </a:lnTo>
              </a:path>
            </a:pathLst>
          </a:custGeom>
          <a:ln w="1253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1" name="object 36"/>
          <p:cNvSpPr/>
          <p:nvPr/>
        </p:nvSpPr>
        <p:spPr>
          <a:xfrm>
            <a:off x="9093003" y="4134147"/>
            <a:ext cx="78105" cy="124460"/>
          </a:xfrm>
          <a:custGeom>
            <a:avLst/>
            <a:gdLst/>
            <a:ahLst/>
            <a:cxnLst/>
            <a:rect l="l" t="t" r="r" b="b"/>
            <a:pathLst>
              <a:path w="78104" h="124460">
                <a:moveTo>
                  <a:pt x="35674" y="68732"/>
                </a:moveTo>
                <a:lnTo>
                  <a:pt x="20459" y="68732"/>
                </a:lnTo>
                <a:lnTo>
                  <a:pt x="21221" y="73609"/>
                </a:lnTo>
                <a:lnTo>
                  <a:pt x="21336" y="75882"/>
                </a:lnTo>
                <a:lnTo>
                  <a:pt x="0" y="114744"/>
                </a:lnTo>
                <a:lnTo>
                  <a:pt x="0" y="124142"/>
                </a:lnTo>
                <a:lnTo>
                  <a:pt x="77927" y="124142"/>
                </a:lnTo>
                <a:lnTo>
                  <a:pt x="77927" y="110426"/>
                </a:lnTo>
                <a:lnTo>
                  <a:pt x="21971" y="110426"/>
                </a:lnTo>
                <a:lnTo>
                  <a:pt x="21971" y="110058"/>
                </a:lnTo>
                <a:lnTo>
                  <a:pt x="28346" y="104609"/>
                </a:lnTo>
                <a:lnTo>
                  <a:pt x="32867" y="97853"/>
                </a:lnTo>
                <a:lnTo>
                  <a:pt x="36626" y="83007"/>
                </a:lnTo>
                <a:lnTo>
                  <a:pt x="36245" y="75882"/>
                </a:lnTo>
                <a:lnTo>
                  <a:pt x="35674" y="68732"/>
                </a:lnTo>
                <a:close/>
              </a:path>
              <a:path w="78104" h="124460">
                <a:moveTo>
                  <a:pt x="61214" y="56895"/>
                </a:moveTo>
                <a:lnTo>
                  <a:pt x="1117" y="56895"/>
                </a:lnTo>
                <a:lnTo>
                  <a:pt x="1117" y="68732"/>
                </a:lnTo>
                <a:lnTo>
                  <a:pt x="61214" y="68732"/>
                </a:lnTo>
                <a:lnTo>
                  <a:pt x="61214" y="56895"/>
                </a:lnTo>
                <a:close/>
              </a:path>
              <a:path w="78104" h="124460">
                <a:moveTo>
                  <a:pt x="62344" y="0"/>
                </a:moveTo>
                <a:lnTo>
                  <a:pt x="52577" y="0"/>
                </a:lnTo>
                <a:lnTo>
                  <a:pt x="38152" y="2606"/>
                </a:lnTo>
                <a:lnTo>
                  <a:pt x="26735" y="10002"/>
                </a:lnTo>
                <a:lnTo>
                  <a:pt x="19225" y="21554"/>
                </a:lnTo>
                <a:lnTo>
                  <a:pt x="16522" y="36626"/>
                </a:lnTo>
                <a:lnTo>
                  <a:pt x="16522" y="43941"/>
                </a:lnTo>
                <a:lnTo>
                  <a:pt x="17653" y="51269"/>
                </a:lnTo>
                <a:lnTo>
                  <a:pt x="18592" y="56895"/>
                </a:lnTo>
                <a:lnTo>
                  <a:pt x="34175" y="56895"/>
                </a:lnTo>
                <a:lnTo>
                  <a:pt x="31927" y="44881"/>
                </a:lnTo>
                <a:lnTo>
                  <a:pt x="31950" y="36626"/>
                </a:lnTo>
                <a:lnTo>
                  <a:pt x="33096" y="27511"/>
                </a:lnTo>
                <a:lnTo>
                  <a:pt x="36766" y="20069"/>
                </a:lnTo>
                <a:lnTo>
                  <a:pt x="43179" y="15126"/>
                </a:lnTo>
                <a:lnTo>
                  <a:pt x="52577" y="13334"/>
                </a:lnTo>
                <a:lnTo>
                  <a:pt x="70438" y="13334"/>
                </a:lnTo>
                <a:lnTo>
                  <a:pt x="73050" y="4686"/>
                </a:lnTo>
                <a:lnTo>
                  <a:pt x="69113" y="2247"/>
                </a:lnTo>
                <a:lnTo>
                  <a:pt x="62344" y="0"/>
                </a:lnTo>
                <a:close/>
              </a:path>
              <a:path w="78104" h="124460">
                <a:moveTo>
                  <a:pt x="70438" y="13334"/>
                </a:moveTo>
                <a:lnTo>
                  <a:pt x="60464" y="13334"/>
                </a:lnTo>
                <a:lnTo>
                  <a:pt x="65913" y="15214"/>
                </a:lnTo>
                <a:lnTo>
                  <a:pt x="69303" y="17094"/>
                </a:lnTo>
                <a:lnTo>
                  <a:pt x="70438" y="13334"/>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2" name="object 37"/>
          <p:cNvSpPr/>
          <p:nvPr/>
        </p:nvSpPr>
        <p:spPr>
          <a:xfrm>
            <a:off x="7237355" y="2169508"/>
            <a:ext cx="553085" cy="553085"/>
          </a:xfrm>
          <a:custGeom>
            <a:avLst/>
            <a:gdLst/>
            <a:ahLst/>
            <a:cxnLst/>
            <a:rect l="l" t="t" r="r" b="b"/>
            <a:pathLst>
              <a:path w="553084" h="553085">
                <a:moveTo>
                  <a:pt x="276301" y="552589"/>
                </a:moveTo>
                <a:lnTo>
                  <a:pt x="325964" y="548138"/>
                </a:lnTo>
                <a:lnTo>
                  <a:pt x="372709" y="535304"/>
                </a:lnTo>
                <a:lnTo>
                  <a:pt x="415752" y="514867"/>
                </a:lnTo>
                <a:lnTo>
                  <a:pt x="454315" y="487609"/>
                </a:lnTo>
                <a:lnTo>
                  <a:pt x="487617" y="454308"/>
                </a:lnTo>
                <a:lnTo>
                  <a:pt x="514877" y="415745"/>
                </a:lnTo>
                <a:lnTo>
                  <a:pt x="535315" y="372701"/>
                </a:lnTo>
                <a:lnTo>
                  <a:pt x="548150" y="325955"/>
                </a:lnTo>
                <a:lnTo>
                  <a:pt x="552602" y="276288"/>
                </a:lnTo>
                <a:lnTo>
                  <a:pt x="548150" y="226625"/>
                </a:lnTo>
                <a:lnTo>
                  <a:pt x="535315" y="179882"/>
                </a:lnTo>
                <a:lnTo>
                  <a:pt x="514877" y="136840"/>
                </a:lnTo>
                <a:lnTo>
                  <a:pt x="487617" y="98279"/>
                </a:lnTo>
                <a:lnTo>
                  <a:pt x="454315" y="64979"/>
                </a:lnTo>
                <a:lnTo>
                  <a:pt x="415752" y="37721"/>
                </a:lnTo>
                <a:lnTo>
                  <a:pt x="372709" y="17285"/>
                </a:lnTo>
                <a:lnTo>
                  <a:pt x="325964" y="4451"/>
                </a:lnTo>
                <a:lnTo>
                  <a:pt x="276301" y="0"/>
                </a:lnTo>
                <a:lnTo>
                  <a:pt x="226637" y="4451"/>
                </a:lnTo>
                <a:lnTo>
                  <a:pt x="179893" y="17285"/>
                </a:lnTo>
                <a:lnTo>
                  <a:pt x="136849" y="37721"/>
                </a:lnTo>
                <a:lnTo>
                  <a:pt x="98286" y="64979"/>
                </a:lnTo>
                <a:lnTo>
                  <a:pt x="64984" y="98279"/>
                </a:lnTo>
                <a:lnTo>
                  <a:pt x="37724" y="136840"/>
                </a:lnTo>
                <a:lnTo>
                  <a:pt x="17286" y="179882"/>
                </a:lnTo>
                <a:lnTo>
                  <a:pt x="4451" y="226625"/>
                </a:lnTo>
                <a:lnTo>
                  <a:pt x="0" y="276288"/>
                </a:lnTo>
                <a:lnTo>
                  <a:pt x="4451" y="325955"/>
                </a:lnTo>
                <a:lnTo>
                  <a:pt x="17286" y="372701"/>
                </a:lnTo>
                <a:lnTo>
                  <a:pt x="37724" y="415745"/>
                </a:lnTo>
                <a:lnTo>
                  <a:pt x="64984" y="454308"/>
                </a:lnTo>
                <a:lnTo>
                  <a:pt x="98286" y="487609"/>
                </a:lnTo>
                <a:lnTo>
                  <a:pt x="136849" y="514867"/>
                </a:lnTo>
                <a:lnTo>
                  <a:pt x="179893" y="535304"/>
                </a:lnTo>
                <a:lnTo>
                  <a:pt x="226637" y="548138"/>
                </a:lnTo>
                <a:lnTo>
                  <a:pt x="276301" y="552589"/>
                </a:lnTo>
                <a:close/>
              </a:path>
            </a:pathLst>
          </a:custGeom>
          <a:ln w="11366">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3" name="object 38"/>
          <p:cNvSpPr/>
          <p:nvPr/>
        </p:nvSpPr>
        <p:spPr>
          <a:xfrm>
            <a:off x="7382313" y="2565456"/>
            <a:ext cx="93980" cy="55244"/>
          </a:xfrm>
          <a:custGeom>
            <a:avLst/>
            <a:gdLst/>
            <a:ahLst/>
            <a:cxnLst/>
            <a:rect l="l" t="t" r="r" b="b"/>
            <a:pathLst>
              <a:path w="93979" h="55244">
                <a:moveTo>
                  <a:pt x="93878" y="54902"/>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4" name="object 39"/>
          <p:cNvSpPr/>
          <p:nvPr/>
        </p:nvSpPr>
        <p:spPr>
          <a:xfrm>
            <a:off x="7552582" y="2564605"/>
            <a:ext cx="93980" cy="55244"/>
          </a:xfrm>
          <a:custGeom>
            <a:avLst/>
            <a:gdLst/>
            <a:ahLst/>
            <a:cxnLst/>
            <a:rect l="l" t="t" r="r" b="b"/>
            <a:pathLst>
              <a:path w="93979" h="55244">
                <a:moveTo>
                  <a:pt x="93865" y="0"/>
                </a:moveTo>
                <a:lnTo>
                  <a:pt x="0" y="54902"/>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5" name="object 40"/>
          <p:cNvSpPr/>
          <p:nvPr/>
        </p:nvSpPr>
        <p:spPr>
          <a:xfrm>
            <a:off x="7682046" y="2390234"/>
            <a:ext cx="0" cy="105410"/>
          </a:xfrm>
          <a:custGeom>
            <a:avLst/>
            <a:gdLst/>
            <a:ahLst/>
            <a:cxnLst/>
            <a:rect l="l" t="t" r="r" b="b"/>
            <a:pathLst>
              <a:path h="105410">
                <a:moveTo>
                  <a:pt x="0" y="0"/>
                </a:moveTo>
                <a:lnTo>
                  <a:pt x="0" y="105168"/>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6" name="object 41"/>
          <p:cNvSpPr/>
          <p:nvPr/>
        </p:nvSpPr>
        <p:spPr>
          <a:xfrm>
            <a:off x="7553700" y="2271743"/>
            <a:ext cx="88900" cy="52069"/>
          </a:xfrm>
          <a:custGeom>
            <a:avLst/>
            <a:gdLst/>
            <a:ahLst/>
            <a:cxnLst/>
            <a:rect l="l" t="t" r="r" b="b"/>
            <a:pathLst>
              <a:path w="88900" h="52069">
                <a:moveTo>
                  <a:pt x="0" y="0"/>
                </a:moveTo>
                <a:lnTo>
                  <a:pt x="88391" y="51701"/>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7" name="object 42"/>
          <p:cNvSpPr/>
          <p:nvPr/>
        </p:nvSpPr>
        <p:spPr>
          <a:xfrm>
            <a:off x="7386682" y="2270130"/>
            <a:ext cx="90170" cy="52705"/>
          </a:xfrm>
          <a:custGeom>
            <a:avLst/>
            <a:gdLst/>
            <a:ahLst/>
            <a:cxnLst/>
            <a:rect l="l" t="t" r="r" b="b"/>
            <a:pathLst>
              <a:path w="90170" h="52705">
                <a:moveTo>
                  <a:pt x="0" y="52450"/>
                </a:moveTo>
                <a:lnTo>
                  <a:pt x="8970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8" name="object 43"/>
          <p:cNvSpPr/>
          <p:nvPr/>
        </p:nvSpPr>
        <p:spPr>
          <a:xfrm>
            <a:off x="7345267" y="2389116"/>
            <a:ext cx="0" cy="107950"/>
          </a:xfrm>
          <a:custGeom>
            <a:avLst/>
            <a:gdLst/>
            <a:ahLst/>
            <a:cxnLst/>
            <a:rect l="l" t="t" r="r" b="b"/>
            <a:pathLst>
              <a:path h="107950">
                <a:moveTo>
                  <a:pt x="0" y="107403"/>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89" name="object 44"/>
          <p:cNvSpPr/>
          <p:nvPr/>
        </p:nvSpPr>
        <p:spPr>
          <a:xfrm>
            <a:off x="7401224" y="2379540"/>
            <a:ext cx="44450" cy="26034"/>
          </a:xfrm>
          <a:custGeom>
            <a:avLst/>
            <a:gdLst/>
            <a:ahLst/>
            <a:cxnLst/>
            <a:rect l="l" t="t" r="r" b="b"/>
            <a:pathLst>
              <a:path w="44450" h="26035">
                <a:moveTo>
                  <a:pt x="44132" y="25806"/>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0" name="object 45"/>
          <p:cNvSpPr/>
          <p:nvPr/>
        </p:nvSpPr>
        <p:spPr>
          <a:xfrm>
            <a:off x="7584637" y="2486805"/>
            <a:ext cx="43180" cy="25400"/>
          </a:xfrm>
          <a:custGeom>
            <a:avLst/>
            <a:gdLst/>
            <a:ahLst/>
            <a:cxnLst/>
            <a:rect l="l" t="t" r="r" b="b"/>
            <a:pathLst>
              <a:path w="43179" h="25400">
                <a:moveTo>
                  <a:pt x="42824" y="25057"/>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1" name="object 46"/>
          <p:cNvSpPr/>
          <p:nvPr/>
        </p:nvSpPr>
        <p:spPr>
          <a:xfrm>
            <a:off x="7582567" y="2380429"/>
            <a:ext cx="42545" cy="24765"/>
          </a:xfrm>
          <a:custGeom>
            <a:avLst/>
            <a:gdLst/>
            <a:ahLst/>
            <a:cxnLst/>
            <a:rect l="l" t="t" r="r" b="b"/>
            <a:pathLst>
              <a:path w="42545" h="24764">
                <a:moveTo>
                  <a:pt x="0" y="24561"/>
                </a:moveTo>
                <a:lnTo>
                  <a:pt x="41998"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2" name="object 47"/>
          <p:cNvSpPr/>
          <p:nvPr/>
        </p:nvSpPr>
        <p:spPr>
          <a:xfrm>
            <a:off x="7401782" y="2485687"/>
            <a:ext cx="43180" cy="25400"/>
          </a:xfrm>
          <a:custGeom>
            <a:avLst/>
            <a:gdLst/>
            <a:ahLst/>
            <a:cxnLst/>
            <a:rect l="l" t="t" r="r" b="b"/>
            <a:pathLst>
              <a:path w="43179" h="25400">
                <a:moveTo>
                  <a:pt x="0" y="25057"/>
                </a:moveTo>
                <a:lnTo>
                  <a:pt x="42824"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3" name="object 48"/>
          <p:cNvSpPr/>
          <p:nvPr/>
        </p:nvSpPr>
        <p:spPr>
          <a:xfrm>
            <a:off x="7513657" y="2311913"/>
            <a:ext cx="0" cy="55244"/>
          </a:xfrm>
          <a:custGeom>
            <a:avLst/>
            <a:gdLst/>
            <a:ahLst/>
            <a:cxnLst/>
            <a:rect l="l" t="t" r="r" b="b"/>
            <a:pathLst>
              <a:path h="55244">
                <a:moveTo>
                  <a:pt x="0" y="54825"/>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4" name="object 49"/>
          <p:cNvSpPr/>
          <p:nvPr/>
        </p:nvSpPr>
        <p:spPr>
          <a:xfrm>
            <a:off x="7513657" y="2524498"/>
            <a:ext cx="0" cy="55244"/>
          </a:xfrm>
          <a:custGeom>
            <a:avLst/>
            <a:gdLst/>
            <a:ahLst/>
            <a:cxnLst/>
            <a:rect l="l" t="t" r="r" b="b"/>
            <a:pathLst>
              <a:path h="55244">
                <a:moveTo>
                  <a:pt x="0" y="54825"/>
                </a:moveTo>
                <a:lnTo>
                  <a:pt x="0" y="0"/>
                </a:lnTo>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5" name="object 50"/>
          <p:cNvSpPr/>
          <p:nvPr/>
        </p:nvSpPr>
        <p:spPr>
          <a:xfrm>
            <a:off x="7444988" y="2366256"/>
            <a:ext cx="136525" cy="80010"/>
          </a:xfrm>
          <a:custGeom>
            <a:avLst/>
            <a:gdLst/>
            <a:ahLst/>
            <a:cxnLst/>
            <a:rect l="l" t="t" r="r" b="b"/>
            <a:pathLst>
              <a:path w="136525" h="80010">
                <a:moveTo>
                  <a:pt x="68503" y="0"/>
                </a:moveTo>
                <a:lnTo>
                  <a:pt x="136537" y="39408"/>
                </a:lnTo>
                <a:lnTo>
                  <a:pt x="68033" y="79463"/>
                </a:lnTo>
                <a:lnTo>
                  <a:pt x="0" y="40055"/>
                </a:lnTo>
                <a:lnTo>
                  <a:pt x="6850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6" name="object 51"/>
          <p:cNvSpPr/>
          <p:nvPr/>
        </p:nvSpPr>
        <p:spPr>
          <a:xfrm>
            <a:off x="7513021" y="2405664"/>
            <a:ext cx="69850" cy="120650"/>
          </a:xfrm>
          <a:custGeom>
            <a:avLst/>
            <a:gdLst/>
            <a:ahLst/>
            <a:cxnLst/>
            <a:rect l="l" t="t" r="r" b="b"/>
            <a:pathLst>
              <a:path w="69850" h="120650">
                <a:moveTo>
                  <a:pt x="68503" y="0"/>
                </a:moveTo>
                <a:lnTo>
                  <a:pt x="69291" y="80073"/>
                </a:lnTo>
                <a:lnTo>
                  <a:pt x="800" y="120141"/>
                </a:lnTo>
                <a:lnTo>
                  <a:pt x="0" y="40055"/>
                </a:lnTo>
                <a:lnTo>
                  <a:pt x="68503"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7" name="object 52"/>
          <p:cNvSpPr/>
          <p:nvPr/>
        </p:nvSpPr>
        <p:spPr>
          <a:xfrm>
            <a:off x="7444988" y="2406312"/>
            <a:ext cx="69215" cy="120014"/>
          </a:xfrm>
          <a:custGeom>
            <a:avLst/>
            <a:gdLst/>
            <a:ahLst/>
            <a:cxnLst/>
            <a:rect l="l" t="t" r="r" b="b"/>
            <a:pathLst>
              <a:path w="69214" h="120014">
                <a:moveTo>
                  <a:pt x="68033" y="39408"/>
                </a:moveTo>
                <a:lnTo>
                  <a:pt x="68833" y="119494"/>
                </a:lnTo>
                <a:lnTo>
                  <a:pt x="774" y="80086"/>
                </a:lnTo>
                <a:lnTo>
                  <a:pt x="0" y="0"/>
                </a:lnTo>
                <a:lnTo>
                  <a:pt x="68033" y="39408"/>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8" name="object 53"/>
          <p:cNvSpPr/>
          <p:nvPr/>
        </p:nvSpPr>
        <p:spPr>
          <a:xfrm>
            <a:off x="7624070" y="2312091"/>
            <a:ext cx="76200" cy="44450"/>
          </a:xfrm>
          <a:custGeom>
            <a:avLst/>
            <a:gdLst/>
            <a:ahLst/>
            <a:cxnLst/>
            <a:rect l="l" t="t" r="r" b="b"/>
            <a:pathLst>
              <a:path w="76200" h="44450">
                <a:moveTo>
                  <a:pt x="38188" y="0"/>
                </a:moveTo>
                <a:lnTo>
                  <a:pt x="76149" y="21983"/>
                </a:lnTo>
                <a:lnTo>
                  <a:pt x="37947" y="44323"/>
                </a:lnTo>
                <a:lnTo>
                  <a:pt x="0" y="22339"/>
                </a:lnTo>
                <a:lnTo>
                  <a:pt x="38188"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99" name="object 54"/>
          <p:cNvSpPr/>
          <p:nvPr/>
        </p:nvSpPr>
        <p:spPr>
          <a:xfrm>
            <a:off x="7662018" y="2334074"/>
            <a:ext cx="38735" cy="67310"/>
          </a:xfrm>
          <a:custGeom>
            <a:avLst/>
            <a:gdLst/>
            <a:ahLst/>
            <a:cxnLst/>
            <a:rect l="l" t="t" r="r" b="b"/>
            <a:pathLst>
              <a:path w="38735" h="67310">
                <a:moveTo>
                  <a:pt x="38201" y="0"/>
                </a:moveTo>
                <a:lnTo>
                  <a:pt x="38646" y="44653"/>
                </a:lnTo>
                <a:lnTo>
                  <a:pt x="431" y="66992"/>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0" name="object 55"/>
          <p:cNvSpPr/>
          <p:nvPr/>
        </p:nvSpPr>
        <p:spPr>
          <a:xfrm>
            <a:off x="7624070" y="2334430"/>
            <a:ext cx="38735" cy="66675"/>
          </a:xfrm>
          <a:custGeom>
            <a:avLst/>
            <a:gdLst/>
            <a:ahLst/>
            <a:cxnLst/>
            <a:rect l="l" t="t" r="r" b="b"/>
            <a:pathLst>
              <a:path w="38735" h="66675">
                <a:moveTo>
                  <a:pt x="37947" y="21983"/>
                </a:moveTo>
                <a:lnTo>
                  <a:pt x="38379" y="66636"/>
                </a:lnTo>
                <a:lnTo>
                  <a:pt x="444" y="44665"/>
                </a:lnTo>
                <a:lnTo>
                  <a:pt x="0" y="0"/>
                </a:lnTo>
                <a:lnTo>
                  <a:pt x="37947" y="21983"/>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1" name="object 56"/>
          <p:cNvSpPr/>
          <p:nvPr/>
        </p:nvSpPr>
        <p:spPr>
          <a:xfrm>
            <a:off x="7326662" y="2312091"/>
            <a:ext cx="76200" cy="44450"/>
          </a:xfrm>
          <a:custGeom>
            <a:avLst/>
            <a:gdLst/>
            <a:ahLst/>
            <a:cxnLst/>
            <a:rect l="l" t="t" r="r" b="b"/>
            <a:pathLst>
              <a:path w="76200" h="44450">
                <a:moveTo>
                  <a:pt x="38176" y="0"/>
                </a:moveTo>
                <a:lnTo>
                  <a:pt x="76136" y="21983"/>
                </a:lnTo>
                <a:lnTo>
                  <a:pt x="37934" y="44323"/>
                </a:lnTo>
                <a:lnTo>
                  <a:pt x="0" y="22339"/>
                </a:lnTo>
                <a:lnTo>
                  <a:pt x="38176"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2" name="object 57"/>
          <p:cNvSpPr/>
          <p:nvPr/>
        </p:nvSpPr>
        <p:spPr>
          <a:xfrm>
            <a:off x="7364597" y="2334074"/>
            <a:ext cx="38735" cy="67310"/>
          </a:xfrm>
          <a:custGeom>
            <a:avLst/>
            <a:gdLst/>
            <a:ahLst/>
            <a:cxnLst/>
            <a:rect l="l" t="t" r="r" b="b"/>
            <a:pathLst>
              <a:path w="38735" h="67310">
                <a:moveTo>
                  <a:pt x="38201" y="0"/>
                </a:moveTo>
                <a:lnTo>
                  <a:pt x="38646" y="44653"/>
                </a:lnTo>
                <a:lnTo>
                  <a:pt x="444" y="66992"/>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3" name="object 58"/>
          <p:cNvSpPr/>
          <p:nvPr/>
        </p:nvSpPr>
        <p:spPr>
          <a:xfrm>
            <a:off x="7326662" y="2334430"/>
            <a:ext cx="38735" cy="66675"/>
          </a:xfrm>
          <a:custGeom>
            <a:avLst/>
            <a:gdLst/>
            <a:ahLst/>
            <a:cxnLst/>
            <a:rect l="l" t="t" r="r" b="b"/>
            <a:pathLst>
              <a:path w="38735" h="66675">
                <a:moveTo>
                  <a:pt x="37934" y="21983"/>
                </a:moveTo>
                <a:lnTo>
                  <a:pt x="38379" y="66636"/>
                </a:lnTo>
                <a:lnTo>
                  <a:pt x="431" y="44665"/>
                </a:lnTo>
                <a:lnTo>
                  <a:pt x="0" y="0"/>
                </a:lnTo>
                <a:lnTo>
                  <a:pt x="37934" y="21983"/>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4" name="object 59"/>
          <p:cNvSpPr/>
          <p:nvPr/>
        </p:nvSpPr>
        <p:spPr>
          <a:xfrm>
            <a:off x="7476281" y="2225934"/>
            <a:ext cx="76200" cy="44450"/>
          </a:xfrm>
          <a:custGeom>
            <a:avLst/>
            <a:gdLst/>
            <a:ahLst/>
            <a:cxnLst/>
            <a:rect l="l" t="t" r="r" b="b"/>
            <a:pathLst>
              <a:path w="76200" h="44450">
                <a:moveTo>
                  <a:pt x="38201" y="0"/>
                </a:moveTo>
                <a:lnTo>
                  <a:pt x="76149" y="21971"/>
                </a:lnTo>
                <a:lnTo>
                  <a:pt x="37947" y="44310"/>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5" name="object 60"/>
          <p:cNvSpPr/>
          <p:nvPr/>
        </p:nvSpPr>
        <p:spPr>
          <a:xfrm>
            <a:off x="7514228" y="2247905"/>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6" name="object 61"/>
          <p:cNvSpPr/>
          <p:nvPr/>
        </p:nvSpPr>
        <p:spPr>
          <a:xfrm>
            <a:off x="7476281" y="2248273"/>
            <a:ext cx="38735" cy="66675"/>
          </a:xfrm>
          <a:custGeom>
            <a:avLst/>
            <a:gdLst/>
            <a:ahLst/>
            <a:cxnLst/>
            <a:rect l="l" t="t" r="r" b="b"/>
            <a:pathLst>
              <a:path w="38735" h="66675">
                <a:moveTo>
                  <a:pt x="37947" y="21971"/>
                </a:moveTo>
                <a:lnTo>
                  <a:pt x="38392" y="66636"/>
                </a:lnTo>
                <a:lnTo>
                  <a:pt x="444" y="44665"/>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7" name="object 62"/>
          <p:cNvSpPr/>
          <p:nvPr/>
        </p:nvSpPr>
        <p:spPr>
          <a:xfrm>
            <a:off x="7476281" y="2575666"/>
            <a:ext cx="76200" cy="44450"/>
          </a:xfrm>
          <a:custGeom>
            <a:avLst/>
            <a:gdLst/>
            <a:ahLst/>
            <a:cxnLst/>
            <a:rect l="l" t="t" r="r" b="b"/>
            <a:pathLst>
              <a:path w="76200" h="44450">
                <a:moveTo>
                  <a:pt x="38201" y="0"/>
                </a:moveTo>
                <a:lnTo>
                  <a:pt x="76149" y="21983"/>
                </a:lnTo>
                <a:lnTo>
                  <a:pt x="37947" y="44323"/>
                </a:lnTo>
                <a:lnTo>
                  <a:pt x="0" y="22352"/>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8" name="object 63"/>
          <p:cNvSpPr/>
          <p:nvPr/>
        </p:nvSpPr>
        <p:spPr>
          <a:xfrm>
            <a:off x="7514228" y="2597650"/>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09" name="object 64"/>
          <p:cNvSpPr/>
          <p:nvPr/>
        </p:nvSpPr>
        <p:spPr>
          <a:xfrm>
            <a:off x="7476281" y="2598018"/>
            <a:ext cx="38735" cy="66675"/>
          </a:xfrm>
          <a:custGeom>
            <a:avLst/>
            <a:gdLst/>
            <a:ahLst/>
            <a:cxnLst/>
            <a:rect l="l" t="t" r="r" b="b"/>
            <a:pathLst>
              <a:path w="38735" h="66675">
                <a:moveTo>
                  <a:pt x="37947" y="21971"/>
                </a:moveTo>
                <a:lnTo>
                  <a:pt x="38392" y="66636"/>
                </a:lnTo>
                <a:lnTo>
                  <a:pt x="444" y="44653"/>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0" name="object 65"/>
          <p:cNvSpPr/>
          <p:nvPr/>
        </p:nvSpPr>
        <p:spPr>
          <a:xfrm>
            <a:off x="7624070" y="2486170"/>
            <a:ext cx="76200" cy="44450"/>
          </a:xfrm>
          <a:custGeom>
            <a:avLst/>
            <a:gdLst/>
            <a:ahLst/>
            <a:cxnLst/>
            <a:rect l="l" t="t" r="r" b="b"/>
            <a:pathLst>
              <a:path w="76200" h="44450">
                <a:moveTo>
                  <a:pt x="38188" y="0"/>
                </a:moveTo>
                <a:lnTo>
                  <a:pt x="76149" y="21970"/>
                </a:lnTo>
                <a:lnTo>
                  <a:pt x="37947" y="44310"/>
                </a:lnTo>
                <a:lnTo>
                  <a:pt x="0" y="22339"/>
                </a:lnTo>
                <a:lnTo>
                  <a:pt x="38188"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1" name="object 66"/>
          <p:cNvSpPr/>
          <p:nvPr/>
        </p:nvSpPr>
        <p:spPr>
          <a:xfrm>
            <a:off x="7662018" y="2508140"/>
            <a:ext cx="38735" cy="67310"/>
          </a:xfrm>
          <a:custGeom>
            <a:avLst/>
            <a:gdLst/>
            <a:ahLst/>
            <a:cxnLst/>
            <a:rect l="l" t="t" r="r" b="b"/>
            <a:pathLst>
              <a:path w="38735" h="67310">
                <a:moveTo>
                  <a:pt x="38201" y="0"/>
                </a:moveTo>
                <a:lnTo>
                  <a:pt x="38646" y="44653"/>
                </a:lnTo>
                <a:lnTo>
                  <a:pt x="431"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2" name="object 67"/>
          <p:cNvSpPr/>
          <p:nvPr/>
        </p:nvSpPr>
        <p:spPr>
          <a:xfrm>
            <a:off x="7624070" y="2508509"/>
            <a:ext cx="38735" cy="66675"/>
          </a:xfrm>
          <a:custGeom>
            <a:avLst/>
            <a:gdLst/>
            <a:ahLst/>
            <a:cxnLst/>
            <a:rect l="l" t="t" r="r" b="b"/>
            <a:pathLst>
              <a:path w="38735" h="66675">
                <a:moveTo>
                  <a:pt x="37947" y="21971"/>
                </a:moveTo>
                <a:lnTo>
                  <a:pt x="38379" y="66636"/>
                </a:lnTo>
                <a:lnTo>
                  <a:pt x="444" y="44653"/>
                </a:lnTo>
                <a:lnTo>
                  <a:pt x="0" y="0"/>
                </a:lnTo>
                <a:lnTo>
                  <a:pt x="37947"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3" name="object 68"/>
          <p:cNvSpPr/>
          <p:nvPr/>
        </p:nvSpPr>
        <p:spPr>
          <a:xfrm>
            <a:off x="7326662" y="2486170"/>
            <a:ext cx="76200" cy="44450"/>
          </a:xfrm>
          <a:custGeom>
            <a:avLst/>
            <a:gdLst/>
            <a:ahLst/>
            <a:cxnLst/>
            <a:rect l="l" t="t" r="r" b="b"/>
            <a:pathLst>
              <a:path w="76200" h="44450">
                <a:moveTo>
                  <a:pt x="38176" y="0"/>
                </a:moveTo>
                <a:lnTo>
                  <a:pt x="76136" y="21970"/>
                </a:lnTo>
                <a:lnTo>
                  <a:pt x="37934" y="44310"/>
                </a:lnTo>
                <a:lnTo>
                  <a:pt x="0" y="22339"/>
                </a:lnTo>
                <a:lnTo>
                  <a:pt x="38176"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4" name="object 69"/>
          <p:cNvSpPr/>
          <p:nvPr/>
        </p:nvSpPr>
        <p:spPr>
          <a:xfrm>
            <a:off x="7364597" y="2508140"/>
            <a:ext cx="38735" cy="67310"/>
          </a:xfrm>
          <a:custGeom>
            <a:avLst/>
            <a:gdLst/>
            <a:ahLst/>
            <a:cxnLst/>
            <a:rect l="l" t="t" r="r" b="b"/>
            <a:pathLst>
              <a:path w="38735" h="67310">
                <a:moveTo>
                  <a:pt x="38201" y="0"/>
                </a:moveTo>
                <a:lnTo>
                  <a:pt x="38646" y="44653"/>
                </a:lnTo>
                <a:lnTo>
                  <a:pt x="444" y="67005"/>
                </a:lnTo>
                <a:lnTo>
                  <a:pt x="0" y="22339"/>
                </a:lnTo>
                <a:lnTo>
                  <a:pt x="38201" y="0"/>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5" name="object 70"/>
          <p:cNvSpPr/>
          <p:nvPr/>
        </p:nvSpPr>
        <p:spPr>
          <a:xfrm>
            <a:off x="7326662" y="2508509"/>
            <a:ext cx="38735" cy="66675"/>
          </a:xfrm>
          <a:custGeom>
            <a:avLst/>
            <a:gdLst/>
            <a:ahLst/>
            <a:cxnLst/>
            <a:rect l="l" t="t" r="r" b="b"/>
            <a:pathLst>
              <a:path w="38735" h="66675">
                <a:moveTo>
                  <a:pt x="37934" y="21971"/>
                </a:moveTo>
                <a:lnTo>
                  <a:pt x="38379" y="66636"/>
                </a:lnTo>
                <a:lnTo>
                  <a:pt x="431" y="44653"/>
                </a:lnTo>
                <a:lnTo>
                  <a:pt x="0" y="0"/>
                </a:lnTo>
                <a:lnTo>
                  <a:pt x="37934" y="21971"/>
                </a:lnTo>
                <a:close/>
              </a:path>
            </a:pathLst>
          </a:custGeom>
          <a:ln w="20624">
            <a:solidFill>
              <a:srgbClr val="004E98"/>
            </a:solidFill>
          </a:ln>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6" name="object 71"/>
          <p:cNvSpPr/>
          <p:nvPr/>
        </p:nvSpPr>
        <p:spPr>
          <a:xfrm>
            <a:off x="8944721" y="3146493"/>
            <a:ext cx="68580" cy="102870"/>
          </a:xfrm>
          <a:custGeom>
            <a:avLst/>
            <a:gdLst/>
            <a:ahLst/>
            <a:cxnLst/>
            <a:rect l="l" t="t" r="r" b="b"/>
            <a:pathLst>
              <a:path w="68579" h="102869">
                <a:moveTo>
                  <a:pt x="65846" y="0"/>
                </a:moveTo>
                <a:lnTo>
                  <a:pt x="21129" y="19786"/>
                </a:lnTo>
                <a:lnTo>
                  <a:pt x="3103" y="53973"/>
                </a:lnTo>
                <a:lnTo>
                  <a:pt x="0" y="76541"/>
                </a:lnTo>
                <a:lnTo>
                  <a:pt x="860" y="102666"/>
                </a:lnTo>
                <a:lnTo>
                  <a:pt x="21446" y="100558"/>
                </a:lnTo>
                <a:lnTo>
                  <a:pt x="20585" y="79154"/>
                </a:lnTo>
                <a:lnTo>
                  <a:pt x="22697" y="60948"/>
                </a:lnTo>
                <a:lnTo>
                  <a:pt x="46439" y="26338"/>
                </a:lnTo>
                <a:lnTo>
                  <a:pt x="68182" y="21132"/>
                </a:lnTo>
                <a:lnTo>
                  <a:pt x="65846"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7" name="object 72"/>
          <p:cNvSpPr/>
          <p:nvPr/>
        </p:nvSpPr>
        <p:spPr>
          <a:xfrm>
            <a:off x="8936609" y="3243348"/>
            <a:ext cx="45085" cy="36195"/>
          </a:xfrm>
          <a:custGeom>
            <a:avLst/>
            <a:gdLst/>
            <a:ahLst/>
            <a:cxnLst/>
            <a:rect l="l" t="t" r="r" b="b"/>
            <a:pathLst>
              <a:path w="45084" h="36194">
                <a:moveTo>
                  <a:pt x="25908" y="0"/>
                </a:moveTo>
                <a:lnTo>
                  <a:pt x="16961" y="338"/>
                </a:lnTo>
                <a:lnTo>
                  <a:pt x="8846" y="4121"/>
                </a:lnTo>
                <a:lnTo>
                  <a:pt x="3014" y="10503"/>
                </a:lnTo>
                <a:lnTo>
                  <a:pt x="0" y="18606"/>
                </a:lnTo>
                <a:lnTo>
                  <a:pt x="336" y="27554"/>
                </a:lnTo>
                <a:lnTo>
                  <a:pt x="1073" y="30564"/>
                </a:lnTo>
                <a:lnTo>
                  <a:pt x="2381" y="33282"/>
                </a:lnTo>
                <a:lnTo>
                  <a:pt x="4108" y="35631"/>
                </a:lnTo>
                <a:lnTo>
                  <a:pt x="13582" y="33345"/>
                </a:lnTo>
                <a:lnTo>
                  <a:pt x="12655" y="32088"/>
                </a:lnTo>
                <a:lnTo>
                  <a:pt x="11957" y="30640"/>
                </a:lnTo>
                <a:lnTo>
                  <a:pt x="10014" y="22588"/>
                </a:lnTo>
                <a:lnTo>
                  <a:pt x="13963" y="16111"/>
                </a:lnTo>
                <a:lnTo>
                  <a:pt x="26828" y="13000"/>
                </a:lnTo>
                <a:lnTo>
                  <a:pt x="42331" y="13000"/>
                </a:lnTo>
                <a:lnTo>
                  <a:pt x="40394" y="8843"/>
                </a:lnTo>
                <a:lnTo>
                  <a:pt x="34012" y="3011"/>
                </a:lnTo>
                <a:lnTo>
                  <a:pt x="25908" y="0"/>
                </a:lnTo>
                <a:close/>
              </a:path>
              <a:path w="45084" h="36194">
                <a:moveTo>
                  <a:pt x="42331" y="13000"/>
                </a:moveTo>
                <a:lnTo>
                  <a:pt x="26828" y="13000"/>
                </a:lnTo>
                <a:lnTo>
                  <a:pt x="33309" y="16962"/>
                </a:lnTo>
                <a:lnTo>
                  <a:pt x="35261" y="25001"/>
                </a:lnTo>
                <a:lnTo>
                  <a:pt x="35299" y="26614"/>
                </a:lnTo>
                <a:lnTo>
                  <a:pt x="35045" y="28151"/>
                </a:lnTo>
                <a:lnTo>
                  <a:pt x="44520" y="25865"/>
                </a:lnTo>
                <a:lnTo>
                  <a:pt x="44989" y="22982"/>
                </a:lnTo>
                <a:lnTo>
                  <a:pt x="44913" y="19972"/>
                </a:lnTo>
                <a:lnTo>
                  <a:pt x="44171" y="16950"/>
                </a:lnTo>
                <a:lnTo>
                  <a:pt x="42331" y="1300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8" name="object 73"/>
          <p:cNvSpPr/>
          <p:nvPr/>
        </p:nvSpPr>
        <p:spPr>
          <a:xfrm>
            <a:off x="8956135" y="2993966"/>
            <a:ext cx="231140" cy="147955"/>
          </a:xfrm>
          <a:custGeom>
            <a:avLst/>
            <a:gdLst/>
            <a:ahLst/>
            <a:cxnLst/>
            <a:rect l="l" t="t" r="r" b="b"/>
            <a:pathLst>
              <a:path w="231140" h="147955">
                <a:moveTo>
                  <a:pt x="200456" y="0"/>
                </a:moveTo>
                <a:lnTo>
                  <a:pt x="30657" y="0"/>
                </a:lnTo>
                <a:lnTo>
                  <a:pt x="18725" y="2409"/>
                </a:lnTo>
                <a:lnTo>
                  <a:pt x="8980" y="8980"/>
                </a:lnTo>
                <a:lnTo>
                  <a:pt x="2409" y="18725"/>
                </a:lnTo>
                <a:lnTo>
                  <a:pt x="0" y="30657"/>
                </a:lnTo>
                <a:lnTo>
                  <a:pt x="0" y="147599"/>
                </a:lnTo>
                <a:lnTo>
                  <a:pt x="231114" y="147599"/>
                </a:lnTo>
                <a:lnTo>
                  <a:pt x="231114" y="30657"/>
                </a:lnTo>
                <a:lnTo>
                  <a:pt x="228704" y="18725"/>
                </a:lnTo>
                <a:lnTo>
                  <a:pt x="222134" y="8980"/>
                </a:lnTo>
                <a:lnTo>
                  <a:pt x="212389" y="2409"/>
                </a:lnTo>
                <a:lnTo>
                  <a:pt x="200456"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19" name="object 74"/>
          <p:cNvSpPr/>
          <p:nvPr/>
        </p:nvSpPr>
        <p:spPr>
          <a:xfrm>
            <a:off x="9000661" y="3146557"/>
            <a:ext cx="137795" cy="90170"/>
          </a:xfrm>
          <a:custGeom>
            <a:avLst/>
            <a:gdLst/>
            <a:ahLst/>
            <a:cxnLst/>
            <a:rect l="l" t="t" r="r" b="b"/>
            <a:pathLst>
              <a:path w="137795" h="90169">
                <a:moveTo>
                  <a:pt x="134442" y="0"/>
                </a:moveTo>
                <a:lnTo>
                  <a:pt x="2882" y="0"/>
                </a:lnTo>
                <a:lnTo>
                  <a:pt x="0" y="3860"/>
                </a:lnTo>
                <a:lnTo>
                  <a:pt x="25819" y="89954"/>
                </a:lnTo>
                <a:lnTo>
                  <a:pt x="111493" y="89954"/>
                </a:lnTo>
                <a:lnTo>
                  <a:pt x="137312" y="3860"/>
                </a:lnTo>
                <a:lnTo>
                  <a:pt x="13444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0" name="object 75"/>
          <p:cNvSpPr/>
          <p:nvPr/>
        </p:nvSpPr>
        <p:spPr>
          <a:xfrm>
            <a:off x="9019090" y="3100773"/>
            <a:ext cx="8890" cy="9525"/>
          </a:xfrm>
          <a:custGeom>
            <a:avLst/>
            <a:gdLst/>
            <a:ahLst/>
            <a:cxnLst/>
            <a:rect l="l" t="t" r="r" b="b"/>
            <a:pathLst>
              <a:path w="8890" h="9525">
                <a:moveTo>
                  <a:pt x="5740" y="0"/>
                </a:moveTo>
                <a:lnTo>
                  <a:pt x="2870" y="63"/>
                </a:lnTo>
                <a:lnTo>
                  <a:pt x="1257" y="1612"/>
                </a:lnTo>
                <a:lnTo>
                  <a:pt x="457" y="2413"/>
                </a:lnTo>
                <a:lnTo>
                  <a:pt x="0" y="3568"/>
                </a:lnTo>
                <a:lnTo>
                  <a:pt x="0" y="5803"/>
                </a:lnTo>
                <a:lnTo>
                  <a:pt x="457" y="6896"/>
                </a:lnTo>
                <a:lnTo>
                  <a:pt x="2070" y="8509"/>
                </a:lnTo>
                <a:lnTo>
                  <a:pt x="3149" y="8966"/>
                </a:lnTo>
                <a:lnTo>
                  <a:pt x="5461" y="8966"/>
                </a:lnTo>
                <a:lnTo>
                  <a:pt x="6540" y="8509"/>
                </a:lnTo>
                <a:lnTo>
                  <a:pt x="8153" y="6896"/>
                </a:lnTo>
                <a:lnTo>
                  <a:pt x="8610" y="5803"/>
                </a:lnTo>
                <a:lnTo>
                  <a:pt x="8610" y="3568"/>
                </a:lnTo>
                <a:lnTo>
                  <a:pt x="8153" y="2413"/>
                </a:lnTo>
                <a:lnTo>
                  <a:pt x="5740"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1" name="object 76"/>
          <p:cNvSpPr/>
          <p:nvPr/>
        </p:nvSpPr>
        <p:spPr>
          <a:xfrm>
            <a:off x="9035345" y="3104685"/>
            <a:ext cx="77470" cy="12700"/>
          </a:xfrm>
          <a:custGeom>
            <a:avLst/>
            <a:gdLst/>
            <a:ahLst/>
            <a:cxnLst/>
            <a:rect l="l" t="t" r="r" b="b"/>
            <a:pathLst>
              <a:path w="77470" h="12700">
                <a:moveTo>
                  <a:pt x="36321" y="3848"/>
                </a:moveTo>
                <a:lnTo>
                  <a:pt x="34353" y="5740"/>
                </a:lnTo>
                <a:lnTo>
                  <a:pt x="34413" y="10629"/>
                </a:lnTo>
                <a:lnTo>
                  <a:pt x="36194" y="12471"/>
                </a:lnTo>
                <a:lnTo>
                  <a:pt x="38557" y="12522"/>
                </a:lnTo>
                <a:lnTo>
                  <a:pt x="40970" y="12522"/>
                </a:lnTo>
                <a:lnTo>
                  <a:pt x="42925" y="10629"/>
                </a:lnTo>
                <a:lnTo>
                  <a:pt x="42976" y="5918"/>
                </a:lnTo>
                <a:lnTo>
                  <a:pt x="41084" y="3962"/>
                </a:lnTo>
                <a:lnTo>
                  <a:pt x="36321" y="3848"/>
                </a:lnTo>
                <a:close/>
              </a:path>
              <a:path w="77470" h="12700">
                <a:moveTo>
                  <a:pt x="57746" y="3213"/>
                </a:moveTo>
                <a:lnTo>
                  <a:pt x="55397" y="3390"/>
                </a:lnTo>
                <a:lnTo>
                  <a:pt x="52984" y="3619"/>
                </a:lnTo>
                <a:lnTo>
                  <a:pt x="51206" y="5689"/>
                </a:lnTo>
                <a:lnTo>
                  <a:pt x="51434" y="8039"/>
                </a:lnTo>
                <a:lnTo>
                  <a:pt x="51600" y="10286"/>
                </a:lnTo>
                <a:lnTo>
                  <a:pt x="53492" y="12001"/>
                </a:lnTo>
                <a:lnTo>
                  <a:pt x="56083" y="12001"/>
                </a:lnTo>
                <a:lnTo>
                  <a:pt x="58445" y="11772"/>
                </a:lnTo>
                <a:lnTo>
                  <a:pt x="60223" y="9702"/>
                </a:lnTo>
                <a:lnTo>
                  <a:pt x="59994" y="7353"/>
                </a:lnTo>
                <a:lnTo>
                  <a:pt x="59816" y="4991"/>
                </a:lnTo>
                <a:lnTo>
                  <a:pt x="57746" y="3213"/>
                </a:lnTo>
                <a:close/>
              </a:path>
              <a:path w="77470" h="12700">
                <a:moveTo>
                  <a:pt x="19646" y="2641"/>
                </a:moveTo>
                <a:lnTo>
                  <a:pt x="17525" y="4305"/>
                </a:lnTo>
                <a:lnTo>
                  <a:pt x="17068" y="9080"/>
                </a:lnTo>
                <a:lnTo>
                  <a:pt x="18732" y="11201"/>
                </a:lnTo>
                <a:lnTo>
                  <a:pt x="21145" y="11429"/>
                </a:lnTo>
                <a:lnTo>
                  <a:pt x="23787" y="11493"/>
                </a:lnTo>
                <a:lnTo>
                  <a:pt x="25628" y="9817"/>
                </a:lnTo>
                <a:lnTo>
                  <a:pt x="26085" y="5219"/>
                </a:lnTo>
                <a:lnTo>
                  <a:pt x="24371" y="3098"/>
                </a:lnTo>
                <a:lnTo>
                  <a:pt x="19646" y="2641"/>
                </a:lnTo>
                <a:close/>
              </a:path>
              <a:path w="77470" h="12700">
                <a:moveTo>
                  <a:pt x="74129" y="622"/>
                </a:moveTo>
                <a:lnTo>
                  <a:pt x="69468" y="1549"/>
                </a:lnTo>
                <a:lnTo>
                  <a:pt x="67919" y="3848"/>
                </a:lnTo>
                <a:lnTo>
                  <a:pt x="68554" y="6781"/>
                </a:lnTo>
                <a:lnTo>
                  <a:pt x="68833" y="8216"/>
                </a:lnTo>
                <a:lnTo>
                  <a:pt x="70624" y="9651"/>
                </a:lnTo>
                <a:lnTo>
                  <a:pt x="73494" y="9537"/>
                </a:lnTo>
                <a:lnTo>
                  <a:pt x="75857" y="9080"/>
                </a:lnTo>
                <a:lnTo>
                  <a:pt x="77342" y="6781"/>
                </a:lnTo>
                <a:lnTo>
                  <a:pt x="76885" y="4483"/>
                </a:lnTo>
                <a:lnTo>
                  <a:pt x="76365" y="2120"/>
                </a:lnTo>
                <a:lnTo>
                  <a:pt x="74129" y="622"/>
                </a:lnTo>
                <a:close/>
              </a:path>
              <a:path w="77470" h="12700">
                <a:moveTo>
                  <a:pt x="3098" y="0"/>
                </a:moveTo>
                <a:lnTo>
                  <a:pt x="850" y="1549"/>
                </a:lnTo>
                <a:lnTo>
                  <a:pt x="457" y="3898"/>
                </a:lnTo>
                <a:lnTo>
                  <a:pt x="0" y="6197"/>
                </a:lnTo>
                <a:lnTo>
                  <a:pt x="1549" y="8496"/>
                </a:lnTo>
                <a:lnTo>
                  <a:pt x="3898" y="8902"/>
                </a:lnTo>
                <a:lnTo>
                  <a:pt x="6718" y="8966"/>
                </a:lnTo>
                <a:lnTo>
                  <a:pt x="8496" y="7531"/>
                </a:lnTo>
                <a:lnTo>
                  <a:pt x="9359" y="3162"/>
                </a:lnTo>
                <a:lnTo>
                  <a:pt x="7810" y="863"/>
                </a:lnTo>
                <a:lnTo>
                  <a:pt x="5460" y="457"/>
                </a:lnTo>
                <a:lnTo>
                  <a:pt x="3098"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2" name="object 77"/>
          <p:cNvSpPr/>
          <p:nvPr/>
        </p:nvSpPr>
        <p:spPr>
          <a:xfrm>
            <a:off x="9120232" y="3100773"/>
            <a:ext cx="8890" cy="9525"/>
          </a:xfrm>
          <a:custGeom>
            <a:avLst/>
            <a:gdLst/>
            <a:ahLst/>
            <a:cxnLst/>
            <a:rect l="l" t="t" r="r" b="b"/>
            <a:pathLst>
              <a:path w="8890" h="9525">
                <a:moveTo>
                  <a:pt x="5740" y="0"/>
                </a:moveTo>
                <a:lnTo>
                  <a:pt x="2819" y="63"/>
                </a:lnTo>
                <a:lnTo>
                  <a:pt x="1206" y="1612"/>
                </a:lnTo>
                <a:lnTo>
                  <a:pt x="457" y="2413"/>
                </a:lnTo>
                <a:lnTo>
                  <a:pt x="0" y="3568"/>
                </a:lnTo>
                <a:lnTo>
                  <a:pt x="0" y="5803"/>
                </a:lnTo>
                <a:lnTo>
                  <a:pt x="457" y="6896"/>
                </a:lnTo>
                <a:lnTo>
                  <a:pt x="1206" y="7696"/>
                </a:lnTo>
                <a:lnTo>
                  <a:pt x="2006" y="8509"/>
                </a:lnTo>
                <a:lnTo>
                  <a:pt x="3162" y="8966"/>
                </a:lnTo>
                <a:lnTo>
                  <a:pt x="5397" y="8966"/>
                </a:lnTo>
                <a:lnTo>
                  <a:pt x="6553" y="8509"/>
                </a:lnTo>
                <a:lnTo>
                  <a:pt x="8153" y="6896"/>
                </a:lnTo>
                <a:lnTo>
                  <a:pt x="8610" y="5803"/>
                </a:lnTo>
                <a:lnTo>
                  <a:pt x="8610" y="3568"/>
                </a:lnTo>
                <a:lnTo>
                  <a:pt x="8153" y="2413"/>
                </a:lnTo>
                <a:lnTo>
                  <a:pt x="5740"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3" name="object 78"/>
          <p:cNvSpPr/>
          <p:nvPr/>
        </p:nvSpPr>
        <p:spPr>
          <a:xfrm>
            <a:off x="9122658" y="3050291"/>
            <a:ext cx="30480" cy="30480"/>
          </a:xfrm>
          <a:custGeom>
            <a:avLst/>
            <a:gdLst/>
            <a:ahLst/>
            <a:cxnLst/>
            <a:rect l="l" t="t" r="r" b="b"/>
            <a:pathLst>
              <a:path w="30479" h="30480">
                <a:moveTo>
                  <a:pt x="23456" y="0"/>
                </a:moveTo>
                <a:lnTo>
                  <a:pt x="6769" y="0"/>
                </a:lnTo>
                <a:lnTo>
                  <a:pt x="0" y="6769"/>
                </a:lnTo>
                <a:lnTo>
                  <a:pt x="0" y="23456"/>
                </a:lnTo>
                <a:lnTo>
                  <a:pt x="6769" y="30225"/>
                </a:lnTo>
                <a:lnTo>
                  <a:pt x="23456" y="30225"/>
                </a:lnTo>
                <a:lnTo>
                  <a:pt x="30225" y="23456"/>
                </a:lnTo>
                <a:lnTo>
                  <a:pt x="30225" y="6769"/>
                </a:lnTo>
                <a:lnTo>
                  <a:pt x="234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4" name="object 79"/>
          <p:cNvSpPr/>
          <p:nvPr/>
        </p:nvSpPr>
        <p:spPr>
          <a:xfrm>
            <a:off x="9129287" y="3056908"/>
            <a:ext cx="17145" cy="17145"/>
          </a:xfrm>
          <a:custGeom>
            <a:avLst/>
            <a:gdLst/>
            <a:ahLst/>
            <a:cxnLst/>
            <a:rect l="l" t="t" r="r" b="b"/>
            <a:pathLst>
              <a:path w="17145" h="17144">
                <a:moveTo>
                  <a:pt x="13182" y="0"/>
                </a:moveTo>
                <a:lnTo>
                  <a:pt x="3797" y="0"/>
                </a:lnTo>
                <a:lnTo>
                  <a:pt x="0" y="3809"/>
                </a:lnTo>
                <a:lnTo>
                  <a:pt x="0" y="13182"/>
                </a:lnTo>
                <a:lnTo>
                  <a:pt x="3797" y="16992"/>
                </a:lnTo>
                <a:lnTo>
                  <a:pt x="13182" y="16992"/>
                </a:lnTo>
                <a:lnTo>
                  <a:pt x="16979" y="13182"/>
                </a:lnTo>
                <a:lnTo>
                  <a:pt x="16979" y="3809"/>
                </a:lnTo>
                <a:lnTo>
                  <a:pt x="1318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5" name="object 80"/>
          <p:cNvSpPr/>
          <p:nvPr/>
        </p:nvSpPr>
        <p:spPr>
          <a:xfrm>
            <a:off x="9133948" y="3061568"/>
            <a:ext cx="8255" cy="8255"/>
          </a:xfrm>
          <a:custGeom>
            <a:avLst/>
            <a:gdLst/>
            <a:ahLst/>
            <a:cxnLst/>
            <a:rect l="l" t="t" r="r" b="b"/>
            <a:pathLst>
              <a:path w="8254" h="8255">
                <a:moveTo>
                  <a:pt x="5956" y="0"/>
                </a:moveTo>
                <a:lnTo>
                  <a:pt x="1714" y="0"/>
                </a:lnTo>
                <a:lnTo>
                  <a:pt x="0" y="1714"/>
                </a:lnTo>
                <a:lnTo>
                  <a:pt x="0" y="5956"/>
                </a:lnTo>
                <a:lnTo>
                  <a:pt x="1714" y="7670"/>
                </a:lnTo>
                <a:lnTo>
                  <a:pt x="5956" y="7670"/>
                </a:lnTo>
                <a:lnTo>
                  <a:pt x="7670" y="5956"/>
                </a:lnTo>
                <a:lnTo>
                  <a:pt x="7670" y="1714"/>
                </a:lnTo>
                <a:lnTo>
                  <a:pt x="59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6" name="object 81"/>
          <p:cNvSpPr/>
          <p:nvPr/>
        </p:nvSpPr>
        <p:spPr>
          <a:xfrm>
            <a:off x="8993092" y="3050291"/>
            <a:ext cx="30480" cy="30480"/>
          </a:xfrm>
          <a:custGeom>
            <a:avLst/>
            <a:gdLst/>
            <a:ahLst/>
            <a:cxnLst/>
            <a:rect l="l" t="t" r="r" b="b"/>
            <a:pathLst>
              <a:path w="30479" h="30480">
                <a:moveTo>
                  <a:pt x="23456" y="0"/>
                </a:moveTo>
                <a:lnTo>
                  <a:pt x="6769" y="0"/>
                </a:lnTo>
                <a:lnTo>
                  <a:pt x="0" y="6769"/>
                </a:lnTo>
                <a:lnTo>
                  <a:pt x="0" y="23456"/>
                </a:lnTo>
                <a:lnTo>
                  <a:pt x="6769" y="30225"/>
                </a:lnTo>
                <a:lnTo>
                  <a:pt x="23456" y="30225"/>
                </a:lnTo>
                <a:lnTo>
                  <a:pt x="30225" y="23456"/>
                </a:lnTo>
                <a:lnTo>
                  <a:pt x="30225" y="6769"/>
                </a:lnTo>
                <a:lnTo>
                  <a:pt x="234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7" name="object 82"/>
          <p:cNvSpPr/>
          <p:nvPr/>
        </p:nvSpPr>
        <p:spPr>
          <a:xfrm>
            <a:off x="8999722" y="3056908"/>
            <a:ext cx="17145" cy="17145"/>
          </a:xfrm>
          <a:custGeom>
            <a:avLst/>
            <a:gdLst/>
            <a:ahLst/>
            <a:cxnLst/>
            <a:rect l="l" t="t" r="r" b="b"/>
            <a:pathLst>
              <a:path w="17145" h="17144">
                <a:moveTo>
                  <a:pt x="13182" y="0"/>
                </a:moveTo>
                <a:lnTo>
                  <a:pt x="3797" y="0"/>
                </a:lnTo>
                <a:lnTo>
                  <a:pt x="0" y="3809"/>
                </a:lnTo>
                <a:lnTo>
                  <a:pt x="0" y="13182"/>
                </a:lnTo>
                <a:lnTo>
                  <a:pt x="3797" y="16992"/>
                </a:lnTo>
                <a:lnTo>
                  <a:pt x="13182" y="16992"/>
                </a:lnTo>
                <a:lnTo>
                  <a:pt x="16979" y="13182"/>
                </a:lnTo>
                <a:lnTo>
                  <a:pt x="16979" y="3809"/>
                </a:lnTo>
                <a:lnTo>
                  <a:pt x="1318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8" name="object 83"/>
          <p:cNvSpPr/>
          <p:nvPr/>
        </p:nvSpPr>
        <p:spPr>
          <a:xfrm>
            <a:off x="9004370" y="3061568"/>
            <a:ext cx="8255" cy="8255"/>
          </a:xfrm>
          <a:custGeom>
            <a:avLst/>
            <a:gdLst/>
            <a:ahLst/>
            <a:cxnLst/>
            <a:rect l="l" t="t" r="r" b="b"/>
            <a:pathLst>
              <a:path w="8254" h="8255">
                <a:moveTo>
                  <a:pt x="5956" y="0"/>
                </a:moveTo>
                <a:lnTo>
                  <a:pt x="1714" y="0"/>
                </a:lnTo>
                <a:lnTo>
                  <a:pt x="0" y="1714"/>
                </a:lnTo>
                <a:lnTo>
                  <a:pt x="0" y="5956"/>
                </a:lnTo>
                <a:lnTo>
                  <a:pt x="1714" y="7670"/>
                </a:lnTo>
                <a:lnTo>
                  <a:pt x="5956" y="7670"/>
                </a:lnTo>
                <a:lnTo>
                  <a:pt x="7670" y="5956"/>
                </a:lnTo>
                <a:lnTo>
                  <a:pt x="7670" y="1714"/>
                </a:lnTo>
                <a:lnTo>
                  <a:pt x="5956"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29" name="object 84"/>
          <p:cNvSpPr/>
          <p:nvPr/>
        </p:nvSpPr>
        <p:spPr>
          <a:xfrm>
            <a:off x="8980290" y="3216229"/>
            <a:ext cx="64135" cy="119380"/>
          </a:xfrm>
          <a:custGeom>
            <a:avLst/>
            <a:gdLst/>
            <a:ahLst/>
            <a:cxnLst/>
            <a:rect l="l" t="t" r="r" b="b"/>
            <a:pathLst>
              <a:path w="64134" h="119380">
                <a:moveTo>
                  <a:pt x="31953" y="0"/>
                </a:moveTo>
                <a:lnTo>
                  <a:pt x="20165" y="9209"/>
                </a:lnTo>
                <a:lnTo>
                  <a:pt x="10342" y="34488"/>
                </a:lnTo>
                <a:lnTo>
                  <a:pt x="3337" y="72314"/>
                </a:lnTo>
                <a:lnTo>
                  <a:pt x="0" y="119164"/>
                </a:lnTo>
                <a:lnTo>
                  <a:pt x="63906" y="119164"/>
                </a:lnTo>
                <a:lnTo>
                  <a:pt x="60569" y="72314"/>
                </a:lnTo>
                <a:lnTo>
                  <a:pt x="53563" y="34488"/>
                </a:lnTo>
                <a:lnTo>
                  <a:pt x="43741" y="9209"/>
                </a:lnTo>
                <a:lnTo>
                  <a:pt x="31953"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0" name="object 85"/>
          <p:cNvSpPr/>
          <p:nvPr/>
        </p:nvSpPr>
        <p:spPr>
          <a:xfrm>
            <a:off x="8985561" y="3314629"/>
            <a:ext cx="53975" cy="15875"/>
          </a:xfrm>
          <a:custGeom>
            <a:avLst/>
            <a:gdLst/>
            <a:ahLst/>
            <a:cxnLst/>
            <a:rect l="l" t="t" r="r" b="b"/>
            <a:pathLst>
              <a:path w="53975" h="15875">
                <a:moveTo>
                  <a:pt x="26682" y="0"/>
                </a:moveTo>
                <a:lnTo>
                  <a:pt x="19427" y="1056"/>
                </a:lnTo>
                <a:lnTo>
                  <a:pt x="12512" y="4116"/>
                </a:lnTo>
                <a:lnTo>
                  <a:pt x="6012" y="9017"/>
                </a:lnTo>
                <a:lnTo>
                  <a:pt x="0" y="15595"/>
                </a:lnTo>
                <a:lnTo>
                  <a:pt x="53365" y="15595"/>
                </a:lnTo>
                <a:lnTo>
                  <a:pt x="47353" y="9017"/>
                </a:lnTo>
                <a:lnTo>
                  <a:pt x="40852" y="4116"/>
                </a:lnTo>
                <a:lnTo>
                  <a:pt x="33937" y="1056"/>
                </a:lnTo>
                <a:lnTo>
                  <a:pt x="26682"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1" name="object 86"/>
          <p:cNvSpPr/>
          <p:nvPr/>
        </p:nvSpPr>
        <p:spPr>
          <a:xfrm>
            <a:off x="9096203" y="3216229"/>
            <a:ext cx="64135" cy="119380"/>
          </a:xfrm>
          <a:custGeom>
            <a:avLst/>
            <a:gdLst/>
            <a:ahLst/>
            <a:cxnLst/>
            <a:rect l="l" t="t" r="r" b="b"/>
            <a:pathLst>
              <a:path w="64134" h="119380">
                <a:moveTo>
                  <a:pt x="31953" y="0"/>
                </a:moveTo>
                <a:lnTo>
                  <a:pt x="20165" y="9209"/>
                </a:lnTo>
                <a:lnTo>
                  <a:pt x="10342" y="34488"/>
                </a:lnTo>
                <a:lnTo>
                  <a:pt x="3337" y="72314"/>
                </a:lnTo>
                <a:lnTo>
                  <a:pt x="0" y="119164"/>
                </a:lnTo>
                <a:lnTo>
                  <a:pt x="63906" y="119164"/>
                </a:lnTo>
                <a:lnTo>
                  <a:pt x="60569" y="72314"/>
                </a:lnTo>
                <a:lnTo>
                  <a:pt x="53563" y="34488"/>
                </a:lnTo>
                <a:lnTo>
                  <a:pt x="43741" y="9209"/>
                </a:lnTo>
                <a:lnTo>
                  <a:pt x="31953"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2" name="object 87"/>
          <p:cNvSpPr/>
          <p:nvPr/>
        </p:nvSpPr>
        <p:spPr>
          <a:xfrm>
            <a:off x="9101474" y="3314629"/>
            <a:ext cx="53975" cy="15875"/>
          </a:xfrm>
          <a:custGeom>
            <a:avLst/>
            <a:gdLst/>
            <a:ahLst/>
            <a:cxnLst/>
            <a:rect l="l" t="t" r="r" b="b"/>
            <a:pathLst>
              <a:path w="53975" h="15875">
                <a:moveTo>
                  <a:pt x="26682" y="0"/>
                </a:moveTo>
                <a:lnTo>
                  <a:pt x="19427" y="1056"/>
                </a:lnTo>
                <a:lnTo>
                  <a:pt x="12512" y="4116"/>
                </a:lnTo>
                <a:lnTo>
                  <a:pt x="6012" y="9017"/>
                </a:lnTo>
                <a:lnTo>
                  <a:pt x="0" y="15595"/>
                </a:lnTo>
                <a:lnTo>
                  <a:pt x="53365" y="15595"/>
                </a:lnTo>
                <a:lnTo>
                  <a:pt x="47353" y="9017"/>
                </a:lnTo>
                <a:lnTo>
                  <a:pt x="40852" y="4116"/>
                </a:lnTo>
                <a:lnTo>
                  <a:pt x="33937" y="1056"/>
                </a:lnTo>
                <a:lnTo>
                  <a:pt x="26682"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3" name="object 88"/>
          <p:cNvSpPr/>
          <p:nvPr/>
        </p:nvSpPr>
        <p:spPr>
          <a:xfrm>
            <a:off x="9118111" y="3152234"/>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4" name="object 89"/>
          <p:cNvSpPr/>
          <p:nvPr/>
        </p:nvSpPr>
        <p:spPr>
          <a:xfrm>
            <a:off x="9012358" y="3152234"/>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5" name="object 90"/>
          <p:cNvSpPr/>
          <p:nvPr/>
        </p:nvSpPr>
        <p:spPr>
          <a:xfrm>
            <a:off x="9032628" y="3221411"/>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6" name="object 91"/>
          <p:cNvSpPr/>
          <p:nvPr/>
        </p:nvSpPr>
        <p:spPr>
          <a:xfrm>
            <a:off x="9098274" y="3221411"/>
            <a:ext cx="8890" cy="8890"/>
          </a:xfrm>
          <a:custGeom>
            <a:avLst/>
            <a:gdLst/>
            <a:ahLst/>
            <a:cxnLst/>
            <a:rect l="l" t="t" r="r" b="b"/>
            <a:pathLst>
              <a:path w="8890" h="8889">
                <a:moveTo>
                  <a:pt x="6489" y="0"/>
                </a:moveTo>
                <a:lnTo>
                  <a:pt x="1866" y="0"/>
                </a:lnTo>
                <a:lnTo>
                  <a:pt x="0" y="1879"/>
                </a:lnTo>
                <a:lnTo>
                  <a:pt x="0" y="6502"/>
                </a:lnTo>
                <a:lnTo>
                  <a:pt x="1866" y="8381"/>
                </a:lnTo>
                <a:lnTo>
                  <a:pt x="6489" y="8381"/>
                </a:lnTo>
                <a:lnTo>
                  <a:pt x="8369" y="6502"/>
                </a:lnTo>
                <a:lnTo>
                  <a:pt x="8369" y="1879"/>
                </a:lnTo>
                <a:lnTo>
                  <a:pt x="6489"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7" name="object 92"/>
          <p:cNvSpPr/>
          <p:nvPr/>
        </p:nvSpPr>
        <p:spPr>
          <a:xfrm>
            <a:off x="9128043" y="3146696"/>
            <a:ext cx="68580" cy="102870"/>
          </a:xfrm>
          <a:custGeom>
            <a:avLst/>
            <a:gdLst/>
            <a:ahLst/>
            <a:cxnLst/>
            <a:rect l="l" t="t" r="r" b="b"/>
            <a:pathLst>
              <a:path w="68579" h="102869">
                <a:moveTo>
                  <a:pt x="1485" y="0"/>
                </a:moveTo>
                <a:lnTo>
                  <a:pt x="0" y="20929"/>
                </a:lnTo>
                <a:lnTo>
                  <a:pt x="3490" y="20990"/>
                </a:lnTo>
                <a:lnTo>
                  <a:pt x="11425" y="22232"/>
                </a:lnTo>
                <a:lnTo>
                  <a:pt x="45485" y="60745"/>
                </a:lnTo>
                <a:lnTo>
                  <a:pt x="47597" y="78950"/>
                </a:lnTo>
                <a:lnTo>
                  <a:pt x="46736" y="100355"/>
                </a:lnTo>
                <a:lnTo>
                  <a:pt x="67322" y="102463"/>
                </a:lnTo>
                <a:lnTo>
                  <a:pt x="65079" y="53770"/>
                </a:lnTo>
                <a:lnTo>
                  <a:pt x="47053" y="19583"/>
                </a:lnTo>
                <a:lnTo>
                  <a:pt x="6226" y="77"/>
                </a:lnTo>
                <a:lnTo>
                  <a:pt x="148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8" name="object 93"/>
          <p:cNvSpPr/>
          <p:nvPr/>
        </p:nvSpPr>
        <p:spPr>
          <a:xfrm>
            <a:off x="9159348" y="3243348"/>
            <a:ext cx="45085" cy="36195"/>
          </a:xfrm>
          <a:custGeom>
            <a:avLst/>
            <a:gdLst/>
            <a:ahLst/>
            <a:cxnLst/>
            <a:rect l="l" t="t" r="r" b="b"/>
            <a:pathLst>
              <a:path w="45084" h="36194">
                <a:moveTo>
                  <a:pt x="42904" y="13000"/>
                </a:moveTo>
                <a:lnTo>
                  <a:pt x="18160" y="13000"/>
                </a:lnTo>
                <a:lnTo>
                  <a:pt x="31026" y="16111"/>
                </a:lnTo>
                <a:lnTo>
                  <a:pt x="34975" y="22588"/>
                </a:lnTo>
                <a:lnTo>
                  <a:pt x="33032" y="30640"/>
                </a:lnTo>
                <a:lnTo>
                  <a:pt x="32334" y="32088"/>
                </a:lnTo>
                <a:lnTo>
                  <a:pt x="31407" y="33345"/>
                </a:lnTo>
                <a:lnTo>
                  <a:pt x="40881" y="35631"/>
                </a:lnTo>
                <a:lnTo>
                  <a:pt x="42608" y="33282"/>
                </a:lnTo>
                <a:lnTo>
                  <a:pt x="43916" y="30564"/>
                </a:lnTo>
                <a:lnTo>
                  <a:pt x="44653" y="27554"/>
                </a:lnTo>
                <a:lnTo>
                  <a:pt x="44989" y="18606"/>
                </a:lnTo>
                <a:lnTo>
                  <a:pt x="42904" y="13000"/>
                </a:lnTo>
                <a:close/>
              </a:path>
              <a:path w="45084" h="36194">
                <a:moveTo>
                  <a:pt x="19081" y="0"/>
                </a:moveTo>
                <a:lnTo>
                  <a:pt x="0" y="22982"/>
                </a:lnTo>
                <a:lnTo>
                  <a:pt x="469" y="25865"/>
                </a:lnTo>
                <a:lnTo>
                  <a:pt x="9944" y="28151"/>
                </a:lnTo>
                <a:lnTo>
                  <a:pt x="9690" y="26614"/>
                </a:lnTo>
                <a:lnTo>
                  <a:pt x="9728" y="25001"/>
                </a:lnTo>
                <a:lnTo>
                  <a:pt x="11683" y="16950"/>
                </a:lnTo>
                <a:lnTo>
                  <a:pt x="18160" y="13000"/>
                </a:lnTo>
                <a:lnTo>
                  <a:pt x="42904" y="13000"/>
                </a:lnTo>
                <a:lnTo>
                  <a:pt x="41975" y="10503"/>
                </a:lnTo>
                <a:lnTo>
                  <a:pt x="36143" y="4121"/>
                </a:lnTo>
                <a:lnTo>
                  <a:pt x="28028" y="338"/>
                </a:lnTo>
                <a:lnTo>
                  <a:pt x="19081"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39" name="object 94"/>
          <p:cNvSpPr/>
          <p:nvPr/>
        </p:nvSpPr>
        <p:spPr>
          <a:xfrm>
            <a:off x="9118683" y="2937680"/>
            <a:ext cx="27940" cy="52705"/>
          </a:xfrm>
          <a:custGeom>
            <a:avLst/>
            <a:gdLst/>
            <a:ahLst/>
            <a:cxnLst/>
            <a:rect l="l" t="t" r="r" b="b"/>
            <a:pathLst>
              <a:path w="27940" h="52705">
                <a:moveTo>
                  <a:pt x="19672" y="0"/>
                </a:moveTo>
                <a:lnTo>
                  <a:pt x="0" y="52336"/>
                </a:lnTo>
                <a:lnTo>
                  <a:pt x="9194" y="52336"/>
                </a:lnTo>
                <a:lnTo>
                  <a:pt x="27724" y="3022"/>
                </a:lnTo>
                <a:lnTo>
                  <a:pt x="19672"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0" name="object 95"/>
          <p:cNvSpPr/>
          <p:nvPr/>
        </p:nvSpPr>
        <p:spPr>
          <a:xfrm>
            <a:off x="9105106" y="2977959"/>
            <a:ext cx="33020" cy="12065"/>
          </a:xfrm>
          <a:custGeom>
            <a:avLst/>
            <a:gdLst/>
            <a:ahLst/>
            <a:cxnLst/>
            <a:rect l="l" t="t" r="r" b="b"/>
            <a:pathLst>
              <a:path w="33020" h="12064">
                <a:moveTo>
                  <a:pt x="15584" y="0"/>
                </a:moveTo>
                <a:lnTo>
                  <a:pt x="0" y="12070"/>
                </a:lnTo>
                <a:lnTo>
                  <a:pt x="32550" y="12070"/>
                </a:lnTo>
                <a:lnTo>
                  <a:pt x="31038" y="7193"/>
                </a:lnTo>
                <a:lnTo>
                  <a:pt x="27431" y="3015"/>
                </a:lnTo>
                <a:lnTo>
                  <a:pt x="22288" y="1085"/>
                </a:lnTo>
                <a:lnTo>
                  <a:pt x="15584"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1" name="object 96"/>
          <p:cNvSpPr/>
          <p:nvPr/>
        </p:nvSpPr>
        <p:spPr>
          <a:xfrm>
            <a:off x="9124914" y="2907512"/>
            <a:ext cx="43815" cy="43815"/>
          </a:xfrm>
          <a:custGeom>
            <a:avLst/>
            <a:gdLst/>
            <a:ahLst/>
            <a:cxnLst/>
            <a:rect l="l" t="t" r="r" b="b"/>
            <a:pathLst>
              <a:path w="43815" h="43814">
                <a:moveTo>
                  <a:pt x="20795" y="0"/>
                </a:moveTo>
                <a:lnTo>
                  <a:pt x="12713" y="1921"/>
                </a:lnTo>
                <a:lnTo>
                  <a:pt x="5940" y="6736"/>
                </a:lnTo>
                <a:lnTo>
                  <a:pt x="1375" y="14039"/>
                </a:lnTo>
                <a:lnTo>
                  <a:pt x="0" y="22540"/>
                </a:lnTo>
                <a:lnTo>
                  <a:pt x="1924" y="30625"/>
                </a:lnTo>
                <a:lnTo>
                  <a:pt x="6740" y="37395"/>
                </a:lnTo>
                <a:lnTo>
                  <a:pt x="14037" y="41953"/>
                </a:lnTo>
                <a:lnTo>
                  <a:pt x="22539" y="43331"/>
                </a:lnTo>
                <a:lnTo>
                  <a:pt x="30625" y="41409"/>
                </a:lnTo>
                <a:lnTo>
                  <a:pt x="37399" y="36594"/>
                </a:lnTo>
                <a:lnTo>
                  <a:pt x="41964" y="29291"/>
                </a:lnTo>
                <a:lnTo>
                  <a:pt x="43340" y="20790"/>
                </a:lnTo>
                <a:lnTo>
                  <a:pt x="41413" y="12705"/>
                </a:lnTo>
                <a:lnTo>
                  <a:pt x="36594" y="5935"/>
                </a:lnTo>
                <a:lnTo>
                  <a:pt x="29290" y="1377"/>
                </a:lnTo>
                <a:lnTo>
                  <a:pt x="2079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2" name="object 97"/>
          <p:cNvSpPr/>
          <p:nvPr/>
        </p:nvSpPr>
        <p:spPr>
          <a:xfrm>
            <a:off x="9153836" y="2917881"/>
            <a:ext cx="10160" cy="19685"/>
          </a:xfrm>
          <a:custGeom>
            <a:avLst/>
            <a:gdLst/>
            <a:ahLst/>
            <a:cxnLst/>
            <a:rect l="l" t="t" r="r" b="b"/>
            <a:pathLst>
              <a:path w="10159" h="19685">
                <a:moveTo>
                  <a:pt x="6515" y="0"/>
                </a:moveTo>
                <a:lnTo>
                  <a:pt x="1638" y="380"/>
                </a:lnTo>
                <a:lnTo>
                  <a:pt x="0" y="4762"/>
                </a:lnTo>
                <a:lnTo>
                  <a:pt x="825" y="15163"/>
                </a:lnTo>
                <a:lnTo>
                  <a:pt x="3149" y="19227"/>
                </a:lnTo>
                <a:lnTo>
                  <a:pt x="8026" y="18834"/>
                </a:lnTo>
                <a:lnTo>
                  <a:pt x="9664" y="14465"/>
                </a:lnTo>
                <a:lnTo>
                  <a:pt x="8826" y="4051"/>
                </a:lnTo>
                <a:lnTo>
                  <a:pt x="6515"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3" name="object 98"/>
          <p:cNvSpPr/>
          <p:nvPr/>
        </p:nvSpPr>
        <p:spPr>
          <a:xfrm>
            <a:off x="8989130" y="2937680"/>
            <a:ext cx="27940" cy="52705"/>
          </a:xfrm>
          <a:custGeom>
            <a:avLst/>
            <a:gdLst/>
            <a:ahLst/>
            <a:cxnLst/>
            <a:rect l="l" t="t" r="r" b="b"/>
            <a:pathLst>
              <a:path w="27940" h="52705">
                <a:moveTo>
                  <a:pt x="8051" y="0"/>
                </a:moveTo>
                <a:lnTo>
                  <a:pt x="0" y="3022"/>
                </a:lnTo>
                <a:lnTo>
                  <a:pt x="18529" y="52349"/>
                </a:lnTo>
                <a:lnTo>
                  <a:pt x="27724" y="52349"/>
                </a:lnTo>
                <a:lnTo>
                  <a:pt x="8051"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4" name="object 99"/>
          <p:cNvSpPr/>
          <p:nvPr/>
        </p:nvSpPr>
        <p:spPr>
          <a:xfrm>
            <a:off x="8997868" y="2977951"/>
            <a:ext cx="33020" cy="12065"/>
          </a:xfrm>
          <a:custGeom>
            <a:avLst/>
            <a:gdLst/>
            <a:ahLst/>
            <a:cxnLst/>
            <a:rect l="l" t="t" r="r" b="b"/>
            <a:pathLst>
              <a:path w="33020" h="12064">
                <a:moveTo>
                  <a:pt x="16965" y="0"/>
                </a:moveTo>
                <a:lnTo>
                  <a:pt x="10261" y="1079"/>
                </a:lnTo>
                <a:lnTo>
                  <a:pt x="5105" y="3010"/>
                </a:lnTo>
                <a:lnTo>
                  <a:pt x="1511" y="7188"/>
                </a:lnTo>
                <a:lnTo>
                  <a:pt x="0" y="12065"/>
                </a:lnTo>
                <a:lnTo>
                  <a:pt x="32550" y="12065"/>
                </a:lnTo>
                <a:lnTo>
                  <a:pt x="16965"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5" name="object 100"/>
          <p:cNvSpPr/>
          <p:nvPr/>
        </p:nvSpPr>
        <p:spPr>
          <a:xfrm>
            <a:off x="8967269" y="2907512"/>
            <a:ext cx="43815" cy="43815"/>
          </a:xfrm>
          <a:custGeom>
            <a:avLst/>
            <a:gdLst/>
            <a:ahLst/>
            <a:cxnLst/>
            <a:rect l="l" t="t" r="r" b="b"/>
            <a:pathLst>
              <a:path w="43815" h="43814">
                <a:moveTo>
                  <a:pt x="22544" y="0"/>
                </a:moveTo>
                <a:lnTo>
                  <a:pt x="14049" y="1377"/>
                </a:lnTo>
                <a:lnTo>
                  <a:pt x="6745" y="5935"/>
                </a:lnTo>
                <a:lnTo>
                  <a:pt x="1926" y="12705"/>
                </a:lnTo>
                <a:lnTo>
                  <a:pt x="0" y="20790"/>
                </a:lnTo>
                <a:lnTo>
                  <a:pt x="1375" y="29291"/>
                </a:lnTo>
                <a:lnTo>
                  <a:pt x="5940" y="36594"/>
                </a:lnTo>
                <a:lnTo>
                  <a:pt x="12714" y="41409"/>
                </a:lnTo>
                <a:lnTo>
                  <a:pt x="20801" y="43331"/>
                </a:lnTo>
                <a:lnTo>
                  <a:pt x="29302" y="41953"/>
                </a:lnTo>
                <a:lnTo>
                  <a:pt x="36599" y="37395"/>
                </a:lnTo>
                <a:lnTo>
                  <a:pt x="41415" y="30625"/>
                </a:lnTo>
                <a:lnTo>
                  <a:pt x="43340" y="22540"/>
                </a:lnTo>
                <a:lnTo>
                  <a:pt x="41964" y="14039"/>
                </a:lnTo>
                <a:lnTo>
                  <a:pt x="37399" y="6736"/>
                </a:lnTo>
                <a:lnTo>
                  <a:pt x="30626" y="1921"/>
                </a:lnTo>
                <a:lnTo>
                  <a:pt x="22544" y="0"/>
                </a:lnTo>
                <a:close/>
              </a:path>
            </a:pathLst>
          </a:custGeom>
          <a:solidFill>
            <a:srgbClr val="004E98"/>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6" name="object 101"/>
          <p:cNvSpPr/>
          <p:nvPr/>
        </p:nvSpPr>
        <p:spPr>
          <a:xfrm>
            <a:off x="8991822" y="2911454"/>
            <a:ext cx="15240" cy="18415"/>
          </a:xfrm>
          <a:custGeom>
            <a:avLst/>
            <a:gdLst/>
            <a:ahLst/>
            <a:cxnLst/>
            <a:rect l="l" t="t" r="r" b="b"/>
            <a:pathLst>
              <a:path w="15240" h="18414">
                <a:moveTo>
                  <a:pt x="4013" y="0"/>
                </a:moveTo>
                <a:lnTo>
                  <a:pt x="0" y="2806"/>
                </a:lnTo>
                <a:lnTo>
                  <a:pt x="800" y="7416"/>
                </a:lnTo>
                <a:lnTo>
                  <a:pt x="6781" y="15963"/>
                </a:lnTo>
                <a:lnTo>
                  <a:pt x="10820" y="18300"/>
                </a:lnTo>
                <a:lnTo>
                  <a:pt x="14833" y="15494"/>
                </a:lnTo>
                <a:lnTo>
                  <a:pt x="14033" y="10896"/>
                </a:lnTo>
                <a:lnTo>
                  <a:pt x="8064" y="2336"/>
                </a:lnTo>
                <a:lnTo>
                  <a:pt x="4013" y="0"/>
                </a:lnTo>
                <a:close/>
              </a:path>
            </a:pathLst>
          </a:custGeom>
          <a:solidFill>
            <a:srgbClr val="FFFFFF"/>
          </a:solidFill>
        </p:spPr>
        <p:txBody>
          <a:bodyPr wrap="square" lIns="0" tIns="0" rIns="0" bIns="0" rtlCol="0"/>
          <a:lstStyle/>
          <a:p>
            <a:endParaRPr sz="3600">
              <a:latin typeface="Meiryo UI" panose="020B0604030504040204" pitchFamily="50" charset="-128"/>
              <a:ea typeface="Meiryo UI" panose="020B0604030504040204" pitchFamily="50" charset="-128"/>
            </a:endParaRPr>
          </a:p>
        </p:txBody>
      </p:sp>
      <p:sp>
        <p:nvSpPr>
          <p:cNvPr id="147" name="object 103"/>
          <p:cNvSpPr txBox="1"/>
          <p:nvPr/>
        </p:nvSpPr>
        <p:spPr>
          <a:xfrm>
            <a:off x="2182511" y="1754053"/>
            <a:ext cx="933449" cy="215444"/>
          </a:xfrm>
          <a:prstGeom prst="rect">
            <a:avLst/>
          </a:prstGeom>
        </p:spPr>
        <p:txBody>
          <a:bodyPr vert="horz" wrap="square" lIns="0" tIns="0" rIns="0" bIns="0" rtlCol="0">
            <a:spAutoFit/>
          </a:bodyPr>
          <a:lstStyle/>
          <a:p>
            <a:pPr marL="12700">
              <a:lnSpc>
                <a:spcPct val="100000"/>
              </a:lnSpc>
            </a:pPr>
            <a:r>
              <a:rPr sz="1400" spc="10" dirty="0">
                <a:latin typeface="Meiryo UI" panose="020B0604030504040204" pitchFamily="50" charset="-128"/>
                <a:ea typeface="Meiryo UI" panose="020B0604030504040204" pitchFamily="50" charset="-128"/>
                <a:cs typeface="PMingLiU"/>
              </a:rPr>
              <a:t>機</a:t>
            </a:r>
            <a:r>
              <a:rPr sz="1400" spc="5" dirty="0">
                <a:latin typeface="Meiryo UI" panose="020B0604030504040204" pitchFamily="50" charset="-128"/>
                <a:ea typeface="Meiryo UI" panose="020B0604030504040204" pitchFamily="50" charset="-128"/>
                <a:cs typeface="PMingLiU"/>
              </a:rPr>
              <a:t>械</a:t>
            </a:r>
            <a:r>
              <a:rPr sz="1400" spc="10" dirty="0">
                <a:latin typeface="Meiryo UI" panose="020B0604030504040204" pitchFamily="50" charset="-128"/>
                <a:ea typeface="Meiryo UI" panose="020B0604030504040204" pitchFamily="50" charset="-128"/>
                <a:cs typeface="PMingLiU"/>
              </a:rPr>
              <a:t>学</a:t>
            </a:r>
            <a:r>
              <a:rPr sz="1400" dirty="0">
                <a:latin typeface="Meiryo UI" panose="020B0604030504040204" pitchFamily="50" charset="-128"/>
                <a:ea typeface="Meiryo UI" panose="020B0604030504040204" pitchFamily="50" charset="-128"/>
                <a:cs typeface="PMingLiU"/>
              </a:rPr>
              <a:t>習</a:t>
            </a:r>
          </a:p>
        </p:txBody>
      </p:sp>
      <p:sp>
        <p:nvSpPr>
          <p:cNvPr id="148" name="object 104"/>
          <p:cNvSpPr txBox="1"/>
          <p:nvPr/>
        </p:nvSpPr>
        <p:spPr>
          <a:xfrm>
            <a:off x="2205359" y="3999038"/>
            <a:ext cx="1120991" cy="215444"/>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PMingLiU"/>
              </a:rPr>
              <a:t>自</a:t>
            </a:r>
            <a:r>
              <a:rPr sz="1400" spc="15" dirty="0">
                <a:latin typeface="Meiryo UI" panose="020B0604030504040204" pitchFamily="50" charset="-128"/>
                <a:ea typeface="Meiryo UI" panose="020B0604030504040204" pitchFamily="50" charset="-128"/>
                <a:cs typeface="PMingLiU"/>
              </a:rPr>
              <a:t>然</a:t>
            </a:r>
            <a:r>
              <a:rPr sz="1400" spc="20" dirty="0">
                <a:latin typeface="Meiryo UI" panose="020B0604030504040204" pitchFamily="50" charset="-128"/>
                <a:ea typeface="Meiryo UI" panose="020B0604030504040204" pitchFamily="50" charset="-128"/>
                <a:cs typeface="PMingLiU"/>
              </a:rPr>
              <a:t>言語</a:t>
            </a:r>
            <a:r>
              <a:rPr sz="1400" spc="15" dirty="0">
                <a:latin typeface="Meiryo UI" panose="020B0604030504040204" pitchFamily="50" charset="-128"/>
                <a:ea typeface="Meiryo UI" panose="020B0604030504040204" pitchFamily="50" charset="-128"/>
                <a:cs typeface="PMingLiU"/>
              </a:rPr>
              <a:t>処</a:t>
            </a:r>
            <a:r>
              <a:rPr sz="1400" dirty="0">
                <a:latin typeface="Meiryo UI" panose="020B0604030504040204" pitchFamily="50" charset="-128"/>
                <a:ea typeface="Meiryo UI" panose="020B0604030504040204" pitchFamily="50" charset="-128"/>
                <a:cs typeface="PMingLiU"/>
              </a:rPr>
              <a:t>理</a:t>
            </a:r>
          </a:p>
        </p:txBody>
      </p:sp>
      <p:sp>
        <p:nvSpPr>
          <p:cNvPr id="149" name="object 105"/>
          <p:cNvSpPr txBox="1"/>
          <p:nvPr/>
        </p:nvSpPr>
        <p:spPr>
          <a:xfrm>
            <a:off x="644158" y="1924843"/>
            <a:ext cx="795257" cy="215444"/>
          </a:xfrm>
          <a:prstGeom prst="rect">
            <a:avLst/>
          </a:prstGeom>
        </p:spPr>
        <p:txBody>
          <a:bodyPr vert="horz" wrap="square" lIns="0" tIns="0" rIns="0" bIns="0" rtlCol="0">
            <a:spAutoFit/>
          </a:bodyPr>
          <a:lstStyle/>
          <a:p>
            <a:pPr marL="12700">
              <a:lnSpc>
                <a:spcPct val="100000"/>
              </a:lnSpc>
            </a:pPr>
            <a:r>
              <a:rPr sz="1400" spc="15" dirty="0">
                <a:latin typeface="Meiryo UI" panose="020B0604030504040204" pitchFamily="50" charset="-128"/>
                <a:ea typeface="Meiryo UI" panose="020B0604030504040204" pitchFamily="50" charset="-128"/>
                <a:cs typeface="PMingLiU"/>
              </a:rPr>
              <a:t>人</a:t>
            </a:r>
            <a:r>
              <a:rPr sz="1400" spc="10" dirty="0">
                <a:latin typeface="Meiryo UI" panose="020B0604030504040204" pitchFamily="50" charset="-128"/>
                <a:ea typeface="Meiryo UI" panose="020B0604030504040204" pitchFamily="50" charset="-128"/>
                <a:cs typeface="PMingLiU"/>
              </a:rPr>
              <a:t>工知</a:t>
            </a:r>
            <a:r>
              <a:rPr sz="1400" dirty="0">
                <a:latin typeface="Meiryo UI" panose="020B0604030504040204" pitchFamily="50" charset="-128"/>
                <a:ea typeface="Meiryo UI" panose="020B0604030504040204" pitchFamily="50" charset="-128"/>
                <a:cs typeface="PMingLiU"/>
              </a:rPr>
              <a:t>能</a:t>
            </a:r>
          </a:p>
        </p:txBody>
      </p:sp>
      <p:sp>
        <p:nvSpPr>
          <p:cNvPr id="150" name="object 106"/>
          <p:cNvSpPr txBox="1"/>
          <p:nvPr/>
        </p:nvSpPr>
        <p:spPr>
          <a:xfrm>
            <a:off x="1502052" y="2084869"/>
            <a:ext cx="1864127" cy="215444"/>
          </a:xfrm>
          <a:prstGeom prst="rect">
            <a:avLst/>
          </a:prstGeom>
        </p:spPr>
        <p:txBody>
          <a:bodyPr vert="horz" wrap="square" lIns="0" tIns="0" rIns="0" bIns="0" rtlCol="0">
            <a:spAutoFit/>
          </a:bodyPr>
          <a:lstStyle/>
          <a:p>
            <a:pPr marL="12700" marR="5080" indent="71755">
              <a:lnSpc>
                <a:spcPct val="100000"/>
              </a:lnSpc>
            </a:pPr>
            <a:r>
              <a:rPr sz="1400" spc="-30" dirty="0">
                <a:latin typeface="Meiryo UI" panose="020B0604030504040204" pitchFamily="50" charset="-128"/>
                <a:ea typeface="Meiryo UI" panose="020B0604030504040204" pitchFamily="50" charset="-128"/>
                <a:cs typeface="PMingLiU"/>
              </a:rPr>
              <a:t>ユビキタス  </a:t>
            </a:r>
            <a:r>
              <a:rPr sz="1400" spc="-45" dirty="0">
                <a:latin typeface="Meiryo UI" panose="020B0604030504040204" pitchFamily="50" charset="-128"/>
                <a:ea typeface="Meiryo UI" panose="020B0604030504040204" pitchFamily="50" charset="-128"/>
                <a:cs typeface="PMingLiU"/>
              </a:rPr>
              <a:t>ブ</a:t>
            </a:r>
            <a:r>
              <a:rPr sz="1400" spc="-25" dirty="0">
                <a:latin typeface="Meiryo UI" panose="020B0604030504040204" pitchFamily="50" charset="-128"/>
                <a:ea typeface="Meiryo UI" panose="020B0604030504040204" pitchFamily="50" charset="-128"/>
                <a:cs typeface="PMingLiU"/>
              </a:rPr>
              <a:t>ロ</a:t>
            </a:r>
            <a:r>
              <a:rPr sz="1400" spc="-75" dirty="0">
                <a:latin typeface="Meiryo UI" panose="020B0604030504040204" pitchFamily="50" charset="-128"/>
                <a:ea typeface="Meiryo UI" panose="020B0604030504040204" pitchFamily="50" charset="-128"/>
                <a:cs typeface="PMingLiU"/>
              </a:rPr>
              <a:t>ード</a:t>
            </a:r>
            <a:r>
              <a:rPr sz="1400" spc="-20" dirty="0">
                <a:latin typeface="Meiryo UI" panose="020B0604030504040204" pitchFamily="50" charset="-128"/>
                <a:ea typeface="Meiryo UI" panose="020B0604030504040204" pitchFamily="50" charset="-128"/>
                <a:cs typeface="PMingLiU"/>
              </a:rPr>
              <a:t>バ</a:t>
            </a:r>
            <a:r>
              <a:rPr sz="1400" spc="-7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ド</a:t>
            </a:r>
          </a:p>
        </p:txBody>
      </p:sp>
      <p:sp>
        <p:nvSpPr>
          <p:cNvPr id="151" name="object 107"/>
          <p:cNvSpPr txBox="1"/>
          <p:nvPr/>
        </p:nvSpPr>
        <p:spPr>
          <a:xfrm>
            <a:off x="3348692" y="1803766"/>
            <a:ext cx="1106833"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ブ</a:t>
            </a:r>
            <a:r>
              <a:rPr sz="1400" spc="-50" dirty="0">
                <a:latin typeface="Meiryo UI" panose="020B0604030504040204" pitchFamily="50" charset="-128"/>
                <a:ea typeface="Meiryo UI" panose="020B0604030504040204" pitchFamily="50" charset="-128"/>
                <a:cs typeface="PMingLiU"/>
              </a:rPr>
              <a:t>ロ</a:t>
            </a:r>
            <a:r>
              <a:rPr sz="1400" spc="-45" dirty="0">
                <a:latin typeface="Meiryo UI" panose="020B0604030504040204" pitchFamily="50" charset="-128"/>
                <a:ea typeface="Meiryo UI" panose="020B0604030504040204" pitchFamily="50" charset="-128"/>
                <a:cs typeface="PMingLiU"/>
              </a:rPr>
              <a:t>ッ</a:t>
            </a:r>
            <a:r>
              <a:rPr sz="1400" spc="-40" dirty="0">
                <a:latin typeface="Meiryo UI" panose="020B0604030504040204" pitchFamily="50" charset="-128"/>
                <a:ea typeface="Meiryo UI" panose="020B0604030504040204" pitchFamily="50" charset="-128"/>
                <a:cs typeface="PMingLiU"/>
              </a:rPr>
              <a:t>クチ</a:t>
            </a:r>
            <a:r>
              <a:rPr sz="1400" spc="-65" dirty="0">
                <a:latin typeface="Meiryo UI" panose="020B0604030504040204" pitchFamily="50" charset="-128"/>
                <a:ea typeface="Meiryo UI" panose="020B0604030504040204" pitchFamily="50" charset="-128"/>
                <a:cs typeface="PMingLiU"/>
              </a:rPr>
              <a:t>ェ</a:t>
            </a:r>
            <a:r>
              <a:rPr sz="1400" spc="-114" dirty="0">
                <a:latin typeface="Meiryo UI" panose="020B0604030504040204" pitchFamily="50" charset="-128"/>
                <a:ea typeface="Meiryo UI" panose="020B0604030504040204" pitchFamily="50" charset="-128"/>
                <a:cs typeface="PMingLiU"/>
              </a:rPr>
              <a:t>ー</a:t>
            </a:r>
            <a:r>
              <a:rPr sz="1400" dirty="0">
                <a:latin typeface="Meiryo UI" panose="020B0604030504040204" pitchFamily="50" charset="-128"/>
                <a:ea typeface="Meiryo UI" panose="020B0604030504040204" pitchFamily="50" charset="-128"/>
                <a:cs typeface="PMingLiU"/>
              </a:rPr>
              <a:t>ン</a:t>
            </a:r>
          </a:p>
        </p:txBody>
      </p:sp>
      <p:sp>
        <p:nvSpPr>
          <p:cNvPr id="152" name="object 108"/>
          <p:cNvSpPr txBox="1"/>
          <p:nvPr/>
        </p:nvSpPr>
        <p:spPr>
          <a:xfrm>
            <a:off x="766982" y="2930512"/>
            <a:ext cx="962747"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セ</a:t>
            </a:r>
            <a:r>
              <a:rPr sz="1400" spc="5" dirty="0">
                <a:latin typeface="Meiryo UI" panose="020B0604030504040204" pitchFamily="50" charset="-128"/>
                <a:ea typeface="Meiryo UI" panose="020B0604030504040204" pitchFamily="50" charset="-128"/>
                <a:cs typeface="PMingLiU"/>
              </a:rPr>
              <a:t>ン</a:t>
            </a:r>
            <a:r>
              <a:rPr sz="1400" spc="-30" dirty="0">
                <a:latin typeface="Meiryo UI" panose="020B0604030504040204" pitchFamily="50" charset="-128"/>
                <a:ea typeface="Meiryo UI" panose="020B0604030504040204" pitchFamily="50" charset="-128"/>
                <a:cs typeface="PMingLiU"/>
              </a:rPr>
              <a:t>サ</a:t>
            </a:r>
            <a:r>
              <a:rPr sz="1400" spc="-5" dirty="0">
                <a:latin typeface="Meiryo UI" panose="020B0604030504040204" pitchFamily="50" charset="-128"/>
                <a:ea typeface="Meiryo UI" panose="020B0604030504040204" pitchFamily="50" charset="-128"/>
                <a:cs typeface="PMingLiU"/>
              </a:rPr>
              <a:t>ー</a:t>
            </a:r>
            <a:r>
              <a:rPr sz="1400" spc="15" dirty="0">
                <a:latin typeface="Meiryo UI" panose="020B0604030504040204" pitchFamily="50" charset="-128"/>
                <a:ea typeface="Meiryo UI" panose="020B0604030504040204" pitchFamily="50" charset="-128"/>
                <a:cs typeface="PMingLiU"/>
              </a:rPr>
              <a:t>技</a:t>
            </a:r>
            <a:r>
              <a:rPr sz="1400" dirty="0">
                <a:latin typeface="Meiryo UI" panose="020B0604030504040204" pitchFamily="50" charset="-128"/>
                <a:ea typeface="Meiryo UI" panose="020B0604030504040204" pitchFamily="50" charset="-128"/>
                <a:cs typeface="PMingLiU"/>
              </a:rPr>
              <a:t>術</a:t>
            </a:r>
          </a:p>
        </p:txBody>
      </p:sp>
      <p:sp>
        <p:nvSpPr>
          <p:cNvPr id="153" name="object 109"/>
          <p:cNvSpPr txBox="1"/>
          <p:nvPr/>
        </p:nvSpPr>
        <p:spPr>
          <a:xfrm>
            <a:off x="4212790" y="2112283"/>
            <a:ext cx="819480" cy="215444"/>
          </a:xfrm>
          <a:prstGeom prst="rect">
            <a:avLst/>
          </a:prstGeom>
        </p:spPr>
        <p:txBody>
          <a:bodyPr vert="horz" wrap="square" lIns="0" tIns="0" rIns="0" bIns="0" rtlCol="0">
            <a:spAutoFit/>
          </a:bodyPr>
          <a:lstStyle/>
          <a:p>
            <a:pPr marL="12700">
              <a:lnSpc>
                <a:spcPct val="100000"/>
              </a:lnSpc>
            </a:pPr>
            <a:r>
              <a:rPr sz="1400" spc="-85" dirty="0">
                <a:latin typeface="Meiryo UI" panose="020B0604030504040204" pitchFamily="50" charset="-128"/>
                <a:ea typeface="Meiryo UI" panose="020B0604030504040204" pitchFamily="50" charset="-128"/>
                <a:cs typeface="PMingLiU"/>
              </a:rPr>
              <a:t>ビ</a:t>
            </a:r>
            <a:r>
              <a:rPr sz="1400" spc="-35" dirty="0">
                <a:latin typeface="Meiryo UI" panose="020B0604030504040204" pitchFamily="50" charset="-128"/>
                <a:ea typeface="Meiryo UI" panose="020B0604030504040204" pitchFamily="50" charset="-128"/>
                <a:cs typeface="PMingLiU"/>
              </a:rPr>
              <a:t>ッ</a:t>
            </a:r>
            <a:r>
              <a:rPr sz="1400" spc="-30" dirty="0">
                <a:latin typeface="Meiryo UI" panose="020B0604030504040204" pitchFamily="50" charset="-128"/>
                <a:ea typeface="Meiryo UI" panose="020B0604030504040204" pitchFamily="50" charset="-128"/>
                <a:cs typeface="PMingLiU"/>
              </a:rPr>
              <a:t>グ</a:t>
            </a:r>
            <a:r>
              <a:rPr sz="1400" spc="-10" dirty="0">
                <a:latin typeface="Meiryo UI" panose="020B0604030504040204" pitchFamily="50" charset="-128"/>
                <a:ea typeface="Meiryo UI" panose="020B0604030504040204" pitchFamily="50" charset="-128"/>
                <a:cs typeface="PMingLiU"/>
              </a:rPr>
              <a:t>デ</a:t>
            </a:r>
            <a:r>
              <a:rPr sz="1400" spc="-15" dirty="0">
                <a:latin typeface="Meiryo UI" panose="020B0604030504040204" pitchFamily="50" charset="-128"/>
                <a:ea typeface="Meiryo UI" panose="020B0604030504040204" pitchFamily="50" charset="-128"/>
                <a:cs typeface="PMingLiU"/>
              </a:rPr>
              <a:t>ー</a:t>
            </a:r>
            <a:r>
              <a:rPr sz="1400" dirty="0">
                <a:latin typeface="Meiryo UI" panose="020B0604030504040204" pitchFamily="50" charset="-128"/>
                <a:ea typeface="Meiryo UI" panose="020B0604030504040204" pitchFamily="50" charset="-128"/>
                <a:cs typeface="PMingLiU"/>
              </a:rPr>
              <a:t>タ</a:t>
            </a:r>
          </a:p>
        </p:txBody>
      </p:sp>
      <p:sp>
        <p:nvSpPr>
          <p:cNvPr id="154" name="object 110"/>
          <p:cNvSpPr txBox="1"/>
          <p:nvPr/>
        </p:nvSpPr>
        <p:spPr>
          <a:xfrm>
            <a:off x="2854671" y="2406749"/>
            <a:ext cx="665788"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アジ</a:t>
            </a:r>
            <a:r>
              <a:rPr sz="1400" spc="-40" dirty="0">
                <a:latin typeface="Meiryo UI" panose="020B0604030504040204" pitchFamily="50" charset="-128"/>
                <a:ea typeface="Meiryo UI" panose="020B0604030504040204" pitchFamily="50" charset="-128"/>
                <a:cs typeface="PMingLiU"/>
              </a:rPr>
              <a:t>ャ</a:t>
            </a:r>
            <a:r>
              <a:rPr sz="1400" spc="-80" dirty="0">
                <a:latin typeface="Meiryo UI" panose="020B0604030504040204" pitchFamily="50" charset="-128"/>
                <a:ea typeface="Meiryo UI" panose="020B0604030504040204" pitchFamily="50" charset="-128"/>
                <a:cs typeface="PMingLiU"/>
              </a:rPr>
              <a:t>イ</a:t>
            </a:r>
            <a:r>
              <a:rPr sz="1400" dirty="0">
                <a:latin typeface="Meiryo UI" panose="020B0604030504040204" pitchFamily="50" charset="-128"/>
                <a:ea typeface="Meiryo UI" panose="020B0604030504040204" pitchFamily="50" charset="-128"/>
                <a:cs typeface="PMingLiU"/>
              </a:rPr>
              <a:t>ル</a:t>
            </a:r>
          </a:p>
        </p:txBody>
      </p:sp>
      <p:sp>
        <p:nvSpPr>
          <p:cNvPr id="155" name="object 111"/>
          <p:cNvSpPr txBox="1"/>
          <p:nvPr/>
        </p:nvSpPr>
        <p:spPr>
          <a:xfrm>
            <a:off x="1751938" y="2507743"/>
            <a:ext cx="1025110" cy="215444"/>
          </a:xfrm>
          <a:prstGeom prst="rect">
            <a:avLst/>
          </a:prstGeom>
        </p:spPr>
        <p:txBody>
          <a:bodyPr vert="horz" wrap="square" lIns="0" tIns="0" rIns="0" bIns="0" rtlCol="0">
            <a:spAutoFit/>
          </a:bodyPr>
          <a:lstStyle/>
          <a:p>
            <a:pPr marL="12700">
              <a:lnSpc>
                <a:spcPct val="100000"/>
              </a:lnSpc>
            </a:pPr>
            <a:r>
              <a:rPr sz="1400" spc="-80" dirty="0">
                <a:latin typeface="Meiryo UI" panose="020B0604030504040204" pitchFamily="50" charset="-128"/>
                <a:ea typeface="Meiryo UI" panose="020B0604030504040204" pitchFamily="50" charset="-128"/>
                <a:cs typeface="PMingLiU"/>
              </a:rPr>
              <a:t>フ</a:t>
            </a:r>
            <a:r>
              <a:rPr sz="1400" spc="-114" dirty="0">
                <a:latin typeface="Meiryo UI" panose="020B0604030504040204" pitchFamily="50" charset="-128"/>
                <a:ea typeface="Meiryo UI" panose="020B0604030504040204" pitchFamily="50" charset="-128"/>
                <a:cs typeface="PMingLiU"/>
              </a:rPr>
              <a:t>ィ</a:t>
            </a:r>
            <a:r>
              <a:rPr sz="1400" spc="-10" dirty="0">
                <a:latin typeface="Meiryo UI" panose="020B0604030504040204" pitchFamily="50" charset="-128"/>
                <a:ea typeface="Meiryo UI" panose="020B0604030504040204" pitchFamily="50" charset="-128"/>
                <a:cs typeface="PMingLiU"/>
              </a:rPr>
              <a:t>ン</a:t>
            </a:r>
            <a:r>
              <a:rPr sz="1400" spc="-35" dirty="0">
                <a:latin typeface="Meiryo UI" panose="020B0604030504040204" pitchFamily="50" charset="-128"/>
                <a:ea typeface="Meiryo UI" panose="020B0604030504040204" pitchFamily="50" charset="-128"/>
                <a:cs typeface="PMingLiU"/>
              </a:rPr>
              <a:t>テ</a:t>
            </a:r>
            <a:r>
              <a:rPr sz="1400" spc="-45" dirty="0">
                <a:latin typeface="Meiryo UI" panose="020B0604030504040204" pitchFamily="50" charset="-128"/>
                <a:ea typeface="Meiryo UI" panose="020B0604030504040204" pitchFamily="50" charset="-128"/>
                <a:cs typeface="PMingLiU"/>
              </a:rPr>
              <a:t>ッ</a:t>
            </a:r>
            <a:r>
              <a:rPr sz="1400" dirty="0">
                <a:latin typeface="Meiryo UI" panose="020B0604030504040204" pitchFamily="50" charset="-128"/>
                <a:ea typeface="Meiryo UI" panose="020B0604030504040204" pitchFamily="50" charset="-128"/>
                <a:cs typeface="PMingLiU"/>
              </a:rPr>
              <a:t>ク</a:t>
            </a:r>
          </a:p>
        </p:txBody>
      </p:sp>
      <p:sp>
        <p:nvSpPr>
          <p:cNvPr id="156" name="object 112"/>
          <p:cNvSpPr txBox="1"/>
          <p:nvPr/>
        </p:nvSpPr>
        <p:spPr>
          <a:xfrm>
            <a:off x="2435507" y="4366288"/>
            <a:ext cx="1223758" cy="215444"/>
          </a:xfrm>
          <a:prstGeom prst="rect">
            <a:avLst/>
          </a:prstGeom>
        </p:spPr>
        <p:txBody>
          <a:bodyPr vert="horz" wrap="square" lIns="0" tIns="0" rIns="0" bIns="0" rtlCol="0">
            <a:spAutoFit/>
          </a:bodyPr>
          <a:lstStyle/>
          <a:p>
            <a:pPr marL="12700">
              <a:lnSpc>
                <a:spcPct val="100000"/>
              </a:lnSpc>
            </a:pPr>
            <a:r>
              <a:rPr sz="1400" spc="70" dirty="0">
                <a:latin typeface="Meiryo UI" panose="020B0604030504040204" pitchFamily="50" charset="-128"/>
                <a:ea typeface="Meiryo UI" panose="020B0604030504040204" pitchFamily="50" charset="-128"/>
                <a:cs typeface="Calibri"/>
              </a:rPr>
              <a:t>G</a:t>
            </a:r>
            <a:r>
              <a:rPr sz="1400" spc="75" dirty="0">
                <a:latin typeface="Meiryo UI" panose="020B0604030504040204" pitchFamily="50" charset="-128"/>
                <a:ea typeface="Meiryo UI" panose="020B0604030504040204" pitchFamily="50" charset="-128"/>
                <a:cs typeface="Calibri"/>
              </a:rPr>
              <a:t>P</a:t>
            </a:r>
            <a:r>
              <a:rPr sz="1400" spc="110" dirty="0">
                <a:latin typeface="Meiryo UI" panose="020B0604030504040204" pitchFamily="50" charset="-128"/>
                <a:ea typeface="Meiryo UI" panose="020B0604030504040204" pitchFamily="50" charset="-128"/>
                <a:cs typeface="Calibri"/>
              </a:rPr>
              <a:t>S</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QZSS</a:t>
            </a:r>
            <a:endParaRPr sz="1400" dirty="0">
              <a:latin typeface="Meiryo UI" panose="020B0604030504040204" pitchFamily="50" charset="-128"/>
              <a:ea typeface="Meiryo UI" panose="020B0604030504040204" pitchFamily="50" charset="-128"/>
              <a:cs typeface="Calibri"/>
            </a:endParaRPr>
          </a:p>
        </p:txBody>
      </p:sp>
      <p:sp>
        <p:nvSpPr>
          <p:cNvPr id="157" name="object 113"/>
          <p:cNvSpPr txBox="1"/>
          <p:nvPr/>
        </p:nvSpPr>
        <p:spPr>
          <a:xfrm>
            <a:off x="3707111" y="2383384"/>
            <a:ext cx="829850" cy="215444"/>
          </a:xfrm>
          <a:prstGeom prst="rect">
            <a:avLst/>
          </a:prstGeom>
        </p:spPr>
        <p:txBody>
          <a:bodyPr vert="horz" wrap="square" lIns="0" tIns="0" rIns="0" bIns="0" rtlCol="0">
            <a:spAutoFit/>
          </a:bodyPr>
          <a:lstStyle/>
          <a:p>
            <a:pPr marL="12700">
              <a:lnSpc>
                <a:spcPct val="100000"/>
              </a:lnSpc>
            </a:pPr>
            <a:r>
              <a:rPr sz="1400" spc="5" dirty="0">
                <a:latin typeface="Meiryo UI" panose="020B0604030504040204" pitchFamily="50" charset="-128"/>
                <a:ea typeface="Meiryo UI" panose="020B0604030504040204" pitchFamily="50" charset="-128"/>
                <a:cs typeface="PMingLiU"/>
              </a:rPr>
              <a:t>予</a:t>
            </a:r>
            <a:r>
              <a:rPr sz="1400" spc="15" dirty="0">
                <a:latin typeface="Meiryo UI" panose="020B0604030504040204" pitchFamily="50" charset="-128"/>
                <a:ea typeface="Meiryo UI" panose="020B0604030504040204" pitchFamily="50" charset="-128"/>
                <a:cs typeface="PMingLiU"/>
              </a:rPr>
              <a:t>測</a:t>
            </a:r>
            <a:r>
              <a:rPr sz="1400" spc="-5" dirty="0">
                <a:latin typeface="Meiryo UI" panose="020B0604030504040204" pitchFamily="50" charset="-128"/>
                <a:ea typeface="Meiryo UI" panose="020B0604030504040204" pitchFamily="50" charset="-128"/>
                <a:cs typeface="PMingLiU"/>
              </a:rPr>
              <a:t>分</a:t>
            </a:r>
            <a:r>
              <a:rPr sz="1400" dirty="0">
                <a:latin typeface="Meiryo UI" panose="020B0604030504040204" pitchFamily="50" charset="-128"/>
                <a:ea typeface="Meiryo UI" panose="020B0604030504040204" pitchFamily="50" charset="-128"/>
                <a:cs typeface="PMingLiU"/>
              </a:rPr>
              <a:t>析</a:t>
            </a:r>
          </a:p>
        </p:txBody>
      </p:sp>
      <p:sp>
        <p:nvSpPr>
          <p:cNvPr id="158" name="object 114"/>
          <p:cNvSpPr txBox="1"/>
          <p:nvPr/>
        </p:nvSpPr>
        <p:spPr>
          <a:xfrm>
            <a:off x="5636279" y="2361595"/>
            <a:ext cx="307340" cy="169277"/>
          </a:xfrm>
          <a:prstGeom prst="rect">
            <a:avLst/>
          </a:prstGeom>
        </p:spPr>
        <p:txBody>
          <a:bodyPr vert="horz" wrap="square" lIns="0" tIns="0" rIns="0" bIns="0" rtlCol="0">
            <a:spAutoFit/>
          </a:bodyPr>
          <a:lstStyle/>
          <a:p>
            <a:pPr marL="12700">
              <a:lnSpc>
                <a:spcPct val="100000"/>
              </a:lnSpc>
              <a:tabLst>
                <a:tab pos="294005" algn="l"/>
              </a:tabLst>
            </a:pPr>
            <a:r>
              <a:rPr sz="1100" u="heavy" dirty="0">
                <a:latin typeface="Meiryo UI" panose="020B0604030504040204" pitchFamily="50" charset="-128"/>
                <a:ea typeface="Meiryo UI" panose="020B0604030504040204" pitchFamily="50" charset="-128"/>
                <a:cs typeface="Times New Roman"/>
              </a:rPr>
              <a:t> 	</a:t>
            </a:r>
            <a:endParaRPr sz="1100" dirty="0">
              <a:latin typeface="Meiryo UI" panose="020B0604030504040204" pitchFamily="50" charset="-128"/>
              <a:ea typeface="Meiryo UI" panose="020B0604030504040204" pitchFamily="50" charset="-128"/>
              <a:cs typeface="Times New Roman"/>
            </a:endParaRPr>
          </a:p>
        </p:txBody>
      </p:sp>
      <p:sp>
        <p:nvSpPr>
          <p:cNvPr id="159" name="object 115"/>
          <p:cNvSpPr txBox="1"/>
          <p:nvPr/>
        </p:nvSpPr>
        <p:spPr>
          <a:xfrm>
            <a:off x="2250707" y="2880007"/>
            <a:ext cx="1363175" cy="215444"/>
          </a:xfrm>
          <a:prstGeom prst="rect">
            <a:avLst/>
          </a:prstGeom>
        </p:spPr>
        <p:txBody>
          <a:bodyPr vert="horz" wrap="square" lIns="0" tIns="0" rIns="0" bIns="0" rtlCol="0">
            <a:spAutoFit/>
          </a:bodyPr>
          <a:lstStyle/>
          <a:p>
            <a:pPr marL="12700">
              <a:lnSpc>
                <a:spcPct val="100000"/>
              </a:lnSpc>
              <a:spcBef>
                <a:spcPts val="5"/>
              </a:spcBef>
            </a:pPr>
            <a:r>
              <a:rPr sz="1400" spc="-50" dirty="0" err="1">
                <a:latin typeface="Meiryo UI" panose="020B0604030504040204" pitchFamily="50" charset="-128"/>
                <a:ea typeface="Meiryo UI" panose="020B0604030504040204" pitchFamily="50" charset="-128"/>
                <a:cs typeface="PMingLiU"/>
              </a:rPr>
              <a:t>スマートデバイス</a:t>
            </a:r>
            <a:endParaRPr sz="1400" dirty="0">
              <a:latin typeface="Meiryo UI" panose="020B0604030504040204" pitchFamily="50" charset="-128"/>
              <a:ea typeface="Meiryo UI" panose="020B0604030504040204" pitchFamily="50" charset="-128"/>
              <a:cs typeface="PMingLiU"/>
            </a:endParaRPr>
          </a:p>
        </p:txBody>
      </p:sp>
      <p:sp>
        <p:nvSpPr>
          <p:cNvPr id="161" name="object 117"/>
          <p:cNvSpPr txBox="1"/>
          <p:nvPr/>
        </p:nvSpPr>
        <p:spPr>
          <a:xfrm>
            <a:off x="2081917" y="4773579"/>
            <a:ext cx="1374699" cy="215444"/>
          </a:xfrm>
          <a:prstGeom prst="rect">
            <a:avLst/>
          </a:prstGeom>
        </p:spPr>
        <p:txBody>
          <a:bodyPr vert="horz" wrap="square" lIns="0" tIns="0" rIns="0" bIns="0" rtlCol="0">
            <a:spAutoFit/>
          </a:bodyPr>
          <a:lstStyle/>
          <a:p>
            <a:pPr marL="12700">
              <a:lnSpc>
                <a:spcPct val="100000"/>
              </a:lnSpc>
            </a:pPr>
            <a:r>
              <a:rPr sz="1400" spc="15" dirty="0">
                <a:latin typeface="Meiryo UI" panose="020B0604030504040204" pitchFamily="50" charset="-128"/>
                <a:ea typeface="Meiryo UI" panose="020B0604030504040204" pitchFamily="50" charset="-128"/>
                <a:cs typeface="PMingLiU"/>
              </a:rPr>
              <a:t>動</a:t>
            </a:r>
            <a:r>
              <a:rPr sz="1400" spc="25" dirty="0">
                <a:latin typeface="Meiryo UI" panose="020B0604030504040204" pitchFamily="50" charset="-128"/>
                <a:ea typeface="Meiryo UI" panose="020B0604030504040204" pitchFamily="50" charset="-128"/>
                <a:cs typeface="PMingLiU"/>
              </a:rPr>
              <a:t>機</a:t>
            </a:r>
            <a:r>
              <a:rPr sz="1400" spc="-10" dirty="0">
                <a:latin typeface="Meiryo UI" panose="020B0604030504040204" pitchFamily="50" charset="-128"/>
                <a:ea typeface="Meiryo UI" panose="020B0604030504040204" pitchFamily="50" charset="-128"/>
                <a:cs typeface="PMingLiU"/>
              </a:rPr>
              <a:t>付け</a:t>
            </a:r>
            <a:r>
              <a:rPr sz="1400" spc="5" dirty="0">
                <a:latin typeface="Meiryo UI" panose="020B0604030504040204" pitchFamily="50" charset="-128"/>
                <a:ea typeface="Meiryo UI" panose="020B0604030504040204" pitchFamily="50" charset="-128"/>
                <a:cs typeface="PMingLiU"/>
              </a:rPr>
              <a:t>デ</a:t>
            </a:r>
            <a:r>
              <a:rPr sz="1400" spc="-40" dirty="0">
                <a:latin typeface="Meiryo UI" panose="020B0604030504040204" pitchFamily="50" charset="-128"/>
                <a:ea typeface="Meiryo UI" panose="020B0604030504040204" pitchFamily="50" charset="-128"/>
                <a:cs typeface="PMingLiU"/>
              </a:rPr>
              <a:t>ザ</a:t>
            </a:r>
            <a:r>
              <a:rPr sz="1400" spc="-55" dirty="0">
                <a:latin typeface="Meiryo UI" panose="020B0604030504040204" pitchFamily="50" charset="-128"/>
                <a:ea typeface="Meiryo UI" panose="020B0604030504040204" pitchFamily="50" charset="-128"/>
                <a:cs typeface="PMingLiU"/>
              </a:rPr>
              <a:t>イ</a:t>
            </a:r>
            <a:r>
              <a:rPr sz="1400" dirty="0">
                <a:latin typeface="Meiryo UI" panose="020B0604030504040204" pitchFamily="50" charset="-128"/>
                <a:ea typeface="Meiryo UI" panose="020B0604030504040204" pitchFamily="50" charset="-128"/>
                <a:cs typeface="PMingLiU"/>
              </a:rPr>
              <a:t>ン</a:t>
            </a:r>
          </a:p>
        </p:txBody>
      </p:sp>
      <p:sp>
        <p:nvSpPr>
          <p:cNvPr id="162" name="object 118"/>
          <p:cNvSpPr txBox="1"/>
          <p:nvPr/>
        </p:nvSpPr>
        <p:spPr>
          <a:xfrm>
            <a:off x="533236" y="5612845"/>
            <a:ext cx="1481398" cy="215444"/>
          </a:xfrm>
          <a:prstGeom prst="rect">
            <a:avLst/>
          </a:prstGeom>
        </p:spPr>
        <p:txBody>
          <a:bodyPr vert="horz" wrap="square" lIns="0" tIns="0" rIns="0" bIns="0" rtlCol="0">
            <a:spAutoFit/>
          </a:bodyPr>
          <a:lstStyle/>
          <a:p>
            <a:pPr marL="12700">
              <a:lnSpc>
                <a:spcPct val="100000"/>
              </a:lnSpc>
            </a:pPr>
            <a:r>
              <a:rPr sz="1400" spc="-35" dirty="0">
                <a:latin typeface="Meiryo UI" panose="020B0604030504040204" pitchFamily="50" charset="-128"/>
                <a:ea typeface="Meiryo UI" panose="020B0604030504040204" pitchFamily="50" charset="-128"/>
                <a:cs typeface="PMingLiU"/>
              </a:rPr>
              <a:t>ゲ</a:t>
            </a:r>
            <a:r>
              <a:rPr sz="1400" spc="-50" dirty="0">
                <a:latin typeface="Meiryo UI" panose="020B0604030504040204" pitchFamily="50" charset="-128"/>
                <a:ea typeface="Meiryo UI" panose="020B0604030504040204" pitchFamily="50" charset="-128"/>
                <a:cs typeface="PMingLiU"/>
              </a:rPr>
              <a:t>ー</a:t>
            </a:r>
            <a:r>
              <a:rPr sz="1400" spc="-55" dirty="0">
                <a:latin typeface="Meiryo UI" panose="020B0604030504040204" pitchFamily="50" charset="-128"/>
                <a:ea typeface="Meiryo UI" panose="020B0604030504040204" pitchFamily="50" charset="-128"/>
                <a:cs typeface="PMingLiU"/>
              </a:rPr>
              <a:t>ミ</a:t>
            </a:r>
            <a:r>
              <a:rPr sz="1400" spc="-80" dirty="0">
                <a:latin typeface="Meiryo UI" panose="020B0604030504040204" pitchFamily="50" charset="-128"/>
                <a:ea typeface="Meiryo UI" panose="020B0604030504040204" pitchFamily="50" charset="-128"/>
                <a:cs typeface="PMingLiU"/>
              </a:rPr>
              <a:t>フ</a:t>
            </a:r>
            <a:r>
              <a:rPr sz="1400" spc="-90" dirty="0">
                <a:latin typeface="Meiryo UI" panose="020B0604030504040204" pitchFamily="50" charset="-128"/>
                <a:ea typeface="Meiryo UI" panose="020B0604030504040204" pitchFamily="50" charset="-128"/>
                <a:cs typeface="PMingLiU"/>
              </a:rPr>
              <a:t>ィ</a:t>
            </a:r>
            <a:r>
              <a:rPr sz="1400" spc="-35" dirty="0">
                <a:latin typeface="Meiryo UI" panose="020B0604030504040204" pitchFamily="50" charset="-128"/>
                <a:ea typeface="Meiryo UI" panose="020B0604030504040204" pitchFamily="50" charset="-128"/>
                <a:cs typeface="PMingLiU"/>
              </a:rPr>
              <a:t>ケー</a:t>
            </a:r>
            <a:r>
              <a:rPr sz="1400" spc="-50" dirty="0">
                <a:latin typeface="Meiryo UI" panose="020B0604030504040204" pitchFamily="50" charset="-128"/>
                <a:ea typeface="Meiryo UI" panose="020B0604030504040204" pitchFamily="50" charset="-128"/>
                <a:cs typeface="PMingLiU"/>
              </a:rPr>
              <a:t>シ</a:t>
            </a:r>
            <a:r>
              <a:rPr sz="1400" spc="-65" dirty="0">
                <a:latin typeface="Meiryo UI" panose="020B0604030504040204" pitchFamily="50" charset="-128"/>
                <a:ea typeface="Meiryo UI" panose="020B0604030504040204" pitchFamily="50" charset="-128"/>
                <a:cs typeface="PMingLiU"/>
              </a:rPr>
              <a:t>ョ</a:t>
            </a:r>
            <a:r>
              <a:rPr sz="1400" dirty="0">
                <a:latin typeface="Meiryo UI" panose="020B0604030504040204" pitchFamily="50" charset="-128"/>
                <a:ea typeface="Meiryo UI" panose="020B0604030504040204" pitchFamily="50" charset="-128"/>
                <a:cs typeface="PMingLiU"/>
              </a:rPr>
              <a:t>ン</a:t>
            </a:r>
          </a:p>
        </p:txBody>
      </p:sp>
      <p:sp>
        <p:nvSpPr>
          <p:cNvPr id="163" name="object 119"/>
          <p:cNvSpPr txBox="1"/>
          <p:nvPr/>
        </p:nvSpPr>
        <p:spPr>
          <a:xfrm>
            <a:off x="3617242" y="5027816"/>
            <a:ext cx="1223758" cy="215444"/>
          </a:xfrm>
          <a:prstGeom prst="rect">
            <a:avLst/>
          </a:prstGeom>
        </p:spPr>
        <p:txBody>
          <a:bodyPr vert="horz" wrap="square" lIns="0" tIns="0" rIns="0" bIns="0" rtlCol="0">
            <a:spAutoFit/>
          </a:bodyPr>
          <a:lstStyle/>
          <a:p>
            <a:pPr marL="12700">
              <a:lnSpc>
                <a:spcPct val="100000"/>
              </a:lnSpc>
            </a:pPr>
            <a:r>
              <a:rPr sz="1400" spc="-50" dirty="0">
                <a:latin typeface="Meiryo UI" panose="020B0604030504040204" pitchFamily="50" charset="-128"/>
                <a:ea typeface="Meiryo UI" panose="020B0604030504040204" pitchFamily="50" charset="-128"/>
                <a:cs typeface="PMingLiU"/>
              </a:rPr>
              <a:t>クラウドストレージ</a:t>
            </a:r>
            <a:endParaRPr sz="1400" dirty="0">
              <a:latin typeface="Meiryo UI" panose="020B0604030504040204" pitchFamily="50" charset="-128"/>
              <a:ea typeface="Meiryo UI" panose="020B0604030504040204" pitchFamily="50" charset="-128"/>
              <a:cs typeface="PMingLiU"/>
            </a:endParaRPr>
          </a:p>
        </p:txBody>
      </p:sp>
      <p:sp>
        <p:nvSpPr>
          <p:cNvPr id="164" name="object 120"/>
          <p:cNvSpPr txBox="1"/>
          <p:nvPr/>
        </p:nvSpPr>
        <p:spPr>
          <a:xfrm>
            <a:off x="3753455" y="5581622"/>
            <a:ext cx="1226680" cy="215444"/>
          </a:xfrm>
          <a:prstGeom prst="rect">
            <a:avLst/>
          </a:prstGeom>
        </p:spPr>
        <p:txBody>
          <a:bodyPr vert="horz" wrap="square" lIns="0" tIns="0" rIns="0" bIns="0" rtlCol="0">
            <a:spAutoFit/>
          </a:bodyPr>
          <a:lstStyle/>
          <a:p>
            <a:pPr marL="12700">
              <a:lnSpc>
                <a:spcPct val="100000"/>
              </a:lnSpc>
            </a:pPr>
            <a:r>
              <a:rPr sz="1400" spc="-65" dirty="0">
                <a:latin typeface="Meiryo UI" panose="020B0604030504040204" pitchFamily="50" charset="-128"/>
                <a:ea typeface="Meiryo UI" panose="020B0604030504040204" pitchFamily="50" charset="-128"/>
                <a:cs typeface="PMingLiU"/>
              </a:rPr>
              <a:t>ソーシャルメディア</a:t>
            </a:r>
            <a:endParaRPr sz="1400" dirty="0">
              <a:latin typeface="Meiryo UI" panose="020B0604030504040204" pitchFamily="50" charset="-128"/>
              <a:ea typeface="Meiryo UI" panose="020B0604030504040204" pitchFamily="50" charset="-128"/>
              <a:cs typeface="PMingLiU"/>
            </a:endParaRPr>
          </a:p>
        </p:txBody>
      </p:sp>
      <p:sp>
        <p:nvSpPr>
          <p:cNvPr id="165" name="object 121"/>
          <p:cNvSpPr txBox="1"/>
          <p:nvPr/>
        </p:nvSpPr>
        <p:spPr>
          <a:xfrm>
            <a:off x="1451883" y="5244377"/>
            <a:ext cx="2088778" cy="215444"/>
          </a:xfrm>
          <a:prstGeom prst="rect">
            <a:avLst/>
          </a:prstGeom>
        </p:spPr>
        <p:txBody>
          <a:bodyPr vert="horz" wrap="square" lIns="0" tIns="0" rIns="0" bIns="0" rtlCol="0">
            <a:spAutoFit/>
          </a:bodyPr>
          <a:lstStyle/>
          <a:p>
            <a:pPr marL="12700" marR="5080" indent="191770">
              <a:lnSpc>
                <a:spcPct val="100000"/>
              </a:lnSpc>
            </a:pPr>
            <a:r>
              <a:rPr sz="1400" spc="-45" dirty="0">
                <a:latin typeface="Meiryo UI" panose="020B0604030504040204" pitchFamily="50" charset="-128"/>
                <a:ea typeface="Meiryo UI" panose="020B0604030504040204" pitchFamily="50" charset="-128"/>
                <a:cs typeface="PMingLiU"/>
              </a:rPr>
              <a:t>クラウド  コ</a:t>
            </a:r>
            <a:r>
              <a:rPr sz="1400" spc="-35" dirty="0">
                <a:latin typeface="Meiryo UI" panose="020B0604030504040204" pitchFamily="50" charset="-128"/>
                <a:ea typeface="Meiryo UI" panose="020B0604030504040204" pitchFamily="50" charset="-128"/>
                <a:cs typeface="PMingLiU"/>
              </a:rPr>
              <a:t>ン</a:t>
            </a:r>
            <a:r>
              <a:rPr sz="1400" spc="-50" dirty="0">
                <a:latin typeface="Meiryo UI" panose="020B0604030504040204" pitchFamily="50" charset="-128"/>
                <a:ea typeface="Meiryo UI" panose="020B0604030504040204" pitchFamily="50" charset="-128"/>
                <a:cs typeface="PMingLiU"/>
              </a:rPr>
              <a:t>ピ</a:t>
            </a:r>
            <a:r>
              <a:rPr sz="1400" spc="-65" dirty="0">
                <a:latin typeface="Meiryo UI" panose="020B0604030504040204" pitchFamily="50" charset="-128"/>
                <a:ea typeface="Meiryo UI" panose="020B0604030504040204" pitchFamily="50" charset="-128"/>
                <a:cs typeface="PMingLiU"/>
              </a:rPr>
              <a:t>ュ</a:t>
            </a:r>
            <a:r>
              <a:rPr sz="1400" spc="-10" dirty="0">
                <a:latin typeface="Meiryo UI" panose="020B0604030504040204" pitchFamily="50" charset="-128"/>
                <a:ea typeface="Meiryo UI" panose="020B0604030504040204" pitchFamily="50" charset="-128"/>
                <a:cs typeface="PMingLiU"/>
              </a:rPr>
              <a:t>ー</a:t>
            </a:r>
            <a:r>
              <a:rPr sz="1400" spc="-55" dirty="0">
                <a:latin typeface="Meiryo UI" panose="020B0604030504040204" pitchFamily="50" charset="-128"/>
                <a:ea typeface="Meiryo UI" panose="020B0604030504040204" pitchFamily="50" charset="-128"/>
                <a:cs typeface="PMingLiU"/>
              </a:rPr>
              <a:t>テ</a:t>
            </a:r>
            <a:r>
              <a:rPr sz="1400" spc="-114" dirty="0">
                <a:latin typeface="Meiryo UI" panose="020B0604030504040204" pitchFamily="50" charset="-128"/>
                <a:ea typeface="Meiryo UI" panose="020B0604030504040204" pitchFamily="50" charset="-128"/>
                <a:cs typeface="PMingLiU"/>
              </a:rPr>
              <a:t>ィ</a:t>
            </a:r>
            <a:r>
              <a:rPr sz="1400" spc="-2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グ</a:t>
            </a:r>
          </a:p>
        </p:txBody>
      </p:sp>
      <p:sp>
        <p:nvSpPr>
          <p:cNvPr id="166" name="object 122"/>
          <p:cNvSpPr txBox="1"/>
          <p:nvPr/>
        </p:nvSpPr>
        <p:spPr>
          <a:xfrm>
            <a:off x="2220368" y="5612845"/>
            <a:ext cx="1486743" cy="215444"/>
          </a:xfrm>
          <a:prstGeom prst="rect">
            <a:avLst/>
          </a:prstGeom>
        </p:spPr>
        <p:txBody>
          <a:bodyPr vert="horz" wrap="square" lIns="0" tIns="0" rIns="0" bIns="0" rtlCol="0">
            <a:spAutoFit/>
          </a:bodyPr>
          <a:lstStyle/>
          <a:p>
            <a:pPr marL="12700">
              <a:lnSpc>
                <a:spcPct val="100000"/>
              </a:lnSpc>
            </a:pPr>
            <a:r>
              <a:rPr sz="1400" spc="-45" dirty="0">
                <a:latin typeface="Meiryo UI" panose="020B0604030504040204" pitchFamily="50" charset="-128"/>
                <a:ea typeface="Meiryo UI" panose="020B0604030504040204" pitchFamily="50" charset="-128"/>
                <a:cs typeface="PMingLiU"/>
              </a:rPr>
              <a:t>ク</a:t>
            </a:r>
            <a:r>
              <a:rPr sz="1400" spc="-35" dirty="0">
                <a:latin typeface="Meiryo UI" panose="020B0604030504040204" pitchFamily="50" charset="-128"/>
                <a:ea typeface="Meiryo UI" panose="020B0604030504040204" pitchFamily="50" charset="-128"/>
                <a:cs typeface="PMingLiU"/>
              </a:rPr>
              <a:t>ラ</a:t>
            </a:r>
            <a:r>
              <a:rPr sz="1400" spc="-85" dirty="0">
                <a:latin typeface="Meiryo UI" panose="020B0604030504040204" pitchFamily="50" charset="-128"/>
                <a:ea typeface="Meiryo UI" panose="020B0604030504040204" pitchFamily="50" charset="-128"/>
                <a:cs typeface="PMingLiU"/>
              </a:rPr>
              <a:t>ウ</a:t>
            </a:r>
            <a:r>
              <a:rPr sz="1400" spc="-45" dirty="0">
                <a:latin typeface="Meiryo UI" panose="020B0604030504040204" pitchFamily="50" charset="-128"/>
                <a:ea typeface="Meiryo UI" panose="020B0604030504040204" pitchFamily="50" charset="-128"/>
                <a:cs typeface="PMingLiU"/>
              </a:rPr>
              <a:t>ド</a:t>
            </a:r>
            <a:r>
              <a:rPr sz="1400" spc="-55" dirty="0">
                <a:latin typeface="Meiryo UI" panose="020B0604030504040204" pitchFamily="50" charset="-128"/>
                <a:ea typeface="Meiryo UI" panose="020B0604030504040204" pitchFamily="50" charset="-128"/>
                <a:cs typeface="PMingLiU"/>
              </a:rPr>
              <a:t>ソ</a:t>
            </a:r>
            <a:r>
              <a:rPr sz="1400" spc="-35" dirty="0">
                <a:latin typeface="Meiryo UI" panose="020B0604030504040204" pitchFamily="50" charset="-128"/>
                <a:ea typeface="Meiryo UI" panose="020B0604030504040204" pitchFamily="50" charset="-128"/>
                <a:cs typeface="PMingLiU"/>
              </a:rPr>
              <a:t>ー</a:t>
            </a:r>
            <a:r>
              <a:rPr sz="1400" spc="-80" dirty="0">
                <a:latin typeface="Meiryo UI" panose="020B0604030504040204" pitchFamily="50" charset="-128"/>
                <a:ea typeface="Meiryo UI" panose="020B0604030504040204" pitchFamily="50" charset="-128"/>
                <a:cs typeface="PMingLiU"/>
              </a:rPr>
              <a:t>シ</a:t>
            </a:r>
            <a:r>
              <a:rPr sz="1400" spc="-20" dirty="0">
                <a:latin typeface="Meiryo UI" panose="020B0604030504040204" pitchFamily="50" charset="-128"/>
                <a:ea typeface="Meiryo UI" panose="020B0604030504040204" pitchFamily="50" charset="-128"/>
                <a:cs typeface="PMingLiU"/>
              </a:rPr>
              <a:t>ン</a:t>
            </a:r>
            <a:r>
              <a:rPr sz="1400" dirty="0">
                <a:latin typeface="Meiryo UI" panose="020B0604030504040204" pitchFamily="50" charset="-128"/>
                <a:ea typeface="Meiryo UI" panose="020B0604030504040204" pitchFamily="50" charset="-128"/>
                <a:cs typeface="PMingLiU"/>
              </a:rPr>
              <a:t>グ</a:t>
            </a:r>
          </a:p>
        </p:txBody>
      </p:sp>
      <p:sp>
        <p:nvSpPr>
          <p:cNvPr id="167" name="object 123"/>
          <p:cNvSpPr txBox="1"/>
          <p:nvPr/>
        </p:nvSpPr>
        <p:spPr>
          <a:xfrm>
            <a:off x="2358217" y="6603286"/>
            <a:ext cx="6816372" cy="276999"/>
          </a:xfrm>
          <a:prstGeom prst="rect">
            <a:avLst/>
          </a:prstGeom>
        </p:spPr>
        <p:txBody>
          <a:bodyPr vert="horz" wrap="square" lIns="0" tIns="0" rIns="0" bIns="0" rtlCol="0">
            <a:spAutoFit/>
          </a:bodyPr>
          <a:lstStyle/>
          <a:p>
            <a:pPr marL="12700">
              <a:lnSpc>
                <a:spcPct val="100000"/>
              </a:lnSpc>
            </a:pPr>
            <a:r>
              <a:rPr b="1" spc="-35" dirty="0" err="1">
                <a:latin typeface="Meiryo UI" panose="020B0604030504040204" pitchFamily="50" charset="-128"/>
                <a:ea typeface="Meiryo UI" panose="020B0604030504040204" pitchFamily="50" charset="-128"/>
                <a:cs typeface="Microsoft YaHei"/>
              </a:rPr>
              <a:t>多岐に及ぶ破壊的テクノロジーの収斂がイノベーションを</a:t>
            </a:r>
            <a:r>
              <a:rPr lang="ja-JP" altLang="en-US" b="1" spc="-35" dirty="0">
                <a:latin typeface="Meiryo UI" panose="020B0604030504040204" pitchFamily="50" charset="-128"/>
                <a:ea typeface="Meiryo UI" panose="020B0604030504040204" pitchFamily="50" charset="-128"/>
                <a:cs typeface="Microsoft YaHei"/>
              </a:rPr>
              <a:t>生み出す時代に</a:t>
            </a:r>
            <a:r>
              <a:rPr lang="en-US" altLang="ja-JP" b="1" spc="-35" dirty="0">
                <a:latin typeface="Meiryo UI" panose="020B0604030504040204" pitchFamily="50" charset="-128"/>
                <a:ea typeface="Meiryo UI" panose="020B0604030504040204" pitchFamily="50" charset="-128"/>
                <a:cs typeface="Microsoft YaHei"/>
              </a:rPr>
              <a:t>~</a:t>
            </a:r>
            <a:endParaRPr dirty="0">
              <a:latin typeface="Meiryo UI" panose="020B0604030504040204" pitchFamily="50" charset="-128"/>
              <a:ea typeface="Meiryo UI" panose="020B0604030504040204" pitchFamily="50" charset="-128"/>
              <a:cs typeface="Microsoft YaHei"/>
            </a:endParaRPr>
          </a:p>
        </p:txBody>
      </p:sp>
      <p:sp>
        <p:nvSpPr>
          <p:cNvPr id="168" name="object 124"/>
          <p:cNvSpPr txBox="1"/>
          <p:nvPr/>
        </p:nvSpPr>
        <p:spPr>
          <a:xfrm>
            <a:off x="6088740" y="2202383"/>
            <a:ext cx="764273" cy="215444"/>
          </a:xfrm>
          <a:prstGeom prst="rect">
            <a:avLst/>
          </a:prstGeom>
        </p:spPr>
        <p:txBody>
          <a:bodyPr vert="horz" wrap="square" lIns="0" tIns="0" rIns="0" bIns="0" rtlCol="0">
            <a:spAutoFit/>
          </a:bodyPr>
          <a:lstStyle/>
          <a:p>
            <a:pPr marL="12700">
              <a:lnSpc>
                <a:spcPct val="100000"/>
              </a:lnSpc>
            </a:pPr>
            <a:r>
              <a:rPr sz="1400" spc="-10" dirty="0">
                <a:latin typeface="Meiryo UI" panose="020B0604030504040204" pitchFamily="50" charset="-128"/>
                <a:ea typeface="Meiryo UI" panose="020B0604030504040204" pitchFamily="50" charset="-128"/>
                <a:cs typeface="PMingLiU"/>
              </a:rPr>
              <a:t>自</a:t>
            </a:r>
            <a:r>
              <a:rPr sz="1400" spc="5" dirty="0">
                <a:latin typeface="Meiryo UI" panose="020B0604030504040204" pitchFamily="50" charset="-128"/>
                <a:ea typeface="Meiryo UI" panose="020B0604030504040204" pitchFamily="50" charset="-128"/>
                <a:cs typeface="PMingLiU"/>
              </a:rPr>
              <a:t>動</a:t>
            </a:r>
            <a:r>
              <a:rPr sz="1400" spc="15" dirty="0">
                <a:latin typeface="Meiryo UI" panose="020B0604030504040204" pitchFamily="50" charset="-128"/>
                <a:ea typeface="Meiryo UI" panose="020B0604030504040204" pitchFamily="50" charset="-128"/>
                <a:cs typeface="PMingLiU"/>
              </a:rPr>
              <a:t>運</a:t>
            </a:r>
            <a:r>
              <a:rPr sz="1400" dirty="0">
                <a:latin typeface="Meiryo UI" panose="020B0604030504040204" pitchFamily="50" charset="-128"/>
                <a:ea typeface="Meiryo UI" panose="020B0604030504040204" pitchFamily="50" charset="-128"/>
                <a:cs typeface="PMingLiU"/>
              </a:rPr>
              <a:t>転</a:t>
            </a:r>
          </a:p>
        </p:txBody>
      </p:sp>
      <p:sp>
        <p:nvSpPr>
          <p:cNvPr id="169" name="object 125"/>
          <p:cNvSpPr txBox="1"/>
          <p:nvPr/>
        </p:nvSpPr>
        <p:spPr>
          <a:xfrm>
            <a:off x="7786325" y="2325883"/>
            <a:ext cx="3068790" cy="346249"/>
          </a:xfrm>
          <a:prstGeom prst="rect">
            <a:avLst/>
          </a:prstGeom>
        </p:spPr>
        <p:txBody>
          <a:bodyPr vert="horz" wrap="square" lIns="0" tIns="0" rIns="0" bIns="0" rtlCol="0">
            <a:spAutoFit/>
          </a:bodyPr>
          <a:lstStyle/>
          <a:p>
            <a:pPr marL="59690">
              <a:lnSpc>
                <a:spcPts val="894"/>
              </a:lnSpc>
            </a:pPr>
            <a:r>
              <a:rPr sz="1400" spc="-50" dirty="0" err="1">
                <a:latin typeface="Meiryo UI" panose="020B0604030504040204" pitchFamily="50" charset="-128"/>
                <a:ea typeface="Meiryo UI" panose="020B0604030504040204" pitchFamily="50" charset="-128"/>
                <a:cs typeface="PMingLiU"/>
              </a:rPr>
              <a:t>コンピューティングのサービス化</a:t>
            </a:r>
            <a:endParaRPr lang="en-US" sz="1400" spc="-50" dirty="0">
              <a:latin typeface="Meiryo UI" panose="020B0604030504040204" pitchFamily="50" charset="-128"/>
              <a:ea typeface="Meiryo UI" panose="020B0604030504040204" pitchFamily="50" charset="-128"/>
              <a:cs typeface="PMingLiU"/>
            </a:endParaRPr>
          </a:p>
          <a:p>
            <a:pPr marL="59690">
              <a:lnSpc>
                <a:spcPts val="894"/>
              </a:lnSpc>
            </a:pPr>
            <a:endParaRPr lang="en-US" sz="1400" spc="-50" dirty="0">
              <a:latin typeface="Meiryo UI" panose="020B0604030504040204" pitchFamily="50" charset="-128"/>
              <a:ea typeface="Meiryo UI" panose="020B0604030504040204" pitchFamily="50" charset="-128"/>
              <a:cs typeface="PMingLiU"/>
            </a:endParaRPr>
          </a:p>
          <a:p>
            <a:pPr marL="59690">
              <a:lnSpc>
                <a:spcPts val="894"/>
              </a:lnSpc>
            </a:pPr>
            <a:r>
              <a:rPr sz="1400" spc="15" dirty="0">
                <a:latin typeface="Meiryo UI" panose="020B0604030504040204" pitchFamily="50" charset="-128"/>
                <a:ea typeface="Meiryo UI" panose="020B0604030504040204" pitchFamily="50" charset="-128"/>
                <a:cs typeface="PMingLiU"/>
              </a:rPr>
              <a:t>（</a:t>
            </a:r>
            <a:r>
              <a:rPr sz="1600" spc="15" dirty="0">
                <a:latin typeface="Meiryo UI" panose="020B0604030504040204" pitchFamily="50" charset="-128"/>
                <a:ea typeface="Meiryo UI" panose="020B0604030504040204" pitchFamily="50" charset="-128"/>
                <a:cs typeface="Lucida Sans"/>
              </a:rPr>
              <a:t>As</a:t>
            </a:r>
            <a:r>
              <a:rPr sz="1600" spc="-75" dirty="0">
                <a:latin typeface="Meiryo UI" panose="020B0604030504040204" pitchFamily="50" charset="-128"/>
                <a:ea typeface="Meiryo UI" panose="020B0604030504040204" pitchFamily="50" charset="-128"/>
                <a:cs typeface="Lucida Sans"/>
              </a:rPr>
              <a:t> </a:t>
            </a:r>
            <a:r>
              <a:rPr sz="1600" spc="10" dirty="0">
                <a:latin typeface="Meiryo UI" panose="020B0604030504040204" pitchFamily="50" charset="-128"/>
                <a:ea typeface="Meiryo UI" panose="020B0604030504040204" pitchFamily="50" charset="-128"/>
                <a:cs typeface="Lucida Sans"/>
              </a:rPr>
              <a:t>a</a:t>
            </a:r>
            <a:r>
              <a:rPr sz="1600" spc="-75" dirty="0">
                <a:latin typeface="Meiryo UI" panose="020B0604030504040204" pitchFamily="50" charset="-128"/>
                <a:ea typeface="Meiryo UI" panose="020B0604030504040204" pitchFamily="50" charset="-128"/>
                <a:cs typeface="Lucida Sans"/>
              </a:rPr>
              <a:t> </a:t>
            </a:r>
            <a:r>
              <a:rPr sz="1600" spc="10" dirty="0">
                <a:latin typeface="Meiryo UI" panose="020B0604030504040204" pitchFamily="50" charset="-128"/>
                <a:ea typeface="Meiryo UI" panose="020B0604030504040204" pitchFamily="50" charset="-128"/>
                <a:cs typeface="Lucida Sans"/>
              </a:rPr>
              <a:t>service</a:t>
            </a:r>
            <a:r>
              <a:rPr sz="1600" spc="-75" dirty="0">
                <a:latin typeface="Meiryo UI" panose="020B0604030504040204" pitchFamily="50" charset="-128"/>
                <a:ea typeface="Meiryo UI" panose="020B0604030504040204" pitchFamily="50" charset="-128"/>
                <a:cs typeface="Lucida Sans"/>
              </a:rPr>
              <a:t> </a:t>
            </a:r>
            <a:r>
              <a:rPr sz="1600" spc="-5" dirty="0">
                <a:latin typeface="Meiryo UI" panose="020B0604030504040204" pitchFamily="50" charset="-128"/>
                <a:ea typeface="Meiryo UI" panose="020B0604030504040204" pitchFamily="50" charset="-128"/>
                <a:cs typeface="Lucida Sans"/>
              </a:rPr>
              <a:t>computing</a:t>
            </a:r>
            <a:r>
              <a:rPr sz="1400" spc="-5" dirty="0">
                <a:latin typeface="Meiryo UI" panose="020B0604030504040204" pitchFamily="50" charset="-128"/>
                <a:ea typeface="Meiryo UI" panose="020B0604030504040204" pitchFamily="50" charset="-128"/>
                <a:cs typeface="PMingLiU"/>
              </a:rPr>
              <a:t>）</a:t>
            </a:r>
            <a:endParaRPr sz="1400" dirty="0">
              <a:latin typeface="Meiryo UI" panose="020B0604030504040204" pitchFamily="50" charset="-128"/>
              <a:ea typeface="Meiryo UI" panose="020B0604030504040204" pitchFamily="50" charset="-128"/>
              <a:cs typeface="PMingLiU"/>
            </a:endParaRPr>
          </a:p>
        </p:txBody>
      </p:sp>
      <p:sp>
        <p:nvSpPr>
          <p:cNvPr id="170" name="object 126"/>
          <p:cNvSpPr txBox="1"/>
          <p:nvPr/>
        </p:nvSpPr>
        <p:spPr>
          <a:xfrm>
            <a:off x="9422085" y="3011784"/>
            <a:ext cx="2227687" cy="219740"/>
          </a:xfrm>
          <a:prstGeom prst="rect">
            <a:avLst/>
          </a:prstGeom>
        </p:spPr>
        <p:txBody>
          <a:bodyPr vert="horz" wrap="square" lIns="0" tIns="0" rIns="0" bIns="0" rtlCol="0">
            <a:spAutoFit/>
          </a:bodyPr>
          <a:lstStyle/>
          <a:p>
            <a:pPr marL="12700" marR="5080">
              <a:lnSpc>
                <a:spcPct val="102299"/>
              </a:lnSpc>
            </a:pPr>
            <a:r>
              <a:rPr sz="1400" spc="-55" dirty="0">
                <a:latin typeface="Meiryo UI" panose="020B0604030504040204" pitchFamily="50" charset="-128"/>
                <a:ea typeface="Meiryo UI" panose="020B0604030504040204" pitchFamily="50" charset="-128"/>
                <a:cs typeface="PMingLiU"/>
              </a:rPr>
              <a:t>コグニティブ  </a:t>
            </a:r>
            <a:r>
              <a:rPr sz="1400" spc="-45" dirty="0">
                <a:latin typeface="Meiryo UI" panose="020B0604030504040204" pitchFamily="50" charset="-128"/>
                <a:ea typeface="Meiryo UI" panose="020B0604030504040204" pitchFamily="50" charset="-128"/>
                <a:cs typeface="PMingLiU"/>
              </a:rPr>
              <a:t>オ</a:t>
            </a:r>
            <a:r>
              <a:rPr sz="1400" spc="-95" dirty="0">
                <a:latin typeface="Meiryo UI" panose="020B0604030504040204" pitchFamily="50" charset="-128"/>
                <a:ea typeface="Meiryo UI" panose="020B0604030504040204" pitchFamily="50" charset="-128"/>
                <a:cs typeface="PMingLiU"/>
              </a:rPr>
              <a:t>ー</a:t>
            </a:r>
            <a:r>
              <a:rPr sz="1400" spc="-120" dirty="0">
                <a:latin typeface="Meiryo UI" panose="020B0604030504040204" pitchFamily="50" charset="-128"/>
                <a:ea typeface="Meiryo UI" panose="020B0604030504040204" pitchFamily="50" charset="-128"/>
                <a:cs typeface="PMingLiU"/>
              </a:rPr>
              <a:t>ト</a:t>
            </a:r>
            <a:r>
              <a:rPr sz="1400" spc="-80" dirty="0">
                <a:latin typeface="Meiryo UI" panose="020B0604030504040204" pitchFamily="50" charset="-128"/>
                <a:ea typeface="Meiryo UI" panose="020B0604030504040204" pitchFamily="50" charset="-128"/>
                <a:cs typeface="PMingLiU"/>
              </a:rPr>
              <a:t>メ</a:t>
            </a:r>
            <a:r>
              <a:rPr sz="1400" spc="-35" dirty="0">
                <a:latin typeface="Meiryo UI" panose="020B0604030504040204" pitchFamily="50" charset="-128"/>
                <a:ea typeface="Meiryo UI" panose="020B0604030504040204" pitchFamily="50" charset="-128"/>
                <a:cs typeface="PMingLiU"/>
              </a:rPr>
              <a:t>ー</a:t>
            </a:r>
            <a:r>
              <a:rPr sz="1400" spc="-60" dirty="0">
                <a:latin typeface="Meiryo UI" panose="020B0604030504040204" pitchFamily="50" charset="-128"/>
                <a:ea typeface="Meiryo UI" panose="020B0604030504040204" pitchFamily="50" charset="-128"/>
                <a:cs typeface="PMingLiU"/>
              </a:rPr>
              <a:t>シ</a:t>
            </a:r>
            <a:r>
              <a:rPr sz="1400" spc="-80" dirty="0">
                <a:latin typeface="Meiryo UI" panose="020B0604030504040204" pitchFamily="50" charset="-128"/>
                <a:ea typeface="Meiryo UI" panose="020B0604030504040204" pitchFamily="50" charset="-128"/>
                <a:cs typeface="PMingLiU"/>
              </a:rPr>
              <a:t>ョ</a:t>
            </a:r>
            <a:r>
              <a:rPr sz="1400" dirty="0">
                <a:latin typeface="Meiryo UI" panose="020B0604030504040204" pitchFamily="50" charset="-128"/>
                <a:ea typeface="Meiryo UI" panose="020B0604030504040204" pitchFamily="50" charset="-128"/>
                <a:cs typeface="PMingLiU"/>
              </a:rPr>
              <a:t>ン</a:t>
            </a:r>
          </a:p>
        </p:txBody>
      </p:sp>
      <p:sp>
        <p:nvSpPr>
          <p:cNvPr id="171" name="object 127"/>
          <p:cNvSpPr txBox="1"/>
          <p:nvPr/>
        </p:nvSpPr>
        <p:spPr>
          <a:xfrm>
            <a:off x="6109964" y="4625031"/>
            <a:ext cx="995838" cy="430887"/>
          </a:xfrm>
          <a:prstGeom prst="rect">
            <a:avLst/>
          </a:prstGeom>
        </p:spPr>
        <p:txBody>
          <a:bodyPr vert="horz" wrap="square" lIns="0" tIns="0" rIns="0" bIns="0" rtlCol="0">
            <a:spAutoFit/>
          </a:bodyPr>
          <a:lstStyle/>
          <a:p>
            <a:pPr marL="12700">
              <a:lnSpc>
                <a:spcPct val="100000"/>
              </a:lnSpc>
            </a:pPr>
            <a:r>
              <a:rPr sz="1400" spc="5" dirty="0" err="1">
                <a:latin typeface="Meiryo UI" panose="020B0604030504040204" pitchFamily="50" charset="-128"/>
                <a:ea typeface="Meiryo UI" panose="020B0604030504040204" pitchFamily="50" charset="-128"/>
                <a:cs typeface="PMingLiU"/>
              </a:rPr>
              <a:t>遠隔</a:t>
            </a:r>
            <a:r>
              <a:rPr sz="1400" spc="10" dirty="0" err="1">
                <a:latin typeface="Meiryo UI" panose="020B0604030504040204" pitchFamily="50" charset="-128"/>
                <a:ea typeface="Meiryo UI" panose="020B0604030504040204" pitchFamily="50" charset="-128"/>
                <a:cs typeface="PMingLiU"/>
              </a:rPr>
              <a:t>医</a:t>
            </a:r>
            <a:r>
              <a:rPr sz="1400" dirty="0" err="1">
                <a:latin typeface="Meiryo UI" panose="020B0604030504040204" pitchFamily="50" charset="-128"/>
                <a:ea typeface="Meiryo UI" panose="020B0604030504040204" pitchFamily="50" charset="-128"/>
                <a:cs typeface="PMingLiU"/>
              </a:rPr>
              <a:t>療</a:t>
            </a:r>
            <a:endParaRPr lang="en-US" sz="1400" dirty="0">
              <a:latin typeface="Meiryo UI" panose="020B0604030504040204" pitchFamily="50" charset="-128"/>
              <a:ea typeface="Meiryo UI" panose="020B0604030504040204" pitchFamily="50" charset="-128"/>
              <a:cs typeface="PMingLiU"/>
            </a:endParaRPr>
          </a:p>
          <a:p>
            <a:pPr marL="12700">
              <a:lnSpc>
                <a:spcPct val="100000"/>
              </a:lnSpc>
            </a:pPr>
            <a:r>
              <a:rPr lang="ja-JP" altLang="en-US" sz="1400" dirty="0">
                <a:latin typeface="Meiryo UI" panose="020B0604030504040204" pitchFamily="50" charset="-128"/>
                <a:ea typeface="Meiryo UI" panose="020B0604030504040204" pitchFamily="50" charset="-128"/>
                <a:cs typeface="PMingLiU"/>
              </a:rPr>
              <a:t>個別化医療</a:t>
            </a:r>
            <a:endParaRPr sz="1400" dirty="0">
              <a:latin typeface="Meiryo UI" panose="020B0604030504040204" pitchFamily="50" charset="-128"/>
              <a:ea typeface="Meiryo UI" panose="020B0604030504040204" pitchFamily="50" charset="-128"/>
              <a:cs typeface="PMingLiU"/>
            </a:endParaRPr>
          </a:p>
        </p:txBody>
      </p:sp>
      <p:sp>
        <p:nvSpPr>
          <p:cNvPr id="172" name="object 128"/>
          <p:cNvSpPr txBox="1"/>
          <p:nvPr/>
        </p:nvSpPr>
        <p:spPr>
          <a:xfrm>
            <a:off x="7842596" y="4741925"/>
            <a:ext cx="1017690" cy="215444"/>
          </a:xfrm>
          <a:prstGeom prst="rect">
            <a:avLst/>
          </a:prstGeom>
        </p:spPr>
        <p:txBody>
          <a:bodyPr vert="horz" wrap="square" lIns="0" tIns="0" rIns="0" bIns="0" rtlCol="0">
            <a:spAutoFit/>
          </a:bodyPr>
          <a:lstStyle/>
          <a:p>
            <a:pPr marL="12700">
              <a:lnSpc>
                <a:spcPct val="100000"/>
              </a:lnSpc>
            </a:pPr>
            <a:r>
              <a:rPr sz="1400" spc="-55" dirty="0">
                <a:latin typeface="Meiryo UI" panose="020B0604030504040204" pitchFamily="50" charset="-128"/>
                <a:ea typeface="Meiryo UI" panose="020B0604030504040204" pitchFamily="50" charset="-128"/>
                <a:cs typeface="PMingLiU"/>
              </a:rPr>
              <a:t>ス</a:t>
            </a:r>
            <a:r>
              <a:rPr sz="1400" spc="-60" dirty="0">
                <a:latin typeface="Meiryo UI" panose="020B0604030504040204" pitchFamily="50" charset="-128"/>
                <a:ea typeface="Meiryo UI" panose="020B0604030504040204" pitchFamily="50" charset="-128"/>
                <a:cs typeface="PMingLiU"/>
              </a:rPr>
              <a:t>マ</a:t>
            </a:r>
            <a:r>
              <a:rPr sz="1400" spc="-95" dirty="0">
                <a:latin typeface="Meiryo UI" panose="020B0604030504040204" pitchFamily="50" charset="-128"/>
                <a:ea typeface="Meiryo UI" panose="020B0604030504040204" pitchFamily="50" charset="-128"/>
                <a:cs typeface="PMingLiU"/>
              </a:rPr>
              <a:t>ー</a:t>
            </a:r>
            <a:r>
              <a:rPr sz="1400" spc="-80" dirty="0">
                <a:latin typeface="Meiryo UI" panose="020B0604030504040204" pitchFamily="50" charset="-128"/>
                <a:ea typeface="Meiryo UI" panose="020B0604030504040204" pitchFamily="50" charset="-128"/>
                <a:cs typeface="PMingLiU"/>
              </a:rPr>
              <a:t>ト</a:t>
            </a:r>
            <a:r>
              <a:rPr sz="1400" spc="-15" dirty="0">
                <a:latin typeface="Meiryo UI" panose="020B0604030504040204" pitchFamily="50" charset="-128"/>
                <a:ea typeface="Meiryo UI" panose="020B0604030504040204" pitchFamily="50" charset="-128"/>
                <a:cs typeface="PMingLiU"/>
              </a:rPr>
              <a:t>シ</a:t>
            </a:r>
            <a:r>
              <a:rPr sz="1400" spc="-60" dirty="0">
                <a:latin typeface="Meiryo UI" panose="020B0604030504040204" pitchFamily="50" charset="-128"/>
                <a:ea typeface="Meiryo UI" panose="020B0604030504040204" pitchFamily="50" charset="-128"/>
                <a:cs typeface="PMingLiU"/>
              </a:rPr>
              <a:t>テ</a:t>
            </a:r>
            <a:r>
              <a:rPr sz="1400" dirty="0">
                <a:latin typeface="Meiryo UI" panose="020B0604030504040204" pitchFamily="50" charset="-128"/>
                <a:ea typeface="Meiryo UI" panose="020B0604030504040204" pitchFamily="50" charset="-128"/>
                <a:cs typeface="PMingLiU"/>
              </a:rPr>
              <a:t>ィ</a:t>
            </a:r>
          </a:p>
        </p:txBody>
      </p:sp>
      <p:sp>
        <p:nvSpPr>
          <p:cNvPr id="46" name="正方形/長方形 45"/>
          <p:cNvSpPr/>
          <p:nvPr/>
        </p:nvSpPr>
        <p:spPr>
          <a:xfrm>
            <a:off x="9333273" y="3898721"/>
            <a:ext cx="2195153" cy="523220"/>
          </a:xfrm>
          <a:prstGeom prst="rect">
            <a:avLst/>
          </a:prstGeom>
        </p:spPr>
        <p:txBody>
          <a:bodyPr wrap="none">
            <a:spAutoFit/>
          </a:bodyPr>
          <a:lstStyle/>
          <a:p>
            <a:pPr marR="5080">
              <a:lnSpc>
                <a:spcPct val="100000"/>
              </a:lnSpc>
            </a:pPr>
            <a:r>
              <a:rPr lang="ja-JP" altLang="en-US" sz="1400" b="1" spc="15" dirty="0">
                <a:latin typeface="Meiryo UI" panose="020B0604030504040204" pitchFamily="50" charset="-128"/>
                <a:ea typeface="Meiryo UI" panose="020B0604030504040204" pitchFamily="50" charset="-128"/>
                <a:cs typeface="PMingLiU"/>
              </a:rPr>
              <a:t>仮想通貨</a:t>
            </a:r>
            <a:r>
              <a:rPr lang="ja-JP" altLang="en-US" sz="1400" b="1" dirty="0">
                <a:latin typeface="Meiryo UI" panose="020B0604030504040204" pitchFamily="50" charset="-128"/>
                <a:ea typeface="Meiryo UI" panose="020B0604030504040204" pitchFamily="50" charset="-128"/>
                <a:cs typeface="PMingLiU"/>
              </a:rPr>
              <a:t>（ビットコイン）</a:t>
            </a:r>
            <a:endParaRPr lang="en-US" altLang="ja-JP" sz="1400" b="1" dirty="0">
              <a:latin typeface="Meiryo UI" panose="020B0604030504040204" pitchFamily="50" charset="-128"/>
              <a:ea typeface="Meiryo UI" panose="020B0604030504040204" pitchFamily="50" charset="-128"/>
              <a:cs typeface="PMingLiU"/>
            </a:endParaRPr>
          </a:p>
          <a:p>
            <a:pPr marR="5080">
              <a:lnSpc>
                <a:spcPct val="100000"/>
              </a:lnSpc>
            </a:pPr>
            <a:r>
              <a:rPr lang="ja-JP" altLang="en-US" sz="1400" b="1" dirty="0">
                <a:latin typeface="Meiryo UI" panose="020B0604030504040204" pitchFamily="50" charset="-128"/>
                <a:ea typeface="Meiryo UI" panose="020B0604030504040204" pitchFamily="50" charset="-128"/>
                <a:cs typeface="PMingLiU"/>
              </a:rPr>
              <a:t>（暗号通貨とも呼ばれる）</a:t>
            </a:r>
          </a:p>
        </p:txBody>
      </p:sp>
      <p:sp>
        <p:nvSpPr>
          <p:cNvPr id="175" name="object 115"/>
          <p:cNvSpPr txBox="1"/>
          <p:nvPr/>
        </p:nvSpPr>
        <p:spPr>
          <a:xfrm>
            <a:off x="689591" y="3924315"/>
            <a:ext cx="1028065" cy="215444"/>
          </a:xfrm>
          <a:prstGeom prst="rect">
            <a:avLst/>
          </a:prstGeom>
        </p:spPr>
        <p:txBody>
          <a:bodyPr vert="horz" wrap="square" lIns="0" tIns="0" rIns="0" bIns="0" rtlCol="0">
            <a:spAutoFit/>
          </a:bodyPr>
          <a:lstStyle/>
          <a:p>
            <a:pPr>
              <a:lnSpc>
                <a:spcPct val="100000"/>
              </a:lnSpc>
              <a:spcBef>
                <a:spcPts val="45"/>
              </a:spcBef>
            </a:pPr>
            <a:r>
              <a:rPr lang="ja-JP" altLang="en-US" sz="1400" dirty="0">
                <a:latin typeface="Meiryo UI" panose="020B0604030504040204" pitchFamily="50" charset="-128"/>
                <a:ea typeface="Meiryo UI" panose="020B0604030504040204" pitchFamily="50" charset="-128"/>
                <a:cs typeface="PMingLiU"/>
              </a:rPr>
              <a:t>モバイルアプリ</a:t>
            </a:r>
            <a:endParaRPr sz="1400" dirty="0">
              <a:latin typeface="Meiryo UI" panose="020B0604030504040204" pitchFamily="50" charset="-128"/>
              <a:ea typeface="Meiryo UI" panose="020B0604030504040204" pitchFamily="50" charset="-128"/>
              <a:cs typeface="PMingLiU"/>
            </a:endParaRPr>
          </a:p>
        </p:txBody>
      </p:sp>
      <p:sp>
        <p:nvSpPr>
          <p:cNvPr id="176" name="object 115"/>
          <p:cNvSpPr txBox="1"/>
          <p:nvPr/>
        </p:nvSpPr>
        <p:spPr>
          <a:xfrm>
            <a:off x="517460" y="4476624"/>
            <a:ext cx="2233333" cy="215444"/>
          </a:xfrm>
          <a:prstGeom prst="rect">
            <a:avLst/>
          </a:prstGeom>
        </p:spPr>
        <p:txBody>
          <a:bodyPr vert="horz" wrap="square" lIns="0" tIns="0" rIns="0" bIns="0" rtlCol="0">
            <a:spAutoFit/>
          </a:bodyPr>
          <a:lstStyle/>
          <a:p>
            <a:pPr>
              <a:lnSpc>
                <a:spcPct val="100000"/>
              </a:lnSpc>
              <a:spcBef>
                <a:spcPts val="45"/>
              </a:spcBef>
            </a:pPr>
            <a:r>
              <a:rPr lang="en-US" altLang="ja-JP" sz="1400" dirty="0">
                <a:latin typeface="Meiryo UI" panose="020B0604030504040204" pitchFamily="50" charset="-128"/>
                <a:ea typeface="Meiryo UI" panose="020B0604030504040204" pitchFamily="50" charset="-128"/>
                <a:cs typeface="PMingLiU"/>
              </a:rPr>
              <a:t>3D</a:t>
            </a:r>
            <a:r>
              <a:rPr lang="ja-JP" altLang="en-US" sz="1400" dirty="0">
                <a:latin typeface="Meiryo UI" panose="020B0604030504040204" pitchFamily="50" charset="-128"/>
                <a:ea typeface="Meiryo UI" panose="020B0604030504040204" pitchFamily="50" charset="-128"/>
                <a:cs typeface="PMingLiU"/>
              </a:rPr>
              <a:t>プリンタ／</a:t>
            </a:r>
            <a:r>
              <a:rPr lang="en-US" altLang="ja-JP" sz="1400" dirty="0">
                <a:latin typeface="Meiryo UI" panose="020B0604030504040204" pitchFamily="50" charset="-128"/>
                <a:ea typeface="Meiryo UI" panose="020B0604030504040204" pitchFamily="50" charset="-128"/>
                <a:cs typeface="PMingLiU"/>
              </a:rPr>
              <a:t>4D</a:t>
            </a:r>
            <a:r>
              <a:rPr lang="ja-JP" altLang="en-US" sz="1400" dirty="0">
                <a:latin typeface="Meiryo UI" panose="020B0604030504040204" pitchFamily="50" charset="-128"/>
                <a:ea typeface="Meiryo UI" panose="020B0604030504040204" pitchFamily="50" charset="-128"/>
                <a:cs typeface="PMingLiU"/>
              </a:rPr>
              <a:t>プリンタ</a:t>
            </a:r>
            <a:endParaRPr sz="1400" dirty="0">
              <a:latin typeface="Meiryo UI" panose="020B0604030504040204" pitchFamily="50" charset="-128"/>
              <a:ea typeface="Meiryo UI" panose="020B0604030504040204" pitchFamily="50" charset="-128"/>
              <a:cs typeface="PMingLiU"/>
            </a:endParaRPr>
          </a:p>
        </p:txBody>
      </p:sp>
      <p:sp>
        <p:nvSpPr>
          <p:cNvPr id="177" name="object 122"/>
          <p:cNvSpPr txBox="1"/>
          <p:nvPr/>
        </p:nvSpPr>
        <p:spPr>
          <a:xfrm>
            <a:off x="517461" y="3358668"/>
            <a:ext cx="1512948" cy="215444"/>
          </a:xfrm>
          <a:prstGeom prst="rect">
            <a:avLst/>
          </a:prstGeom>
        </p:spPr>
        <p:txBody>
          <a:bodyPr vert="horz" wrap="square" lIns="0" tIns="0" rIns="0" bIns="0" rtlCol="0">
            <a:spAutoFit/>
          </a:bodyPr>
          <a:lstStyle/>
          <a:p>
            <a:pPr marL="12700">
              <a:lnSpc>
                <a:spcPct val="100000"/>
              </a:lnSpc>
            </a:pPr>
            <a:r>
              <a:rPr sz="1400" spc="-45" dirty="0" err="1">
                <a:latin typeface="Meiryo UI" panose="020B0604030504040204" pitchFamily="50" charset="-128"/>
                <a:ea typeface="Meiryo UI" panose="020B0604030504040204" pitchFamily="50" charset="-128"/>
                <a:cs typeface="PMingLiU"/>
              </a:rPr>
              <a:t>ク</a:t>
            </a:r>
            <a:r>
              <a:rPr sz="1400" spc="-35" dirty="0" err="1">
                <a:latin typeface="Meiryo UI" panose="020B0604030504040204" pitchFamily="50" charset="-128"/>
                <a:ea typeface="Meiryo UI" panose="020B0604030504040204" pitchFamily="50" charset="-128"/>
                <a:cs typeface="PMingLiU"/>
              </a:rPr>
              <a:t>ラ</a:t>
            </a:r>
            <a:r>
              <a:rPr sz="1400" spc="-85" dirty="0" err="1">
                <a:latin typeface="Meiryo UI" panose="020B0604030504040204" pitchFamily="50" charset="-128"/>
                <a:ea typeface="Meiryo UI" panose="020B0604030504040204" pitchFamily="50" charset="-128"/>
                <a:cs typeface="PMingLiU"/>
              </a:rPr>
              <a:t>ウ</a:t>
            </a:r>
            <a:r>
              <a:rPr sz="1400" spc="-45" dirty="0" err="1">
                <a:latin typeface="Meiryo UI" panose="020B0604030504040204" pitchFamily="50" charset="-128"/>
                <a:ea typeface="Meiryo UI" panose="020B0604030504040204" pitchFamily="50" charset="-128"/>
                <a:cs typeface="PMingLiU"/>
              </a:rPr>
              <a:t>ド</a:t>
            </a:r>
            <a:r>
              <a:rPr lang="ja-JP" altLang="en-US" sz="1400" spc="-45" dirty="0">
                <a:latin typeface="Meiryo UI" panose="020B0604030504040204" pitchFamily="50" charset="-128"/>
                <a:ea typeface="Meiryo UI" panose="020B0604030504040204" pitchFamily="50" charset="-128"/>
                <a:cs typeface="PMingLiU"/>
              </a:rPr>
              <a:t>　データセンタ</a:t>
            </a:r>
            <a:endParaRPr sz="1400" dirty="0">
              <a:latin typeface="Meiryo UI" panose="020B0604030504040204" pitchFamily="50" charset="-128"/>
              <a:ea typeface="Meiryo UI" panose="020B0604030504040204" pitchFamily="50" charset="-128"/>
              <a:cs typeface="PMingLiU"/>
            </a:endParaRPr>
          </a:p>
        </p:txBody>
      </p:sp>
      <p:sp>
        <p:nvSpPr>
          <p:cNvPr id="178" name="object 120"/>
          <p:cNvSpPr txBox="1"/>
          <p:nvPr/>
        </p:nvSpPr>
        <p:spPr>
          <a:xfrm>
            <a:off x="590284" y="4962619"/>
            <a:ext cx="1226680"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PMingLiU"/>
              </a:rPr>
              <a:t>モバイルファースト</a:t>
            </a:r>
            <a:endParaRPr sz="1400" dirty="0">
              <a:latin typeface="Meiryo UI" panose="020B0604030504040204" pitchFamily="50" charset="-128"/>
              <a:ea typeface="Meiryo UI" panose="020B0604030504040204" pitchFamily="50" charset="-128"/>
              <a:cs typeface="PMingLiU"/>
            </a:endParaRPr>
          </a:p>
        </p:txBody>
      </p:sp>
      <p:sp>
        <p:nvSpPr>
          <p:cNvPr id="179" name="object 120"/>
          <p:cNvSpPr txBox="1"/>
          <p:nvPr/>
        </p:nvSpPr>
        <p:spPr>
          <a:xfrm>
            <a:off x="1816964" y="3635430"/>
            <a:ext cx="1678241"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PMingLiU"/>
              </a:rPr>
              <a:t>パーソナライゼーション</a:t>
            </a:r>
            <a:endParaRPr sz="1400" dirty="0">
              <a:latin typeface="Meiryo UI" panose="020B0604030504040204" pitchFamily="50" charset="-128"/>
              <a:ea typeface="Meiryo UI" panose="020B0604030504040204" pitchFamily="50" charset="-128"/>
              <a:cs typeface="PMingLiU"/>
            </a:endParaRPr>
          </a:p>
        </p:txBody>
      </p:sp>
      <p:sp>
        <p:nvSpPr>
          <p:cNvPr id="180" name="object 115"/>
          <p:cNvSpPr txBox="1"/>
          <p:nvPr/>
        </p:nvSpPr>
        <p:spPr>
          <a:xfrm>
            <a:off x="2217718" y="3281605"/>
            <a:ext cx="1363175" cy="215444"/>
          </a:xfrm>
          <a:prstGeom prst="rect">
            <a:avLst/>
          </a:prstGeom>
        </p:spPr>
        <p:txBody>
          <a:bodyPr vert="horz" wrap="square" lIns="0" tIns="0" rIns="0" bIns="0" rtlCol="0">
            <a:spAutoFit/>
          </a:bodyPr>
          <a:lstStyle/>
          <a:p>
            <a:pPr>
              <a:lnSpc>
                <a:spcPct val="100000"/>
              </a:lnSpc>
              <a:spcBef>
                <a:spcPts val="45"/>
              </a:spcBef>
            </a:pPr>
            <a:r>
              <a:rPr lang="en-US" altLang="ja-JP" sz="1400" dirty="0">
                <a:latin typeface="Meiryo UI" panose="020B0604030504040204" pitchFamily="50" charset="-128"/>
                <a:ea typeface="Meiryo UI" panose="020B0604030504040204" pitchFamily="50" charset="-128"/>
                <a:cs typeface="PMingLiU"/>
              </a:rPr>
              <a:t>IoT</a:t>
            </a:r>
            <a:r>
              <a:rPr lang="ja-JP" altLang="en-US" sz="1400" dirty="0">
                <a:latin typeface="Meiryo UI" panose="020B0604030504040204" pitchFamily="50" charset="-128"/>
                <a:ea typeface="Meiryo UI" panose="020B0604030504040204" pitchFamily="50" charset="-128"/>
                <a:cs typeface="PMingLiU"/>
              </a:rPr>
              <a:t>／</a:t>
            </a:r>
            <a:r>
              <a:rPr lang="en-US" altLang="ja-JP" sz="1400" dirty="0">
                <a:latin typeface="Meiryo UI" panose="020B0604030504040204" pitchFamily="50" charset="-128"/>
                <a:ea typeface="Meiryo UI" panose="020B0604030504040204" pitchFamily="50" charset="-128"/>
                <a:cs typeface="PMingLiU"/>
              </a:rPr>
              <a:t>CPS</a:t>
            </a:r>
            <a:endParaRPr sz="1400" dirty="0">
              <a:latin typeface="Meiryo UI" panose="020B0604030504040204" pitchFamily="50" charset="-128"/>
              <a:ea typeface="Meiryo UI" panose="020B0604030504040204" pitchFamily="50" charset="-128"/>
              <a:cs typeface="PMingLiU"/>
            </a:endParaRPr>
          </a:p>
        </p:txBody>
      </p:sp>
      <p:sp>
        <p:nvSpPr>
          <p:cNvPr id="181" name="object 108"/>
          <p:cNvSpPr txBox="1"/>
          <p:nvPr/>
        </p:nvSpPr>
        <p:spPr>
          <a:xfrm>
            <a:off x="383144" y="2437710"/>
            <a:ext cx="962747" cy="215444"/>
          </a:xfrm>
          <a:prstGeom prst="rect">
            <a:avLst/>
          </a:prstGeom>
        </p:spPr>
        <p:txBody>
          <a:bodyPr vert="horz" wrap="square" lIns="0" tIns="0" rIns="0" bIns="0" rtlCol="0">
            <a:spAutoFit/>
          </a:bodyPr>
          <a:lstStyle/>
          <a:p>
            <a:pPr marL="12700">
              <a:lnSpc>
                <a:spcPct val="100000"/>
              </a:lnSpc>
            </a:pPr>
            <a:r>
              <a:rPr lang="ja-JP" altLang="en-US" sz="1400" spc="15" dirty="0">
                <a:latin typeface="Meiryo UI" panose="020B0604030504040204" pitchFamily="50" charset="-128"/>
                <a:ea typeface="Meiryo UI" panose="020B0604030504040204" pitchFamily="50" charset="-128"/>
                <a:cs typeface="PMingLiU"/>
              </a:rPr>
              <a:t>ロボティクス</a:t>
            </a:r>
            <a:endParaRPr sz="1400" dirty="0">
              <a:latin typeface="Meiryo UI" panose="020B0604030504040204" pitchFamily="50" charset="-128"/>
              <a:ea typeface="Meiryo UI" panose="020B0604030504040204" pitchFamily="50" charset="-128"/>
              <a:cs typeface="PMingLiU"/>
            </a:endParaRPr>
          </a:p>
        </p:txBody>
      </p:sp>
      <p:sp>
        <p:nvSpPr>
          <p:cNvPr id="160" name="object 112"/>
          <p:cNvSpPr txBox="1"/>
          <p:nvPr/>
        </p:nvSpPr>
        <p:spPr>
          <a:xfrm>
            <a:off x="907116" y="5994536"/>
            <a:ext cx="1645922" cy="215444"/>
          </a:xfrm>
          <a:prstGeom prst="rect">
            <a:avLst/>
          </a:prstGeom>
        </p:spPr>
        <p:txBody>
          <a:bodyPr vert="horz" wrap="square" lIns="0" tIns="0" rIns="0" bIns="0" rtlCol="0">
            <a:spAutoFit/>
          </a:bodyPr>
          <a:lstStyle/>
          <a:p>
            <a:pPr marL="12700">
              <a:lnSpc>
                <a:spcPct val="100000"/>
              </a:lnSpc>
            </a:pPr>
            <a:r>
              <a:rPr lang="en-US" altLang="ja-JP" sz="1400" spc="110" dirty="0">
                <a:latin typeface="Meiryo UI" panose="020B0604030504040204" pitchFamily="50" charset="-128"/>
                <a:ea typeface="Meiryo UI" panose="020B0604030504040204" pitchFamily="50" charset="-128"/>
                <a:cs typeface="Calibri"/>
              </a:rPr>
              <a:t>AR</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VR</a:t>
            </a:r>
            <a:r>
              <a:rPr lang="ja-JP" altLang="en-US" sz="1400" spc="110" dirty="0">
                <a:latin typeface="Meiryo UI" panose="020B0604030504040204" pitchFamily="50" charset="-128"/>
                <a:ea typeface="Meiryo UI" panose="020B0604030504040204" pitchFamily="50" charset="-128"/>
                <a:cs typeface="Calibri"/>
              </a:rPr>
              <a:t>／</a:t>
            </a:r>
            <a:r>
              <a:rPr lang="en-US" altLang="ja-JP" sz="1400" spc="110" dirty="0">
                <a:latin typeface="Meiryo UI" panose="020B0604030504040204" pitchFamily="50" charset="-128"/>
                <a:ea typeface="Meiryo UI" panose="020B0604030504040204" pitchFamily="50" charset="-128"/>
                <a:cs typeface="Calibri"/>
              </a:rPr>
              <a:t>MR</a:t>
            </a:r>
            <a:endParaRPr sz="1400" dirty="0">
              <a:latin typeface="Meiryo UI" panose="020B0604030504040204" pitchFamily="50" charset="-128"/>
              <a:ea typeface="Meiryo UI" panose="020B0604030504040204" pitchFamily="50" charset="-128"/>
              <a:cs typeface="Calibri"/>
            </a:endParaRPr>
          </a:p>
        </p:txBody>
      </p:sp>
      <p:sp>
        <p:nvSpPr>
          <p:cNvPr id="2" name="テキスト ボックス 1"/>
          <p:cNvSpPr txBox="1"/>
          <p:nvPr/>
        </p:nvSpPr>
        <p:spPr>
          <a:xfrm>
            <a:off x="1772258" y="295843"/>
            <a:ext cx="8575197"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様々な技術を収斂し、更に破壊的テクノロジーが生まれる</a:t>
            </a:r>
          </a:p>
        </p:txBody>
      </p:sp>
      <p:sp>
        <p:nvSpPr>
          <p:cNvPr id="173" name="object 124"/>
          <p:cNvSpPr txBox="1"/>
          <p:nvPr/>
        </p:nvSpPr>
        <p:spPr>
          <a:xfrm>
            <a:off x="6110452" y="2463170"/>
            <a:ext cx="764273" cy="215444"/>
          </a:xfrm>
          <a:prstGeom prst="rect">
            <a:avLst/>
          </a:prstGeom>
        </p:spPr>
        <p:txBody>
          <a:bodyPr vert="horz" wrap="square" lIns="0" tIns="0" rIns="0" bIns="0" rtlCol="0">
            <a:spAutoFit/>
          </a:bodyPr>
          <a:lstStyle/>
          <a:p>
            <a:pPr marL="12700">
              <a:lnSpc>
                <a:spcPct val="100000"/>
              </a:lnSpc>
            </a:pPr>
            <a:r>
              <a:rPr lang="ja-JP" altLang="en-US" sz="1400" spc="-10" dirty="0">
                <a:latin typeface="Meiryo UI" panose="020B0604030504040204" pitchFamily="50" charset="-128"/>
                <a:ea typeface="Meiryo UI" panose="020B0604030504040204" pitchFamily="50" charset="-128"/>
                <a:cs typeface="PMingLiU"/>
              </a:rPr>
              <a:t>自律運転</a:t>
            </a:r>
            <a:endParaRPr sz="1400" dirty="0">
              <a:latin typeface="Meiryo UI" panose="020B0604030504040204" pitchFamily="50" charset="-128"/>
              <a:ea typeface="Meiryo UI" panose="020B0604030504040204" pitchFamily="50" charset="-128"/>
              <a:cs typeface="PMingLiU"/>
            </a:endParaRPr>
          </a:p>
        </p:txBody>
      </p:sp>
      <p:sp>
        <p:nvSpPr>
          <p:cNvPr id="3" name="角丸四角形吹き出し 2"/>
          <p:cNvSpPr/>
          <p:nvPr/>
        </p:nvSpPr>
        <p:spPr>
          <a:xfrm>
            <a:off x="8628081" y="5287514"/>
            <a:ext cx="3236028" cy="1042587"/>
          </a:xfrm>
          <a:prstGeom prst="wedgeRoundRectCallout">
            <a:avLst>
              <a:gd name="adj1" fmla="val -12123"/>
              <a:gd name="adj2" fmla="val -133533"/>
              <a:gd name="adj3" fmla="val 16667"/>
            </a:avLst>
          </a:prstGeom>
          <a:solidFill>
            <a:srgbClr val="FFC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panose="020B0604030504040204" pitchFamily="50" charset="-128"/>
                <a:ea typeface="Meiryo UI" panose="020B0604030504040204" pitchFamily="50" charset="-128"/>
              </a:rPr>
              <a:t>例えば仮想通貨</a:t>
            </a:r>
            <a:r>
              <a:rPr kumimoji="1" lang="ja-JP" altLang="en-US" sz="1200" dirty="0">
                <a:solidFill>
                  <a:schemeClr val="tx1"/>
                </a:solidFill>
                <a:latin typeface="Meiryo UI" panose="020B0604030504040204" pitchFamily="50" charset="-128"/>
                <a:ea typeface="Meiryo UI" panose="020B0604030504040204" pitchFamily="50" charset="-128"/>
              </a:rPr>
              <a:t>ビットコインは、</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	</a:t>
            </a:r>
            <a:r>
              <a:rPr lang="ja-JP" altLang="en-US" sz="1200" dirty="0">
                <a:solidFill>
                  <a:schemeClr val="tx1"/>
                </a:solidFill>
                <a:latin typeface="Meiryo UI" panose="020B0604030504040204" pitchFamily="50" charset="-128"/>
                <a:ea typeface="Meiryo UI" panose="020B0604030504040204" pitchFamily="50" charset="-128"/>
              </a:rPr>
              <a:t>①ハッシュ関数</a:t>
            </a:r>
            <a:endParaRPr lang="en-US" altLang="ja-JP" sz="1200" dirty="0">
              <a:solidFill>
                <a:schemeClr val="tx1"/>
              </a:solidFill>
              <a:latin typeface="Meiryo UI" panose="020B0604030504040204" pitchFamily="50" charset="-128"/>
              <a:ea typeface="Meiryo UI" panose="020B0604030504040204" pitchFamily="50" charset="-128"/>
            </a:endParaRPr>
          </a:p>
          <a:p>
            <a:r>
              <a:rPr kumimoji="1" lang="en-US" altLang="ja-JP" sz="1200" dirty="0">
                <a:solidFill>
                  <a:schemeClr val="tx1"/>
                </a:solidFill>
                <a:latin typeface="Meiryo UI" panose="020B0604030504040204" pitchFamily="50" charset="-128"/>
                <a:ea typeface="Meiryo UI" panose="020B0604030504040204" pitchFamily="50" charset="-128"/>
              </a:rPr>
              <a:t>	</a:t>
            </a:r>
            <a:r>
              <a:rPr kumimoji="1" lang="ja-JP" altLang="en-US" sz="1200" dirty="0">
                <a:solidFill>
                  <a:schemeClr val="tx1"/>
                </a:solidFill>
                <a:latin typeface="Meiryo UI" panose="020B0604030504040204" pitchFamily="50" charset="-128"/>
                <a:ea typeface="Meiryo UI" panose="020B0604030504040204" pitchFamily="50" charset="-128"/>
              </a:rPr>
              <a:t>②公開鍵暗号</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lang="en-US" altLang="ja-JP" sz="1200" dirty="0">
                <a:solidFill>
                  <a:schemeClr val="tx1"/>
                </a:solidFill>
                <a:latin typeface="Meiryo UI" panose="020B0604030504040204" pitchFamily="50" charset="-128"/>
                <a:ea typeface="Meiryo UI" panose="020B0604030504040204" pitchFamily="50" charset="-128"/>
              </a:rPr>
              <a:t>	</a:t>
            </a:r>
            <a:r>
              <a:rPr lang="ja-JP" altLang="en-US" sz="1200" dirty="0">
                <a:solidFill>
                  <a:schemeClr val="tx1"/>
                </a:solidFill>
                <a:latin typeface="Meiryo UI" panose="020B0604030504040204" pitchFamily="50" charset="-128"/>
                <a:ea typeface="Meiryo UI" panose="020B0604030504040204" pitchFamily="50" charset="-128"/>
              </a:rPr>
              <a:t>③分散型ネットワーク技術</a:t>
            </a:r>
            <a:endParaRPr lang="en-US" altLang="ja-JP" sz="1200" dirty="0">
              <a:solidFill>
                <a:schemeClr val="tx1"/>
              </a:solidFill>
              <a:latin typeface="Meiryo UI" panose="020B0604030504040204" pitchFamily="50" charset="-128"/>
              <a:ea typeface="Meiryo UI" panose="020B0604030504040204" pitchFamily="50" charset="-128"/>
            </a:endParaRPr>
          </a:p>
          <a:p>
            <a:pPr algn="ctr"/>
            <a:r>
              <a:rPr kumimoji="1" lang="ja-JP" altLang="en-US" sz="1200" dirty="0">
                <a:solidFill>
                  <a:schemeClr val="tx1"/>
                </a:solidFill>
                <a:latin typeface="Meiryo UI" panose="020B0604030504040204" pitchFamily="50" charset="-128"/>
                <a:ea typeface="Meiryo UI" panose="020B0604030504040204" pitchFamily="50" charset="-128"/>
              </a:rPr>
              <a:t>と言う枯れた技術を巧みに組み合わせている。</a:t>
            </a:r>
          </a:p>
        </p:txBody>
      </p:sp>
      <p:sp>
        <p:nvSpPr>
          <p:cNvPr id="174" name="object 112"/>
          <p:cNvSpPr txBox="1"/>
          <p:nvPr/>
        </p:nvSpPr>
        <p:spPr>
          <a:xfrm>
            <a:off x="2572236" y="6008535"/>
            <a:ext cx="754114" cy="215444"/>
          </a:xfrm>
          <a:prstGeom prst="rect">
            <a:avLst/>
          </a:prstGeom>
        </p:spPr>
        <p:txBody>
          <a:bodyPr vert="horz" wrap="square" lIns="0" tIns="0" rIns="0" bIns="0" rtlCol="0">
            <a:spAutoFit/>
          </a:bodyPr>
          <a:lstStyle/>
          <a:p>
            <a:pPr marL="12700">
              <a:lnSpc>
                <a:spcPct val="100000"/>
              </a:lnSpc>
            </a:pPr>
            <a:r>
              <a:rPr lang="ja-JP" altLang="en-US" sz="1400" dirty="0">
                <a:latin typeface="Meiryo UI" panose="020B0604030504040204" pitchFamily="50" charset="-128"/>
                <a:ea typeface="Meiryo UI" panose="020B0604030504040204" pitchFamily="50" charset="-128"/>
                <a:cs typeface="Calibri"/>
              </a:rPr>
              <a:t>脳科学</a:t>
            </a:r>
            <a:endParaRPr sz="1400" dirty="0">
              <a:latin typeface="Meiryo UI" panose="020B0604030504040204" pitchFamily="50" charset="-128"/>
              <a:ea typeface="Meiryo UI" panose="020B0604030504040204" pitchFamily="50" charset="-128"/>
              <a:cs typeface="Calibri"/>
            </a:endParaRPr>
          </a:p>
        </p:txBody>
      </p:sp>
      <p:sp>
        <p:nvSpPr>
          <p:cNvPr id="4" name="左中かっこ 3"/>
          <p:cNvSpPr/>
          <p:nvPr/>
        </p:nvSpPr>
        <p:spPr>
          <a:xfrm>
            <a:off x="9320720" y="5595350"/>
            <a:ext cx="325708" cy="426913"/>
          </a:xfrm>
          <a:prstGeom prst="leftBrace">
            <a:avLst>
              <a:gd name="adj1" fmla="val 25044"/>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 name="直線矢印コネクタ 5"/>
          <p:cNvCxnSpPr/>
          <p:nvPr/>
        </p:nvCxnSpPr>
        <p:spPr>
          <a:xfrm flipH="1" flipV="1">
            <a:off x="8120743" y="5797920"/>
            <a:ext cx="1082154"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593892" y="5566233"/>
            <a:ext cx="2599248" cy="461665"/>
          </a:xfrm>
          <a:prstGeom prst="rect">
            <a:avLst/>
          </a:prstGeom>
          <a:noFill/>
        </p:spPr>
        <p:txBody>
          <a:bodyPr wrap="square" rtlCol="0">
            <a:spAutoFit/>
          </a:bodyPr>
          <a:lstStyle/>
          <a:p>
            <a:pPr algn="r"/>
            <a:r>
              <a:rPr kumimoji="1" lang="ja-JP" altLang="en-US" sz="2400" b="1" dirty="0">
                <a:latin typeface="Meiryo UI" panose="020B0604030504040204" pitchFamily="50" charset="-128"/>
                <a:ea typeface="Meiryo UI" panose="020B0604030504040204" pitchFamily="50" charset="-128"/>
              </a:rPr>
              <a:t>ブロックチェーン</a:t>
            </a:r>
          </a:p>
        </p:txBody>
      </p:sp>
    </p:spTree>
    <p:extLst>
      <p:ext uri="{BB962C8B-B14F-4D97-AF65-F5344CB8AC3E}">
        <p14:creationId xmlns:p14="http://schemas.microsoft.com/office/powerpoint/2010/main" val="16991892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bject 6"/>
          <p:cNvSpPr/>
          <p:nvPr/>
        </p:nvSpPr>
        <p:spPr>
          <a:xfrm>
            <a:off x="1369055" y="187227"/>
            <a:ext cx="9134624" cy="6008805"/>
          </a:xfrm>
          <a:prstGeom prst="rect">
            <a:avLst/>
          </a:prstGeom>
          <a:blipFill>
            <a:blip r:embed="rId2" cstate="print"/>
            <a:stretch>
              <a:fillRect/>
            </a:stretch>
          </a:blipFill>
        </p:spPr>
        <p:txBody>
          <a:bodyPr wrap="square" lIns="0" tIns="0" rIns="0" bIns="0" rtlCol="0"/>
          <a:lstStyle/>
          <a:p>
            <a:endParaRPr sz="1000"/>
          </a:p>
        </p:txBody>
      </p:sp>
      <p:pic>
        <p:nvPicPr>
          <p:cNvPr id="47" name="図 46"/>
          <p:cNvPicPr>
            <a:picLocks noChangeAspect="1"/>
          </p:cNvPicPr>
          <p:nvPr/>
        </p:nvPicPr>
        <p:blipFill>
          <a:blip r:embed="rId3"/>
          <a:stretch>
            <a:fillRect/>
          </a:stretch>
        </p:blipFill>
        <p:spPr>
          <a:xfrm>
            <a:off x="10886" y="0"/>
            <a:ext cx="881743" cy="551089"/>
          </a:xfrm>
          <a:prstGeom prst="rect">
            <a:avLst/>
          </a:prstGeom>
        </p:spPr>
      </p:pic>
      <p:sp>
        <p:nvSpPr>
          <p:cNvPr id="193" name="object 5"/>
          <p:cNvSpPr txBox="1">
            <a:spLocks/>
          </p:cNvSpPr>
          <p:nvPr/>
        </p:nvSpPr>
        <p:spPr>
          <a:xfrm>
            <a:off x="10885" y="827809"/>
            <a:ext cx="4136571" cy="769441"/>
          </a:xfrm>
          <a:prstGeom prst="rect">
            <a:avLst/>
          </a:prstGeom>
        </p:spPr>
        <p:txBody>
          <a:bodyPr vert="horz" wrap="square" lIns="0" tIns="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39700">
              <a:lnSpc>
                <a:spcPts val="2950"/>
              </a:lnSpc>
            </a:pPr>
            <a:r>
              <a:rPr lang="ja-JP" altLang="en-US" sz="2400" spc="130" dirty="0">
                <a:latin typeface="Meiryo UI" panose="020B0604030504040204" pitchFamily="50" charset="-128"/>
                <a:ea typeface="Meiryo UI" panose="020B0604030504040204" pitchFamily="50" charset="-128"/>
              </a:rPr>
              <a:t>世界を牽引するユニコーン企業</a:t>
            </a:r>
            <a:r>
              <a:rPr lang="en-US" altLang="ja-JP" sz="1050" spc="195" baseline="25252" dirty="0">
                <a:latin typeface="Meiryo UI" panose="020B0604030504040204" pitchFamily="50" charset="-128"/>
                <a:ea typeface="Meiryo UI" panose="020B0604030504040204" pitchFamily="50" charset="-128"/>
                <a:cs typeface="Arial"/>
              </a:rPr>
              <a:t>(</a:t>
            </a:r>
            <a:r>
              <a:rPr lang="ja-JP" altLang="en-US" sz="1050" spc="195" baseline="25252" dirty="0">
                <a:latin typeface="Meiryo UI" panose="020B0604030504040204" pitchFamily="50" charset="-128"/>
                <a:ea typeface="Meiryo UI" panose="020B0604030504040204" pitchFamily="50" charset="-128"/>
              </a:rPr>
              <a:t>注</a:t>
            </a:r>
            <a:r>
              <a:rPr lang="en-US" altLang="ja-JP" sz="1050" spc="195" baseline="25252" dirty="0">
                <a:latin typeface="Meiryo UI" panose="020B0604030504040204" pitchFamily="50" charset="-128"/>
                <a:ea typeface="Meiryo UI" panose="020B0604030504040204" pitchFamily="50" charset="-128"/>
                <a:cs typeface="Arial"/>
              </a:rPr>
              <a:t>)</a:t>
            </a:r>
            <a:r>
              <a:rPr lang="ja-JP" altLang="en-US" sz="1050" spc="130" dirty="0">
                <a:latin typeface="Meiryo UI" panose="020B0604030504040204" pitchFamily="50" charset="-128"/>
                <a:ea typeface="Meiryo UI" panose="020B0604030504040204" pitchFamily="50" charset="-128"/>
              </a:rPr>
              <a:t>：</a:t>
            </a:r>
            <a:r>
              <a:rPr lang="ja-JP" altLang="en-US" sz="900" spc="130" dirty="0">
                <a:latin typeface="Meiryo UI" panose="020B0604030504040204" pitchFamily="50" charset="-128"/>
                <a:ea typeface="Meiryo UI" panose="020B0604030504040204" pitchFamily="50" charset="-128"/>
              </a:rPr>
              <a:t>デジタルエンタープライズ</a:t>
            </a:r>
            <a:endParaRPr lang="ja-JP" altLang="en-US" sz="900" dirty="0">
              <a:latin typeface="Meiryo UI" panose="020B0604030504040204" pitchFamily="50" charset="-128"/>
              <a:ea typeface="Meiryo UI" panose="020B0604030504040204" pitchFamily="50" charset="-128"/>
              <a:cs typeface="Arial"/>
            </a:endParaRPr>
          </a:p>
        </p:txBody>
      </p:sp>
      <p:sp>
        <p:nvSpPr>
          <p:cNvPr id="195" name="object 7"/>
          <p:cNvSpPr txBox="1"/>
          <p:nvPr/>
        </p:nvSpPr>
        <p:spPr>
          <a:xfrm>
            <a:off x="8382599" y="682221"/>
            <a:ext cx="3809401" cy="138499"/>
          </a:xfrm>
          <a:prstGeom prst="rect">
            <a:avLst/>
          </a:prstGeom>
        </p:spPr>
        <p:txBody>
          <a:bodyPr vert="horz" wrap="square" lIns="0" tIns="0" rIns="0" bIns="0" rtlCol="0">
            <a:spAutoFit/>
          </a:bodyPr>
          <a:lstStyle/>
          <a:p>
            <a:pPr marL="12700">
              <a:lnSpc>
                <a:spcPct val="100000"/>
              </a:lnSpc>
              <a:tabLst>
                <a:tab pos="451484" algn="l"/>
              </a:tabLst>
            </a:pPr>
            <a:r>
              <a:rPr sz="900" spc="-5" dirty="0">
                <a:latin typeface="Meiryo UI" panose="020B0604030504040204" pitchFamily="50" charset="-128"/>
                <a:ea typeface="Meiryo UI" panose="020B0604030504040204" pitchFamily="50" charset="-128"/>
                <a:cs typeface="MS UI Gothic"/>
              </a:rPr>
              <a:t>注）	</a:t>
            </a:r>
            <a:r>
              <a:rPr sz="900" spc="35" dirty="0">
                <a:latin typeface="Meiryo UI" panose="020B0604030504040204" pitchFamily="50" charset="-128"/>
                <a:ea typeface="Meiryo UI" panose="020B0604030504040204" pitchFamily="50" charset="-128"/>
                <a:cs typeface="Arial"/>
              </a:rPr>
              <a:t>10</a:t>
            </a:r>
            <a:r>
              <a:rPr sz="900" spc="35" dirty="0">
                <a:latin typeface="Meiryo UI" panose="020B0604030504040204" pitchFamily="50" charset="-128"/>
                <a:ea typeface="Meiryo UI" panose="020B0604030504040204" pitchFamily="50" charset="-128"/>
                <a:cs typeface="MS UI Gothic"/>
              </a:rPr>
              <a:t>億ドル（約</a:t>
            </a:r>
            <a:r>
              <a:rPr sz="900" spc="35" dirty="0">
                <a:latin typeface="Meiryo UI" panose="020B0604030504040204" pitchFamily="50" charset="-128"/>
                <a:ea typeface="Meiryo UI" panose="020B0604030504040204" pitchFamily="50" charset="-128"/>
                <a:cs typeface="Arial"/>
              </a:rPr>
              <a:t>1200</a:t>
            </a:r>
            <a:r>
              <a:rPr sz="900" spc="35" dirty="0">
                <a:latin typeface="Meiryo UI" panose="020B0604030504040204" pitchFamily="50" charset="-128"/>
                <a:ea typeface="Meiryo UI" panose="020B0604030504040204" pitchFamily="50" charset="-128"/>
                <a:cs typeface="MS UI Gothic"/>
              </a:rPr>
              <a:t>億円）以上の評価額を得ている未上場企業</a:t>
            </a:r>
            <a:endParaRPr sz="900" dirty="0">
              <a:latin typeface="Meiryo UI" panose="020B0604030504040204" pitchFamily="50" charset="-128"/>
              <a:ea typeface="Meiryo UI" panose="020B0604030504040204" pitchFamily="50" charset="-128"/>
              <a:cs typeface="MS UI Gothic"/>
            </a:endParaRPr>
          </a:p>
        </p:txBody>
      </p:sp>
      <p:sp>
        <p:nvSpPr>
          <p:cNvPr id="197" name="object 9"/>
          <p:cNvSpPr txBox="1"/>
          <p:nvPr/>
        </p:nvSpPr>
        <p:spPr>
          <a:xfrm>
            <a:off x="9545147" y="6161918"/>
            <a:ext cx="2136140" cy="256480"/>
          </a:xfrm>
          <a:prstGeom prst="rect">
            <a:avLst/>
          </a:prstGeom>
        </p:spPr>
        <p:txBody>
          <a:bodyPr vert="horz" wrap="square" lIns="0" tIns="0" rIns="0" bIns="0" rtlCol="0">
            <a:spAutoFit/>
          </a:bodyPr>
          <a:lstStyle/>
          <a:p>
            <a:pPr marL="12700">
              <a:lnSpc>
                <a:spcPts val="2000"/>
              </a:lnSpc>
            </a:pPr>
            <a:r>
              <a:rPr sz="1000" spc="595" dirty="0">
                <a:latin typeface="Meiryo UI" panose="020B0604030504040204" pitchFamily="50" charset="-128"/>
                <a:ea typeface="Meiryo UI" panose="020B0604030504040204" pitchFamily="50" charset="-128"/>
                <a:cs typeface="MS UI Gothic"/>
              </a:rPr>
              <a:t>©</a:t>
            </a:r>
            <a:r>
              <a:rPr sz="1000" spc="70" dirty="0">
                <a:latin typeface="Meiryo UI" panose="020B0604030504040204" pitchFamily="50" charset="-128"/>
                <a:ea typeface="Meiryo UI" panose="020B0604030504040204" pitchFamily="50" charset="-128"/>
                <a:cs typeface="MS UI Gothic"/>
              </a:rPr>
              <a:t>2016 </a:t>
            </a:r>
            <a:r>
              <a:rPr sz="900" spc="-50" dirty="0">
                <a:latin typeface="Meiryo UI" panose="020B0604030504040204" pitchFamily="50" charset="-128"/>
                <a:ea typeface="Meiryo UI" panose="020B0604030504040204" pitchFamily="50" charset="-128"/>
                <a:cs typeface="Arial"/>
              </a:rPr>
              <a:t>Digi-Capital </a:t>
            </a:r>
            <a:r>
              <a:rPr sz="600" spc="-95" dirty="0">
                <a:latin typeface="Meiryo UI" panose="020B0604030504040204" pitchFamily="50" charset="-128"/>
                <a:ea typeface="Meiryo UI" panose="020B0604030504040204" pitchFamily="50" charset="-128"/>
                <a:cs typeface="Arial"/>
              </a:rPr>
              <a:t>TM</a:t>
            </a:r>
            <a:endParaRPr sz="600" dirty="0">
              <a:latin typeface="Meiryo UI" panose="020B0604030504040204" pitchFamily="50" charset="-128"/>
              <a:ea typeface="Meiryo UI" panose="020B0604030504040204" pitchFamily="50" charset="-128"/>
              <a:cs typeface="Arial"/>
            </a:endParaRPr>
          </a:p>
        </p:txBody>
      </p:sp>
      <p:sp>
        <p:nvSpPr>
          <p:cNvPr id="198" name="object 10"/>
          <p:cNvSpPr txBox="1"/>
          <p:nvPr/>
        </p:nvSpPr>
        <p:spPr>
          <a:xfrm>
            <a:off x="612139" y="6472752"/>
            <a:ext cx="6360160" cy="205184"/>
          </a:xfrm>
          <a:prstGeom prst="rect">
            <a:avLst/>
          </a:prstGeom>
        </p:spPr>
        <p:txBody>
          <a:bodyPr vert="horz" wrap="square" lIns="0" tIns="0" rIns="0" bIns="0" rtlCol="0">
            <a:spAutoFit/>
          </a:bodyPr>
          <a:lstStyle/>
          <a:p>
            <a:pPr marL="12700">
              <a:lnSpc>
                <a:spcPts val="1585"/>
              </a:lnSpc>
            </a:pPr>
            <a:r>
              <a:rPr sz="800" spc="95" dirty="0">
                <a:latin typeface="Meiryo UI" panose="020B0604030504040204" pitchFamily="50" charset="-128"/>
                <a:ea typeface="Meiryo UI" panose="020B0604030504040204" pitchFamily="50" charset="-128"/>
                <a:cs typeface="Arial"/>
              </a:rPr>
              <a:t>[</a:t>
            </a:r>
            <a:r>
              <a:rPr sz="800" spc="95" dirty="0">
                <a:latin typeface="Meiryo UI" panose="020B0604030504040204" pitchFamily="50" charset="-128"/>
                <a:ea typeface="Meiryo UI" panose="020B0604030504040204" pitchFamily="50" charset="-128"/>
                <a:cs typeface="MS UI Gothic"/>
              </a:rPr>
              <a:t>出典</a:t>
            </a:r>
            <a:r>
              <a:rPr sz="800" spc="95" dirty="0">
                <a:latin typeface="Meiryo UI" panose="020B0604030504040204" pitchFamily="50" charset="-128"/>
                <a:ea typeface="Meiryo UI" panose="020B0604030504040204" pitchFamily="50" charset="-128"/>
                <a:cs typeface="Arial"/>
              </a:rPr>
              <a:t>] </a:t>
            </a:r>
            <a:r>
              <a:rPr sz="800" spc="-15" dirty="0">
                <a:latin typeface="Meiryo UI" panose="020B0604030504040204" pitchFamily="50" charset="-128"/>
                <a:ea typeface="Meiryo UI" panose="020B0604030504040204" pitchFamily="50" charset="-128"/>
                <a:cs typeface="Arial"/>
              </a:rPr>
              <a:t>Digi-</a:t>
            </a:r>
            <a:r>
              <a:rPr sz="800" spc="-15" dirty="0">
                <a:latin typeface="Meiryo UI" panose="020B0604030504040204" pitchFamily="50" charset="-128"/>
                <a:ea typeface="Meiryo UI" panose="020B0604030504040204" pitchFamily="50" charset="-128"/>
                <a:cs typeface="MS UI Gothic"/>
              </a:rPr>
              <a:t>Capital, </a:t>
            </a:r>
            <a:r>
              <a:rPr sz="800" spc="35" dirty="0">
                <a:latin typeface="Meiryo UI" panose="020B0604030504040204" pitchFamily="50" charset="-128"/>
                <a:ea typeface="Meiryo UI" panose="020B0604030504040204" pitchFamily="50" charset="-128"/>
                <a:cs typeface="MS UI Gothic"/>
              </a:rPr>
              <a:t>“$100B </a:t>
            </a:r>
            <a:r>
              <a:rPr sz="800" spc="5" dirty="0">
                <a:latin typeface="Meiryo UI" panose="020B0604030504040204" pitchFamily="50" charset="-128"/>
                <a:ea typeface="Meiryo UI" panose="020B0604030504040204" pitchFamily="50" charset="-128"/>
                <a:cs typeface="MS UI Gothic"/>
              </a:rPr>
              <a:t>mobile </a:t>
            </a:r>
            <a:r>
              <a:rPr sz="800" spc="25" dirty="0">
                <a:latin typeface="Meiryo UI" panose="020B0604030504040204" pitchFamily="50" charset="-128"/>
                <a:ea typeface="Meiryo UI" panose="020B0604030504040204" pitchFamily="50" charset="-128"/>
                <a:cs typeface="MS UI Gothic"/>
              </a:rPr>
              <a:t>exits </a:t>
            </a:r>
            <a:r>
              <a:rPr sz="800" spc="30" dirty="0">
                <a:latin typeface="Meiryo UI" panose="020B0604030504040204" pitchFamily="50" charset="-128"/>
                <a:ea typeface="Meiryo UI" panose="020B0604030504040204" pitchFamily="50" charset="-128"/>
                <a:cs typeface="MS UI Gothic"/>
              </a:rPr>
              <a:t>as </a:t>
            </a:r>
            <a:r>
              <a:rPr sz="800" spc="20" dirty="0">
                <a:latin typeface="Meiryo UI" panose="020B0604030504040204" pitchFamily="50" charset="-128"/>
                <a:ea typeface="Meiryo UI" panose="020B0604030504040204" pitchFamily="50" charset="-128"/>
                <a:cs typeface="MS UI Gothic"/>
              </a:rPr>
              <a:t>investments/valuations </a:t>
            </a:r>
            <a:r>
              <a:rPr sz="800" spc="30" dirty="0">
                <a:latin typeface="Meiryo UI" panose="020B0604030504040204" pitchFamily="50" charset="-128"/>
                <a:ea typeface="Meiryo UI" panose="020B0604030504040204" pitchFamily="50" charset="-128"/>
                <a:cs typeface="MS UI Gothic"/>
              </a:rPr>
              <a:t>peak </a:t>
            </a:r>
            <a:r>
              <a:rPr sz="800" spc="15" dirty="0">
                <a:latin typeface="Meiryo UI" panose="020B0604030504040204" pitchFamily="50" charset="-128"/>
                <a:ea typeface="Meiryo UI" panose="020B0604030504040204" pitchFamily="50" charset="-128"/>
                <a:cs typeface="MS UI Gothic"/>
              </a:rPr>
              <a:t>in</a:t>
            </a:r>
            <a:r>
              <a:rPr sz="800" spc="105" dirty="0">
                <a:latin typeface="Meiryo UI" panose="020B0604030504040204" pitchFamily="50" charset="-128"/>
                <a:ea typeface="Meiryo UI" panose="020B0604030504040204" pitchFamily="50" charset="-128"/>
                <a:cs typeface="MS UI Gothic"/>
              </a:rPr>
              <a:t> </a:t>
            </a:r>
            <a:r>
              <a:rPr sz="800" spc="40" dirty="0">
                <a:latin typeface="Meiryo UI" panose="020B0604030504040204" pitchFamily="50" charset="-128"/>
                <a:ea typeface="Meiryo UI" panose="020B0604030504040204" pitchFamily="50" charset="-128"/>
                <a:cs typeface="MS UI Gothic"/>
              </a:rPr>
              <a:t>2015”,</a:t>
            </a:r>
            <a:endParaRPr sz="800" dirty="0">
              <a:latin typeface="Meiryo UI" panose="020B0604030504040204" pitchFamily="50" charset="-128"/>
              <a:ea typeface="Meiryo UI" panose="020B0604030504040204" pitchFamily="50" charset="-128"/>
              <a:cs typeface="MS UI Gothic"/>
            </a:endParaRPr>
          </a:p>
        </p:txBody>
      </p:sp>
      <p:sp>
        <p:nvSpPr>
          <p:cNvPr id="199" name="object 11"/>
          <p:cNvSpPr txBox="1"/>
          <p:nvPr/>
        </p:nvSpPr>
        <p:spPr>
          <a:xfrm>
            <a:off x="451757" y="6664003"/>
            <a:ext cx="7330167" cy="192360"/>
          </a:xfrm>
          <a:prstGeom prst="rect">
            <a:avLst/>
          </a:prstGeom>
        </p:spPr>
        <p:txBody>
          <a:bodyPr vert="horz" wrap="square" lIns="0" tIns="0" rIns="0" bIns="0" rtlCol="0">
            <a:spAutoFit/>
          </a:bodyPr>
          <a:lstStyle/>
          <a:p>
            <a:pPr marL="187960">
              <a:lnSpc>
                <a:spcPts val="1505"/>
              </a:lnSpc>
            </a:pPr>
            <a:r>
              <a:rPr sz="800" spc="-30" dirty="0">
                <a:latin typeface="Meiryo UI" panose="020B0604030504040204" pitchFamily="50" charset="-128"/>
                <a:ea typeface="Meiryo UI" panose="020B0604030504040204" pitchFamily="50" charset="-128"/>
                <a:cs typeface="Arial"/>
              </a:rPr>
              <a:t>2016.2</a:t>
            </a:r>
            <a:r>
              <a:rPr sz="800" spc="50" dirty="0">
                <a:latin typeface="Meiryo UI" panose="020B0604030504040204" pitchFamily="50" charset="-128"/>
                <a:ea typeface="Meiryo UI" panose="020B0604030504040204" pitchFamily="50" charset="-128"/>
                <a:cs typeface="Arial"/>
              </a:rPr>
              <a:t> </a:t>
            </a:r>
            <a:r>
              <a:rPr sz="800" u="sng" spc="30" dirty="0">
                <a:latin typeface="Meiryo UI" panose="020B0604030504040204" pitchFamily="50" charset="-128"/>
                <a:ea typeface="Meiryo UI" panose="020B0604030504040204" pitchFamily="50" charset="-128"/>
                <a:cs typeface="Arial"/>
                <a:hlinkClick r:id="rId4"/>
              </a:rPr>
              <a:t>http://www.digi-capital.com/news/2016/02/</a:t>
            </a:r>
            <a:r>
              <a:rPr sz="800" u="sng" spc="-25" dirty="0">
                <a:latin typeface="Meiryo UI" panose="020B0604030504040204" pitchFamily="50" charset="-128"/>
                <a:ea typeface="Meiryo UI" panose="020B0604030504040204" pitchFamily="50" charset="-128"/>
                <a:cs typeface="Arial"/>
                <a:hlinkClick r:id="rId4"/>
              </a:rPr>
              <a:t>100b-mobile-exits-as-investmentsva</a:t>
            </a:r>
            <a:r>
              <a:rPr sz="800" spc="-25" dirty="0">
                <a:latin typeface="Meiryo UI" panose="020B0604030504040204" pitchFamily="50" charset="-128"/>
                <a:ea typeface="Meiryo UI" panose="020B0604030504040204" pitchFamily="50" charset="-128"/>
                <a:cs typeface="Arial"/>
              </a:rPr>
              <a:t>luations-peak-in-2015/#more-1206</a:t>
            </a:r>
            <a:endParaRPr sz="800" dirty="0">
              <a:latin typeface="Meiryo UI" panose="020B0604030504040204" pitchFamily="50" charset="-128"/>
              <a:ea typeface="Meiryo UI" panose="020B0604030504040204" pitchFamily="50" charset="-128"/>
              <a:cs typeface="Arial"/>
            </a:endParaRPr>
          </a:p>
        </p:txBody>
      </p:sp>
    </p:spTree>
    <p:extLst>
      <p:ext uri="{BB962C8B-B14F-4D97-AF65-F5344CB8AC3E}">
        <p14:creationId xmlns:p14="http://schemas.microsoft.com/office/powerpoint/2010/main" val="2748608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53090" y="2574970"/>
            <a:ext cx="8105205" cy="484300"/>
          </a:xfrm>
          <a:prstGeom prst="rect">
            <a:avLst/>
          </a:prstGeom>
        </p:spPr>
        <p:txBody>
          <a:bodyPr vert="horz" wrap="square" lIns="0" tIns="0" rIns="0" bIns="0" rtlCol="0">
            <a:spAutoFit/>
          </a:bodyPr>
          <a:lstStyle/>
          <a:p>
            <a:pPr marL="12700" marR="5080" indent="5080">
              <a:lnSpc>
                <a:spcPct val="119000"/>
              </a:lnSpc>
            </a:pPr>
            <a:r>
              <a:rPr sz="1400" dirty="0" err="1">
                <a:solidFill>
                  <a:srgbClr val="231F20"/>
                </a:solidFill>
                <a:latin typeface="Meiryo UI" panose="020B0604030504040204" pitchFamily="50" charset="-128"/>
                <a:ea typeface="Meiryo UI" panose="020B0604030504040204" pitchFamily="50" charset="-128"/>
                <a:cs typeface="PMingLiU"/>
              </a:rPr>
              <a:t>発</a:t>
            </a:r>
            <a:r>
              <a:rPr sz="1400" spc="-105" dirty="0" err="1">
                <a:solidFill>
                  <a:srgbClr val="231F20"/>
                </a:solidFill>
                <a:latin typeface="Meiryo UI" panose="020B0604030504040204" pitchFamily="50" charset="-128"/>
                <a:ea typeface="Meiryo UI" panose="020B0604030504040204" pitchFamily="50" charset="-128"/>
                <a:cs typeface="PMingLiU"/>
              </a:rPr>
              <a:t>展</a:t>
            </a:r>
            <a:r>
              <a:rPr sz="1400" spc="-245" dirty="0" err="1">
                <a:solidFill>
                  <a:srgbClr val="231F20"/>
                </a:solidFill>
                <a:latin typeface="Meiryo UI" panose="020B0604030504040204" pitchFamily="50" charset="-128"/>
                <a:ea typeface="Meiryo UI" panose="020B0604030504040204" pitchFamily="50" charset="-128"/>
                <a:cs typeface="PMingLiU"/>
              </a:rPr>
              <a:t>し</a:t>
            </a:r>
            <a:r>
              <a:rPr sz="1400" spc="-140" dirty="0" err="1">
                <a:solidFill>
                  <a:srgbClr val="231F20"/>
                </a:solidFill>
                <a:latin typeface="Meiryo UI" panose="020B0604030504040204" pitchFamily="50" charset="-128"/>
                <a:ea typeface="Meiryo UI" panose="020B0604030504040204" pitchFamily="50" charset="-128"/>
                <a:cs typeface="PMingLiU"/>
              </a:rPr>
              <a:t>て</a:t>
            </a:r>
            <a:r>
              <a:rPr sz="1400" spc="-185" dirty="0" err="1">
                <a:solidFill>
                  <a:srgbClr val="231F20"/>
                </a:solidFill>
                <a:latin typeface="Meiryo UI" panose="020B0604030504040204" pitchFamily="50" charset="-128"/>
                <a:ea typeface="Meiryo UI" panose="020B0604030504040204" pitchFamily="50" charset="-128"/>
                <a:cs typeface="PMingLiU"/>
              </a:rPr>
              <a:t>い</a:t>
            </a:r>
            <a:r>
              <a:rPr sz="1400" spc="-195" dirty="0" err="1">
                <a:solidFill>
                  <a:srgbClr val="231F20"/>
                </a:solidFill>
                <a:latin typeface="Meiryo UI" panose="020B0604030504040204" pitchFamily="50" charset="-128"/>
                <a:ea typeface="Meiryo UI" panose="020B0604030504040204" pitchFamily="50" charset="-128"/>
                <a:cs typeface="PMingLiU"/>
              </a:rPr>
              <a:t>く</a:t>
            </a:r>
            <a:r>
              <a:rPr sz="1400" dirty="0" err="1">
                <a:solidFill>
                  <a:srgbClr val="231F20"/>
                </a:solidFill>
                <a:latin typeface="Meiryo UI" panose="020B0604030504040204" pitchFamily="50" charset="-128"/>
                <a:ea typeface="Meiryo UI" panose="020B0604030504040204" pitchFamily="50" charset="-128"/>
                <a:cs typeface="PMingLiU"/>
              </a:rPr>
              <a:t>組</a:t>
            </a:r>
            <a:r>
              <a:rPr sz="1400" spc="-40" dirty="0" err="1">
                <a:solidFill>
                  <a:srgbClr val="231F20"/>
                </a:solidFill>
                <a:latin typeface="Meiryo UI" panose="020B0604030504040204" pitchFamily="50" charset="-128"/>
                <a:ea typeface="Meiryo UI" panose="020B0604030504040204" pitchFamily="50" charset="-128"/>
                <a:cs typeface="PMingLiU"/>
              </a:rPr>
              <a:t>織</a:t>
            </a:r>
            <a:r>
              <a:rPr sz="1400" spc="-45" dirty="0" err="1">
                <a:solidFill>
                  <a:srgbClr val="231F20"/>
                </a:solidFill>
                <a:latin typeface="Meiryo UI" panose="020B0604030504040204" pitchFamily="50" charset="-128"/>
                <a:ea typeface="Meiryo UI" panose="020B0604030504040204" pitchFamily="50" charset="-128"/>
                <a:cs typeface="PMingLiU"/>
              </a:rPr>
              <a:t>は</a:t>
            </a:r>
            <a:r>
              <a:rPr sz="1400" spc="-700" dirty="0" err="1">
                <a:solidFill>
                  <a:srgbClr val="231F20"/>
                </a:solidFill>
                <a:latin typeface="Meiryo UI" panose="020B0604030504040204" pitchFamily="50" charset="-128"/>
                <a:ea typeface="Meiryo UI" panose="020B0604030504040204" pitchFamily="50" charset="-128"/>
                <a:cs typeface="PMingLiU"/>
              </a:rPr>
              <a:t>、</a:t>
            </a:r>
            <a:r>
              <a:rPr sz="1400" spc="40" dirty="0" err="1">
                <a:solidFill>
                  <a:srgbClr val="231F20"/>
                </a:solidFill>
                <a:latin typeface="Meiryo UI" panose="020B0604030504040204" pitchFamily="50" charset="-128"/>
                <a:ea typeface="Meiryo UI" panose="020B0604030504040204" pitchFamily="50" charset="-128"/>
                <a:cs typeface="PMingLiU"/>
              </a:rPr>
              <a:t>D</a:t>
            </a:r>
            <a:r>
              <a:rPr sz="1400" spc="-30" dirty="0" err="1">
                <a:solidFill>
                  <a:srgbClr val="231F20"/>
                </a:solidFill>
                <a:latin typeface="Meiryo UI" panose="020B0604030504040204" pitchFamily="50" charset="-128"/>
                <a:ea typeface="Meiryo UI" panose="020B0604030504040204" pitchFamily="50" charset="-128"/>
                <a:cs typeface="PMingLiU"/>
              </a:rPr>
              <a:t>X</a:t>
            </a:r>
            <a:r>
              <a:rPr sz="1400" spc="-100" dirty="0" err="1">
                <a:solidFill>
                  <a:srgbClr val="231F20"/>
                </a:solidFill>
                <a:latin typeface="Meiryo UI" panose="020B0604030504040204" pitchFamily="50" charset="-128"/>
                <a:ea typeface="Meiryo UI" panose="020B0604030504040204" pitchFamily="50" charset="-128"/>
                <a:cs typeface="PMingLiU"/>
              </a:rPr>
              <a:t>ビ</a:t>
            </a:r>
            <a:r>
              <a:rPr sz="1400" spc="-160" dirty="0" err="1">
                <a:solidFill>
                  <a:srgbClr val="231F20"/>
                </a:solidFill>
                <a:latin typeface="Meiryo UI" panose="020B0604030504040204" pitchFamily="50" charset="-128"/>
                <a:ea typeface="Meiryo UI" panose="020B0604030504040204" pitchFamily="50" charset="-128"/>
                <a:cs typeface="PMingLiU"/>
              </a:rPr>
              <a:t>ジ</a:t>
            </a:r>
            <a:r>
              <a:rPr sz="1400" spc="-204" dirty="0" err="1">
                <a:solidFill>
                  <a:srgbClr val="231F20"/>
                </a:solidFill>
                <a:latin typeface="Meiryo UI" panose="020B0604030504040204" pitchFamily="50" charset="-128"/>
                <a:ea typeface="Meiryo UI" panose="020B0604030504040204" pitchFamily="50" charset="-128"/>
                <a:cs typeface="PMingLiU"/>
              </a:rPr>
              <a:t>ョ</a:t>
            </a:r>
            <a:r>
              <a:rPr sz="1400" spc="-125" dirty="0" err="1">
                <a:solidFill>
                  <a:srgbClr val="231F20"/>
                </a:solidFill>
                <a:latin typeface="Meiryo UI" panose="020B0604030504040204" pitchFamily="50" charset="-128"/>
                <a:ea typeface="Meiryo UI" panose="020B0604030504040204" pitchFamily="50" charset="-128"/>
                <a:cs typeface="PMingLiU"/>
              </a:rPr>
              <a:t>ン</a:t>
            </a:r>
            <a:r>
              <a:rPr sz="1400" spc="-80" dirty="0" err="1">
                <a:solidFill>
                  <a:srgbClr val="231F20"/>
                </a:solidFill>
                <a:latin typeface="Meiryo UI" panose="020B0604030504040204" pitchFamily="50" charset="-128"/>
                <a:ea typeface="Meiryo UI" panose="020B0604030504040204" pitchFamily="50" charset="-128"/>
                <a:cs typeface="PMingLiU"/>
              </a:rPr>
              <a:t>を</a:t>
            </a:r>
            <a:r>
              <a:rPr sz="1400" dirty="0" err="1">
                <a:solidFill>
                  <a:srgbClr val="231F20"/>
                </a:solidFill>
                <a:latin typeface="Meiryo UI" panose="020B0604030504040204" pitchFamily="50" charset="-128"/>
                <a:ea typeface="Meiryo UI" panose="020B0604030504040204" pitchFamily="50" charset="-128"/>
                <a:cs typeface="PMingLiU"/>
              </a:rPr>
              <a:t>実</a:t>
            </a:r>
            <a:r>
              <a:rPr sz="1400" spc="-105" dirty="0" err="1">
                <a:solidFill>
                  <a:srgbClr val="231F20"/>
                </a:solidFill>
                <a:latin typeface="Meiryo UI" panose="020B0604030504040204" pitchFamily="50" charset="-128"/>
                <a:ea typeface="Meiryo UI" panose="020B0604030504040204" pitchFamily="50" charset="-128"/>
                <a:cs typeface="PMingLiU"/>
              </a:rPr>
              <a:t>践</a:t>
            </a:r>
            <a:r>
              <a:rPr sz="1400" spc="-95" dirty="0" err="1">
                <a:solidFill>
                  <a:srgbClr val="231F20"/>
                </a:solidFill>
                <a:latin typeface="Meiryo UI" panose="020B0604030504040204" pitchFamily="50" charset="-128"/>
                <a:ea typeface="Meiryo UI" panose="020B0604030504040204" pitchFamily="50" charset="-128"/>
                <a:cs typeface="PMingLiU"/>
              </a:rPr>
              <a:t>し</a:t>
            </a:r>
            <a:r>
              <a:rPr sz="1400" spc="-745" dirty="0" err="1">
                <a:solidFill>
                  <a:srgbClr val="231F20"/>
                </a:solidFill>
                <a:latin typeface="Meiryo UI" panose="020B0604030504040204" pitchFamily="50" charset="-128"/>
                <a:ea typeface="Meiryo UI" panose="020B0604030504040204" pitchFamily="50" charset="-128"/>
                <a:cs typeface="PMingLiU"/>
              </a:rPr>
              <a:t>、</a:t>
            </a:r>
            <a:r>
              <a:rPr sz="1400" spc="-80" dirty="0" err="1">
                <a:solidFill>
                  <a:srgbClr val="231F20"/>
                </a:solidFill>
                <a:latin typeface="Meiryo UI" panose="020B0604030504040204" pitchFamily="50" charset="-128"/>
                <a:ea typeface="Meiryo UI" panose="020B0604030504040204" pitchFamily="50" charset="-128"/>
                <a:cs typeface="PMingLiU"/>
              </a:rPr>
              <a:t>デ</a:t>
            </a:r>
            <a:r>
              <a:rPr sz="1400" spc="-120" dirty="0" err="1">
                <a:solidFill>
                  <a:srgbClr val="231F20"/>
                </a:solidFill>
                <a:latin typeface="Meiryo UI" panose="020B0604030504040204" pitchFamily="50" charset="-128"/>
                <a:ea typeface="Meiryo UI" panose="020B0604030504040204" pitchFamily="50" charset="-128"/>
                <a:cs typeface="PMingLiU"/>
              </a:rPr>
              <a:t>ジ</a:t>
            </a:r>
            <a:r>
              <a:rPr sz="1400" spc="-235" dirty="0" err="1">
                <a:solidFill>
                  <a:srgbClr val="231F20"/>
                </a:solidFill>
                <a:latin typeface="Meiryo UI" panose="020B0604030504040204" pitchFamily="50" charset="-128"/>
                <a:ea typeface="Meiryo UI" panose="020B0604030504040204" pitchFamily="50" charset="-128"/>
                <a:cs typeface="PMingLiU"/>
              </a:rPr>
              <a:t>タ</a:t>
            </a:r>
            <a:r>
              <a:rPr sz="1400" spc="-160" dirty="0" err="1">
                <a:solidFill>
                  <a:srgbClr val="231F20"/>
                </a:solidFill>
                <a:latin typeface="Meiryo UI" panose="020B0604030504040204" pitchFamily="50" charset="-128"/>
                <a:ea typeface="Meiryo UI" panose="020B0604030504040204" pitchFamily="50" charset="-128"/>
                <a:cs typeface="PMingLiU"/>
              </a:rPr>
              <a:t>ル</a:t>
            </a:r>
            <a:r>
              <a:rPr sz="1400" spc="-114" dirty="0" err="1">
                <a:solidFill>
                  <a:srgbClr val="231F20"/>
                </a:solidFill>
                <a:latin typeface="Meiryo UI" panose="020B0604030504040204" pitchFamily="50" charset="-128"/>
                <a:ea typeface="Meiryo UI" panose="020B0604030504040204" pitchFamily="50" charset="-128"/>
                <a:cs typeface="PMingLiU"/>
              </a:rPr>
              <a:t>と</a:t>
            </a:r>
            <a:r>
              <a:rPr sz="1400" dirty="0" err="1">
                <a:solidFill>
                  <a:srgbClr val="231F20"/>
                </a:solidFill>
                <a:latin typeface="Meiryo UI" panose="020B0604030504040204" pitchFamily="50" charset="-128"/>
                <a:ea typeface="Meiryo UI" panose="020B0604030504040204" pitchFamily="50" charset="-128"/>
                <a:cs typeface="PMingLiU"/>
              </a:rPr>
              <a:t>実体</a:t>
            </a:r>
            <a:r>
              <a:rPr sz="1400" spc="-45" dirty="0" err="1">
                <a:solidFill>
                  <a:srgbClr val="231F20"/>
                </a:solidFill>
                <a:latin typeface="Meiryo UI" panose="020B0604030504040204" pitchFamily="50" charset="-128"/>
                <a:ea typeface="Meiryo UI" panose="020B0604030504040204" pitchFamily="50" charset="-128"/>
                <a:cs typeface="PMingLiU"/>
              </a:rPr>
              <a:t>験の</a:t>
            </a:r>
            <a:r>
              <a:rPr sz="1400" dirty="0" err="1">
                <a:solidFill>
                  <a:srgbClr val="231F20"/>
                </a:solidFill>
                <a:latin typeface="Meiryo UI" panose="020B0604030504040204" pitchFamily="50" charset="-128"/>
                <a:ea typeface="Meiryo UI" panose="020B0604030504040204" pitchFamily="50" charset="-128"/>
                <a:cs typeface="PMingLiU"/>
              </a:rPr>
              <a:t>両</a:t>
            </a:r>
            <a:r>
              <a:rPr sz="1400" spc="-45" dirty="0" err="1">
                <a:solidFill>
                  <a:srgbClr val="231F20"/>
                </a:solidFill>
                <a:latin typeface="Meiryo UI" panose="020B0604030504040204" pitchFamily="50" charset="-128"/>
                <a:ea typeface="Meiryo UI" panose="020B0604030504040204" pitchFamily="50" charset="-128"/>
                <a:cs typeface="PMingLiU"/>
              </a:rPr>
              <a:t>面</a:t>
            </a:r>
            <a:r>
              <a:rPr sz="1400" dirty="0" err="1">
                <a:solidFill>
                  <a:srgbClr val="231F20"/>
                </a:solidFill>
                <a:latin typeface="Meiryo UI" panose="020B0604030504040204" pitchFamily="50" charset="-128"/>
                <a:ea typeface="Meiryo UI" panose="020B0604030504040204" pitchFamily="50" charset="-128"/>
                <a:cs typeface="PMingLiU"/>
              </a:rPr>
              <a:t>の</a:t>
            </a:r>
            <a:r>
              <a:rPr sz="1400" spc="-140" dirty="0" err="1">
                <a:solidFill>
                  <a:srgbClr val="231F20"/>
                </a:solidFill>
                <a:latin typeface="Meiryo UI" panose="020B0604030504040204" pitchFamily="50" charset="-128"/>
                <a:ea typeface="Meiryo UI" panose="020B0604030504040204" pitchFamily="50" charset="-128"/>
                <a:cs typeface="PMingLiU"/>
              </a:rPr>
              <a:t>エクスペリエンスを融合することに成功している組織である</a:t>
            </a:r>
            <a:r>
              <a:rPr sz="1400" spc="-140" dirty="0">
                <a:solidFill>
                  <a:srgbClr val="231F20"/>
                </a:solidFill>
                <a:latin typeface="Meiryo UI" panose="020B0604030504040204" pitchFamily="50" charset="-128"/>
                <a:ea typeface="Meiryo UI" panose="020B0604030504040204" pitchFamily="50" charset="-128"/>
                <a:cs typeface="PMingLiU"/>
              </a:rPr>
              <a:t>。</a:t>
            </a:r>
            <a:endParaRPr lang="en-US" sz="1400" spc="-140" dirty="0">
              <a:solidFill>
                <a:srgbClr val="231F20"/>
              </a:solidFill>
              <a:latin typeface="Meiryo UI" panose="020B0604030504040204" pitchFamily="50" charset="-128"/>
              <a:ea typeface="Meiryo UI" panose="020B0604030504040204" pitchFamily="50" charset="-128"/>
              <a:cs typeface="PMingLiU"/>
            </a:endParaRPr>
          </a:p>
          <a:p>
            <a:pPr marL="12700" marR="5080" indent="5080">
              <a:lnSpc>
                <a:spcPct val="119000"/>
              </a:lnSpc>
            </a:pPr>
            <a:r>
              <a:rPr sz="1400" spc="-140" dirty="0" err="1">
                <a:solidFill>
                  <a:srgbClr val="231F20"/>
                </a:solidFill>
                <a:latin typeface="Meiryo UI" panose="020B0604030504040204" pitchFamily="50" charset="-128"/>
                <a:ea typeface="Meiryo UI" panose="020B0604030504040204" pitchFamily="50" charset="-128"/>
                <a:cs typeface="PMingLiU"/>
              </a:rPr>
              <a:t>これは</a:t>
            </a:r>
            <a:r>
              <a:rPr sz="1400" spc="-140" dirty="0">
                <a:solidFill>
                  <a:srgbClr val="231F20"/>
                </a:solidFill>
                <a:latin typeface="Meiryo UI" panose="020B0604030504040204" pitchFamily="50" charset="-128"/>
                <a:ea typeface="Meiryo UI" panose="020B0604030504040204" pitchFamily="50" charset="-128"/>
                <a:cs typeface="PMingLiU"/>
              </a:rPr>
              <a:t>、 </a:t>
            </a:r>
            <a:r>
              <a:rPr sz="1400" spc="-120" dirty="0" err="1">
                <a:solidFill>
                  <a:srgbClr val="231F20"/>
                </a:solidFill>
                <a:latin typeface="Meiryo UI" panose="020B0604030504040204" pitchFamily="50" charset="-128"/>
                <a:ea typeface="Meiryo UI" panose="020B0604030504040204" pitchFamily="50" charset="-128"/>
                <a:cs typeface="PMingLiU"/>
              </a:rPr>
              <a:t>新しいビジネスモデルに基づいて、情報を競争優位に変換させ、新たな</a:t>
            </a:r>
            <a:r>
              <a:rPr sz="1400" spc="-105" dirty="0" err="1">
                <a:solidFill>
                  <a:srgbClr val="231F20"/>
                </a:solidFill>
                <a:latin typeface="Meiryo UI" panose="020B0604030504040204" pitchFamily="50" charset="-128"/>
                <a:ea typeface="Meiryo UI" panose="020B0604030504040204" pitchFamily="50" charset="-128"/>
                <a:cs typeface="PMingLiU"/>
              </a:rPr>
              <a:t>デジタル収益源を生み出していることを意味する</a:t>
            </a:r>
            <a:r>
              <a:rPr sz="1400" spc="-105" dirty="0">
                <a:solidFill>
                  <a:srgbClr val="231F20"/>
                </a:solidFill>
                <a:latin typeface="Meiryo UI" panose="020B0604030504040204" pitchFamily="50" charset="-128"/>
                <a:ea typeface="Meiryo UI" panose="020B0604030504040204" pitchFamily="50" charset="-128"/>
                <a:cs typeface="PMingLiU"/>
              </a:rPr>
              <a:t>。</a:t>
            </a:r>
            <a:endParaRPr sz="1400" dirty="0">
              <a:latin typeface="Meiryo UI" panose="020B0604030504040204" pitchFamily="50" charset="-128"/>
              <a:ea typeface="Meiryo UI" panose="020B0604030504040204" pitchFamily="50" charset="-128"/>
              <a:cs typeface="PMingLiU"/>
            </a:endParaRPr>
          </a:p>
        </p:txBody>
      </p:sp>
      <p:sp>
        <p:nvSpPr>
          <p:cNvPr id="5" name="object 5"/>
          <p:cNvSpPr txBox="1"/>
          <p:nvPr/>
        </p:nvSpPr>
        <p:spPr>
          <a:xfrm>
            <a:off x="6973544" y="5316057"/>
            <a:ext cx="4456456" cy="365613"/>
          </a:xfrm>
          <a:prstGeom prst="rect">
            <a:avLst/>
          </a:prstGeom>
        </p:spPr>
        <p:txBody>
          <a:bodyPr vert="horz" wrap="square" lIns="0" tIns="0" rIns="0" bIns="0" rtlCol="0">
            <a:spAutoFit/>
          </a:bodyPr>
          <a:lstStyle/>
          <a:p>
            <a:pPr marL="152400" marR="5080" indent="-139700">
              <a:lnSpc>
                <a:spcPct val="108300"/>
              </a:lnSpc>
            </a:pPr>
            <a:r>
              <a:rPr sz="1100" spc="254" dirty="0">
                <a:solidFill>
                  <a:srgbClr val="231F20"/>
                </a:solidFill>
                <a:latin typeface="Meiryo UI" panose="020B0604030504040204" pitchFamily="50" charset="-128"/>
                <a:ea typeface="Meiryo UI" panose="020B0604030504040204" pitchFamily="50" charset="-128"/>
                <a:cs typeface="Arial"/>
              </a:rPr>
              <a:t>• </a:t>
            </a:r>
            <a:r>
              <a:rPr sz="1100" b="1" spc="-45" dirty="0" err="1">
                <a:solidFill>
                  <a:srgbClr val="231F20"/>
                </a:solidFill>
                <a:latin typeface="Meiryo UI" panose="020B0604030504040204" pitchFamily="50" charset="-128"/>
                <a:ea typeface="Meiryo UI" panose="020B0604030504040204" pitchFamily="50" charset="-128"/>
                <a:cs typeface="Microsoft YaHei"/>
              </a:rPr>
              <a:t>安定性、規模および業務継続性</a:t>
            </a:r>
            <a:r>
              <a:rPr sz="1100" spc="-45" dirty="0" err="1">
                <a:solidFill>
                  <a:srgbClr val="231F20"/>
                </a:solidFill>
                <a:latin typeface="Meiryo UI" panose="020B0604030504040204" pitchFamily="50" charset="-128"/>
                <a:ea typeface="Meiryo UI" panose="020B0604030504040204" pitchFamily="50" charset="-128"/>
                <a:cs typeface="PMingLiU"/>
              </a:rPr>
              <a:t>を提供する社内人員</a:t>
            </a:r>
            <a:r>
              <a:rPr sz="1100" spc="-70" dirty="0" err="1">
                <a:solidFill>
                  <a:srgbClr val="231F20"/>
                </a:solidFill>
                <a:latin typeface="Meiryo UI" panose="020B0604030504040204" pitchFamily="50" charset="-128"/>
                <a:ea typeface="Meiryo UI" panose="020B0604030504040204" pitchFamily="50" charset="-128"/>
                <a:cs typeface="PMingLiU"/>
              </a:rPr>
              <a:t>配置、構造およびプロセスの開発に焦点を合わせる</a:t>
            </a:r>
            <a:r>
              <a:rPr sz="1100" spc="-70" dirty="0">
                <a:solidFill>
                  <a:srgbClr val="231F20"/>
                </a:solidFill>
                <a:latin typeface="Meiryo UI" panose="020B0604030504040204" pitchFamily="50" charset="-128"/>
                <a:ea typeface="Meiryo UI" panose="020B0604030504040204" pitchFamily="50" charset="-128"/>
                <a:cs typeface="PMingLiU"/>
              </a:rPr>
              <a:t>。</a:t>
            </a:r>
            <a:endParaRPr sz="1100" dirty="0">
              <a:latin typeface="Meiryo UI" panose="020B0604030504040204" pitchFamily="50" charset="-128"/>
              <a:ea typeface="Meiryo UI" panose="020B0604030504040204" pitchFamily="50" charset="-128"/>
              <a:cs typeface="PMingLiU"/>
            </a:endParaRPr>
          </a:p>
        </p:txBody>
      </p:sp>
      <p:sp>
        <p:nvSpPr>
          <p:cNvPr id="6" name="object 6"/>
          <p:cNvSpPr txBox="1"/>
          <p:nvPr/>
        </p:nvSpPr>
        <p:spPr>
          <a:xfrm>
            <a:off x="6973544" y="5811361"/>
            <a:ext cx="4543542" cy="365613"/>
          </a:xfrm>
          <a:prstGeom prst="rect">
            <a:avLst/>
          </a:prstGeom>
        </p:spPr>
        <p:txBody>
          <a:bodyPr vert="horz" wrap="square" lIns="0" tIns="0" rIns="0" bIns="0" rtlCol="0">
            <a:spAutoFit/>
          </a:bodyPr>
          <a:lstStyle/>
          <a:p>
            <a:pPr marL="146050" marR="5080" indent="-133985" algn="just">
              <a:lnSpc>
                <a:spcPct val="108300"/>
              </a:lnSpc>
            </a:pPr>
            <a:r>
              <a:rPr sz="1100" spc="254" dirty="0">
                <a:solidFill>
                  <a:srgbClr val="231F20"/>
                </a:solidFill>
                <a:latin typeface="Meiryo UI" panose="020B0604030504040204" pitchFamily="50" charset="-128"/>
                <a:ea typeface="Meiryo UI" panose="020B0604030504040204" pitchFamily="50" charset="-128"/>
                <a:cs typeface="Arial"/>
              </a:rPr>
              <a:t>•</a:t>
            </a:r>
            <a:r>
              <a:rPr sz="1100" spc="204" dirty="0">
                <a:solidFill>
                  <a:srgbClr val="231F20"/>
                </a:solidFill>
                <a:latin typeface="Meiryo UI" panose="020B0604030504040204" pitchFamily="50" charset="-128"/>
                <a:ea typeface="Meiryo UI" panose="020B0604030504040204" pitchFamily="50" charset="-128"/>
                <a:cs typeface="Arial"/>
              </a:rPr>
              <a:t> </a:t>
            </a:r>
            <a:r>
              <a:rPr sz="1100" spc="-65" dirty="0" err="1">
                <a:solidFill>
                  <a:srgbClr val="231F20"/>
                </a:solidFill>
                <a:latin typeface="Meiryo UI" panose="020B0604030504040204" pitchFamily="50" charset="-128"/>
                <a:ea typeface="Meiryo UI" panose="020B0604030504040204" pitchFamily="50" charset="-128"/>
                <a:cs typeface="PMingLiU"/>
              </a:rPr>
              <a:t>既存の市場を作り変え、また</a:t>
            </a:r>
            <a:r>
              <a:rPr sz="1100" b="1" spc="-65" dirty="0" err="1">
                <a:solidFill>
                  <a:srgbClr val="231F20"/>
                </a:solidFill>
                <a:latin typeface="Meiryo UI" panose="020B0604030504040204" pitchFamily="50" charset="-128"/>
                <a:ea typeface="Meiryo UI" panose="020B0604030504040204" pitchFamily="50" charset="-128"/>
                <a:cs typeface="Microsoft YaHei"/>
              </a:rPr>
              <a:t>自らが優位に立てる新</a:t>
            </a:r>
            <a:r>
              <a:rPr lang="ja-JP" altLang="en-US" sz="1100" b="1" spc="-65" dirty="0">
                <a:solidFill>
                  <a:srgbClr val="231F20"/>
                </a:solidFill>
                <a:latin typeface="Meiryo UI" panose="020B0604030504040204" pitchFamily="50" charset="-128"/>
                <a:ea typeface="Meiryo UI" panose="020B0604030504040204" pitchFamily="50" charset="-128"/>
                <a:cs typeface="Microsoft YaHei"/>
              </a:rPr>
              <a:t>し</a:t>
            </a:r>
            <a:r>
              <a:rPr sz="1100" b="1" spc="-10" dirty="0" err="1">
                <a:solidFill>
                  <a:srgbClr val="231F20"/>
                </a:solidFill>
                <a:latin typeface="Meiryo UI" panose="020B0604030504040204" pitchFamily="50" charset="-128"/>
                <a:ea typeface="Meiryo UI" panose="020B0604030504040204" pitchFamily="50" charset="-128"/>
                <a:cs typeface="Microsoft YaHei"/>
              </a:rPr>
              <a:t>い</a:t>
            </a:r>
            <a:r>
              <a:rPr sz="1100" b="1" dirty="0" err="1">
                <a:solidFill>
                  <a:srgbClr val="231F20"/>
                </a:solidFill>
                <a:latin typeface="Meiryo UI" panose="020B0604030504040204" pitchFamily="50" charset="-128"/>
                <a:ea typeface="Meiryo UI" panose="020B0604030504040204" pitchFamily="50" charset="-128"/>
                <a:cs typeface="Microsoft YaHei"/>
              </a:rPr>
              <a:t>市</a:t>
            </a:r>
            <a:r>
              <a:rPr sz="1100" b="1" spc="-20" dirty="0" err="1">
                <a:solidFill>
                  <a:srgbClr val="231F20"/>
                </a:solidFill>
                <a:latin typeface="Meiryo UI" panose="020B0604030504040204" pitchFamily="50" charset="-128"/>
                <a:ea typeface="Meiryo UI" panose="020B0604030504040204" pitchFamily="50" charset="-128"/>
                <a:cs typeface="Microsoft YaHei"/>
              </a:rPr>
              <a:t>場を</a:t>
            </a:r>
            <a:r>
              <a:rPr sz="1100" b="1" spc="-10" dirty="0" err="1">
                <a:solidFill>
                  <a:srgbClr val="231F20"/>
                </a:solidFill>
                <a:latin typeface="Meiryo UI" panose="020B0604030504040204" pitchFamily="50" charset="-128"/>
                <a:ea typeface="Meiryo UI" panose="020B0604030504040204" pitchFamily="50" charset="-128"/>
                <a:cs typeface="Microsoft YaHei"/>
              </a:rPr>
              <a:t>生</a:t>
            </a:r>
            <a:r>
              <a:rPr sz="1100" b="1" spc="-5" dirty="0" err="1">
                <a:solidFill>
                  <a:srgbClr val="231F20"/>
                </a:solidFill>
                <a:latin typeface="Meiryo UI" panose="020B0604030504040204" pitchFamily="50" charset="-128"/>
                <a:ea typeface="Meiryo UI" panose="020B0604030504040204" pitchFamily="50" charset="-128"/>
                <a:cs typeface="Microsoft YaHei"/>
              </a:rPr>
              <a:t>み</a:t>
            </a:r>
            <a:r>
              <a:rPr sz="1100" b="1" spc="-30" dirty="0" err="1">
                <a:solidFill>
                  <a:srgbClr val="231F20"/>
                </a:solidFill>
                <a:latin typeface="Meiryo UI" panose="020B0604030504040204" pitchFamily="50" charset="-128"/>
                <a:ea typeface="Meiryo UI" panose="020B0604030504040204" pitchFamily="50" charset="-128"/>
                <a:cs typeface="Microsoft YaHei"/>
              </a:rPr>
              <a:t>出</a:t>
            </a:r>
            <a:r>
              <a:rPr sz="1100" b="1" spc="-25" dirty="0" err="1">
                <a:solidFill>
                  <a:srgbClr val="231F20"/>
                </a:solidFill>
                <a:latin typeface="Meiryo UI" panose="020B0604030504040204" pitchFamily="50" charset="-128"/>
                <a:ea typeface="Meiryo UI" panose="020B0604030504040204" pitchFamily="50" charset="-128"/>
                <a:cs typeface="Microsoft YaHei"/>
              </a:rPr>
              <a:t>す</a:t>
            </a:r>
            <a:r>
              <a:rPr sz="1100" spc="-580" dirty="0" err="1">
                <a:solidFill>
                  <a:srgbClr val="231F20"/>
                </a:solidFill>
                <a:latin typeface="Meiryo UI" panose="020B0604030504040204" pitchFamily="50" charset="-128"/>
                <a:ea typeface="Meiryo UI" panose="020B0604030504040204" pitchFamily="50" charset="-128"/>
                <a:cs typeface="PMingLiU"/>
              </a:rPr>
              <a:t>。</a:t>
            </a:r>
            <a:r>
              <a:rPr sz="1100" spc="-105" dirty="0" err="1">
                <a:solidFill>
                  <a:srgbClr val="231F20"/>
                </a:solidFill>
                <a:latin typeface="Meiryo UI" panose="020B0604030504040204" pitchFamily="50" charset="-128"/>
                <a:ea typeface="Meiryo UI" panose="020B0604030504040204" pitchFamily="50" charset="-128"/>
                <a:cs typeface="PMingLiU"/>
              </a:rPr>
              <a:t>こ</a:t>
            </a:r>
            <a:r>
              <a:rPr sz="1100" spc="-50" dirty="0" err="1">
                <a:solidFill>
                  <a:srgbClr val="231F20"/>
                </a:solidFill>
                <a:latin typeface="Meiryo UI" panose="020B0604030504040204" pitchFamily="50" charset="-128"/>
                <a:ea typeface="Meiryo UI" panose="020B0604030504040204" pitchFamily="50" charset="-128"/>
                <a:cs typeface="PMingLiU"/>
              </a:rPr>
              <a:t>れ</a:t>
            </a:r>
            <a:r>
              <a:rPr sz="1100" spc="-120" dirty="0" err="1">
                <a:solidFill>
                  <a:srgbClr val="231F20"/>
                </a:solidFill>
                <a:latin typeface="Meiryo UI" panose="020B0604030504040204" pitchFamily="50" charset="-128"/>
                <a:ea typeface="Meiryo UI" panose="020B0604030504040204" pitchFamily="50" charset="-128"/>
                <a:cs typeface="PMingLiU"/>
              </a:rPr>
              <a:t>に</a:t>
            </a:r>
            <a:r>
              <a:rPr sz="1100" spc="-150" dirty="0" err="1">
                <a:solidFill>
                  <a:srgbClr val="231F20"/>
                </a:solidFill>
                <a:latin typeface="Meiryo UI" panose="020B0604030504040204" pitchFamily="50" charset="-128"/>
                <a:ea typeface="Meiryo UI" panose="020B0604030504040204" pitchFamily="50" charset="-128"/>
                <a:cs typeface="PMingLiU"/>
              </a:rPr>
              <a:t>よ</a:t>
            </a:r>
            <a:r>
              <a:rPr sz="1100" spc="-85" dirty="0" err="1">
                <a:solidFill>
                  <a:srgbClr val="231F20"/>
                </a:solidFill>
                <a:latin typeface="Meiryo UI" panose="020B0604030504040204" pitchFamily="50" charset="-128"/>
                <a:ea typeface="Meiryo UI" panose="020B0604030504040204" pitchFamily="50" charset="-128"/>
                <a:cs typeface="PMingLiU"/>
              </a:rPr>
              <a:t>り</a:t>
            </a:r>
            <a:r>
              <a:rPr sz="1100" dirty="0" err="1">
                <a:solidFill>
                  <a:srgbClr val="231F20"/>
                </a:solidFill>
                <a:latin typeface="Meiryo UI" panose="020B0604030504040204" pitchFamily="50" charset="-128"/>
                <a:ea typeface="Meiryo UI" panose="020B0604030504040204" pitchFamily="50" charset="-128"/>
                <a:cs typeface="PMingLiU"/>
              </a:rPr>
              <a:t>競合他</a:t>
            </a:r>
            <a:r>
              <a:rPr sz="1100" spc="-35" dirty="0" err="1">
                <a:solidFill>
                  <a:srgbClr val="231F20"/>
                </a:solidFill>
                <a:latin typeface="Meiryo UI" panose="020B0604030504040204" pitchFamily="50" charset="-128"/>
                <a:ea typeface="Meiryo UI" panose="020B0604030504040204" pitchFamily="50" charset="-128"/>
                <a:cs typeface="PMingLiU"/>
              </a:rPr>
              <a:t>社の</a:t>
            </a:r>
            <a:r>
              <a:rPr sz="1100" dirty="0" err="1">
                <a:solidFill>
                  <a:srgbClr val="231F20"/>
                </a:solidFill>
                <a:latin typeface="Meiryo UI" panose="020B0604030504040204" pitchFamily="50" charset="-128"/>
                <a:ea typeface="Meiryo UI" panose="020B0604030504040204" pitchFamily="50" charset="-128"/>
                <a:cs typeface="PMingLiU"/>
              </a:rPr>
              <a:t>追</a:t>
            </a:r>
            <a:r>
              <a:rPr sz="1100" spc="-40" dirty="0" err="1">
                <a:solidFill>
                  <a:srgbClr val="231F20"/>
                </a:solidFill>
                <a:latin typeface="Meiryo UI" panose="020B0604030504040204" pitchFamily="50" charset="-128"/>
                <a:ea typeface="Meiryo UI" panose="020B0604030504040204" pitchFamily="50" charset="-128"/>
                <a:cs typeface="PMingLiU"/>
              </a:rPr>
              <a:t>随</a:t>
            </a:r>
            <a:r>
              <a:rPr sz="1100" dirty="0" err="1">
                <a:solidFill>
                  <a:srgbClr val="231F20"/>
                </a:solidFill>
                <a:latin typeface="Meiryo UI" panose="020B0604030504040204" pitchFamily="50" charset="-128"/>
                <a:ea typeface="Meiryo UI" panose="020B0604030504040204" pitchFamily="50" charset="-128"/>
                <a:cs typeface="PMingLiU"/>
              </a:rPr>
              <a:t>を</a:t>
            </a:r>
            <a:r>
              <a:rPr sz="1100" spc="-60" dirty="0" err="1">
                <a:solidFill>
                  <a:srgbClr val="231F20"/>
                </a:solidFill>
                <a:latin typeface="Meiryo UI" panose="020B0604030504040204" pitchFamily="50" charset="-128"/>
                <a:ea typeface="Meiryo UI" panose="020B0604030504040204" pitchFamily="50" charset="-128"/>
                <a:cs typeface="PMingLiU"/>
              </a:rPr>
              <a:t>許さない地位を築く</a:t>
            </a:r>
            <a:r>
              <a:rPr sz="1100" spc="-60" dirty="0">
                <a:solidFill>
                  <a:srgbClr val="231F20"/>
                </a:solidFill>
                <a:latin typeface="Meiryo UI" panose="020B0604030504040204" pitchFamily="50" charset="-128"/>
                <a:ea typeface="Meiryo UI" panose="020B0604030504040204" pitchFamily="50" charset="-128"/>
                <a:cs typeface="PMingLiU"/>
              </a:rPr>
              <a:t>。</a:t>
            </a:r>
            <a:endParaRPr sz="1100" dirty="0">
              <a:latin typeface="Meiryo UI" panose="020B0604030504040204" pitchFamily="50" charset="-128"/>
              <a:ea typeface="Meiryo UI" panose="020B0604030504040204" pitchFamily="50" charset="-128"/>
              <a:cs typeface="PMingLiU"/>
            </a:endParaRPr>
          </a:p>
        </p:txBody>
      </p:sp>
      <p:sp>
        <p:nvSpPr>
          <p:cNvPr id="7" name="object 7"/>
          <p:cNvSpPr txBox="1"/>
          <p:nvPr/>
        </p:nvSpPr>
        <p:spPr>
          <a:xfrm>
            <a:off x="6973544" y="4170073"/>
            <a:ext cx="4543542" cy="1118255"/>
          </a:xfrm>
          <a:prstGeom prst="rect">
            <a:avLst/>
          </a:prstGeom>
        </p:spPr>
        <p:txBody>
          <a:bodyPr vert="horz" wrap="square" lIns="0" tIns="0" rIns="0" bIns="0" rtlCol="0">
            <a:spAutoFit/>
          </a:bodyPr>
          <a:lstStyle/>
          <a:p>
            <a:pPr marL="12700">
              <a:lnSpc>
                <a:spcPct val="100000"/>
              </a:lnSpc>
            </a:pPr>
            <a:r>
              <a:rPr sz="2000" b="1" spc="-50" dirty="0">
                <a:solidFill>
                  <a:srgbClr val="00A2E5"/>
                </a:solidFill>
                <a:latin typeface="Meiryo UI" panose="020B0604030504040204" pitchFamily="50" charset="-128"/>
                <a:ea typeface="Meiryo UI" panose="020B0604030504040204" pitchFamily="50" charset="-128"/>
                <a:cs typeface="Microsoft YaHei"/>
              </a:rPr>
              <a:t>DXディスラプター</a:t>
            </a:r>
            <a:endParaRPr sz="2000" dirty="0">
              <a:latin typeface="Meiryo UI" panose="020B0604030504040204" pitchFamily="50" charset="-128"/>
              <a:ea typeface="Meiryo UI" panose="020B0604030504040204" pitchFamily="50" charset="-128"/>
              <a:cs typeface="Microsoft YaHei"/>
            </a:endParaRPr>
          </a:p>
          <a:p>
            <a:pPr marL="12700">
              <a:lnSpc>
                <a:spcPct val="100000"/>
              </a:lnSpc>
              <a:spcBef>
                <a:spcPts val="500"/>
              </a:spcBef>
            </a:pPr>
            <a:r>
              <a:rPr sz="1600" b="1" spc="10" dirty="0">
                <a:solidFill>
                  <a:srgbClr val="72BF44"/>
                </a:solidFill>
                <a:latin typeface="Meiryo UI" panose="020B0604030504040204" pitchFamily="50" charset="-128"/>
                <a:ea typeface="Meiryo UI" panose="020B0604030504040204" pitchFamily="50" charset="-128"/>
                <a:cs typeface="Microsoft YaHei"/>
              </a:rPr>
              <a:t>特徴</a:t>
            </a:r>
            <a:endParaRPr sz="1600" dirty="0">
              <a:latin typeface="Meiryo UI" panose="020B0604030504040204" pitchFamily="50" charset="-128"/>
              <a:ea typeface="Meiryo UI" panose="020B0604030504040204" pitchFamily="50" charset="-128"/>
              <a:cs typeface="Microsoft YaHei"/>
            </a:endParaRPr>
          </a:p>
          <a:p>
            <a:pPr marL="147320" marR="5080" indent="-135255" algn="just">
              <a:lnSpc>
                <a:spcPts val="1300"/>
              </a:lnSpc>
              <a:spcBef>
                <a:spcPts val="20"/>
              </a:spcBef>
            </a:pPr>
            <a:r>
              <a:rPr sz="1100" spc="254" dirty="0">
                <a:solidFill>
                  <a:srgbClr val="231F20"/>
                </a:solidFill>
                <a:latin typeface="Meiryo UI" panose="020B0604030504040204" pitchFamily="50" charset="-128"/>
                <a:ea typeface="Meiryo UI" panose="020B0604030504040204" pitchFamily="50" charset="-128"/>
                <a:cs typeface="Arial"/>
              </a:rPr>
              <a:t>•</a:t>
            </a:r>
            <a:r>
              <a:rPr sz="1600" b="1" spc="-60" dirty="0" err="1">
                <a:solidFill>
                  <a:srgbClr val="231F20"/>
                </a:solidFill>
                <a:latin typeface="Meiryo UI" panose="020B0604030504040204" pitchFamily="50" charset="-128"/>
                <a:ea typeface="Meiryo UI" panose="020B0604030504040204" pitchFamily="50" charset="-128"/>
                <a:cs typeface="Microsoft YaHei"/>
              </a:rPr>
              <a:t>新しいビジネスモデル</a:t>
            </a:r>
            <a:r>
              <a:rPr sz="1600" spc="-60" dirty="0" err="1">
                <a:solidFill>
                  <a:srgbClr val="231F20"/>
                </a:solidFill>
                <a:latin typeface="Meiryo UI" panose="020B0604030504040204" pitchFamily="50" charset="-128"/>
                <a:ea typeface="Meiryo UI" panose="020B0604030504040204" pitchFamily="50" charset="-128"/>
                <a:cs typeface="PMingLiU"/>
              </a:rPr>
              <a:t>や製品／サービスエクスペリ</a:t>
            </a:r>
            <a:r>
              <a:rPr sz="1600" spc="-100" dirty="0" err="1">
                <a:solidFill>
                  <a:srgbClr val="231F20"/>
                </a:solidFill>
                <a:latin typeface="Meiryo UI" panose="020B0604030504040204" pitchFamily="50" charset="-128"/>
                <a:ea typeface="Meiryo UI" panose="020B0604030504040204" pitchFamily="50" charset="-128"/>
                <a:cs typeface="PMingLiU"/>
              </a:rPr>
              <a:t>エ</a:t>
            </a:r>
            <a:r>
              <a:rPr sz="1600" spc="-135" dirty="0" err="1">
                <a:solidFill>
                  <a:srgbClr val="231F20"/>
                </a:solidFill>
                <a:latin typeface="Meiryo UI" panose="020B0604030504040204" pitchFamily="50" charset="-128"/>
                <a:ea typeface="Meiryo UI" panose="020B0604030504040204" pitchFamily="50" charset="-128"/>
                <a:cs typeface="PMingLiU"/>
              </a:rPr>
              <a:t>ン</a:t>
            </a:r>
            <a:r>
              <a:rPr sz="1600" spc="-90" dirty="0" err="1">
                <a:solidFill>
                  <a:srgbClr val="231F20"/>
                </a:solidFill>
                <a:latin typeface="Meiryo UI" panose="020B0604030504040204" pitchFamily="50" charset="-128"/>
                <a:ea typeface="Meiryo UI" panose="020B0604030504040204" pitchFamily="50" charset="-128"/>
                <a:cs typeface="PMingLiU"/>
              </a:rPr>
              <a:t>ス</a:t>
            </a:r>
            <a:r>
              <a:rPr sz="1600" spc="-55" dirty="0" err="1">
                <a:solidFill>
                  <a:srgbClr val="231F20"/>
                </a:solidFill>
                <a:latin typeface="Meiryo UI" panose="020B0604030504040204" pitchFamily="50" charset="-128"/>
                <a:ea typeface="Meiryo UI" panose="020B0604030504040204" pitchFamily="50" charset="-128"/>
                <a:cs typeface="PMingLiU"/>
              </a:rPr>
              <a:t>を</a:t>
            </a:r>
            <a:r>
              <a:rPr sz="1600" spc="-25" dirty="0" err="1">
                <a:solidFill>
                  <a:srgbClr val="231F20"/>
                </a:solidFill>
                <a:latin typeface="Meiryo UI" panose="020B0604030504040204" pitchFamily="50" charset="-128"/>
                <a:ea typeface="Meiryo UI" panose="020B0604030504040204" pitchFamily="50" charset="-128"/>
                <a:cs typeface="PMingLiU"/>
              </a:rPr>
              <a:t>創</a:t>
            </a:r>
            <a:r>
              <a:rPr sz="1600" spc="-65" dirty="0" err="1">
                <a:solidFill>
                  <a:srgbClr val="231F20"/>
                </a:solidFill>
                <a:latin typeface="Meiryo UI" panose="020B0604030504040204" pitchFamily="50" charset="-128"/>
                <a:ea typeface="Meiryo UI" panose="020B0604030504040204" pitchFamily="50" charset="-128"/>
                <a:cs typeface="PMingLiU"/>
              </a:rPr>
              <a:t>出</a:t>
            </a:r>
            <a:r>
              <a:rPr sz="1600" spc="-100" dirty="0" err="1">
                <a:solidFill>
                  <a:srgbClr val="231F20"/>
                </a:solidFill>
                <a:latin typeface="Meiryo UI" panose="020B0604030504040204" pitchFamily="50" charset="-128"/>
                <a:ea typeface="Meiryo UI" panose="020B0604030504040204" pitchFamily="50" charset="-128"/>
                <a:cs typeface="PMingLiU"/>
              </a:rPr>
              <a:t>す</a:t>
            </a:r>
            <a:r>
              <a:rPr sz="1600" spc="-135" dirty="0" err="1">
                <a:solidFill>
                  <a:srgbClr val="231F20"/>
                </a:solidFill>
                <a:latin typeface="Meiryo UI" panose="020B0604030504040204" pitchFamily="50" charset="-128"/>
                <a:ea typeface="Meiryo UI" panose="020B0604030504040204" pitchFamily="50" charset="-128"/>
                <a:cs typeface="PMingLiU"/>
              </a:rPr>
              <a:t>る</a:t>
            </a:r>
            <a:r>
              <a:rPr sz="1600" spc="-175" dirty="0" err="1">
                <a:solidFill>
                  <a:srgbClr val="231F20"/>
                </a:solidFill>
                <a:latin typeface="Meiryo UI" panose="020B0604030504040204" pitchFamily="50" charset="-128"/>
                <a:ea typeface="Meiryo UI" panose="020B0604030504040204" pitchFamily="50" charset="-128"/>
                <a:cs typeface="PMingLiU"/>
              </a:rPr>
              <a:t>こ</a:t>
            </a:r>
            <a:r>
              <a:rPr sz="1600" spc="-110" dirty="0" err="1">
                <a:solidFill>
                  <a:srgbClr val="231F20"/>
                </a:solidFill>
                <a:latin typeface="Meiryo UI" panose="020B0604030504040204" pitchFamily="50" charset="-128"/>
                <a:ea typeface="Meiryo UI" panose="020B0604030504040204" pitchFamily="50" charset="-128"/>
                <a:cs typeface="PMingLiU"/>
              </a:rPr>
              <a:t>と</a:t>
            </a:r>
            <a:r>
              <a:rPr sz="1600" spc="-120" dirty="0" err="1">
                <a:solidFill>
                  <a:srgbClr val="231F20"/>
                </a:solidFill>
                <a:latin typeface="Meiryo UI" panose="020B0604030504040204" pitchFamily="50" charset="-128"/>
                <a:ea typeface="Meiryo UI" panose="020B0604030504040204" pitchFamily="50" charset="-128"/>
                <a:cs typeface="PMingLiU"/>
              </a:rPr>
              <a:t>に</a:t>
            </a:r>
            <a:r>
              <a:rPr sz="1600" spc="-150" dirty="0" err="1">
                <a:solidFill>
                  <a:srgbClr val="231F20"/>
                </a:solidFill>
                <a:latin typeface="Meiryo UI" panose="020B0604030504040204" pitchFamily="50" charset="-128"/>
                <a:ea typeface="Meiryo UI" panose="020B0604030504040204" pitchFamily="50" charset="-128"/>
                <a:cs typeface="PMingLiU"/>
              </a:rPr>
              <a:t>よ</a:t>
            </a:r>
            <a:r>
              <a:rPr sz="1600" spc="-85" dirty="0" err="1">
                <a:solidFill>
                  <a:srgbClr val="231F20"/>
                </a:solidFill>
                <a:latin typeface="Meiryo UI" panose="020B0604030504040204" pitchFamily="50" charset="-128"/>
                <a:ea typeface="Meiryo UI" panose="020B0604030504040204" pitchFamily="50" charset="-128"/>
                <a:cs typeface="PMingLiU"/>
              </a:rPr>
              <a:t>り</a:t>
            </a:r>
            <a:r>
              <a:rPr sz="1600" spc="-500" dirty="0" err="1">
                <a:solidFill>
                  <a:srgbClr val="231F20"/>
                </a:solidFill>
                <a:latin typeface="Meiryo UI" panose="020B0604030504040204" pitchFamily="50" charset="-128"/>
                <a:ea typeface="Meiryo UI" panose="020B0604030504040204" pitchFamily="50" charset="-128"/>
                <a:cs typeface="PMingLiU"/>
              </a:rPr>
              <a:t>、</a:t>
            </a:r>
            <a:r>
              <a:rPr sz="1600" dirty="0" err="1">
                <a:solidFill>
                  <a:srgbClr val="231F20"/>
                </a:solidFill>
                <a:latin typeface="Meiryo UI" panose="020B0604030504040204" pitchFamily="50" charset="-128"/>
                <a:ea typeface="Meiryo UI" panose="020B0604030504040204" pitchFamily="50" charset="-128"/>
                <a:cs typeface="PMingLiU"/>
              </a:rPr>
              <a:t>市</a:t>
            </a:r>
            <a:r>
              <a:rPr sz="1600" spc="-40" dirty="0" err="1">
                <a:solidFill>
                  <a:srgbClr val="231F20"/>
                </a:solidFill>
                <a:latin typeface="Meiryo UI" panose="020B0604030504040204" pitchFamily="50" charset="-128"/>
                <a:ea typeface="Meiryo UI" panose="020B0604030504040204" pitchFamily="50" charset="-128"/>
                <a:cs typeface="PMingLiU"/>
              </a:rPr>
              <a:t>場や</a:t>
            </a:r>
            <a:r>
              <a:rPr sz="1600" dirty="0" err="1">
                <a:solidFill>
                  <a:srgbClr val="231F20"/>
                </a:solidFill>
                <a:latin typeface="Meiryo UI" panose="020B0604030504040204" pitchFamily="50" charset="-128"/>
                <a:ea typeface="Meiryo UI" panose="020B0604030504040204" pitchFamily="50" charset="-128"/>
                <a:cs typeface="PMingLiU"/>
              </a:rPr>
              <a:t>顧</a:t>
            </a:r>
            <a:r>
              <a:rPr sz="1600" spc="-40" dirty="0" err="1">
                <a:solidFill>
                  <a:srgbClr val="231F20"/>
                </a:solidFill>
                <a:latin typeface="Meiryo UI" panose="020B0604030504040204" pitchFamily="50" charset="-128"/>
                <a:ea typeface="Meiryo UI" panose="020B0604030504040204" pitchFamily="50" charset="-128"/>
                <a:cs typeface="PMingLiU"/>
              </a:rPr>
              <a:t>客</a:t>
            </a:r>
            <a:r>
              <a:rPr sz="1600" spc="-55" dirty="0" err="1">
                <a:solidFill>
                  <a:srgbClr val="231F20"/>
                </a:solidFill>
                <a:latin typeface="Meiryo UI" panose="020B0604030504040204" pitchFamily="50" charset="-128"/>
                <a:ea typeface="Meiryo UI" panose="020B0604030504040204" pitchFamily="50" charset="-128"/>
                <a:cs typeface="PMingLiU"/>
              </a:rPr>
              <a:t>を</a:t>
            </a:r>
            <a:r>
              <a:rPr sz="1600" dirty="0" err="1">
                <a:solidFill>
                  <a:srgbClr val="231F20"/>
                </a:solidFill>
                <a:latin typeface="Meiryo UI" panose="020B0604030504040204" pitchFamily="50" charset="-128"/>
                <a:ea typeface="Meiryo UI" panose="020B0604030504040204" pitchFamily="50" charset="-128"/>
                <a:cs typeface="PMingLiU"/>
              </a:rPr>
              <a:t>変</a:t>
            </a:r>
            <a:r>
              <a:rPr sz="1600" spc="-40" dirty="0" err="1">
                <a:solidFill>
                  <a:srgbClr val="231F20"/>
                </a:solidFill>
                <a:latin typeface="Meiryo UI" panose="020B0604030504040204" pitchFamily="50" charset="-128"/>
                <a:ea typeface="Meiryo UI" panose="020B0604030504040204" pitchFamily="50" charset="-128"/>
                <a:cs typeface="PMingLiU"/>
              </a:rPr>
              <a:t>革</a:t>
            </a:r>
            <a:r>
              <a:rPr sz="1600" spc="-100" dirty="0" err="1">
                <a:solidFill>
                  <a:srgbClr val="231F20"/>
                </a:solidFill>
                <a:latin typeface="Meiryo UI" panose="020B0604030504040204" pitchFamily="50" charset="-128"/>
                <a:ea typeface="Meiryo UI" panose="020B0604030504040204" pitchFamily="50" charset="-128"/>
                <a:cs typeface="PMingLiU"/>
              </a:rPr>
              <a:t>す</a:t>
            </a:r>
            <a:r>
              <a:rPr sz="1600" dirty="0" err="1">
                <a:solidFill>
                  <a:srgbClr val="231F20"/>
                </a:solidFill>
                <a:latin typeface="Meiryo UI" panose="020B0604030504040204" pitchFamily="50" charset="-128"/>
                <a:ea typeface="Meiryo UI" panose="020B0604030504040204" pitchFamily="50" charset="-128"/>
                <a:cs typeface="PMingLiU"/>
              </a:rPr>
              <a:t>る</a:t>
            </a:r>
            <a:r>
              <a:rPr sz="1600" spc="-45" dirty="0" err="1">
                <a:solidFill>
                  <a:srgbClr val="231F20"/>
                </a:solidFill>
                <a:latin typeface="Meiryo UI" panose="020B0604030504040204" pitchFamily="50" charset="-128"/>
                <a:ea typeface="Meiryo UI" panose="020B0604030504040204" pitchFamily="50" charset="-128"/>
                <a:cs typeface="PMingLiU"/>
              </a:rPr>
              <a:t>ためにDXを使用する</a:t>
            </a:r>
            <a:r>
              <a:rPr sz="1600" spc="-45" dirty="0">
                <a:solidFill>
                  <a:srgbClr val="231F20"/>
                </a:solidFill>
                <a:latin typeface="Meiryo UI" panose="020B0604030504040204" pitchFamily="50" charset="-128"/>
                <a:ea typeface="Meiryo UI" panose="020B0604030504040204" pitchFamily="50" charset="-128"/>
                <a:cs typeface="PMingLiU"/>
              </a:rPr>
              <a:t>。</a:t>
            </a:r>
            <a:endParaRPr sz="1600" dirty="0">
              <a:latin typeface="Meiryo UI" panose="020B0604030504040204" pitchFamily="50" charset="-128"/>
              <a:ea typeface="Meiryo UI" panose="020B0604030504040204" pitchFamily="50" charset="-128"/>
              <a:cs typeface="PMingLiU"/>
            </a:endParaRPr>
          </a:p>
        </p:txBody>
      </p:sp>
      <p:sp>
        <p:nvSpPr>
          <p:cNvPr id="8" name="object 8"/>
          <p:cNvSpPr txBox="1"/>
          <p:nvPr/>
        </p:nvSpPr>
        <p:spPr>
          <a:xfrm>
            <a:off x="1153549" y="4464090"/>
            <a:ext cx="334010" cy="184666"/>
          </a:xfrm>
          <a:prstGeom prst="rect">
            <a:avLst/>
          </a:prstGeom>
        </p:spPr>
        <p:txBody>
          <a:bodyPr vert="horz" wrap="square" lIns="0" tIns="0" rIns="0" bIns="0" rtlCol="0">
            <a:spAutoFit/>
          </a:bodyPr>
          <a:lstStyle/>
          <a:p>
            <a:pPr marL="12700">
              <a:lnSpc>
                <a:spcPct val="100000"/>
              </a:lnSpc>
            </a:pPr>
            <a:r>
              <a:rPr sz="1200" b="1" spc="10" dirty="0">
                <a:solidFill>
                  <a:srgbClr val="72BF44"/>
                </a:solidFill>
                <a:latin typeface="Meiryo UI" panose="020B0604030504040204" pitchFamily="50" charset="-128"/>
                <a:ea typeface="Meiryo UI" panose="020B0604030504040204" pitchFamily="50" charset="-128"/>
                <a:cs typeface="Microsoft YaHei"/>
              </a:rPr>
              <a:t>特徴</a:t>
            </a:r>
            <a:endParaRPr sz="1200">
              <a:latin typeface="Meiryo UI" panose="020B0604030504040204" pitchFamily="50" charset="-128"/>
              <a:ea typeface="Meiryo UI" panose="020B0604030504040204" pitchFamily="50" charset="-128"/>
              <a:cs typeface="Microsoft YaHei"/>
            </a:endParaRPr>
          </a:p>
        </p:txBody>
      </p:sp>
      <p:sp>
        <p:nvSpPr>
          <p:cNvPr id="9" name="object 9"/>
          <p:cNvSpPr txBox="1"/>
          <p:nvPr/>
        </p:nvSpPr>
        <p:spPr>
          <a:xfrm>
            <a:off x="1153549" y="4654590"/>
            <a:ext cx="2835275" cy="153888"/>
          </a:xfrm>
          <a:prstGeom prst="rect">
            <a:avLst/>
          </a:prstGeom>
        </p:spPr>
        <p:txBody>
          <a:bodyPr vert="horz" wrap="square" lIns="0" tIns="0" rIns="0" bIns="0" rtlCol="0">
            <a:spAutoFit/>
          </a:bodyPr>
          <a:lstStyle/>
          <a:p>
            <a:pPr marL="12700">
              <a:lnSpc>
                <a:spcPct val="100000"/>
              </a:lnSpc>
            </a:pPr>
            <a:r>
              <a:rPr sz="1000" spc="254" dirty="0">
                <a:solidFill>
                  <a:srgbClr val="231F20"/>
                </a:solidFill>
                <a:latin typeface="Meiryo UI" panose="020B0604030504040204" pitchFamily="50" charset="-128"/>
                <a:ea typeface="Meiryo UI" panose="020B0604030504040204" pitchFamily="50" charset="-128"/>
                <a:cs typeface="Arial"/>
              </a:rPr>
              <a:t>•</a:t>
            </a:r>
            <a:r>
              <a:rPr sz="1000" spc="165" dirty="0">
                <a:solidFill>
                  <a:srgbClr val="231F20"/>
                </a:solidFill>
                <a:latin typeface="Meiryo UI" panose="020B0604030504040204" pitchFamily="50" charset="-128"/>
                <a:ea typeface="Meiryo UI" panose="020B0604030504040204" pitchFamily="50" charset="-128"/>
                <a:cs typeface="Arial"/>
              </a:rPr>
              <a:t> </a:t>
            </a:r>
            <a:r>
              <a:rPr sz="1000" b="1" spc="-25" dirty="0">
                <a:solidFill>
                  <a:srgbClr val="231F20"/>
                </a:solidFill>
                <a:latin typeface="Meiryo UI" panose="020B0604030504040204" pitchFamily="50" charset="-128"/>
                <a:ea typeface="Meiryo UI" panose="020B0604030504040204" pitchFamily="50" charset="-128"/>
                <a:cs typeface="Microsoft YaHei"/>
              </a:rPr>
              <a:t>全社的に統合された一連のDXイノベーション</a:t>
            </a:r>
            <a:r>
              <a:rPr sz="1000" spc="-25" dirty="0">
                <a:solidFill>
                  <a:srgbClr val="231F20"/>
                </a:solidFill>
                <a:latin typeface="Meiryo UI" panose="020B0604030504040204" pitchFamily="50" charset="-128"/>
                <a:ea typeface="Meiryo UI" panose="020B0604030504040204" pitchFamily="50" charset="-128"/>
                <a:cs typeface="PMingLiU"/>
              </a:rPr>
              <a:t>が</a:t>
            </a:r>
            <a:endParaRPr sz="1000">
              <a:latin typeface="Meiryo UI" panose="020B0604030504040204" pitchFamily="50" charset="-128"/>
              <a:ea typeface="Meiryo UI" panose="020B0604030504040204" pitchFamily="50" charset="-128"/>
              <a:cs typeface="PMingLiU"/>
            </a:endParaRPr>
          </a:p>
        </p:txBody>
      </p:sp>
      <p:sp>
        <p:nvSpPr>
          <p:cNvPr id="10" name="object 10"/>
          <p:cNvSpPr txBox="1"/>
          <p:nvPr/>
        </p:nvSpPr>
        <p:spPr>
          <a:xfrm>
            <a:off x="1288300" y="4807041"/>
            <a:ext cx="2764790" cy="332399"/>
          </a:xfrm>
          <a:prstGeom prst="rect">
            <a:avLst/>
          </a:prstGeom>
        </p:spPr>
        <p:txBody>
          <a:bodyPr vert="horz" wrap="square" lIns="0" tIns="0" rIns="0" bIns="0" rtlCol="0">
            <a:spAutoFit/>
          </a:bodyPr>
          <a:lstStyle/>
          <a:p>
            <a:pPr marL="12700" marR="5080" indent="4445">
              <a:lnSpc>
                <a:spcPct val="108300"/>
              </a:lnSpc>
            </a:pPr>
            <a:r>
              <a:rPr sz="1000" spc="-70" dirty="0" err="1">
                <a:solidFill>
                  <a:srgbClr val="231F20"/>
                </a:solidFill>
                <a:latin typeface="Meiryo UI" panose="020B0604030504040204" pitchFamily="50" charset="-128"/>
                <a:ea typeface="Meiryo UI" panose="020B0604030504040204" pitchFamily="50" charset="-128"/>
                <a:cs typeface="PMingLiU"/>
              </a:rPr>
              <a:t>業務および顧客／サービスエクスペリエンスの向上</a:t>
            </a:r>
            <a:r>
              <a:rPr sz="1000" spc="-60" dirty="0" err="1">
                <a:solidFill>
                  <a:srgbClr val="231F20"/>
                </a:solidFill>
                <a:latin typeface="Meiryo UI" panose="020B0604030504040204" pitchFamily="50" charset="-128"/>
                <a:ea typeface="Meiryo UI" panose="020B0604030504040204" pitchFamily="50" charset="-128"/>
                <a:cs typeface="PMingLiU"/>
              </a:rPr>
              <a:t>を目的に採用される</a:t>
            </a:r>
            <a:r>
              <a:rPr sz="1000" spc="-60" dirty="0">
                <a:solidFill>
                  <a:srgbClr val="231F20"/>
                </a:solidFill>
                <a:latin typeface="Meiryo UI" panose="020B0604030504040204" pitchFamily="50" charset="-128"/>
                <a:ea typeface="Meiryo UI" panose="020B0604030504040204" pitchFamily="50" charset="-128"/>
                <a:cs typeface="PMingLiU"/>
              </a:rPr>
              <a:t>。</a:t>
            </a:r>
            <a:endParaRPr sz="1000" dirty="0">
              <a:latin typeface="Meiryo UI" panose="020B0604030504040204" pitchFamily="50" charset="-128"/>
              <a:ea typeface="Meiryo UI" panose="020B0604030504040204" pitchFamily="50" charset="-128"/>
              <a:cs typeface="PMingLiU"/>
            </a:endParaRPr>
          </a:p>
        </p:txBody>
      </p:sp>
      <p:sp>
        <p:nvSpPr>
          <p:cNvPr id="11" name="object 11"/>
          <p:cNvSpPr txBox="1"/>
          <p:nvPr/>
        </p:nvSpPr>
        <p:spPr>
          <a:xfrm>
            <a:off x="1153549" y="5314990"/>
            <a:ext cx="2851785" cy="153888"/>
          </a:xfrm>
          <a:prstGeom prst="rect">
            <a:avLst/>
          </a:prstGeom>
        </p:spPr>
        <p:txBody>
          <a:bodyPr vert="horz" wrap="square" lIns="0" tIns="0" rIns="0" bIns="0" rtlCol="0">
            <a:spAutoFit/>
          </a:bodyPr>
          <a:lstStyle/>
          <a:p>
            <a:pPr marL="12700">
              <a:lnSpc>
                <a:spcPct val="100000"/>
              </a:lnSpc>
            </a:pPr>
            <a:r>
              <a:rPr sz="1000" spc="254" dirty="0">
                <a:solidFill>
                  <a:srgbClr val="231F20"/>
                </a:solidFill>
                <a:latin typeface="Meiryo UI" panose="020B0604030504040204" pitchFamily="50" charset="-128"/>
                <a:ea typeface="Meiryo UI" panose="020B0604030504040204" pitchFamily="50" charset="-128"/>
                <a:cs typeface="Arial"/>
              </a:rPr>
              <a:t>•</a:t>
            </a:r>
            <a:r>
              <a:rPr sz="1000" spc="195" dirty="0">
                <a:solidFill>
                  <a:srgbClr val="231F20"/>
                </a:solidFill>
                <a:latin typeface="Meiryo UI" panose="020B0604030504040204" pitchFamily="50" charset="-128"/>
                <a:ea typeface="Meiryo UI" panose="020B0604030504040204" pitchFamily="50" charset="-128"/>
                <a:cs typeface="Arial"/>
              </a:rPr>
              <a:t> </a:t>
            </a:r>
            <a:r>
              <a:rPr sz="1000" b="1" spc="-85" dirty="0">
                <a:solidFill>
                  <a:srgbClr val="231F20"/>
                </a:solidFill>
                <a:latin typeface="Meiryo UI" panose="020B0604030504040204" pitchFamily="50" charset="-128"/>
                <a:ea typeface="Meiryo UI" panose="020B0604030504040204" pitchFamily="50" charset="-128"/>
                <a:cs typeface="Microsoft YaHei"/>
              </a:rPr>
              <a:t>スタートアップ企業</a:t>
            </a:r>
            <a:r>
              <a:rPr sz="1000" spc="-85" dirty="0">
                <a:solidFill>
                  <a:srgbClr val="231F20"/>
                </a:solidFill>
                <a:latin typeface="Meiryo UI" panose="020B0604030504040204" pitchFamily="50" charset="-128"/>
                <a:ea typeface="Meiryo UI" panose="020B0604030504040204" pitchFamily="50" charset="-128"/>
                <a:cs typeface="PMingLiU"/>
              </a:rPr>
              <a:t>および「最先端」企業の試行的</a:t>
            </a:r>
            <a:endParaRPr sz="1000" dirty="0">
              <a:latin typeface="Meiryo UI" panose="020B0604030504040204" pitchFamily="50" charset="-128"/>
              <a:ea typeface="Meiryo UI" panose="020B0604030504040204" pitchFamily="50" charset="-128"/>
              <a:cs typeface="PMingLiU"/>
            </a:endParaRPr>
          </a:p>
        </p:txBody>
      </p:sp>
      <p:sp>
        <p:nvSpPr>
          <p:cNvPr id="12" name="object 12"/>
          <p:cNvSpPr txBox="1"/>
          <p:nvPr/>
        </p:nvSpPr>
        <p:spPr>
          <a:xfrm>
            <a:off x="1289443" y="5467441"/>
            <a:ext cx="2675255" cy="332399"/>
          </a:xfrm>
          <a:prstGeom prst="rect">
            <a:avLst/>
          </a:prstGeom>
        </p:spPr>
        <p:txBody>
          <a:bodyPr vert="horz" wrap="square" lIns="0" tIns="0" rIns="0" bIns="0" rtlCol="0">
            <a:spAutoFit/>
          </a:bodyPr>
          <a:lstStyle/>
          <a:p>
            <a:pPr marL="12700" marR="5080">
              <a:lnSpc>
                <a:spcPct val="108300"/>
              </a:lnSpc>
            </a:pPr>
            <a:r>
              <a:rPr sz="1000" spc="-70" dirty="0" err="1">
                <a:solidFill>
                  <a:srgbClr val="231F20"/>
                </a:solidFill>
                <a:latin typeface="Meiryo UI" panose="020B0604030504040204" pitchFamily="50" charset="-128"/>
                <a:ea typeface="Meiryo UI" panose="020B0604030504040204" pitchFamily="50" charset="-128"/>
                <a:cs typeface="PMingLiU"/>
              </a:rPr>
              <a:t>なDXに関する成果を</a:t>
            </a:r>
            <a:r>
              <a:rPr sz="1000" b="1" spc="-70" dirty="0" err="1">
                <a:solidFill>
                  <a:srgbClr val="231F20"/>
                </a:solidFill>
                <a:latin typeface="Meiryo UI" panose="020B0604030504040204" pitchFamily="50" charset="-128"/>
                <a:ea typeface="Meiryo UI" panose="020B0604030504040204" pitchFamily="50" charset="-128"/>
                <a:cs typeface="Microsoft YaHei"/>
              </a:rPr>
              <a:t>手本とする</a:t>
            </a:r>
            <a:r>
              <a:rPr sz="1000" spc="-70" dirty="0" err="1">
                <a:solidFill>
                  <a:srgbClr val="231F20"/>
                </a:solidFill>
                <a:latin typeface="Meiryo UI" panose="020B0604030504040204" pitchFamily="50" charset="-128"/>
                <a:ea typeface="Meiryo UI" panose="020B0604030504040204" pitchFamily="50" charset="-128"/>
                <a:cs typeface="PMingLiU"/>
              </a:rPr>
              <a:t>ことで、競合他社</a:t>
            </a:r>
            <a:r>
              <a:rPr sz="1000" spc="-80" dirty="0" err="1">
                <a:solidFill>
                  <a:srgbClr val="231F20"/>
                </a:solidFill>
                <a:latin typeface="Meiryo UI" panose="020B0604030504040204" pitchFamily="50" charset="-128"/>
                <a:ea typeface="Meiryo UI" panose="020B0604030504040204" pitchFamily="50" charset="-128"/>
                <a:cs typeface="PMingLiU"/>
              </a:rPr>
              <a:t>に先行できるように取り組んでいる</a:t>
            </a:r>
            <a:r>
              <a:rPr sz="1000" spc="-80" dirty="0">
                <a:solidFill>
                  <a:srgbClr val="231F20"/>
                </a:solidFill>
                <a:latin typeface="Meiryo UI" panose="020B0604030504040204" pitchFamily="50" charset="-128"/>
                <a:ea typeface="Meiryo UI" panose="020B0604030504040204" pitchFamily="50" charset="-128"/>
                <a:cs typeface="PMingLiU"/>
              </a:rPr>
              <a:t>。</a:t>
            </a:r>
            <a:endParaRPr sz="1000" dirty="0">
              <a:latin typeface="Meiryo UI" panose="020B0604030504040204" pitchFamily="50" charset="-128"/>
              <a:ea typeface="Meiryo UI" panose="020B0604030504040204" pitchFamily="50" charset="-128"/>
              <a:cs typeface="PMingLiU"/>
            </a:endParaRPr>
          </a:p>
        </p:txBody>
      </p:sp>
      <p:sp>
        <p:nvSpPr>
          <p:cNvPr id="13" name="object 13"/>
          <p:cNvSpPr txBox="1"/>
          <p:nvPr/>
        </p:nvSpPr>
        <p:spPr>
          <a:xfrm>
            <a:off x="1153549" y="5975389"/>
            <a:ext cx="2869565" cy="153888"/>
          </a:xfrm>
          <a:prstGeom prst="rect">
            <a:avLst/>
          </a:prstGeom>
        </p:spPr>
        <p:txBody>
          <a:bodyPr vert="horz" wrap="square" lIns="0" tIns="0" rIns="0" bIns="0" rtlCol="0">
            <a:spAutoFit/>
          </a:bodyPr>
          <a:lstStyle/>
          <a:p>
            <a:pPr marL="12700">
              <a:lnSpc>
                <a:spcPct val="100000"/>
              </a:lnSpc>
            </a:pPr>
            <a:r>
              <a:rPr sz="1000" spc="254" dirty="0">
                <a:solidFill>
                  <a:srgbClr val="231F20"/>
                </a:solidFill>
                <a:latin typeface="Meiryo UI" panose="020B0604030504040204" pitchFamily="50" charset="-128"/>
                <a:ea typeface="Meiryo UI" panose="020B0604030504040204" pitchFamily="50" charset="-128"/>
                <a:cs typeface="Arial"/>
              </a:rPr>
              <a:t>•</a:t>
            </a:r>
            <a:r>
              <a:rPr sz="1000" spc="204" dirty="0">
                <a:solidFill>
                  <a:srgbClr val="231F20"/>
                </a:solidFill>
                <a:latin typeface="Meiryo UI" panose="020B0604030504040204" pitchFamily="50" charset="-128"/>
                <a:ea typeface="Meiryo UI" panose="020B0604030504040204" pitchFamily="50" charset="-128"/>
                <a:cs typeface="Arial"/>
              </a:rPr>
              <a:t> </a:t>
            </a:r>
            <a:r>
              <a:rPr sz="1000" spc="-80" dirty="0">
                <a:solidFill>
                  <a:srgbClr val="231F20"/>
                </a:solidFill>
                <a:latin typeface="Meiryo UI" panose="020B0604030504040204" pitchFamily="50" charset="-128"/>
                <a:ea typeface="Meiryo UI" panose="020B0604030504040204" pitchFamily="50" charset="-128"/>
                <a:cs typeface="PMingLiU"/>
              </a:rPr>
              <a:t>ワールドクラスの</a:t>
            </a:r>
            <a:r>
              <a:rPr sz="1000" b="1" spc="-80" dirty="0">
                <a:solidFill>
                  <a:srgbClr val="231F20"/>
                </a:solidFill>
                <a:latin typeface="Meiryo UI" panose="020B0604030504040204" pitchFamily="50" charset="-128"/>
                <a:ea typeface="Meiryo UI" panose="020B0604030504040204" pitchFamily="50" charset="-128"/>
                <a:cs typeface="Microsoft YaHei"/>
              </a:rPr>
              <a:t>デジタル製品、サービスおよびエ</a:t>
            </a:r>
            <a:endParaRPr sz="1000">
              <a:latin typeface="Meiryo UI" panose="020B0604030504040204" pitchFamily="50" charset="-128"/>
              <a:ea typeface="Meiryo UI" panose="020B0604030504040204" pitchFamily="50" charset="-128"/>
              <a:cs typeface="Microsoft YaHei"/>
            </a:endParaRPr>
          </a:p>
        </p:txBody>
      </p:sp>
      <p:sp>
        <p:nvSpPr>
          <p:cNvPr id="14" name="object 14"/>
          <p:cNvSpPr txBox="1"/>
          <p:nvPr/>
        </p:nvSpPr>
        <p:spPr>
          <a:xfrm>
            <a:off x="1289697" y="6140489"/>
            <a:ext cx="2808605" cy="153888"/>
          </a:xfrm>
          <a:prstGeom prst="rect">
            <a:avLst/>
          </a:prstGeom>
        </p:spPr>
        <p:txBody>
          <a:bodyPr vert="horz" wrap="square" lIns="0" tIns="0" rIns="0" bIns="0" rtlCol="0">
            <a:spAutoFit/>
          </a:bodyPr>
          <a:lstStyle/>
          <a:p>
            <a:pPr marL="12700">
              <a:lnSpc>
                <a:spcPct val="100000"/>
              </a:lnSpc>
            </a:pPr>
            <a:r>
              <a:rPr sz="1000" b="1" spc="-50" dirty="0">
                <a:solidFill>
                  <a:srgbClr val="231F20"/>
                </a:solidFill>
                <a:latin typeface="Meiryo UI" panose="020B0604030504040204" pitchFamily="50" charset="-128"/>
                <a:ea typeface="Meiryo UI" panose="020B0604030504040204" pitchFamily="50" charset="-128"/>
                <a:cs typeface="Microsoft YaHei"/>
              </a:rPr>
              <a:t>クスペリエンス</a:t>
            </a:r>
            <a:r>
              <a:rPr sz="1000" spc="-50" dirty="0">
                <a:solidFill>
                  <a:srgbClr val="231F20"/>
                </a:solidFill>
                <a:latin typeface="Meiryo UI" panose="020B0604030504040204" pitchFamily="50" charset="-128"/>
                <a:ea typeface="Meiryo UI" panose="020B0604030504040204" pitchFamily="50" charset="-128"/>
                <a:cs typeface="PMingLiU"/>
              </a:rPr>
              <a:t>を提供する市場のリーダー的存在。</a:t>
            </a:r>
            <a:endParaRPr sz="1000">
              <a:latin typeface="Meiryo UI" panose="020B0604030504040204" pitchFamily="50" charset="-128"/>
              <a:ea typeface="Meiryo UI" panose="020B0604030504040204" pitchFamily="50" charset="-128"/>
              <a:cs typeface="PMingLiU"/>
            </a:endParaRPr>
          </a:p>
        </p:txBody>
      </p:sp>
      <p:sp>
        <p:nvSpPr>
          <p:cNvPr id="15" name="object 15"/>
          <p:cNvSpPr txBox="1"/>
          <p:nvPr/>
        </p:nvSpPr>
        <p:spPr>
          <a:xfrm>
            <a:off x="1153549" y="4170073"/>
            <a:ext cx="2073910" cy="246221"/>
          </a:xfrm>
          <a:prstGeom prst="rect">
            <a:avLst/>
          </a:prstGeom>
        </p:spPr>
        <p:txBody>
          <a:bodyPr vert="horz" wrap="square" lIns="0" tIns="0" rIns="0" bIns="0" rtlCol="0">
            <a:spAutoFit/>
          </a:bodyPr>
          <a:lstStyle/>
          <a:p>
            <a:pPr marL="12700">
              <a:lnSpc>
                <a:spcPct val="100000"/>
              </a:lnSpc>
            </a:pPr>
            <a:r>
              <a:rPr sz="1600" b="1" spc="-65" dirty="0">
                <a:solidFill>
                  <a:srgbClr val="00A2E5"/>
                </a:solidFill>
                <a:latin typeface="Meiryo UI" panose="020B0604030504040204" pitchFamily="50" charset="-128"/>
                <a:ea typeface="Meiryo UI" panose="020B0604030504040204" pitchFamily="50" charset="-128"/>
                <a:cs typeface="Microsoft YaHei"/>
              </a:rPr>
              <a:t>DXトランスフォーマー</a:t>
            </a:r>
            <a:endParaRPr sz="1600" dirty="0">
              <a:latin typeface="Meiryo UI" panose="020B0604030504040204" pitchFamily="50" charset="-128"/>
              <a:ea typeface="Meiryo UI" panose="020B0604030504040204" pitchFamily="50" charset="-128"/>
              <a:cs typeface="Microsoft YaHei"/>
            </a:endParaRPr>
          </a:p>
        </p:txBody>
      </p:sp>
      <p:sp>
        <p:nvSpPr>
          <p:cNvPr id="16" name="object 16"/>
          <p:cNvSpPr txBox="1">
            <a:spLocks/>
          </p:cNvSpPr>
          <p:nvPr/>
        </p:nvSpPr>
        <p:spPr>
          <a:xfrm>
            <a:off x="3270503" y="526536"/>
            <a:ext cx="8605680" cy="1556965"/>
          </a:xfrm>
          <a:prstGeom prst="rect">
            <a:avLst/>
          </a:prstGeom>
        </p:spPr>
        <p:txBody>
          <a:bodyPr vert="horz" wrap="square" lIns="0" tIns="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pPr>
            <a:r>
              <a:rPr lang="ja-JP" altLang="en-US" sz="4500" b="1" spc="-210" dirty="0">
                <a:latin typeface="Meiryo UI" panose="020B0604030504040204" pitchFamily="50" charset="-128"/>
                <a:ea typeface="Meiryo UI" panose="020B0604030504040204" pitchFamily="50" charset="-128"/>
                <a:cs typeface="Microsoft YaHei"/>
              </a:rPr>
              <a:t>新しい競争領域となる</a:t>
            </a:r>
            <a:endParaRPr lang="ja-JP" altLang="en-US" sz="4500" dirty="0">
              <a:latin typeface="Meiryo UI" panose="020B0604030504040204" pitchFamily="50" charset="-128"/>
              <a:ea typeface="Meiryo UI" panose="020B0604030504040204" pitchFamily="50" charset="-128"/>
              <a:cs typeface="Microsoft YaHei"/>
            </a:endParaRPr>
          </a:p>
          <a:p>
            <a:pPr marL="1445260" marR="146685" indent="-5715">
              <a:lnSpc>
                <a:spcPct val="119000"/>
              </a:lnSpc>
              <a:spcBef>
                <a:spcPts val="780"/>
              </a:spcBef>
            </a:pPr>
            <a:r>
              <a:rPr lang="ja-JP" altLang="en-US" sz="1800" spc="-110" dirty="0">
                <a:latin typeface="Meiryo UI" panose="020B0604030504040204" pitchFamily="50" charset="-128"/>
                <a:ea typeface="Meiryo UI" panose="020B0604030504040204" pitchFamily="50" charset="-128"/>
              </a:rPr>
              <a:t>デジタル経済が深化するにつれ、生き残りを志向する</a:t>
            </a:r>
            <a:r>
              <a:rPr lang="ja-JP" altLang="en-US" sz="1800" b="1" spc="-110" dirty="0">
                <a:latin typeface="Meiryo UI" panose="020B0604030504040204" pitchFamily="50" charset="-128"/>
                <a:ea typeface="Meiryo UI" panose="020B0604030504040204" pitchFamily="50" charset="-128"/>
                <a:cs typeface="Microsoft YaHei"/>
              </a:rPr>
              <a:t>フォロワ</a:t>
            </a:r>
            <a:r>
              <a:rPr lang="ja-JP" altLang="en-US" sz="1800" b="1" dirty="0">
                <a:latin typeface="Meiryo UI" panose="020B0604030504040204" pitchFamily="50" charset="-128"/>
                <a:ea typeface="Meiryo UI" panose="020B0604030504040204" pitchFamily="50" charset="-128"/>
                <a:cs typeface="Microsoft YaHei"/>
              </a:rPr>
              <a:t>ー組</a:t>
            </a:r>
            <a:r>
              <a:rPr lang="ja-JP" altLang="en-US" sz="1800" b="1" spc="-125" dirty="0">
                <a:latin typeface="Meiryo UI" panose="020B0604030504040204" pitchFamily="50" charset="-128"/>
                <a:ea typeface="Meiryo UI" panose="020B0604030504040204" pitchFamily="50" charset="-128"/>
                <a:cs typeface="Microsoft YaHei"/>
              </a:rPr>
              <a:t>織</a:t>
            </a:r>
            <a:r>
              <a:rPr lang="ja-JP" altLang="en-US" sz="1800" spc="-114" dirty="0">
                <a:latin typeface="Meiryo UI" panose="020B0604030504040204" pitchFamily="50" charset="-128"/>
                <a:ea typeface="Meiryo UI" panose="020B0604030504040204" pitchFamily="50" charset="-128"/>
              </a:rPr>
              <a:t>と</a:t>
            </a:r>
            <a:r>
              <a:rPr lang="ja-JP" altLang="en-US" sz="1800" spc="-700" dirty="0">
                <a:latin typeface="Meiryo UI" panose="020B0604030504040204" pitchFamily="50" charset="-128"/>
                <a:ea typeface="Meiryo UI" panose="020B0604030504040204" pitchFamily="50" charset="-128"/>
              </a:rPr>
              <a:t>、</a:t>
            </a:r>
            <a:endParaRPr lang="en-US" altLang="ja-JP" sz="1800" spc="-700" dirty="0">
              <a:latin typeface="Meiryo UI" panose="020B0604030504040204" pitchFamily="50" charset="-128"/>
              <a:ea typeface="Meiryo UI" panose="020B0604030504040204" pitchFamily="50" charset="-128"/>
            </a:endParaRPr>
          </a:p>
          <a:p>
            <a:pPr marL="1445260" marR="146685" indent="-5715">
              <a:lnSpc>
                <a:spcPct val="119000"/>
              </a:lnSpc>
              <a:spcBef>
                <a:spcPts val="780"/>
              </a:spcBef>
            </a:pPr>
            <a:r>
              <a:rPr lang="ja-JP" altLang="en-US" sz="1800" dirty="0">
                <a:latin typeface="Meiryo UI" panose="020B0604030504040204" pitchFamily="50" charset="-128"/>
                <a:ea typeface="Meiryo UI" panose="020B0604030504040204" pitchFamily="50" charset="-128"/>
              </a:rPr>
              <a:t>事</a:t>
            </a:r>
            <a:r>
              <a:rPr lang="ja-JP" altLang="en-US" sz="1800" spc="-45" dirty="0">
                <a:latin typeface="Meiryo UI" panose="020B0604030504040204" pitchFamily="50" charset="-128"/>
                <a:ea typeface="Meiryo UI" panose="020B0604030504040204" pitchFamily="50" charset="-128"/>
              </a:rPr>
              <a:t>業の</a:t>
            </a:r>
            <a:r>
              <a:rPr lang="ja-JP" altLang="en-US" sz="1800" dirty="0">
                <a:latin typeface="Meiryo UI" panose="020B0604030504040204" pitchFamily="50" charset="-128"/>
                <a:ea typeface="Meiryo UI" panose="020B0604030504040204" pitchFamily="50" charset="-128"/>
              </a:rPr>
              <a:t>成</a:t>
            </a:r>
            <a:r>
              <a:rPr lang="ja-JP" altLang="en-US" sz="1800" spc="-55" dirty="0">
                <a:latin typeface="Meiryo UI" panose="020B0604030504040204" pitchFamily="50" charset="-128"/>
                <a:ea typeface="Meiryo UI" panose="020B0604030504040204" pitchFamily="50" charset="-128"/>
              </a:rPr>
              <a:t>功</a:t>
            </a:r>
            <a:r>
              <a:rPr lang="ja-JP" altLang="en-US" sz="1800" spc="-80" dirty="0">
                <a:latin typeface="Meiryo UI" panose="020B0604030504040204" pitchFamily="50" charset="-128"/>
                <a:ea typeface="Meiryo UI" panose="020B0604030504040204" pitchFamily="50" charset="-128"/>
              </a:rPr>
              <a:t>を</a:t>
            </a:r>
            <a:r>
              <a:rPr lang="ja-JP" altLang="en-US" sz="1800" dirty="0">
                <a:latin typeface="Meiryo UI" panose="020B0604030504040204" pitchFamily="50" charset="-128"/>
                <a:ea typeface="Meiryo UI" panose="020B0604030504040204" pitchFamily="50" charset="-128"/>
              </a:rPr>
              <a:t>享</a:t>
            </a:r>
            <a:r>
              <a:rPr lang="ja-JP" altLang="en-US" sz="1800" spc="-60" dirty="0">
                <a:latin typeface="Meiryo UI" panose="020B0604030504040204" pitchFamily="50" charset="-128"/>
                <a:ea typeface="Meiryo UI" panose="020B0604030504040204" pitchFamily="50" charset="-128"/>
              </a:rPr>
              <a:t>受</a:t>
            </a:r>
            <a:r>
              <a:rPr lang="ja-JP" altLang="en-US" sz="1800" spc="-140" dirty="0">
                <a:latin typeface="Meiryo UI" panose="020B0604030504040204" pitchFamily="50" charset="-128"/>
                <a:ea typeface="Meiryo UI" panose="020B0604030504040204" pitchFamily="50" charset="-128"/>
              </a:rPr>
              <a:t>す</a:t>
            </a:r>
            <a:r>
              <a:rPr lang="ja-JP" altLang="en-US" sz="1800" spc="-165" dirty="0">
                <a:latin typeface="Meiryo UI" panose="020B0604030504040204" pitchFamily="50" charset="-128"/>
                <a:ea typeface="Meiryo UI" panose="020B0604030504040204" pitchFamily="50" charset="-128"/>
              </a:rPr>
              <a:t>る</a:t>
            </a:r>
            <a:r>
              <a:rPr lang="ja-JP" altLang="en-US" sz="1800" b="1" spc="-95" dirty="0">
                <a:latin typeface="Meiryo UI" panose="020B0604030504040204" pitchFamily="50" charset="-128"/>
                <a:ea typeface="Meiryo UI" panose="020B0604030504040204" pitchFamily="50" charset="-128"/>
                <a:cs typeface="Microsoft YaHei"/>
              </a:rPr>
              <a:t>リ</a:t>
            </a:r>
            <a:r>
              <a:rPr lang="ja-JP" altLang="en-US" sz="1800" b="1" spc="-25" dirty="0">
                <a:latin typeface="Meiryo UI" panose="020B0604030504040204" pitchFamily="50" charset="-128"/>
                <a:ea typeface="Meiryo UI" panose="020B0604030504040204" pitchFamily="50" charset="-128"/>
                <a:cs typeface="Microsoft YaHei"/>
              </a:rPr>
              <a:t>ー</a:t>
            </a:r>
            <a:r>
              <a:rPr lang="ja-JP" altLang="en-US" sz="1800" b="1" spc="-60" dirty="0">
                <a:latin typeface="Meiryo UI" panose="020B0604030504040204" pitchFamily="50" charset="-128"/>
                <a:ea typeface="Meiryo UI" panose="020B0604030504040204" pitchFamily="50" charset="-128"/>
                <a:cs typeface="Microsoft YaHei"/>
              </a:rPr>
              <a:t>ダ</a:t>
            </a:r>
            <a:r>
              <a:rPr lang="ja-JP" altLang="en-US" sz="1800" b="1" dirty="0">
                <a:latin typeface="Meiryo UI" panose="020B0604030504040204" pitchFamily="50" charset="-128"/>
                <a:ea typeface="Meiryo UI" panose="020B0604030504040204" pitchFamily="50" charset="-128"/>
                <a:cs typeface="Microsoft YaHei"/>
              </a:rPr>
              <a:t>ー組</a:t>
            </a:r>
            <a:r>
              <a:rPr lang="ja-JP" altLang="en-US" sz="1800" b="1" spc="-35" dirty="0">
                <a:latin typeface="Meiryo UI" panose="020B0604030504040204" pitchFamily="50" charset="-128"/>
                <a:ea typeface="Meiryo UI" panose="020B0604030504040204" pitchFamily="50" charset="-128"/>
                <a:cs typeface="Microsoft YaHei"/>
              </a:rPr>
              <a:t>織</a:t>
            </a:r>
            <a:r>
              <a:rPr lang="ja-JP" altLang="en-US" sz="1800" spc="-15" dirty="0">
                <a:latin typeface="Meiryo UI" panose="020B0604030504040204" pitchFamily="50" charset="-128"/>
                <a:ea typeface="Meiryo UI" panose="020B0604030504040204" pitchFamily="50" charset="-128"/>
              </a:rPr>
              <a:t>が併存する。</a:t>
            </a:r>
            <a:endParaRPr lang="ja-JP" altLang="en-US" sz="1800" dirty="0">
              <a:latin typeface="Meiryo UI" panose="020B0604030504040204" pitchFamily="50" charset="-128"/>
              <a:ea typeface="Meiryo UI" panose="020B0604030504040204" pitchFamily="50" charset="-128"/>
              <a:cs typeface="Microsoft YaHei"/>
            </a:endParaRPr>
          </a:p>
        </p:txBody>
      </p:sp>
      <p:sp>
        <p:nvSpPr>
          <p:cNvPr id="17" name="object 17"/>
          <p:cNvSpPr/>
          <p:nvPr/>
        </p:nvSpPr>
        <p:spPr>
          <a:xfrm>
            <a:off x="5307431" y="3775420"/>
            <a:ext cx="876935" cy="308610"/>
          </a:xfrm>
          <a:custGeom>
            <a:avLst/>
            <a:gdLst/>
            <a:ahLst/>
            <a:cxnLst/>
            <a:rect l="l" t="t" r="r" b="b"/>
            <a:pathLst>
              <a:path w="876935" h="308610">
                <a:moveTo>
                  <a:pt x="731443" y="308114"/>
                </a:moveTo>
                <a:lnTo>
                  <a:pt x="728040" y="308114"/>
                </a:lnTo>
                <a:lnTo>
                  <a:pt x="731443" y="308444"/>
                </a:lnTo>
                <a:lnTo>
                  <a:pt x="731443" y="308114"/>
                </a:lnTo>
                <a:close/>
              </a:path>
              <a:path w="876935" h="308610">
                <a:moveTo>
                  <a:pt x="722363" y="0"/>
                </a:moveTo>
                <a:lnTo>
                  <a:pt x="716953" y="63"/>
                </a:lnTo>
                <a:lnTo>
                  <a:pt x="714362" y="203"/>
                </a:lnTo>
                <a:lnTo>
                  <a:pt x="102730" y="16256"/>
                </a:lnTo>
                <a:lnTo>
                  <a:pt x="99606" y="16840"/>
                </a:lnTo>
                <a:lnTo>
                  <a:pt x="99618" y="17068"/>
                </a:lnTo>
                <a:lnTo>
                  <a:pt x="60007" y="29228"/>
                </a:lnTo>
                <a:lnTo>
                  <a:pt x="28435" y="53871"/>
                </a:lnTo>
                <a:lnTo>
                  <a:pt x="7550" y="88104"/>
                </a:lnTo>
                <a:lnTo>
                  <a:pt x="0" y="129032"/>
                </a:lnTo>
                <a:lnTo>
                  <a:pt x="8868" y="172884"/>
                </a:lnTo>
                <a:lnTo>
                  <a:pt x="33016" y="208735"/>
                </a:lnTo>
                <a:lnTo>
                  <a:pt x="68762" y="232925"/>
                </a:lnTo>
                <a:lnTo>
                  <a:pt x="112445" y="241795"/>
                </a:lnTo>
                <a:lnTo>
                  <a:pt x="683336" y="303263"/>
                </a:lnTo>
                <a:lnTo>
                  <a:pt x="692943" y="305441"/>
                </a:lnTo>
                <a:lnTo>
                  <a:pt x="702673" y="307001"/>
                </a:lnTo>
                <a:lnTo>
                  <a:pt x="712491" y="307940"/>
                </a:lnTo>
                <a:lnTo>
                  <a:pt x="722363" y="308254"/>
                </a:lnTo>
                <a:lnTo>
                  <a:pt x="724280" y="308254"/>
                </a:lnTo>
                <a:lnTo>
                  <a:pt x="728040" y="308114"/>
                </a:lnTo>
                <a:lnTo>
                  <a:pt x="731443" y="308114"/>
                </a:lnTo>
                <a:lnTo>
                  <a:pt x="731544" y="307940"/>
                </a:lnTo>
                <a:lnTo>
                  <a:pt x="759512" y="301959"/>
                </a:lnTo>
                <a:lnTo>
                  <a:pt x="717039" y="301959"/>
                </a:lnTo>
                <a:lnTo>
                  <a:pt x="706185" y="301182"/>
                </a:lnTo>
                <a:lnTo>
                  <a:pt x="695313" y="299606"/>
                </a:lnTo>
                <a:lnTo>
                  <a:pt x="684441" y="297218"/>
                </a:lnTo>
                <a:lnTo>
                  <a:pt x="112775" y="235648"/>
                </a:lnTo>
                <a:lnTo>
                  <a:pt x="71315" y="227258"/>
                </a:lnTo>
                <a:lnTo>
                  <a:pt x="37422" y="204390"/>
                </a:lnTo>
                <a:lnTo>
                  <a:pt x="14551" y="170497"/>
                </a:lnTo>
                <a:lnTo>
                  <a:pt x="6159" y="129032"/>
                </a:lnTo>
                <a:lnTo>
                  <a:pt x="13535" y="89726"/>
                </a:lnTo>
                <a:lnTo>
                  <a:pt x="33908" y="57016"/>
                </a:lnTo>
                <a:lnTo>
                  <a:pt x="64645" y="33784"/>
                </a:lnTo>
                <a:lnTo>
                  <a:pt x="103111" y="22910"/>
                </a:lnTo>
                <a:lnTo>
                  <a:pt x="722363" y="6159"/>
                </a:lnTo>
                <a:lnTo>
                  <a:pt x="760450" y="6159"/>
                </a:lnTo>
                <a:lnTo>
                  <a:pt x="722363" y="0"/>
                </a:lnTo>
                <a:close/>
              </a:path>
              <a:path w="876935" h="308610">
                <a:moveTo>
                  <a:pt x="760450" y="6159"/>
                </a:moveTo>
                <a:lnTo>
                  <a:pt x="722363" y="6159"/>
                </a:lnTo>
                <a:lnTo>
                  <a:pt x="769085" y="13716"/>
                </a:lnTo>
                <a:lnTo>
                  <a:pt x="809698" y="34747"/>
                </a:lnTo>
                <a:lnTo>
                  <a:pt x="841746" y="66797"/>
                </a:lnTo>
                <a:lnTo>
                  <a:pt x="862775" y="107409"/>
                </a:lnTo>
                <a:lnTo>
                  <a:pt x="870331" y="154127"/>
                </a:lnTo>
                <a:lnTo>
                  <a:pt x="863203" y="199832"/>
                </a:lnTo>
                <a:lnTo>
                  <a:pt x="843263" y="239722"/>
                </a:lnTo>
                <a:lnTo>
                  <a:pt x="812679" y="271540"/>
                </a:lnTo>
                <a:lnTo>
                  <a:pt x="773617" y="293032"/>
                </a:lnTo>
                <a:lnTo>
                  <a:pt x="728243" y="301942"/>
                </a:lnTo>
                <a:lnTo>
                  <a:pt x="717039" y="301959"/>
                </a:lnTo>
                <a:lnTo>
                  <a:pt x="759512" y="301959"/>
                </a:lnTo>
                <a:lnTo>
                  <a:pt x="817749" y="275423"/>
                </a:lnTo>
                <a:lnTo>
                  <a:pt x="848938" y="242389"/>
                </a:lnTo>
                <a:lnTo>
                  <a:pt x="869249" y="201202"/>
                </a:lnTo>
                <a:lnTo>
                  <a:pt x="876503" y="154127"/>
                </a:lnTo>
                <a:lnTo>
                  <a:pt x="868631" y="105462"/>
                </a:lnTo>
                <a:lnTo>
                  <a:pt x="846722" y="63159"/>
                </a:lnTo>
                <a:lnTo>
                  <a:pt x="813335" y="29776"/>
                </a:lnTo>
                <a:lnTo>
                  <a:pt x="771029" y="7870"/>
                </a:lnTo>
                <a:lnTo>
                  <a:pt x="760450" y="6159"/>
                </a:lnTo>
                <a:close/>
              </a:path>
            </a:pathLst>
          </a:custGeom>
          <a:solidFill>
            <a:srgbClr val="20BEC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 name="object 18"/>
          <p:cNvSpPr/>
          <p:nvPr/>
        </p:nvSpPr>
        <p:spPr>
          <a:xfrm>
            <a:off x="5892596" y="3792349"/>
            <a:ext cx="274955" cy="274955"/>
          </a:xfrm>
          <a:custGeom>
            <a:avLst/>
            <a:gdLst/>
            <a:ahLst/>
            <a:cxnLst/>
            <a:rect l="l" t="t" r="r" b="b"/>
            <a:pathLst>
              <a:path w="274954" h="274954">
                <a:moveTo>
                  <a:pt x="196521" y="238721"/>
                </a:moveTo>
                <a:lnTo>
                  <a:pt x="77825" y="238721"/>
                </a:lnTo>
                <a:lnTo>
                  <a:pt x="83472" y="241832"/>
                </a:lnTo>
                <a:lnTo>
                  <a:pt x="89301" y="244638"/>
                </a:lnTo>
                <a:lnTo>
                  <a:pt x="95304" y="247128"/>
                </a:lnTo>
                <a:lnTo>
                  <a:pt x="101472" y="249288"/>
                </a:lnTo>
                <a:lnTo>
                  <a:pt x="102488" y="270598"/>
                </a:lnTo>
                <a:lnTo>
                  <a:pt x="123215" y="274396"/>
                </a:lnTo>
                <a:lnTo>
                  <a:pt x="131775" y="254685"/>
                </a:lnTo>
                <a:lnTo>
                  <a:pt x="145617" y="254685"/>
                </a:lnTo>
                <a:lnTo>
                  <a:pt x="150837" y="254203"/>
                </a:lnTo>
                <a:lnTo>
                  <a:pt x="157403" y="253060"/>
                </a:lnTo>
                <a:lnTo>
                  <a:pt x="187528" y="253060"/>
                </a:lnTo>
                <a:lnTo>
                  <a:pt x="186855" y="243840"/>
                </a:lnTo>
                <a:lnTo>
                  <a:pt x="192611" y="240955"/>
                </a:lnTo>
                <a:lnTo>
                  <a:pt x="196521" y="238721"/>
                </a:lnTo>
                <a:close/>
              </a:path>
              <a:path w="274954" h="274954">
                <a:moveTo>
                  <a:pt x="187528" y="253060"/>
                </a:moveTo>
                <a:lnTo>
                  <a:pt x="157403" y="253060"/>
                </a:lnTo>
                <a:lnTo>
                  <a:pt x="168325" y="271678"/>
                </a:lnTo>
                <a:lnTo>
                  <a:pt x="188429" y="265404"/>
                </a:lnTo>
                <a:lnTo>
                  <a:pt x="187528" y="253060"/>
                </a:lnTo>
                <a:close/>
              </a:path>
              <a:path w="274954" h="274954">
                <a:moveTo>
                  <a:pt x="145617" y="254685"/>
                </a:moveTo>
                <a:lnTo>
                  <a:pt x="131775" y="254685"/>
                </a:lnTo>
                <a:lnTo>
                  <a:pt x="144106" y="254825"/>
                </a:lnTo>
                <a:lnTo>
                  <a:pt x="145617" y="254685"/>
                </a:lnTo>
                <a:close/>
              </a:path>
              <a:path w="274954" h="274954">
                <a:moveTo>
                  <a:pt x="105008" y="199415"/>
                </a:moveTo>
                <a:lnTo>
                  <a:pt x="37388" y="199415"/>
                </a:lnTo>
                <a:lnTo>
                  <a:pt x="41021" y="204882"/>
                </a:lnTo>
                <a:lnTo>
                  <a:pt x="44940" y="210131"/>
                </a:lnTo>
                <a:lnTo>
                  <a:pt x="49138" y="215145"/>
                </a:lnTo>
                <a:lnTo>
                  <a:pt x="53606" y="219913"/>
                </a:lnTo>
                <a:lnTo>
                  <a:pt x="44678" y="239052"/>
                </a:lnTo>
                <a:lnTo>
                  <a:pt x="61264" y="252044"/>
                </a:lnTo>
                <a:lnTo>
                  <a:pt x="77825" y="238721"/>
                </a:lnTo>
                <a:lnTo>
                  <a:pt x="196521" y="238721"/>
                </a:lnTo>
                <a:lnTo>
                  <a:pt x="198180" y="237774"/>
                </a:lnTo>
                <a:lnTo>
                  <a:pt x="203553" y="234304"/>
                </a:lnTo>
                <a:lnTo>
                  <a:pt x="208724" y="230555"/>
                </a:lnTo>
                <a:lnTo>
                  <a:pt x="238594" y="230555"/>
                </a:lnTo>
                <a:lnTo>
                  <a:pt x="242023" y="227126"/>
                </a:lnTo>
                <a:lnTo>
                  <a:pt x="230568" y="208724"/>
                </a:lnTo>
                <a:lnTo>
                  <a:pt x="231028" y="208089"/>
                </a:lnTo>
                <a:lnTo>
                  <a:pt x="137198" y="208089"/>
                </a:lnTo>
                <a:lnTo>
                  <a:pt x="109610" y="202518"/>
                </a:lnTo>
                <a:lnTo>
                  <a:pt x="105008" y="199415"/>
                </a:lnTo>
                <a:close/>
              </a:path>
              <a:path w="274954" h="274954">
                <a:moveTo>
                  <a:pt x="238594" y="230555"/>
                </a:moveTo>
                <a:lnTo>
                  <a:pt x="208724" y="230555"/>
                </a:lnTo>
                <a:lnTo>
                  <a:pt x="227126" y="242023"/>
                </a:lnTo>
                <a:lnTo>
                  <a:pt x="238594" y="230555"/>
                </a:lnTo>
                <a:close/>
              </a:path>
              <a:path w="274954" h="274954">
                <a:moveTo>
                  <a:pt x="247976" y="66319"/>
                </a:moveTo>
                <a:lnTo>
                  <a:pt x="137198" y="66319"/>
                </a:lnTo>
                <a:lnTo>
                  <a:pt x="164793" y="71889"/>
                </a:lnTo>
                <a:lnTo>
                  <a:pt x="187326" y="87080"/>
                </a:lnTo>
                <a:lnTo>
                  <a:pt x="202518" y="109610"/>
                </a:lnTo>
                <a:lnTo>
                  <a:pt x="208089" y="137198"/>
                </a:lnTo>
                <a:lnTo>
                  <a:pt x="202518" y="164793"/>
                </a:lnTo>
                <a:lnTo>
                  <a:pt x="187326" y="187326"/>
                </a:lnTo>
                <a:lnTo>
                  <a:pt x="164793" y="202518"/>
                </a:lnTo>
                <a:lnTo>
                  <a:pt x="137198" y="208089"/>
                </a:lnTo>
                <a:lnTo>
                  <a:pt x="231028" y="208089"/>
                </a:lnTo>
                <a:lnTo>
                  <a:pt x="234362" y="203479"/>
                </a:lnTo>
                <a:lnTo>
                  <a:pt x="237780" y="198173"/>
                </a:lnTo>
                <a:lnTo>
                  <a:pt x="240957" y="192601"/>
                </a:lnTo>
                <a:lnTo>
                  <a:pt x="243839" y="186842"/>
                </a:lnTo>
                <a:lnTo>
                  <a:pt x="265900" y="186842"/>
                </a:lnTo>
                <a:lnTo>
                  <a:pt x="271678" y="168325"/>
                </a:lnTo>
                <a:lnTo>
                  <a:pt x="253060" y="157403"/>
                </a:lnTo>
                <a:lnTo>
                  <a:pt x="254203" y="150837"/>
                </a:lnTo>
                <a:lnTo>
                  <a:pt x="254825" y="144094"/>
                </a:lnTo>
                <a:lnTo>
                  <a:pt x="254825" y="135382"/>
                </a:lnTo>
                <a:lnTo>
                  <a:pt x="254698" y="131762"/>
                </a:lnTo>
                <a:lnTo>
                  <a:pt x="274408" y="123202"/>
                </a:lnTo>
                <a:lnTo>
                  <a:pt x="270598" y="102476"/>
                </a:lnTo>
                <a:lnTo>
                  <a:pt x="249288" y="101473"/>
                </a:lnTo>
                <a:lnTo>
                  <a:pt x="247128" y="95304"/>
                </a:lnTo>
                <a:lnTo>
                  <a:pt x="244638" y="89300"/>
                </a:lnTo>
                <a:lnTo>
                  <a:pt x="241832" y="83467"/>
                </a:lnTo>
                <a:lnTo>
                  <a:pt x="238721" y="77812"/>
                </a:lnTo>
                <a:lnTo>
                  <a:pt x="247976" y="66319"/>
                </a:lnTo>
                <a:close/>
              </a:path>
              <a:path w="274954" h="274954">
                <a:moveTo>
                  <a:pt x="25628" y="57581"/>
                </a:moveTo>
                <a:lnTo>
                  <a:pt x="14731" y="75615"/>
                </a:lnTo>
                <a:lnTo>
                  <a:pt x="29476" y="89979"/>
                </a:lnTo>
                <a:lnTo>
                  <a:pt x="27002" y="96076"/>
                </a:lnTo>
                <a:lnTo>
                  <a:pt x="24824" y="102476"/>
                </a:lnTo>
                <a:lnTo>
                  <a:pt x="23072" y="108755"/>
                </a:lnTo>
                <a:lnTo>
                  <a:pt x="21640" y="115316"/>
                </a:lnTo>
                <a:lnTo>
                  <a:pt x="1282" y="118770"/>
                </a:lnTo>
                <a:lnTo>
                  <a:pt x="0" y="139801"/>
                </a:lnTo>
                <a:lnTo>
                  <a:pt x="19926" y="145719"/>
                </a:lnTo>
                <a:lnTo>
                  <a:pt x="20586" y="152380"/>
                </a:lnTo>
                <a:lnTo>
                  <a:pt x="21610" y="158927"/>
                </a:lnTo>
                <a:lnTo>
                  <a:pt x="22989" y="165350"/>
                </a:lnTo>
                <a:lnTo>
                  <a:pt x="24714" y="171640"/>
                </a:lnTo>
                <a:lnTo>
                  <a:pt x="8153" y="184264"/>
                </a:lnTo>
                <a:lnTo>
                  <a:pt x="16802" y="203479"/>
                </a:lnTo>
                <a:lnTo>
                  <a:pt x="37388" y="199415"/>
                </a:lnTo>
                <a:lnTo>
                  <a:pt x="105008" y="199415"/>
                </a:lnTo>
                <a:lnTo>
                  <a:pt x="87080" y="187326"/>
                </a:lnTo>
                <a:lnTo>
                  <a:pt x="71889" y="164793"/>
                </a:lnTo>
                <a:lnTo>
                  <a:pt x="66319" y="137198"/>
                </a:lnTo>
                <a:lnTo>
                  <a:pt x="71889" y="109610"/>
                </a:lnTo>
                <a:lnTo>
                  <a:pt x="87080" y="87080"/>
                </a:lnTo>
                <a:lnTo>
                  <a:pt x="109610" y="71889"/>
                </a:lnTo>
                <a:lnTo>
                  <a:pt x="137198" y="66319"/>
                </a:lnTo>
                <a:lnTo>
                  <a:pt x="247976" y="66319"/>
                </a:lnTo>
                <a:lnTo>
                  <a:pt x="249868" y="63969"/>
                </a:lnTo>
                <a:lnTo>
                  <a:pt x="45199" y="63969"/>
                </a:lnTo>
                <a:lnTo>
                  <a:pt x="25628" y="57581"/>
                </a:lnTo>
                <a:close/>
              </a:path>
              <a:path w="274954" h="274954">
                <a:moveTo>
                  <a:pt x="265900" y="186842"/>
                </a:moveTo>
                <a:lnTo>
                  <a:pt x="243839" y="186842"/>
                </a:lnTo>
                <a:lnTo>
                  <a:pt x="265404" y="188429"/>
                </a:lnTo>
                <a:lnTo>
                  <a:pt x="265900" y="186842"/>
                </a:lnTo>
                <a:close/>
              </a:path>
              <a:path w="274954" h="274954">
                <a:moveTo>
                  <a:pt x="75628" y="14719"/>
                </a:moveTo>
                <a:lnTo>
                  <a:pt x="57581" y="25615"/>
                </a:lnTo>
                <a:lnTo>
                  <a:pt x="63969" y="45186"/>
                </a:lnTo>
                <a:lnTo>
                  <a:pt x="58888" y="49480"/>
                </a:lnTo>
                <a:lnTo>
                  <a:pt x="54055" y="54049"/>
                </a:lnTo>
                <a:lnTo>
                  <a:pt x="49487" y="58882"/>
                </a:lnTo>
                <a:lnTo>
                  <a:pt x="45199" y="63969"/>
                </a:lnTo>
                <a:lnTo>
                  <a:pt x="249868" y="63969"/>
                </a:lnTo>
                <a:lnTo>
                  <a:pt x="252056" y="61252"/>
                </a:lnTo>
                <a:lnTo>
                  <a:pt x="246053" y="53594"/>
                </a:lnTo>
                <a:lnTo>
                  <a:pt x="219925" y="53594"/>
                </a:lnTo>
                <a:lnTo>
                  <a:pt x="215151" y="49125"/>
                </a:lnTo>
                <a:lnTo>
                  <a:pt x="210134" y="44929"/>
                </a:lnTo>
                <a:lnTo>
                  <a:pt x="204888" y="41013"/>
                </a:lnTo>
                <a:lnTo>
                  <a:pt x="199428" y="37388"/>
                </a:lnTo>
                <a:lnTo>
                  <a:pt x="200984" y="29476"/>
                </a:lnTo>
                <a:lnTo>
                  <a:pt x="89992" y="29476"/>
                </a:lnTo>
                <a:lnTo>
                  <a:pt x="75628" y="14719"/>
                </a:lnTo>
                <a:close/>
              </a:path>
              <a:path w="274954" h="274954">
                <a:moveTo>
                  <a:pt x="239064" y="44678"/>
                </a:moveTo>
                <a:lnTo>
                  <a:pt x="219925" y="53594"/>
                </a:lnTo>
                <a:lnTo>
                  <a:pt x="246053" y="53594"/>
                </a:lnTo>
                <a:lnTo>
                  <a:pt x="239064" y="44678"/>
                </a:lnTo>
                <a:close/>
              </a:path>
              <a:path w="274954" h="274954">
                <a:moveTo>
                  <a:pt x="139801" y="0"/>
                </a:moveTo>
                <a:lnTo>
                  <a:pt x="118783" y="1270"/>
                </a:lnTo>
                <a:lnTo>
                  <a:pt x="115328" y="21640"/>
                </a:lnTo>
                <a:lnTo>
                  <a:pt x="108765" y="23070"/>
                </a:lnTo>
                <a:lnTo>
                  <a:pt x="102346" y="24858"/>
                </a:lnTo>
                <a:lnTo>
                  <a:pt x="96083" y="26996"/>
                </a:lnTo>
                <a:lnTo>
                  <a:pt x="89992" y="29476"/>
                </a:lnTo>
                <a:lnTo>
                  <a:pt x="200984" y="29476"/>
                </a:lnTo>
                <a:lnTo>
                  <a:pt x="201920" y="24714"/>
                </a:lnTo>
                <a:lnTo>
                  <a:pt x="171640" y="24714"/>
                </a:lnTo>
                <a:lnTo>
                  <a:pt x="165356" y="22983"/>
                </a:lnTo>
                <a:lnTo>
                  <a:pt x="158934" y="21604"/>
                </a:lnTo>
                <a:lnTo>
                  <a:pt x="152388" y="20579"/>
                </a:lnTo>
                <a:lnTo>
                  <a:pt x="145732" y="19913"/>
                </a:lnTo>
                <a:lnTo>
                  <a:pt x="139801" y="0"/>
                </a:lnTo>
                <a:close/>
              </a:path>
              <a:path w="274954" h="274954">
                <a:moveTo>
                  <a:pt x="184264" y="8153"/>
                </a:moveTo>
                <a:lnTo>
                  <a:pt x="171640" y="24714"/>
                </a:lnTo>
                <a:lnTo>
                  <a:pt x="201920" y="24714"/>
                </a:lnTo>
                <a:lnTo>
                  <a:pt x="203479" y="16789"/>
                </a:lnTo>
                <a:lnTo>
                  <a:pt x="184264" y="8153"/>
                </a:lnTo>
                <a:close/>
              </a:path>
            </a:pathLst>
          </a:custGeom>
          <a:solidFill>
            <a:srgbClr val="BCBEC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 name="object 19"/>
          <p:cNvSpPr/>
          <p:nvPr/>
        </p:nvSpPr>
        <p:spPr>
          <a:xfrm>
            <a:off x="4642954" y="4052928"/>
            <a:ext cx="641985" cy="312420"/>
          </a:xfrm>
          <a:custGeom>
            <a:avLst/>
            <a:gdLst/>
            <a:ahLst/>
            <a:cxnLst/>
            <a:rect l="l" t="t" r="r" b="b"/>
            <a:pathLst>
              <a:path w="641985" h="312420">
                <a:moveTo>
                  <a:pt x="311429" y="0"/>
                </a:moveTo>
                <a:lnTo>
                  <a:pt x="267720" y="4723"/>
                </a:lnTo>
                <a:lnTo>
                  <a:pt x="228738" y="18010"/>
                </a:lnTo>
                <a:lnTo>
                  <a:pt x="196191" y="38538"/>
                </a:lnTo>
                <a:lnTo>
                  <a:pt x="171792" y="64985"/>
                </a:lnTo>
                <a:lnTo>
                  <a:pt x="134886" y="70719"/>
                </a:lnTo>
                <a:lnTo>
                  <a:pt x="103243" y="86015"/>
                </a:lnTo>
                <a:lnTo>
                  <a:pt x="78979" y="109043"/>
                </a:lnTo>
                <a:lnTo>
                  <a:pt x="64211" y="137972"/>
                </a:lnTo>
                <a:lnTo>
                  <a:pt x="38533" y="150135"/>
                </a:lnTo>
                <a:lnTo>
                  <a:pt x="18199" y="169494"/>
                </a:lnTo>
                <a:lnTo>
                  <a:pt x="4818" y="194444"/>
                </a:lnTo>
                <a:lnTo>
                  <a:pt x="0" y="223380"/>
                </a:lnTo>
                <a:lnTo>
                  <a:pt x="6839" y="257626"/>
                </a:lnTo>
                <a:lnTo>
                  <a:pt x="25512" y="285694"/>
                </a:lnTo>
                <a:lnTo>
                  <a:pt x="53251" y="304820"/>
                </a:lnTo>
                <a:lnTo>
                  <a:pt x="87287" y="312242"/>
                </a:lnTo>
                <a:lnTo>
                  <a:pt x="553720" y="312254"/>
                </a:lnTo>
                <a:lnTo>
                  <a:pt x="587918" y="304956"/>
                </a:lnTo>
                <a:lnTo>
                  <a:pt x="615803" y="285853"/>
                </a:lnTo>
                <a:lnTo>
                  <a:pt x="634583" y="257732"/>
                </a:lnTo>
                <a:lnTo>
                  <a:pt x="641464" y="223380"/>
                </a:lnTo>
                <a:lnTo>
                  <a:pt x="634478" y="188769"/>
                </a:lnTo>
                <a:lnTo>
                  <a:pt x="615426" y="160507"/>
                </a:lnTo>
                <a:lnTo>
                  <a:pt x="587168" y="141453"/>
                </a:lnTo>
                <a:lnTo>
                  <a:pt x="557219" y="135407"/>
                </a:lnTo>
                <a:lnTo>
                  <a:pt x="539737" y="135407"/>
                </a:lnTo>
                <a:lnTo>
                  <a:pt x="525661" y="118060"/>
                </a:lnTo>
                <a:lnTo>
                  <a:pt x="507666" y="103792"/>
                </a:lnTo>
                <a:lnTo>
                  <a:pt x="486409" y="93164"/>
                </a:lnTo>
                <a:lnTo>
                  <a:pt x="462546" y="86741"/>
                </a:lnTo>
                <a:lnTo>
                  <a:pt x="440849" y="52035"/>
                </a:lnTo>
                <a:lnTo>
                  <a:pt x="406561" y="24568"/>
                </a:lnTo>
                <a:lnTo>
                  <a:pt x="362487" y="6502"/>
                </a:lnTo>
                <a:lnTo>
                  <a:pt x="311429" y="0"/>
                </a:lnTo>
                <a:close/>
              </a:path>
              <a:path w="641985" h="312420">
                <a:moveTo>
                  <a:pt x="552564" y="134467"/>
                </a:moveTo>
                <a:lnTo>
                  <a:pt x="548195" y="134467"/>
                </a:lnTo>
                <a:lnTo>
                  <a:pt x="543928" y="134797"/>
                </a:lnTo>
                <a:lnTo>
                  <a:pt x="539737" y="135407"/>
                </a:lnTo>
                <a:lnTo>
                  <a:pt x="557219" y="135407"/>
                </a:lnTo>
                <a:lnTo>
                  <a:pt x="552564" y="134467"/>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 name="object 20"/>
          <p:cNvSpPr/>
          <p:nvPr/>
        </p:nvSpPr>
        <p:spPr>
          <a:xfrm>
            <a:off x="4656038" y="4217183"/>
            <a:ext cx="10795" cy="15240"/>
          </a:xfrm>
          <a:custGeom>
            <a:avLst/>
            <a:gdLst/>
            <a:ahLst/>
            <a:cxnLst/>
            <a:rect l="l" t="t" r="r" b="b"/>
            <a:pathLst>
              <a:path w="10795" h="15239">
                <a:moveTo>
                  <a:pt x="10616" y="0"/>
                </a:moveTo>
                <a:lnTo>
                  <a:pt x="5114" y="5239"/>
                </a:lnTo>
                <a:lnTo>
                  <a:pt x="0" y="14775"/>
                </a:lnTo>
                <a:lnTo>
                  <a:pt x="10616"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 name="object 21"/>
          <p:cNvSpPr/>
          <p:nvPr/>
        </p:nvSpPr>
        <p:spPr>
          <a:xfrm>
            <a:off x="4642954" y="4133863"/>
            <a:ext cx="114300" cy="154940"/>
          </a:xfrm>
          <a:custGeom>
            <a:avLst/>
            <a:gdLst/>
            <a:ahLst/>
            <a:cxnLst/>
            <a:rect l="l" t="t" r="r" b="b"/>
            <a:pathLst>
              <a:path w="114300" h="154939">
                <a:moveTo>
                  <a:pt x="113751" y="0"/>
                </a:moveTo>
                <a:lnTo>
                  <a:pt x="103241" y="5080"/>
                </a:lnTo>
                <a:lnTo>
                  <a:pt x="78974" y="28108"/>
                </a:lnTo>
                <a:lnTo>
                  <a:pt x="64198" y="57037"/>
                </a:lnTo>
                <a:lnTo>
                  <a:pt x="53155" y="62269"/>
                </a:lnTo>
                <a:lnTo>
                  <a:pt x="1343" y="134379"/>
                </a:lnTo>
                <a:lnTo>
                  <a:pt x="0" y="142445"/>
                </a:lnTo>
                <a:lnTo>
                  <a:pt x="2480" y="154867"/>
                </a:lnTo>
                <a:lnTo>
                  <a:pt x="113751"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 name="object 22"/>
          <p:cNvSpPr/>
          <p:nvPr/>
        </p:nvSpPr>
        <p:spPr>
          <a:xfrm>
            <a:off x="4648552" y="4120782"/>
            <a:ext cx="147955" cy="197485"/>
          </a:xfrm>
          <a:custGeom>
            <a:avLst/>
            <a:gdLst/>
            <a:ahLst/>
            <a:cxnLst/>
            <a:rect l="l" t="t" r="r" b="b"/>
            <a:pathLst>
              <a:path w="147954" h="197485">
                <a:moveTo>
                  <a:pt x="147732" y="0"/>
                </a:moveTo>
                <a:lnTo>
                  <a:pt x="129896" y="2770"/>
                </a:lnTo>
                <a:lnTo>
                  <a:pt x="0" y="183552"/>
                </a:lnTo>
                <a:lnTo>
                  <a:pt x="1242" y="189772"/>
                </a:lnTo>
                <a:lnTo>
                  <a:pt x="6120" y="197105"/>
                </a:lnTo>
                <a:lnTo>
                  <a:pt x="147732"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 name="object 23"/>
          <p:cNvSpPr/>
          <p:nvPr/>
        </p:nvSpPr>
        <p:spPr>
          <a:xfrm>
            <a:off x="4661567" y="4081776"/>
            <a:ext cx="193040" cy="257810"/>
          </a:xfrm>
          <a:custGeom>
            <a:avLst/>
            <a:gdLst/>
            <a:ahLst/>
            <a:cxnLst/>
            <a:rect l="l" t="t" r="r" b="b"/>
            <a:pathLst>
              <a:path w="193039" h="257810">
                <a:moveTo>
                  <a:pt x="192939" y="0"/>
                </a:moveTo>
                <a:lnTo>
                  <a:pt x="177577" y="9690"/>
                </a:lnTo>
                <a:lnTo>
                  <a:pt x="153180" y="36137"/>
                </a:lnTo>
                <a:lnTo>
                  <a:pt x="150866" y="36497"/>
                </a:lnTo>
                <a:lnTo>
                  <a:pt x="0" y="246474"/>
                </a:lnTo>
                <a:lnTo>
                  <a:pt x="6900" y="256846"/>
                </a:lnTo>
                <a:lnTo>
                  <a:pt x="7901" y="257536"/>
                </a:lnTo>
                <a:lnTo>
                  <a:pt x="192939"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 name="object 24"/>
          <p:cNvSpPr/>
          <p:nvPr/>
        </p:nvSpPr>
        <p:spPr>
          <a:xfrm>
            <a:off x="4679057" y="4061552"/>
            <a:ext cx="220345" cy="292100"/>
          </a:xfrm>
          <a:custGeom>
            <a:avLst/>
            <a:gdLst/>
            <a:ahLst/>
            <a:cxnLst/>
            <a:rect l="l" t="t" r="r" b="b"/>
            <a:pathLst>
              <a:path w="220345" h="292100">
                <a:moveTo>
                  <a:pt x="220168" y="0"/>
                </a:moveTo>
                <a:lnTo>
                  <a:pt x="199178" y="7154"/>
                </a:lnTo>
                <a:lnTo>
                  <a:pt x="0" y="284372"/>
                </a:lnTo>
                <a:lnTo>
                  <a:pt x="10598" y="291680"/>
                </a:lnTo>
                <a:lnTo>
                  <a:pt x="220168"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 name="object 25"/>
          <p:cNvSpPr/>
          <p:nvPr/>
        </p:nvSpPr>
        <p:spPr>
          <a:xfrm>
            <a:off x="4700123" y="4055127"/>
            <a:ext cx="234315" cy="306705"/>
          </a:xfrm>
          <a:custGeom>
            <a:avLst/>
            <a:gdLst/>
            <a:ahLst/>
            <a:cxnLst/>
            <a:rect l="l" t="t" r="r" b="b"/>
            <a:pathLst>
              <a:path w="234314" h="306704">
                <a:moveTo>
                  <a:pt x="233906" y="0"/>
                </a:moveTo>
                <a:lnTo>
                  <a:pt x="216721" y="1856"/>
                </a:lnTo>
                <a:lnTo>
                  <a:pt x="0" y="303475"/>
                </a:lnTo>
                <a:lnTo>
                  <a:pt x="13713" y="306465"/>
                </a:lnTo>
                <a:lnTo>
                  <a:pt x="233906"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 name="object 26"/>
          <p:cNvSpPr/>
          <p:nvPr/>
        </p:nvSpPr>
        <p:spPr>
          <a:xfrm>
            <a:off x="4726221" y="4052928"/>
            <a:ext cx="238760" cy="312420"/>
          </a:xfrm>
          <a:custGeom>
            <a:avLst/>
            <a:gdLst/>
            <a:ahLst/>
            <a:cxnLst/>
            <a:rect l="l" t="t" r="r" b="b"/>
            <a:pathLst>
              <a:path w="238760" h="312420">
                <a:moveTo>
                  <a:pt x="228162" y="0"/>
                </a:moveTo>
                <a:lnTo>
                  <a:pt x="223338" y="521"/>
                </a:lnTo>
                <a:lnTo>
                  <a:pt x="0" y="311365"/>
                </a:lnTo>
                <a:lnTo>
                  <a:pt x="4020" y="312242"/>
                </a:lnTo>
                <a:lnTo>
                  <a:pt x="15219" y="312242"/>
                </a:lnTo>
                <a:lnTo>
                  <a:pt x="238607" y="1330"/>
                </a:lnTo>
                <a:lnTo>
                  <a:pt x="228162"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 name="object 27"/>
          <p:cNvSpPr/>
          <p:nvPr/>
        </p:nvSpPr>
        <p:spPr>
          <a:xfrm>
            <a:off x="4755767" y="4055931"/>
            <a:ext cx="236854" cy="309245"/>
          </a:xfrm>
          <a:custGeom>
            <a:avLst/>
            <a:gdLst/>
            <a:ahLst/>
            <a:cxnLst/>
            <a:rect l="l" t="t" r="r" b="b"/>
            <a:pathLst>
              <a:path w="236854" h="309245">
                <a:moveTo>
                  <a:pt x="222197" y="0"/>
                </a:moveTo>
                <a:lnTo>
                  <a:pt x="0" y="309239"/>
                </a:lnTo>
                <a:lnTo>
                  <a:pt x="15849" y="309239"/>
                </a:lnTo>
                <a:lnTo>
                  <a:pt x="236707" y="1847"/>
                </a:lnTo>
                <a:lnTo>
                  <a:pt x="222197"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 name="object 28"/>
          <p:cNvSpPr/>
          <p:nvPr/>
        </p:nvSpPr>
        <p:spPr>
          <a:xfrm>
            <a:off x="4785954" y="4059492"/>
            <a:ext cx="232410" cy="306070"/>
          </a:xfrm>
          <a:custGeom>
            <a:avLst/>
            <a:gdLst/>
            <a:ahLst/>
            <a:cxnLst/>
            <a:rect l="l" t="t" r="r" b="b"/>
            <a:pathLst>
              <a:path w="232410" h="306070">
                <a:moveTo>
                  <a:pt x="219639" y="0"/>
                </a:moveTo>
                <a:lnTo>
                  <a:pt x="0" y="305679"/>
                </a:lnTo>
                <a:lnTo>
                  <a:pt x="15849" y="305679"/>
                </a:lnTo>
                <a:lnTo>
                  <a:pt x="231882" y="5018"/>
                </a:lnTo>
                <a:lnTo>
                  <a:pt x="219639"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 name="object 29"/>
          <p:cNvSpPr/>
          <p:nvPr/>
        </p:nvSpPr>
        <p:spPr>
          <a:xfrm>
            <a:off x="4816141" y="4069051"/>
            <a:ext cx="225425" cy="296545"/>
          </a:xfrm>
          <a:custGeom>
            <a:avLst/>
            <a:gdLst/>
            <a:ahLst/>
            <a:cxnLst/>
            <a:rect l="l" t="t" r="r" b="b"/>
            <a:pathLst>
              <a:path w="225425" h="296545">
                <a:moveTo>
                  <a:pt x="212771" y="0"/>
                </a:moveTo>
                <a:lnTo>
                  <a:pt x="0" y="296121"/>
                </a:lnTo>
                <a:lnTo>
                  <a:pt x="15849" y="296121"/>
                </a:lnTo>
                <a:lnTo>
                  <a:pt x="225015" y="5018"/>
                </a:lnTo>
                <a:lnTo>
                  <a:pt x="212771"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 name="object 30"/>
          <p:cNvSpPr/>
          <p:nvPr/>
        </p:nvSpPr>
        <p:spPr>
          <a:xfrm>
            <a:off x="4846328" y="4079284"/>
            <a:ext cx="215900" cy="286385"/>
          </a:xfrm>
          <a:custGeom>
            <a:avLst/>
            <a:gdLst/>
            <a:ahLst/>
            <a:cxnLst/>
            <a:rect l="l" t="t" r="r" b="b"/>
            <a:pathLst>
              <a:path w="215900" h="286385">
                <a:moveTo>
                  <a:pt x="205419" y="0"/>
                </a:moveTo>
                <a:lnTo>
                  <a:pt x="0" y="285889"/>
                </a:lnTo>
                <a:lnTo>
                  <a:pt x="15849" y="285889"/>
                </a:lnTo>
                <a:lnTo>
                  <a:pt x="215478" y="8058"/>
                </a:lnTo>
                <a:lnTo>
                  <a:pt x="205419"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1" name="object 31"/>
          <p:cNvSpPr/>
          <p:nvPr/>
        </p:nvSpPr>
        <p:spPr>
          <a:xfrm>
            <a:off x="4876503" y="4094625"/>
            <a:ext cx="204470" cy="271145"/>
          </a:xfrm>
          <a:custGeom>
            <a:avLst/>
            <a:gdLst/>
            <a:ahLst/>
            <a:cxnLst/>
            <a:rect l="l" t="t" r="r" b="b"/>
            <a:pathLst>
              <a:path w="204470" h="271145">
                <a:moveTo>
                  <a:pt x="194396" y="0"/>
                </a:moveTo>
                <a:lnTo>
                  <a:pt x="0" y="270548"/>
                </a:lnTo>
                <a:lnTo>
                  <a:pt x="15849" y="270548"/>
                </a:lnTo>
                <a:lnTo>
                  <a:pt x="204455" y="8058"/>
                </a:lnTo>
                <a:lnTo>
                  <a:pt x="194396"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2" name="object 32"/>
          <p:cNvSpPr/>
          <p:nvPr/>
        </p:nvSpPr>
        <p:spPr>
          <a:xfrm>
            <a:off x="4906678" y="4112295"/>
            <a:ext cx="189230" cy="253365"/>
          </a:xfrm>
          <a:custGeom>
            <a:avLst/>
            <a:gdLst/>
            <a:ahLst/>
            <a:cxnLst/>
            <a:rect l="l" t="t" r="r" b="b"/>
            <a:pathLst>
              <a:path w="189229" h="253364">
                <a:moveTo>
                  <a:pt x="181709" y="0"/>
                </a:moveTo>
                <a:lnTo>
                  <a:pt x="0" y="252879"/>
                </a:lnTo>
                <a:lnTo>
                  <a:pt x="15849" y="252879"/>
                </a:lnTo>
                <a:lnTo>
                  <a:pt x="189083" y="11795"/>
                </a:lnTo>
                <a:lnTo>
                  <a:pt x="181709"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3" name="object 33"/>
          <p:cNvSpPr/>
          <p:nvPr/>
        </p:nvSpPr>
        <p:spPr>
          <a:xfrm>
            <a:off x="4936865" y="4134761"/>
            <a:ext cx="176530" cy="230504"/>
          </a:xfrm>
          <a:custGeom>
            <a:avLst/>
            <a:gdLst/>
            <a:ahLst/>
            <a:cxnLst/>
            <a:rect l="l" t="t" r="r" b="b"/>
            <a:pathLst>
              <a:path w="176529" h="230504">
                <a:moveTo>
                  <a:pt x="165567" y="0"/>
                </a:moveTo>
                <a:lnTo>
                  <a:pt x="0" y="230415"/>
                </a:lnTo>
                <a:lnTo>
                  <a:pt x="15862" y="230415"/>
                </a:lnTo>
                <a:lnTo>
                  <a:pt x="176395" y="6995"/>
                </a:lnTo>
                <a:lnTo>
                  <a:pt x="168636" y="4908"/>
                </a:lnTo>
                <a:lnTo>
                  <a:pt x="165567"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4" name="object 34"/>
          <p:cNvSpPr/>
          <p:nvPr/>
        </p:nvSpPr>
        <p:spPr>
          <a:xfrm>
            <a:off x="4967052" y="4144985"/>
            <a:ext cx="170815" cy="220345"/>
          </a:xfrm>
          <a:custGeom>
            <a:avLst/>
            <a:gdLst/>
            <a:ahLst/>
            <a:cxnLst/>
            <a:rect l="l" t="t" r="r" b="b"/>
            <a:pathLst>
              <a:path w="170814" h="220345">
                <a:moveTo>
                  <a:pt x="158213" y="0"/>
                </a:moveTo>
                <a:lnTo>
                  <a:pt x="0" y="220191"/>
                </a:lnTo>
                <a:lnTo>
                  <a:pt x="15849" y="220191"/>
                </a:lnTo>
                <a:lnTo>
                  <a:pt x="170374" y="5133"/>
                </a:lnTo>
                <a:lnTo>
                  <a:pt x="162311" y="1102"/>
                </a:lnTo>
                <a:lnTo>
                  <a:pt x="158213"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5" name="object 35"/>
          <p:cNvSpPr/>
          <p:nvPr/>
        </p:nvSpPr>
        <p:spPr>
          <a:xfrm>
            <a:off x="4997239" y="4155393"/>
            <a:ext cx="161290" cy="210185"/>
          </a:xfrm>
          <a:custGeom>
            <a:avLst/>
            <a:gdLst/>
            <a:ahLst/>
            <a:cxnLst/>
            <a:rect l="l" t="t" r="r" b="b"/>
            <a:pathLst>
              <a:path w="161289" h="210185">
                <a:moveTo>
                  <a:pt x="150735" y="0"/>
                </a:moveTo>
                <a:lnTo>
                  <a:pt x="0" y="209784"/>
                </a:lnTo>
                <a:lnTo>
                  <a:pt x="15849" y="209784"/>
                </a:lnTo>
                <a:lnTo>
                  <a:pt x="161187" y="7513"/>
                </a:lnTo>
                <a:lnTo>
                  <a:pt x="153381" y="1322"/>
                </a:lnTo>
                <a:lnTo>
                  <a:pt x="150735"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6" name="object 36"/>
          <p:cNvSpPr/>
          <p:nvPr/>
        </p:nvSpPr>
        <p:spPr>
          <a:xfrm>
            <a:off x="5027414" y="4170147"/>
            <a:ext cx="149225" cy="195580"/>
          </a:xfrm>
          <a:custGeom>
            <a:avLst/>
            <a:gdLst/>
            <a:ahLst/>
            <a:cxnLst/>
            <a:rect l="l" t="t" r="r" b="b"/>
            <a:pathLst>
              <a:path w="149225" h="195579">
                <a:moveTo>
                  <a:pt x="140142" y="0"/>
                </a:moveTo>
                <a:lnTo>
                  <a:pt x="0" y="195031"/>
                </a:lnTo>
                <a:lnTo>
                  <a:pt x="15862" y="195031"/>
                </a:lnTo>
                <a:lnTo>
                  <a:pt x="148728" y="10116"/>
                </a:lnTo>
                <a:lnTo>
                  <a:pt x="141202" y="840"/>
                </a:lnTo>
                <a:lnTo>
                  <a:pt x="140142"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7" name="object 37"/>
          <p:cNvSpPr/>
          <p:nvPr/>
        </p:nvSpPr>
        <p:spPr>
          <a:xfrm>
            <a:off x="5057614" y="4187395"/>
            <a:ext cx="142875" cy="177800"/>
          </a:xfrm>
          <a:custGeom>
            <a:avLst/>
            <a:gdLst/>
            <a:ahLst/>
            <a:cxnLst/>
            <a:rect l="l" t="t" r="r" b="b"/>
            <a:pathLst>
              <a:path w="142875" h="177800">
                <a:moveTo>
                  <a:pt x="127066" y="939"/>
                </a:moveTo>
                <a:lnTo>
                  <a:pt x="0" y="177783"/>
                </a:lnTo>
                <a:lnTo>
                  <a:pt x="15849" y="177783"/>
                </a:lnTo>
                <a:lnTo>
                  <a:pt x="142871" y="1003"/>
                </a:lnTo>
                <a:lnTo>
                  <a:pt x="127066" y="939"/>
                </a:lnTo>
                <a:close/>
              </a:path>
              <a:path w="142875" h="177800">
                <a:moveTo>
                  <a:pt x="137904" y="0"/>
                </a:moveTo>
                <a:lnTo>
                  <a:pt x="133535" y="0"/>
                </a:lnTo>
                <a:lnTo>
                  <a:pt x="129255" y="330"/>
                </a:lnTo>
                <a:lnTo>
                  <a:pt x="127299" y="615"/>
                </a:lnTo>
                <a:lnTo>
                  <a:pt x="127066" y="939"/>
                </a:lnTo>
                <a:lnTo>
                  <a:pt x="142557" y="939"/>
                </a:lnTo>
                <a:lnTo>
                  <a:pt x="137904"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8" name="object 38"/>
          <p:cNvSpPr/>
          <p:nvPr/>
        </p:nvSpPr>
        <p:spPr>
          <a:xfrm>
            <a:off x="5087789" y="4190926"/>
            <a:ext cx="139065" cy="174625"/>
          </a:xfrm>
          <a:custGeom>
            <a:avLst/>
            <a:gdLst/>
            <a:ahLst/>
            <a:cxnLst/>
            <a:rect l="l" t="t" r="r" b="b"/>
            <a:pathLst>
              <a:path w="139064" h="174625">
                <a:moveTo>
                  <a:pt x="125211" y="0"/>
                </a:moveTo>
                <a:lnTo>
                  <a:pt x="0" y="174253"/>
                </a:lnTo>
                <a:lnTo>
                  <a:pt x="15862" y="174253"/>
                </a:lnTo>
                <a:lnTo>
                  <a:pt x="139058" y="2796"/>
                </a:lnTo>
                <a:lnTo>
                  <a:pt x="125211"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9" name="object 39"/>
          <p:cNvSpPr/>
          <p:nvPr/>
        </p:nvSpPr>
        <p:spPr>
          <a:xfrm>
            <a:off x="5117976" y="4199193"/>
            <a:ext cx="130175" cy="166370"/>
          </a:xfrm>
          <a:custGeom>
            <a:avLst/>
            <a:gdLst/>
            <a:ahLst/>
            <a:cxnLst/>
            <a:rect l="l" t="t" r="r" b="b"/>
            <a:pathLst>
              <a:path w="130175" h="166370">
                <a:moveTo>
                  <a:pt x="119272" y="0"/>
                </a:moveTo>
                <a:lnTo>
                  <a:pt x="0" y="165987"/>
                </a:lnTo>
                <a:lnTo>
                  <a:pt x="15862" y="165987"/>
                </a:lnTo>
                <a:lnTo>
                  <a:pt x="129953" y="7202"/>
                </a:lnTo>
                <a:lnTo>
                  <a:pt x="119272"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0" name="object 40"/>
          <p:cNvSpPr/>
          <p:nvPr/>
        </p:nvSpPr>
        <p:spPr>
          <a:xfrm>
            <a:off x="5148163" y="4212905"/>
            <a:ext cx="117475" cy="152400"/>
          </a:xfrm>
          <a:custGeom>
            <a:avLst/>
            <a:gdLst/>
            <a:ahLst/>
            <a:cxnLst/>
            <a:rect l="l" t="t" r="r" b="b"/>
            <a:pathLst>
              <a:path w="117475" h="152400">
                <a:moveTo>
                  <a:pt x="109419" y="0"/>
                </a:moveTo>
                <a:lnTo>
                  <a:pt x="0" y="152276"/>
                </a:lnTo>
                <a:lnTo>
                  <a:pt x="15849" y="152276"/>
                </a:lnTo>
                <a:lnTo>
                  <a:pt x="117315" y="11069"/>
                </a:lnTo>
                <a:lnTo>
                  <a:pt x="110212" y="534"/>
                </a:lnTo>
                <a:lnTo>
                  <a:pt x="109419"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1" name="object 41"/>
          <p:cNvSpPr/>
          <p:nvPr/>
        </p:nvSpPr>
        <p:spPr>
          <a:xfrm>
            <a:off x="5178351" y="4234266"/>
            <a:ext cx="100330" cy="131445"/>
          </a:xfrm>
          <a:custGeom>
            <a:avLst/>
            <a:gdLst/>
            <a:ahLst/>
            <a:cxnLst/>
            <a:rect l="l" t="t" r="r" b="b"/>
            <a:pathLst>
              <a:path w="100329" h="131445">
                <a:moveTo>
                  <a:pt x="94066" y="0"/>
                </a:moveTo>
                <a:lnTo>
                  <a:pt x="0" y="130915"/>
                </a:lnTo>
                <a:lnTo>
                  <a:pt x="15849" y="130915"/>
                </a:lnTo>
                <a:lnTo>
                  <a:pt x="100285" y="13403"/>
                </a:lnTo>
                <a:lnTo>
                  <a:pt x="99080" y="7435"/>
                </a:lnTo>
                <a:lnTo>
                  <a:pt x="94066"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2" name="object 42"/>
          <p:cNvSpPr/>
          <p:nvPr/>
        </p:nvSpPr>
        <p:spPr>
          <a:xfrm>
            <a:off x="5210687" y="4263248"/>
            <a:ext cx="74295" cy="99060"/>
          </a:xfrm>
          <a:custGeom>
            <a:avLst/>
            <a:gdLst/>
            <a:ahLst/>
            <a:cxnLst/>
            <a:rect l="l" t="t" r="r" b="b"/>
            <a:pathLst>
              <a:path w="74295" h="99060">
                <a:moveTo>
                  <a:pt x="71094" y="0"/>
                </a:moveTo>
                <a:lnTo>
                  <a:pt x="0" y="98944"/>
                </a:lnTo>
                <a:lnTo>
                  <a:pt x="18720" y="94949"/>
                </a:lnTo>
                <a:lnTo>
                  <a:pt x="72252" y="20447"/>
                </a:lnTo>
                <a:lnTo>
                  <a:pt x="73731" y="13060"/>
                </a:lnTo>
                <a:lnTo>
                  <a:pt x="71094"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3" name="object 43"/>
          <p:cNvSpPr/>
          <p:nvPr/>
        </p:nvSpPr>
        <p:spPr>
          <a:xfrm>
            <a:off x="5256667" y="4317840"/>
            <a:ext cx="16510" cy="22860"/>
          </a:xfrm>
          <a:custGeom>
            <a:avLst/>
            <a:gdLst/>
            <a:ahLst/>
            <a:cxnLst/>
            <a:rect l="l" t="t" r="r" b="b"/>
            <a:pathLst>
              <a:path w="16510" h="22860">
                <a:moveTo>
                  <a:pt x="16076" y="0"/>
                </a:moveTo>
                <a:lnTo>
                  <a:pt x="0" y="22374"/>
                </a:lnTo>
                <a:lnTo>
                  <a:pt x="2091" y="20941"/>
                </a:lnTo>
                <a:lnTo>
                  <a:pt x="16076" y="0"/>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4" name="object 44"/>
          <p:cNvSpPr/>
          <p:nvPr/>
        </p:nvSpPr>
        <p:spPr>
          <a:xfrm>
            <a:off x="4873104" y="5522801"/>
            <a:ext cx="44450" cy="568960"/>
          </a:xfrm>
          <a:custGeom>
            <a:avLst/>
            <a:gdLst/>
            <a:ahLst/>
            <a:cxnLst/>
            <a:rect l="l" t="t" r="r" b="b"/>
            <a:pathLst>
              <a:path w="44450" h="568959">
                <a:moveTo>
                  <a:pt x="0" y="568401"/>
                </a:moveTo>
                <a:lnTo>
                  <a:pt x="44246" y="568401"/>
                </a:lnTo>
                <a:lnTo>
                  <a:pt x="44246" y="0"/>
                </a:lnTo>
                <a:lnTo>
                  <a:pt x="0" y="0"/>
                </a:lnTo>
                <a:lnTo>
                  <a:pt x="0" y="568401"/>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5" name="object 45"/>
          <p:cNvSpPr/>
          <p:nvPr/>
        </p:nvSpPr>
        <p:spPr>
          <a:xfrm>
            <a:off x="4917351" y="5530128"/>
            <a:ext cx="44450" cy="561340"/>
          </a:xfrm>
          <a:custGeom>
            <a:avLst/>
            <a:gdLst/>
            <a:ahLst/>
            <a:cxnLst/>
            <a:rect l="l" t="t" r="r" b="b"/>
            <a:pathLst>
              <a:path w="44450" h="561340">
                <a:moveTo>
                  <a:pt x="0" y="561339"/>
                </a:moveTo>
                <a:lnTo>
                  <a:pt x="44246" y="561339"/>
                </a:lnTo>
                <a:lnTo>
                  <a:pt x="44246" y="0"/>
                </a:lnTo>
                <a:lnTo>
                  <a:pt x="0" y="0"/>
                </a:lnTo>
                <a:lnTo>
                  <a:pt x="0" y="561339"/>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6" name="object 46"/>
          <p:cNvSpPr/>
          <p:nvPr/>
        </p:nvSpPr>
        <p:spPr>
          <a:xfrm>
            <a:off x="4917351" y="5529493"/>
            <a:ext cx="2540" cy="0"/>
          </a:xfrm>
          <a:custGeom>
            <a:avLst/>
            <a:gdLst/>
            <a:ahLst/>
            <a:cxnLst/>
            <a:rect l="l" t="t" r="r" b="b"/>
            <a:pathLst>
              <a:path w="2539">
                <a:moveTo>
                  <a:pt x="0" y="0"/>
                </a:moveTo>
                <a:lnTo>
                  <a:pt x="2027" y="0"/>
                </a:lnTo>
              </a:path>
            </a:pathLst>
          </a:custGeom>
          <a:ln w="3175">
            <a:solidFill>
              <a:srgbClr val="2F285D"/>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7" name="object 47"/>
          <p:cNvSpPr/>
          <p:nvPr/>
        </p:nvSpPr>
        <p:spPr>
          <a:xfrm>
            <a:off x="4947018" y="5529754"/>
            <a:ext cx="14604" cy="0"/>
          </a:xfrm>
          <a:custGeom>
            <a:avLst/>
            <a:gdLst/>
            <a:ahLst/>
            <a:cxnLst/>
            <a:rect l="l" t="t" r="r" b="b"/>
            <a:pathLst>
              <a:path w="14604">
                <a:moveTo>
                  <a:pt x="0" y="0"/>
                </a:moveTo>
                <a:lnTo>
                  <a:pt x="14579" y="0"/>
                </a:lnTo>
              </a:path>
            </a:pathLst>
          </a:custGeom>
          <a:ln w="3175">
            <a:solidFill>
              <a:srgbClr val="2F285D"/>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8" name="object 48"/>
          <p:cNvSpPr/>
          <p:nvPr/>
        </p:nvSpPr>
        <p:spPr>
          <a:xfrm>
            <a:off x="4961597" y="5522981"/>
            <a:ext cx="44450" cy="568325"/>
          </a:xfrm>
          <a:custGeom>
            <a:avLst/>
            <a:gdLst/>
            <a:ahLst/>
            <a:cxnLst/>
            <a:rect l="l" t="t" r="r" b="b"/>
            <a:pathLst>
              <a:path w="44450" h="568325">
                <a:moveTo>
                  <a:pt x="0" y="568223"/>
                </a:moveTo>
                <a:lnTo>
                  <a:pt x="44246" y="568223"/>
                </a:lnTo>
                <a:lnTo>
                  <a:pt x="44246" y="0"/>
                </a:lnTo>
                <a:lnTo>
                  <a:pt x="0" y="0"/>
                </a:lnTo>
                <a:lnTo>
                  <a:pt x="0" y="568223"/>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9" name="object 49"/>
          <p:cNvSpPr/>
          <p:nvPr/>
        </p:nvSpPr>
        <p:spPr>
          <a:xfrm>
            <a:off x="4873104" y="5407802"/>
            <a:ext cx="133350" cy="122555"/>
          </a:xfrm>
          <a:custGeom>
            <a:avLst/>
            <a:gdLst/>
            <a:ahLst/>
            <a:cxnLst/>
            <a:rect l="l" t="t" r="r" b="b"/>
            <a:pathLst>
              <a:path w="133350" h="122554">
                <a:moveTo>
                  <a:pt x="42748" y="101"/>
                </a:moveTo>
                <a:lnTo>
                  <a:pt x="317" y="114973"/>
                </a:lnTo>
                <a:lnTo>
                  <a:pt x="0" y="114998"/>
                </a:lnTo>
                <a:lnTo>
                  <a:pt x="10287" y="117211"/>
                </a:lnTo>
                <a:lnTo>
                  <a:pt x="51434" y="122047"/>
                </a:lnTo>
                <a:lnTo>
                  <a:pt x="58826" y="122326"/>
                </a:lnTo>
                <a:lnTo>
                  <a:pt x="73926" y="122326"/>
                </a:lnTo>
                <a:lnTo>
                  <a:pt x="122458" y="117342"/>
                </a:lnTo>
                <a:lnTo>
                  <a:pt x="132740" y="115176"/>
                </a:lnTo>
                <a:lnTo>
                  <a:pt x="132740" y="114973"/>
                </a:lnTo>
                <a:lnTo>
                  <a:pt x="133057" y="114973"/>
                </a:lnTo>
                <a:lnTo>
                  <a:pt x="91386" y="2159"/>
                </a:lnTo>
                <a:lnTo>
                  <a:pt x="58165" y="2159"/>
                </a:lnTo>
                <a:lnTo>
                  <a:pt x="50241" y="1422"/>
                </a:lnTo>
                <a:lnTo>
                  <a:pt x="42748" y="101"/>
                </a:lnTo>
                <a:close/>
              </a:path>
              <a:path w="133350" h="122554">
                <a:moveTo>
                  <a:pt x="90589" y="0"/>
                </a:moveTo>
                <a:lnTo>
                  <a:pt x="82930" y="1397"/>
                </a:lnTo>
                <a:lnTo>
                  <a:pt x="74802" y="2159"/>
                </a:lnTo>
                <a:lnTo>
                  <a:pt x="91386" y="2159"/>
                </a:lnTo>
                <a:lnTo>
                  <a:pt x="90589" y="0"/>
                </a:lnTo>
                <a:close/>
              </a:path>
            </a:pathLst>
          </a:custGeom>
          <a:solidFill>
            <a:srgbClr val="D6EB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0" name="object 50"/>
          <p:cNvSpPr/>
          <p:nvPr/>
        </p:nvSpPr>
        <p:spPr>
          <a:xfrm>
            <a:off x="4915852" y="5343108"/>
            <a:ext cx="48260" cy="67310"/>
          </a:xfrm>
          <a:custGeom>
            <a:avLst/>
            <a:gdLst/>
            <a:ahLst/>
            <a:cxnLst/>
            <a:rect l="l" t="t" r="r" b="b"/>
            <a:pathLst>
              <a:path w="48260" h="67310">
                <a:moveTo>
                  <a:pt x="23939" y="0"/>
                </a:moveTo>
                <a:lnTo>
                  <a:pt x="0" y="64795"/>
                </a:lnTo>
                <a:lnTo>
                  <a:pt x="7493" y="66116"/>
                </a:lnTo>
                <a:lnTo>
                  <a:pt x="15417" y="66852"/>
                </a:lnTo>
                <a:lnTo>
                  <a:pt x="32054" y="66852"/>
                </a:lnTo>
                <a:lnTo>
                  <a:pt x="40182" y="66090"/>
                </a:lnTo>
                <a:lnTo>
                  <a:pt x="47840" y="64693"/>
                </a:lnTo>
                <a:lnTo>
                  <a:pt x="23939" y="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1" name="object 51"/>
          <p:cNvSpPr/>
          <p:nvPr/>
        </p:nvSpPr>
        <p:spPr>
          <a:xfrm>
            <a:off x="4978171" y="5457777"/>
            <a:ext cx="44450" cy="568960"/>
          </a:xfrm>
          <a:custGeom>
            <a:avLst/>
            <a:gdLst/>
            <a:ahLst/>
            <a:cxnLst/>
            <a:rect l="l" t="t" r="r" b="b"/>
            <a:pathLst>
              <a:path w="44450" h="568959">
                <a:moveTo>
                  <a:pt x="0" y="568401"/>
                </a:moveTo>
                <a:lnTo>
                  <a:pt x="44246" y="568401"/>
                </a:lnTo>
                <a:lnTo>
                  <a:pt x="44246" y="0"/>
                </a:lnTo>
                <a:lnTo>
                  <a:pt x="0" y="0"/>
                </a:lnTo>
                <a:lnTo>
                  <a:pt x="0" y="568401"/>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2" name="object 52"/>
          <p:cNvSpPr/>
          <p:nvPr/>
        </p:nvSpPr>
        <p:spPr>
          <a:xfrm>
            <a:off x="5022405" y="5465105"/>
            <a:ext cx="44450" cy="561340"/>
          </a:xfrm>
          <a:custGeom>
            <a:avLst/>
            <a:gdLst/>
            <a:ahLst/>
            <a:cxnLst/>
            <a:rect l="l" t="t" r="r" b="b"/>
            <a:pathLst>
              <a:path w="44450" h="561340">
                <a:moveTo>
                  <a:pt x="0" y="561339"/>
                </a:moveTo>
                <a:lnTo>
                  <a:pt x="44259" y="561339"/>
                </a:lnTo>
                <a:lnTo>
                  <a:pt x="44259" y="0"/>
                </a:lnTo>
                <a:lnTo>
                  <a:pt x="0" y="0"/>
                </a:lnTo>
                <a:lnTo>
                  <a:pt x="0" y="561339"/>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3" name="object 53"/>
          <p:cNvSpPr/>
          <p:nvPr/>
        </p:nvSpPr>
        <p:spPr>
          <a:xfrm>
            <a:off x="5022405" y="5464469"/>
            <a:ext cx="2540" cy="0"/>
          </a:xfrm>
          <a:custGeom>
            <a:avLst/>
            <a:gdLst/>
            <a:ahLst/>
            <a:cxnLst/>
            <a:rect l="l" t="t" r="r" b="b"/>
            <a:pathLst>
              <a:path w="2539">
                <a:moveTo>
                  <a:pt x="0" y="0"/>
                </a:moveTo>
                <a:lnTo>
                  <a:pt x="2031" y="0"/>
                </a:lnTo>
              </a:path>
            </a:pathLst>
          </a:custGeom>
          <a:ln w="3175">
            <a:solidFill>
              <a:srgbClr val="BAD53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4" name="object 54"/>
          <p:cNvSpPr/>
          <p:nvPr/>
        </p:nvSpPr>
        <p:spPr>
          <a:xfrm>
            <a:off x="5052085" y="5464730"/>
            <a:ext cx="14604" cy="0"/>
          </a:xfrm>
          <a:custGeom>
            <a:avLst/>
            <a:gdLst/>
            <a:ahLst/>
            <a:cxnLst/>
            <a:rect l="l" t="t" r="r" b="b"/>
            <a:pathLst>
              <a:path w="14604">
                <a:moveTo>
                  <a:pt x="0" y="0"/>
                </a:moveTo>
                <a:lnTo>
                  <a:pt x="14579" y="0"/>
                </a:lnTo>
              </a:path>
            </a:pathLst>
          </a:custGeom>
          <a:ln w="3175">
            <a:solidFill>
              <a:srgbClr val="BAD53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5" name="object 55"/>
          <p:cNvSpPr/>
          <p:nvPr/>
        </p:nvSpPr>
        <p:spPr>
          <a:xfrm>
            <a:off x="5066665" y="5457959"/>
            <a:ext cx="44450" cy="568325"/>
          </a:xfrm>
          <a:custGeom>
            <a:avLst/>
            <a:gdLst/>
            <a:ahLst/>
            <a:cxnLst/>
            <a:rect l="l" t="t" r="r" b="b"/>
            <a:pathLst>
              <a:path w="44450" h="568325">
                <a:moveTo>
                  <a:pt x="0" y="568223"/>
                </a:moveTo>
                <a:lnTo>
                  <a:pt x="44246" y="568223"/>
                </a:lnTo>
                <a:lnTo>
                  <a:pt x="44246" y="0"/>
                </a:lnTo>
                <a:lnTo>
                  <a:pt x="0" y="0"/>
                </a:lnTo>
                <a:lnTo>
                  <a:pt x="0" y="568223"/>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6" name="object 56"/>
          <p:cNvSpPr/>
          <p:nvPr/>
        </p:nvSpPr>
        <p:spPr>
          <a:xfrm>
            <a:off x="4978171" y="5342778"/>
            <a:ext cx="133350" cy="122555"/>
          </a:xfrm>
          <a:custGeom>
            <a:avLst/>
            <a:gdLst/>
            <a:ahLst/>
            <a:cxnLst/>
            <a:rect l="l" t="t" r="r" b="b"/>
            <a:pathLst>
              <a:path w="133350" h="122554">
                <a:moveTo>
                  <a:pt x="42748" y="101"/>
                </a:moveTo>
                <a:lnTo>
                  <a:pt x="304" y="114973"/>
                </a:lnTo>
                <a:lnTo>
                  <a:pt x="0" y="114998"/>
                </a:lnTo>
                <a:lnTo>
                  <a:pt x="10287" y="117211"/>
                </a:lnTo>
                <a:lnTo>
                  <a:pt x="51434" y="122047"/>
                </a:lnTo>
                <a:lnTo>
                  <a:pt x="58813" y="122326"/>
                </a:lnTo>
                <a:lnTo>
                  <a:pt x="73926" y="122326"/>
                </a:lnTo>
                <a:lnTo>
                  <a:pt x="122458" y="117342"/>
                </a:lnTo>
                <a:lnTo>
                  <a:pt x="132740" y="115176"/>
                </a:lnTo>
                <a:lnTo>
                  <a:pt x="132740" y="114973"/>
                </a:lnTo>
                <a:lnTo>
                  <a:pt x="133057" y="114973"/>
                </a:lnTo>
                <a:lnTo>
                  <a:pt x="91386" y="2159"/>
                </a:lnTo>
                <a:lnTo>
                  <a:pt x="58153" y="2159"/>
                </a:lnTo>
                <a:lnTo>
                  <a:pt x="50241" y="1422"/>
                </a:lnTo>
                <a:lnTo>
                  <a:pt x="42748" y="101"/>
                </a:lnTo>
                <a:close/>
              </a:path>
              <a:path w="133350" h="122554">
                <a:moveTo>
                  <a:pt x="90589" y="0"/>
                </a:moveTo>
                <a:lnTo>
                  <a:pt x="82918" y="1397"/>
                </a:lnTo>
                <a:lnTo>
                  <a:pt x="74802" y="2159"/>
                </a:lnTo>
                <a:lnTo>
                  <a:pt x="91386" y="2159"/>
                </a:lnTo>
                <a:lnTo>
                  <a:pt x="90589" y="0"/>
                </a:lnTo>
                <a:close/>
              </a:path>
            </a:pathLst>
          </a:custGeom>
          <a:solidFill>
            <a:srgbClr val="D6EB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7" name="object 57"/>
          <p:cNvSpPr/>
          <p:nvPr/>
        </p:nvSpPr>
        <p:spPr>
          <a:xfrm>
            <a:off x="5020919" y="5278084"/>
            <a:ext cx="48260" cy="67310"/>
          </a:xfrm>
          <a:custGeom>
            <a:avLst/>
            <a:gdLst/>
            <a:ahLst/>
            <a:cxnLst/>
            <a:rect l="l" t="t" r="r" b="b"/>
            <a:pathLst>
              <a:path w="48260" h="67310">
                <a:moveTo>
                  <a:pt x="23939" y="0"/>
                </a:moveTo>
                <a:lnTo>
                  <a:pt x="0" y="64795"/>
                </a:lnTo>
                <a:lnTo>
                  <a:pt x="7493" y="66116"/>
                </a:lnTo>
                <a:lnTo>
                  <a:pt x="15405" y="66852"/>
                </a:lnTo>
                <a:lnTo>
                  <a:pt x="32054" y="66852"/>
                </a:lnTo>
                <a:lnTo>
                  <a:pt x="40170" y="66090"/>
                </a:lnTo>
                <a:lnTo>
                  <a:pt x="47840" y="64693"/>
                </a:lnTo>
                <a:lnTo>
                  <a:pt x="23939" y="0"/>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8" name="object 58"/>
          <p:cNvSpPr/>
          <p:nvPr/>
        </p:nvSpPr>
        <p:spPr>
          <a:xfrm>
            <a:off x="5097373" y="5419918"/>
            <a:ext cx="44450" cy="568960"/>
          </a:xfrm>
          <a:custGeom>
            <a:avLst/>
            <a:gdLst/>
            <a:ahLst/>
            <a:cxnLst/>
            <a:rect l="l" t="t" r="r" b="b"/>
            <a:pathLst>
              <a:path w="44450" h="568959">
                <a:moveTo>
                  <a:pt x="0" y="568401"/>
                </a:moveTo>
                <a:lnTo>
                  <a:pt x="44246" y="568401"/>
                </a:lnTo>
                <a:lnTo>
                  <a:pt x="44246" y="0"/>
                </a:lnTo>
                <a:lnTo>
                  <a:pt x="0" y="0"/>
                </a:lnTo>
                <a:lnTo>
                  <a:pt x="0" y="568401"/>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9" name="object 59"/>
          <p:cNvSpPr/>
          <p:nvPr/>
        </p:nvSpPr>
        <p:spPr>
          <a:xfrm>
            <a:off x="5141620" y="5427246"/>
            <a:ext cx="44450" cy="561340"/>
          </a:xfrm>
          <a:custGeom>
            <a:avLst/>
            <a:gdLst/>
            <a:ahLst/>
            <a:cxnLst/>
            <a:rect l="l" t="t" r="r" b="b"/>
            <a:pathLst>
              <a:path w="44450" h="561340">
                <a:moveTo>
                  <a:pt x="0" y="561340"/>
                </a:moveTo>
                <a:lnTo>
                  <a:pt x="44259" y="561340"/>
                </a:lnTo>
                <a:lnTo>
                  <a:pt x="44259" y="0"/>
                </a:lnTo>
                <a:lnTo>
                  <a:pt x="0" y="0"/>
                </a:lnTo>
                <a:lnTo>
                  <a:pt x="0" y="561340"/>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0" name="object 60"/>
          <p:cNvSpPr/>
          <p:nvPr/>
        </p:nvSpPr>
        <p:spPr>
          <a:xfrm>
            <a:off x="5141620" y="5426611"/>
            <a:ext cx="2540" cy="0"/>
          </a:xfrm>
          <a:custGeom>
            <a:avLst/>
            <a:gdLst/>
            <a:ahLst/>
            <a:cxnLst/>
            <a:rect l="l" t="t" r="r" b="b"/>
            <a:pathLst>
              <a:path w="2539">
                <a:moveTo>
                  <a:pt x="0" y="0"/>
                </a:moveTo>
                <a:lnTo>
                  <a:pt x="2027" y="0"/>
                </a:lnTo>
              </a:path>
            </a:pathLst>
          </a:custGeom>
          <a:ln w="3175">
            <a:solidFill>
              <a:srgbClr val="83D1D6"/>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1" name="object 61"/>
          <p:cNvSpPr/>
          <p:nvPr/>
        </p:nvSpPr>
        <p:spPr>
          <a:xfrm>
            <a:off x="5171300" y="5426871"/>
            <a:ext cx="14604" cy="0"/>
          </a:xfrm>
          <a:custGeom>
            <a:avLst/>
            <a:gdLst/>
            <a:ahLst/>
            <a:cxnLst/>
            <a:rect l="l" t="t" r="r" b="b"/>
            <a:pathLst>
              <a:path w="14604">
                <a:moveTo>
                  <a:pt x="0" y="0"/>
                </a:moveTo>
                <a:lnTo>
                  <a:pt x="14579" y="0"/>
                </a:lnTo>
              </a:path>
            </a:pathLst>
          </a:custGeom>
          <a:ln w="3175">
            <a:solidFill>
              <a:srgbClr val="83D1D6"/>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2" name="object 62"/>
          <p:cNvSpPr/>
          <p:nvPr/>
        </p:nvSpPr>
        <p:spPr>
          <a:xfrm>
            <a:off x="5185879" y="5420097"/>
            <a:ext cx="44450" cy="568325"/>
          </a:xfrm>
          <a:custGeom>
            <a:avLst/>
            <a:gdLst/>
            <a:ahLst/>
            <a:cxnLst/>
            <a:rect l="l" t="t" r="r" b="b"/>
            <a:pathLst>
              <a:path w="44450" h="568325">
                <a:moveTo>
                  <a:pt x="0" y="568223"/>
                </a:moveTo>
                <a:lnTo>
                  <a:pt x="44246" y="568223"/>
                </a:lnTo>
                <a:lnTo>
                  <a:pt x="44246" y="0"/>
                </a:lnTo>
                <a:lnTo>
                  <a:pt x="0" y="0"/>
                </a:lnTo>
                <a:lnTo>
                  <a:pt x="0" y="568223"/>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3" name="object 63"/>
          <p:cNvSpPr/>
          <p:nvPr/>
        </p:nvSpPr>
        <p:spPr>
          <a:xfrm>
            <a:off x="5097373" y="5304919"/>
            <a:ext cx="133350" cy="122555"/>
          </a:xfrm>
          <a:custGeom>
            <a:avLst/>
            <a:gdLst/>
            <a:ahLst/>
            <a:cxnLst/>
            <a:rect l="l" t="t" r="r" b="b"/>
            <a:pathLst>
              <a:path w="133350" h="122554">
                <a:moveTo>
                  <a:pt x="42748" y="101"/>
                </a:moveTo>
                <a:lnTo>
                  <a:pt x="317" y="114973"/>
                </a:lnTo>
                <a:lnTo>
                  <a:pt x="0" y="114998"/>
                </a:lnTo>
                <a:lnTo>
                  <a:pt x="10287" y="117211"/>
                </a:lnTo>
                <a:lnTo>
                  <a:pt x="51447" y="122047"/>
                </a:lnTo>
                <a:lnTo>
                  <a:pt x="58826" y="122326"/>
                </a:lnTo>
                <a:lnTo>
                  <a:pt x="73926" y="122326"/>
                </a:lnTo>
                <a:lnTo>
                  <a:pt x="122465" y="117342"/>
                </a:lnTo>
                <a:lnTo>
                  <a:pt x="132753" y="115176"/>
                </a:lnTo>
                <a:lnTo>
                  <a:pt x="132753" y="114973"/>
                </a:lnTo>
                <a:lnTo>
                  <a:pt x="133057" y="114973"/>
                </a:lnTo>
                <a:lnTo>
                  <a:pt x="91386" y="2159"/>
                </a:lnTo>
                <a:lnTo>
                  <a:pt x="58165" y="2159"/>
                </a:lnTo>
                <a:lnTo>
                  <a:pt x="50241" y="1422"/>
                </a:lnTo>
                <a:lnTo>
                  <a:pt x="42748" y="101"/>
                </a:lnTo>
                <a:close/>
              </a:path>
              <a:path w="133350" h="122554">
                <a:moveTo>
                  <a:pt x="90589" y="0"/>
                </a:moveTo>
                <a:lnTo>
                  <a:pt x="82930" y="1397"/>
                </a:lnTo>
                <a:lnTo>
                  <a:pt x="74802" y="2159"/>
                </a:lnTo>
                <a:lnTo>
                  <a:pt x="91386" y="2159"/>
                </a:lnTo>
                <a:lnTo>
                  <a:pt x="90589" y="0"/>
                </a:lnTo>
                <a:close/>
              </a:path>
            </a:pathLst>
          </a:custGeom>
          <a:solidFill>
            <a:srgbClr val="D6EB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4" name="object 64"/>
          <p:cNvSpPr/>
          <p:nvPr/>
        </p:nvSpPr>
        <p:spPr>
          <a:xfrm>
            <a:off x="5140121" y="5240226"/>
            <a:ext cx="48260" cy="67310"/>
          </a:xfrm>
          <a:custGeom>
            <a:avLst/>
            <a:gdLst/>
            <a:ahLst/>
            <a:cxnLst/>
            <a:rect l="l" t="t" r="r" b="b"/>
            <a:pathLst>
              <a:path w="48260" h="67310">
                <a:moveTo>
                  <a:pt x="23939" y="0"/>
                </a:moveTo>
                <a:lnTo>
                  <a:pt x="0" y="64795"/>
                </a:lnTo>
                <a:lnTo>
                  <a:pt x="7493" y="66116"/>
                </a:lnTo>
                <a:lnTo>
                  <a:pt x="15417" y="66852"/>
                </a:lnTo>
                <a:lnTo>
                  <a:pt x="32054" y="66852"/>
                </a:lnTo>
                <a:lnTo>
                  <a:pt x="40182" y="66090"/>
                </a:lnTo>
                <a:lnTo>
                  <a:pt x="47840" y="64693"/>
                </a:lnTo>
                <a:lnTo>
                  <a:pt x="23939" y="0"/>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5" name="object 65"/>
          <p:cNvSpPr/>
          <p:nvPr/>
        </p:nvSpPr>
        <p:spPr>
          <a:xfrm>
            <a:off x="5194363" y="5374388"/>
            <a:ext cx="44450" cy="568960"/>
          </a:xfrm>
          <a:custGeom>
            <a:avLst/>
            <a:gdLst/>
            <a:ahLst/>
            <a:cxnLst/>
            <a:rect l="l" t="t" r="r" b="b"/>
            <a:pathLst>
              <a:path w="44450" h="568959">
                <a:moveTo>
                  <a:pt x="0" y="568401"/>
                </a:moveTo>
                <a:lnTo>
                  <a:pt x="44246" y="568401"/>
                </a:lnTo>
                <a:lnTo>
                  <a:pt x="44246" y="0"/>
                </a:lnTo>
                <a:lnTo>
                  <a:pt x="0" y="0"/>
                </a:lnTo>
                <a:lnTo>
                  <a:pt x="0" y="568401"/>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6" name="object 66"/>
          <p:cNvSpPr/>
          <p:nvPr/>
        </p:nvSpPr>
        <p:spPr>
          <a:xfrm>
            <a:off x="5238610" y="5381716"/>
            <a:ext cx="44450" cy="561340"/>
          </a:xfrm>
          <a:custGeom>
            <a:avLst/>
            <a:gdLst/>
            <a:ahLst/>
            <a:cxnLst/>
            <a:rect l="l" t="t" r="r" b="b"/>
            <a:pathLst>
              <a:path w="44450" h="561340">
                <a:moveTo>
                  <a:pt x="0" y="561340"/>
                </a:moveTo>
                <a:lnTo>
                  <a:pt x="44259" y="561340"/>
                </a:lnTo>
                <a:lnTo>
                  <a:pt x="44259" y="0"/>
                </a:lnTo>
                <a:lnTo>
                  <a:pt x="0" y="0"/>
                </a:lnTo>
                <a:lnTo>
                  <a:pt x="0" y="56134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7" name="object 67"/>
          <p:cNvSpPr/>
          <p:nvPr/>
        </p:nvSpPr>
        <p:spPr>
          <a:xfrm>
            <a:off x="5238610" y="5381081"/>
            <a:ext cx="2540" cy="0"/>
          </a:xfrm>
          <a:custGeom>
            <a:avLst/>
            <a:gdLst/>
            <a:ahLst/>
            <a:cxnLst/>
            <a:rect l="l" t="t" r="r" b="b"/>
            <a:pathLst>
              <a:path w="2539">
                <a:moveTo>
                  <a:pt x="0" y="0"/>
                </a:moveTo>
                <a:lnTo>
                  <a:pt x="2031" y="0"/>
                </a:lnTo>
              </a:path>
            </a:pathLst>
          </a:custGeom>
          <a:ln w="3175">
            <a:solidFill>
              <a:srgbClr val="2F285D"/>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8" name="object 68"/>
          <p:cNvSpPr/>
          <p:nvPr/>
        </p:nvSpPr>
        <p:spPr>
          <a:xfrm>
            <a:off x="5268290" y="5381341"/>
            <a:ext cx="14604" cy="0"/>
          </a:xfrm>
          <a:custGeom>
            <a:avLst/>
            <a:gdLst/>
            <a:ahLst/>
            <a:cxnLst/>
            <a:rect l="l" t="t" r="r" b="b"/>
            <a:pathLst>
              <a:path w="14604">
                <a:moveTo>
                  <a:pt x="0" y="0"/>
                </a:moveTo>
                <a:lnTo>
                  <a:pt x="14579" y="0"/>
                </a:lnTo>
              </a:path>
            </a:pathLst>
          </a:custGeom>
          <a:ln w="3175">
            <a:solidFill>
              <a:srgbClr val="2F285D"/>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69" name="object 69"/>
          <p:cNvSpPr/>
          <p:nvPr/>
        </p:nvSpPr>
        <p:spPr>
          <a:xfrm>
            <a:off x="5282856" y="5374564"/>
            <a:ext cx="44450" cy="568325"/>
          </a:xfrm>
          <a:custGeom>
            <a:avLst/>
            <a:gdLst/>
            <a:ahLst/>
            <a:cxnLst/>
            <a:rect l="l" t="t" r="r" b="b"/>
            <a:pathLst>
              <a:path w="44450" h="568325">
                <a:moveTo>
                  <a:pt x="0" y="568223"/>
                </a:moveTo>
                <a:lnTo>
                  <a:pt x="44246" y="568223"/>
                </a:lnTo>
                <a:lnTo>
                  <a:pt x="44246" y="0"/>
                </a:lnTo>
                <a:lnTo>
                  <a:pt x="0" y="0"/>
                </a:lnTo>
                <a:lnTo>
                  <a:pt x="0" y="568223"/>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0" name="object 70"/>
          <p:cNvSpPr/>
          <p:nvPr/>
        </p:nvSpPr>
        <p:spPr>
          <a:xfrm>
            <a:off x="5194363" y="5259390"/>
            <a:ext cx="133350" cy="122555"/>
          </a:xfrm>
          <a:custGeom>
            <a:avLst/>
            <a:gdLst/>
            <a:ahLst/>
            <a:cxnLst/>
            <a:rect l="l" t="t" r="r" b="b"/>
            <a:pathLst>
              <a:path w="133350" h="122554">
                <a:moveTo>
                  <a:pt x="42748" y="101"/>
                </a:moveTo>
                <a:lnTo>
                  <a:pt x="304" y="114973"/>
                </a:lnTo>
                <a:lnTo>
                  <a:pt x="0" y="114998"/>
                </a:lnTo>
                <a:lnTo>
                  <a:pt x="10287" y="117211"/>
                </a:lnTo>
                <a:lnTo>
                  <a:pt x="51434" y="122047"/>
                </a:lnTo>
                <a:lnTo>
                  <a:pt x="58813" y="122326"/>
                </a:lnTo>
                <a:lnTo>
                  <a:pt x="73926" y="122326"/>
                </a:lnTo>
                <a:lnTo>
                  <a:pt x="122458" y="117342"/>
                </a:lnTo>
                <a:lnTo>
                  <a:pt x="132740" y="115176"/>
                </a:lnTo>
                <a:lnTo>
                  <a:pt x="132740" y="114973"/>
                </a:lnTo>
                <a:lnTo>
                  <a:pt x="133057" y="114973"/>
                </a:lnTo>
                <a:lnTo>
                  <a:pt x="91386" y="2159"/>
                </a:lnTo>
                <a:lnTo>
                  <a:pt x="58153" y="2159"/>
                </a:lnTo>
                <a:lnTo>
                  <a:pt x="50241" y="1422"/>
                </a:lnTo>
                <a:lnTo>
                  <a:pt x="42748" y="101"/>
                </a:lnTo>
                <a:close/>
              </a:path>
              <a:path w="133350" h="122554">
                <a:moveTo>
                  <a:pt x="90589" y="0"/>
                </a:moveTo>
                <a:lnTo>
                  <a:pt x="82918" y="1397"/>
                </a:lnTo>
                <a:lnTo>
                  <a:pt x="74802" y="2159"/>
                </a:lnTo>
                <a:lnTo>
                  <a:pt x="91386" y="2159"/>
                </a:lnTo>
                <a:lnTo>
                  <a:pt x="90589" y="0"/>
                </a:lnTo>
                <a:close/>
              </a:path>
            </a:pathLst>
          </a:custGeom>
          <a:solidFill>
            <a:srgbClr val="D6EB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1" name="object 71"/>
          <p:cNvSpPr/>
          <p:nvPr/>
        </p:nvSpPr>
        <p:spPr>
          <a:xfrm>
            <a:off x="5237111" y="5194696"/>
            <a:ext cx="48260" cy="67310"/>
          </a:xfrm>
          <a:custGeom>
            <a:avLst/>
            <a:gdLst/>
            <a:ahLst/>
            <a:cxnLst/>
            <a:rect l="l" t="t" r="r" b="b"/>
            <a:pathLst>
              <a:path w="48260" h="67310">
                <a:moveTo>
                  <a:pt x="23939" y="0"/>
                </a:moveTo>
                <a:lnTo>
                  <a:pt x="0" y="64795"/>
                </a:lnTo>
                <a:lnTo>
                  <a:pt x="7493" y="66116"/>
                </a:lnTo>
                <a:lnTo>
                  <a:pt x="15405" y="66852"/>
                </a:lnTo>
                <a:lnTo>
                  <a:pt x="32054" y="66852"/>
                </a:lnTo>
                <a:lnTo>
                  <a:pt x="40170" y="66090"/>
                </a:lnTo>
                <a:lnTo>
                  <a:pt x="47840" y="64693"/>
                </a:lnTo>
                <a:lnTo>
                  <a:pt x="23939" y="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2" name="object 72"/>
          <p:cNvSpPr/>
          <p:nvPr/>
        </p:nvSpPr>
        <p:spPr>
          <a:xfrm>
            <a:off x="5287314" y="5393083"/>
            <a:ext cx="44450" cy="568960"/>
          </a:xfrm>
          <a:custGeom>
            <a:avLst/>
            <a:gdLst/>
            <a:ahLst/>
            <a:cxnLst/>
            <a:rect l="l" t="t" r="r" b="b"/>
            <a:pathLst>
              <a:path w="44450" h="568959">
                <a:moveTo>
                  <a:pt x="0" y="568401"/>
                </a:moveTo>
                <a:lnTo>
                  <a:pt x="44246" y="568401"/>
                </a:lnTo>
                <a:lnTo>
                  <a:pt x="44246" y="0"/>
                </a:lnTo>
                <a:lnTo>
                  <a:pt x="0" y="0"/>
                </a:lnTo>
                <a:lnTo>
                  <a:pt x="0" y="568401"/>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3" name="object 73"/>
          <p:cNvSpPr/>
          <p:nvPr/>
        </p:nvSpPr>
        <p:spPr>
          <a:xfrm>
            <a:off x="5375808" y="5393258"/>
            <a:ext cx="44450" cy="568325"/>
          </a:xfrm>
          <a:custGeom>
            <a:avLst/>
            <a:gdLst/>
            <a:ahLst/>
            <a:cxnLst/>
            <a:rect l="l" t="t" r="r" b="b"/>
            <a:pathLst>
              <a:path w="44450" h="568325">
                <a:moveTo>
                  <a:pt x="0" y="568223"/>
                </a:moveTo>
                <a:lnTo>
                  <a:pt x="44246" y="568223"/>
                </a:lnTo>
                <a:lnTo>
                  <a:pt x="44246" y="0"/>
                </a:lnTo>
                <a:lnTo>
                  <a:pt x="0" y="0"/>
                </a:lnTo>
                <a:lnTo>
                  <a:pt x="0" y="568223"/>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4" name="object 74"/>
          <p:cNvSpPr/>
          <p:nvPr/>
        </p:nvSpPr>
        <p:spPr>
          <a:xfrm>
            <a:off x="5287314" y="5278084"/>
            <a:ext cx="133350" cy="122555"/>
          </a:xfrm>
          <a:custGeom>
            <a:avLst/>
            <a:gdLst/>
            <a:ahLst/>
            <a:cxnLst/>
            <a:rect l="l" t="t" r="r" b="b"/>
            <a:pathLst>
              <a:path w="133350" h="122554">
                <a:moveTo>
                  <a:pt x="42748" y="101"/>
                </a:moveTo>
                <a:lnTo>
                  <a:pt x="304" y="114973"/>
                </a:lnTo>
                <a:lnTo>
                  <a:pt x="0" y="114998"/>
                </a:lnTo>
                <a:lnTo>
                  <a:pt x="10287" y="117211"/>
                </a:lnTo>
                <a:lnTo>
                  <a:pt x="51434" y="122046"/>
                </a:lnTo>
                <a:lnTo>
                  <a:pt x="58813" y="122326"/>
                </a:lnTo>
                <a:lnTo>
                  <a:pt x="73926" y="122326"/>
                </a:lnTo>
                <a:lnTo>
                  <a:pt x="122458" y="117342"/>
                </a:lnTo>
                <a:lnTo>
                  <a:pt x="132740" y="115176"/>
                </a:lnTo>
                <a:lnTo>
                  <a:pt x="132740" y="114973"/>
                </a:lnTo>
                <a:lnTo>
                  <a:pt x="133057" y="114973"/>
                </a:lnTo>
                <a:lnTo>
                  <a:pt x="91386" y="2158"/>
                </a:lnTo>
                <a:lnTo>
                  <a:pt x="58153" y="2158"/>
                </a:lnTo>
                <a:lnTo>
                  <a:pt x="50241" y="1422"/>
                </a:lnTo>
                <a:lnTo>
                  <a:pt x="42748" y="101"/>
                </a:lnTo>
                <a:close/>
              </a:path>
              <a:path w="133350" h="122554">
                <a:moveTo>
                  <a:pt x="90589" y="0"/>
                </a:moveTo>
                <a:lnTo>
                  <a:pt x="82918" y="1396"/>
                </a:lnTo>
                <a:lnTo>
                  <a:pt x="74802" y="2158"/>
                </a:lnTo>
                <a:lnTo>
                  <a:pt x="91386" y="2158"/>
                </a:lnTo>
                <a:lnTo>
                  <a:pt x="90589" y="0"/>
                </a:lnTo>
                <a:close/>
              </a:path>
            </a:pathLst>
          </a:custGeom>
          <a:solidFill>
            <a:srgbClr val="D6EB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5" name="object 75"/>
          <p:cNvSpPr/>
          <p:nvPr/>
        </p:nvSpPr>
        <p:spPr>
          <a:xfrm>
            <a:off x="5330063" y="5213390"/>
            <a:ext cx="48260" cy="67310"/>
          </a:xfrm>
          <a:custGeom>
            <a:avLst/>
            <a:gdLst/>
            <a:ahLst/>
            <a:cxnLst/>
            <a:rect l="l" t="t" r="r" b="b"/>
            <a:pathLst>
              <a:path w="48260" h="67310">
                <a:moveTo>
                  <a:pt x="23939" y="0"/>
                </a:moveTo>
                <a:lnTo>
                  <a:pt x="0" y="64795"/>
                </a:lnTo>
                <a:lnTo>
                  <a:pt x="7493" y="66116"/>
                </a:lnTo>
                <a:lnTo>
                  <a:pt x="15405" y="66852"/>
                </a:lnTo>
                <a:lnTo>
                  <a:pt x="32054" y="66852"/>
                </a:lnTo>
                <a:lnTo>
                  <a:pt x="40170" y="66090"/>
                </a:lnTo>
                <a:lnTo>
                  <a:pt x="47840" y="64693"/>
                </a:lnTo>
                <a:lnTo>
                  <a:pt x="23939" y="0"/>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6" name="object 76"/>
          <p:cNvSpPr/>
          <p:nvPr/>
        </p:nvSpPr>
        <p:spPr>
          <a:xfrm>
            <a:off x="5331548" y="5400410"/>
            <a:ext cx="44450" cy="561340"/>
          </a:xfrm>
          <a:custGeom>
            <a:avLst/>
            <a:gdLst/>
            <a:ahLst/>
            <a:cxnLst/>
            <a:rect l="l" t="t" r="r" b="b"/>
            <a:pathLst>
              <a:path w="44450" h="561340">
                <a:moveTo>
                  <a:pt x="0" y="561340"/>
                </a:moveTo>
                <a:lnTo>
                  <a:pt x="44259" y="561340"/>
                </a:lnTo>
                <a:lnTo>
                  <a:pt x="44259" y="0"/>
                </a:lnTo>
                <a:lnTo>
                  <a:pt x="0" y="0"/>
                </a:lnTo>
                <a:lnTo>
                  <a:pt x="0" y="561340"/>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7" name="object 77"/>
          <p:cNvSpPr/>
          <p:nvPr/>
        </p:nvSpPr>
        <p:spPr>
          <a:xfrm>
            <a:off x="5331548" y="5399776"/>
            <a:ext cx="2540" cy="0"/>
          </a:xfrm>
          <a:custGeom>
            <a:avLst/>
            <a:gdLst/>
            <a:ahLst/>
            <a:cxnLst/>
            <a:rect l="l" t="t" r="r" b="b"/>
            <a:pathLst>
              <a:path w="2539">
                <a:moveTo>
                  <a:pt x="0" y="0"/>
                </a:moveTo>
                <a:lnTo>
                  <a:pt x="2031" y="0"/>
                </a:lnTo>
              </a:path>
            </a:pathLst>
          </a:custGeom>
          <a:ln w="3175">
            <a:solidFill>
              <a:srgbClr val="83D1D6"/>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8" name="object 78"/>
          <p:cNvSpPr/>
          <p:nvPr/>
        </p:nvSpPr>
        <p:spPr>
          <a:xfrm>
            <a:off x="5361228" y="5400036"/>
            <a:ext cx="14604" cy="0"/>
          </a:xfrm>
          <a:custGeom>
            <a:avLst/>
            <a:gdLst/>
            <a:ahLst/>
            <a:cxnLst/>
            <a:rect l="l" t="t" r="r" b="b"/>
            <a:pathLst>
              <a:path w="14604">
                <a:moveTo>
                  <a:pt x="0" y="0"/>
                </a:moveTo>
                <a:lnTo>
                  <a:pt x="14579" y="0"/>
                </a:lnTo>
              </a:path>
            </a:pathLst>
          </a:custGeom>
          <a:ln w="3175">
            <a:solidFill>
              <a:srgbClr val="83D1D6"/>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79" name="object 79"/>
          <p:cNvSpPr/>
          <p:nvPr/>
        </p:nvSpPr>
        <p:spPr>
          <a:xfrm>
            <a:off x="5384888" y="5378935"/>
            <a:ext cx="44450" cy="568960"/>
          </a:xfrm>
          <a:custGeom>
            <a:avLst/>
            <a:gdLst/>
            <a:ahLst/>
            <a:cxnLst/>
            <a:rect l="l" t="t" r="r" b="b"/>
            <a:pathLst>
              <a:path w="44450" h="568959">
                <a:moveTo>
                  <a:pt x="0" y="568401"/>
                </a:moveTo>
                <a:lnTo>
                  <a:pt x="44246" y="568401"/>
                </a:lnTo>
                <a:lnTo>
                  <a:pt x="44246" y="0"/>
                </a:lnTo>
                <a:lnTo>
                  <a:pt x="0" y="0"/>
                </a:lnTo>
                <a:lnTo>
                  <a:pt x="0" y="568401"/>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0" name="object 80"/>
          <p:cNvSpPr/>
          <p:nvPr/>
        </p:nvSpPr>
        <p:spPr>
          <a:xfrm>
            <a:off x="5429135" y="5386263"/>
            <a:ext cx="44450" cy="561340"/>
          </a:xfrm>
          <a:custGeom>
            <a:avLst/>
            <a:gdLst/>
            <a:ahLst/>
            <a:cxnLst/>
            <a:rect l="l" t="t" r="r" b="b"/>
            <a:pathLst>
              <a:path w="44450" h="561340">
                <a:moveTo>
                  <a:pt x="0" y="561340"/>
                </a:moveTo>
                <a:lnTo>
                  <a:pt x="44246" y="561340"/>
                </a:lnTo>
                <a:lnTo>
                  <a:pt x="44246" y="0"/>
                </a:lnTo>
                <a:lnTo>
                  <a:pt x="0" y="0"/>
                </a:lnTo>
                <a:lnTo>
                  <a:pt x="0" y="56134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1" name="object 81"/>
          <p:cNvSpPr/>
          <p:nvPr/>
        </p:nvSpPr>
        <p:spPr>
          <a:xfrm>
            <a:off x="5429135" y="5385628"/>
            <a:ext cx="2540" cy="0"/>
          </a:xfrm>
          <a:custGeom>
            <a:avLst/>
            <a:gdLst/>
            <a:ahLst/>
            <a:cxnLst/>
            <a:rect l="l" t="t" r="r" b="b"/>
            <a:pathLst>
              <a:path w="2539">
                <a:moveTo>
                  <a:pt x="0" y="0"/>
                </a:moveTo>
                <a:lnTo>
                  <a:pt x="2027" y="0"/>
                </a:lnTo>
              </a:path>
            </a:pathLst>
          </a:custGeom>
          <a:ln w="3175">
            <a:solidFill>
              <a:srgbClr val="2F285D"/>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2" name="object 82"/>
          <p:cNvSpPr/>
          <p:nvPr/>
        </p:nvSpPr>
        <p:spPr>
          <a:xfrm>
            <a:off x="5458815" y="5385888"/>
            <a:ext cx="14604" cy="0"/>
          </a:xfrm>
          <a:custGeom>
            <a:avLst/>
            <a:gdLst/>
            <a:ahLst/>
            <a:cxnLst/>
            <a:rect l="l" t="t" r="r" b="b"/>
            <a:pathLst>
              <a:path w="14604">
                <a:moveTo>
                  <a:pt x="0" y="0"/>
                </a:moveTo>
                <a:lnTo>
                  <a:pt x="14566" y="0"/>
                </a:lnTo>
              </a:path>
            </a:pathLst>
          </a:custGeom>
          <a:ln w="3175">
            <a:solidFill>
              <a:srgbClr val="2F285D"/>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3" name="object 83"/>
          <p:cNvSpPr/>
          <p:nvPr/>
        </p:nvSpPr>
        <p:spPr>
          <a:xfrm>
            <a:off x="5473382" y="5379115"/>
            <a:ext cx="44450" cy="568325"/>
          </a:xfrm>
          <a:custGeom>
            <a:avLst/>
            <a:gdLst/>
            <a:ahLst/>
            <a:cxnLst/>
            <a:rect l="l" t="t" r="r" b="b"/>
            <a:pathLst>
              <a:path w="44450" h="568325">
                <a:moveTo>
                  <a:pt x="0" y="568223"/>
                </a:moveTo>
                <a:lnTo>
                  <a:pt x="44246" y="568223"/>
                </a:lnTo>
                <a:lnTo>
                  <a:pt x="44246" y="0"/>
                </a:lnTo>
                <a:lnTo>
                  <a:pt x="0" y="0"/>
                </a:lnTo>
                <a:lnTo>
                  <a:pt x="0" y="568223"/>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4" name="object 84"/>
          <p:cNvSpPr/>
          <p:nvPr/>
        </p:nvSpPr>
        <p:spPr>
          <a:xfrm>
            <a:off x="5384888" y="5263937"/>
            <a:ext cx="133350" cy="122555"/>
          </a:xfrm>
          <a:custGeom>
            <a:avLst/>
            <a:gdLst/>
            <a:ahLst/>
            <a:cxnLst/>
            <a:rect l="l" t="t" r="r" b="b"/>
            <a:pathLst>
              <a:path w="133350" h="122554">
                <a:moveTo>
                  <a:pt x="42748" y="101"/>
                </a:moveTo>
                <a:lnTo>
                  <a:pt x="304" y="114973"/>
                </a:lnTo>
                <a:lnTo>
                  <a:pt x="0" y="114998"/>
                </a:lnTo>
                <a:lnTo>
                  <a:pt x="10287" y="117211"/>
                </a:lnTo>
                <a:lnTo>
                  <a:pt x="51434" y="122046"/>
                </a:lnTo>
                <a:lnTo>
                  <a:pt x="58813" y="122326"/>
                </a:lnTo>
                <a:lnTo>
                  <a:pt x="73926" y="122326"/>
                </a:lnTo>
                <a:lnTo>
                  <a:pt x="122463" y="117342"/>
                </a:lnTo>
                <a:lnTo>
                  <a:pt x="132753" y="115176"/>
                </a:lnTo>
                <a:lnTo>
                  <a:pt x="132753" y="114973"/>
                </a:lnTo>
                <a:lnTo>
                  <a:pt x="133057" y="114973"/>
                </a:lnTo>
                <a:lnTo>
                  <a:pt x="91386" y="2158"/>
                </a:lnTo>
                <a:lnTo>
                  <a:pt x="58153" y="2158"/>
                </a:lnTo>
                <a:lnTo>
                  <a:pt x="50241" y="1422"/>
                </a:lnTo>
                <a:lnTo>
                  <a:pt x="42748" y="101"/>
                </a:lnTo>
                <a:close/>
              </a:path>
              <a:path w="133350" h="122554">
                <a:moveTo>
                  <a:pt x="90589" y="0"/>
                </a:moveTo>
                <a:lnTo>
                  <a:pt x="82918" y="1396"/>
                </a:lnTo>
                <a:lnTo>
                  <a:pt x="74802" y="2158"/>
                </a:lnTo>
                <a:lnTo>
                  <a:pt x="91386" y="2158"/>
                </a:lnTo>
                <a:lnTo>
                  <a:pt x="90589" y="0"/>
                </a:lnTo>
                <a:close/>
              </a:path>
            </a:pathLst>
          </a:custGeom>
          <a:solidFill>
            <a:srgbClr val="D6EB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5" name="object 85"/>
          <p:cNvSpPr/>
          <p:nvPr/>
        </p:nvSpPr>
        <p:spPr>
          <a:xfrm>
            <a:off x="5427636" y="5199242"/>
            <a:ext cx="48260" cy="67310"/>
          </a:xfrm>
          <a:custGeom>
            <a:avLst/>
            <a:gdLst/>
            <a:ahLst/>
            <a:cxnLst/>
            <a:rect l="l" t="t" r="r" b="b"/>
            <a:pathLst>
              <a:path w="48260" h="67310">
                <a:moveTo>
                  <a:pt x="23939" y="0"/>
                </a:moveTo>
                <a:lnTo>
                  <a:pt x="0" y="64795"/>
                </a:lnTo>
                <a:lnTo>
                  <a:pt x="7493" y="66116"/>
                </a:lnTo>
                <a:lnTo>
                  <a:pt x="15405" y="66852"/>
                </a:lnTo>
                <a:lnTo>
                  <a:pt x="32054" y="66852"/>
                </a:lnTo>
                <a:lnTo>
                  <a:pt x="40170" y="66090"/>
                </a:lnTo>
                <a:lnTo>
                  <a:pt x="47840" y="64693"/>
                </a:lnTo>
                <a:lnTo>
                  <a:pt x="23939" y="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6" name="object 86"/>
          <p:cNvSpPr/>
          <p:nvPr/>
        </p:nvSpPr>
        <p:spPr>
          <a:xfrm>
            <a:off x="5483885" y="5409237"/>
            <a:ext cx="44450" cy="568960"/>
          </a:xfrm>
          <a:custGeom>
            <a:avLst/>
            <a:gdLst/>
            <a:ahLst/>
            <a:cxnLst/>
            <a:rect l="l" t="t" r="r" b="b"/>
            <a:pathLst>
              <a:path w="44450" h="568959">
                <a:moveTo>
                  <a:pt x="0" y="568401"/>
                </a:moveTo>
                <a:lnTo>
                  <a:pt x="44246" y="568401"/>
                </a:lnTo>
                <a:lnTo>
                  <a:pt x="44246" y="0"/>
                </a:lnTo>
                <a:lnTo>
                  <a:pt x="0" y="0"/>
                </a:lnTo>
                <a:lnTo>
                  <a:pt x="0" y="568401"/>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7" name="object 87"/>
          <p:cNvSpPr/>
          <p:nvPr/>
        </p:nvSpPr>
        <p:spPr>
          <a:xfrm>
            <a:off x="5528144" y="5416578"/>
            <a:ext cx="44450" cy="561340"/>
          </a:xfrm>
          <a:custGeom>
            <a:avLst/>
            <a:gdLst/>
            <a:ahLst/>
            <a:cxnLst/>
            <a:rect l="l" t="t" r="r" b="b"/>
            <a:pathLst>
              <a:path w="44450" h="561340">
                <a:moveTo>
                  <a:pt x="0" y="561340"/>
                </a:moveTo>
                <a:lnTo>
                  <a:pt x="44246" y="561340"/>
                </a:lnTo>
                <a:lnTo>
                  <a:pt x="44246" y="0"/>
                </a:lnTo>
                <a:lnTo>
                  <a:pt x="0" y="0"/>
                </a:lnTo>
                <a:lnTo>
                  <a:pt x="0" y="561340"/>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8" name="object 88"/>
          <p:cNvSpPr/>
          <p:nvPr/>
        </p:nvSpPr>
        <p:spPr>
          <a:xfrm>
            <a:off x="5528144" y="5415943"/>
            <a:ext cx="2540" cy="0"/>
          </a:xfrm>
          <a:custGeom>
            <a:avLst/>
            <a:gdLst/>
            <a:ahLst/>
            <a:cxnLst/>
            <a:rect l="l" t="t" r="r" b="b"/>
            <a:pathLst>
              <a:path w="2539">
                <a:moveTo>
                  <a:pt x="0" y="0"/>
                </a:moveTo>
                <a:lnTo>
                  <a:pt x="2027" y="0"/>
                </a:lnTo>
              </a:path>
            </a:pathLst>
          </a:custGeom>
          <a:ln w="3175">
            <a:solidFill>
              <a:srgbClr val="83D1D6"/>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89" name="object 89"/>
          <p:cNvSpPr/>
          <p:nvPr/>
        </p:nvSpPr>
        <p:spPr>
          <a:xfrm>
            <a:off x="5557824" y="5416203"/>
            <a:ext cx="14604" cy="0"/>
          </a:xfrm>
          <a:custGeom>
            <a:avLst/>
            <a:gdLst/>
            <a:ahLst/>
            <a:cxnLst/>
            <a:rect l="l" t="t" r="r" b="b"/>
            <a:pathLst>
              <a:path w="14604">
                <a:moveTo>
                  <a:pt x="0" y="0"/>
                </a:moveTo>
                <a:lnTo>
                  <a:pt x="14566" y="0"/>
                </a:lnTo>
              </a:path>
            </a:pathLst>
          </a:custGeom>
          <a:ln w="3175">
            <a:solidFill>
              <a:srgbClr val="83D1D6"/>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0" name="object 90"/>
          <p:cNvSpPr/>
          <p:nvPr/>
        </p:nvSpPr>
        <p:spPr>
          <a:xfrm>
            <a:off x="5572391" y="5409423"/>
            <a:ext cx="44450" cy="568325"/>
          </a:xfrm>
          <a:custGeom>
            <a:avLst/>
            <a:gdLst/>
            <a:ahLst/>
            <a:cxnLst/>
            <a:rect l="l" t="t" r="r" b="b"/>
            <a:pathLst>
              <a:path w="44450" h="568325">
                <a:moveTo>
                  <a:pt x="0" y="568223"/>
                </a:moveTo>
                <a:lnTo>
                  <a:pt x="44246" y="568223"/>
                </a:lnTo>
                <a:lnTo>
                  <a:pt x="44246" y="0"/>
                </a:lnTo>
                <a:lnTo>
                  <a:pt x="0" y="0"/>
                </a:lnTo>
                <a:lnTo>
                  <a:pt x="0" y="568223"/>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1" name="object 91"/>
          <p:cNvSpPr/>
          <p:nvPr/>
        </p:nvSpPr>
        <p:spPr>
          <a:xfrm>
            <a:off x="5483898" y="5294251"/>
            <a:ext cx="133350" cy="122555"/>
          </a:xfrm>
          <a:custGeom>
            <a:avLst/>
            <a:gdLst/>
            <a:ahLst/>
            <a:cxnLst/>
            <a:rect l="l" t="t" r="r" b="b"/>
            <a:pathLst>
              <a:path w="133350" h="122554">
                <a:moveTo>
                  <a:pt x="42748" y="101"/>
                </a:moveTo>
                <a:lnTo>
                  <a:pt x="304" y="114973"/>
                </a:lnTo>
                <a:lnTo>
                  <a:pt x="0" y="114998"/>
                </a:lnTo>
                <a:lnTo>
                  <a:pt x="10287" y="117211"/>
                </a:lnTo>
                <a:lnTo>
                  <a:pt x="51434" y="122046"/>
                </a:lnTo>
                <a:lnTo>
                  <a:pt x="58813" y="122326"/>
                </a:lnTo>
                <a:lnTo>
                  <a:pt x="73926" y="122326"/>
                </a:lnTo>
                <a:lnTo>
                  <a:pt x="122465" y="117342"/>
                </a:lnTo>
                <a:lnTo>
                  <a:pt x="132753" y="115176"/>
                </a:lnTo>
                <a:lnTo>
                  <a:pt x="132753" y="114973"/>
                </a:lnTo>
                <a:lnTo>
                  <a:pt x="133057" y="114973"/>
                </a:lnTo>
                <a:lnTo>
                  <a:pt x="91386" y="2158"/>
                </a:lnTo>
                <a:lnTo>
                  <a:pt x="58153" y="2158"/>
                </a:lnTo>
                <a:lnTo>
                  <a:pt x="50241" y="1422"/>
                </a:lnTo>
                <a:lnTo>
                  <a:pt x="42748" y="101"/>
                </a:lnTo>
                <a:close/>
              </a:path>
              <a:path w="133350" h="122554">
                <a:moveTo>
                  <a:pt x="90589" y="0"/>
                </a:moveTo>
                <a:lnTo>
                  <a:pt x="82918" y="1396"/>
                </a:lnTo>
                <a:lnTo>
                  <a:pt x="74802" y="2158"/>
                </a:lnTo>
                <a:lnTo>
                  <a:pt x="91386" y="2158"/>
                </a:lnTo>
                <a:lnTo>
                  <a:pt x="90589" y="0"/>
                </a:lnTo>
                <a:close/>
              </a:path>
            </a:pathLst>
          </a:custGeom>
          <a:solidFill>
            <a:srgbClr val="D6EB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2" name="object 92"/>
          <p:cNvSpPr/>
          <p:nvPr/>
        </p:nvSpPr>
        <p:spPr>
          <a:xfrm>
            <a:off x="5526646" y="5229558"/>
            <a:ext cx="48260" cy="67310"/>
          </a:xfrm>
          <a:custGeom>
            <a:avLst/>
            <a:gdLst/>
            <a:ahLst/>
            <a:cxnLst/>
            <a:rect l="l" t="t" r="r" b="b"/>
            <a:pathLst>
              <a:path w="48260" h="67310">
                <a:moveTo>
                  <a:pt x="23939" y="0"/>
                </a:moveTo>
                <a:lnTo>
                  <a:pt x="0" y="64795"/>
                </a:lnTo>
                <a:lnTo>
                  <a:pt x="7493" y="66116"/>
                </a:lnTo>
                <a:lnTo>
                  <a:pt x="15405" y="66852"/>
                </a:lnTo>
                <a:lnTo>
                  <a:pt x="32054" y="66852"/>
                </a:lnTo>
                <a:lnTo>
                  <a:pt x="40170" y="66090"/>
                </a:lnTo>
                <a:lnTo>
                  <a:pt x="47840" y="64693"/>
                </a:lnTo>
                <a:lnTo>
                  <a:pt x="23939" y="0"/>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3" name="object 93"/>
          <p:cNvSpPr/>
          <p:nvPr/>
        </p:nvSpPr>
        <p:spPr>
          <a:xfrm>
            <a:off x="5570778" y="5441571"/>
            <a:ext cx="44450" cy="568960"/>
          </a:xfrm>
          <a:custGeom>
            <a:avLst/>
            <a:gdLst/>
            <a:ahLst/>
            <a:cxnLst/>
            <a:rect l="l" t="t" r="r" b="b"/>
            <a:pathLst>
              <a:path w="44450" h="568959">
                <a:moveTo>
                  <a:pt x="0" y="568401"/>
                </a:moveTo>
                <a:lnTo>
                  <a:pt x="44246" y="568401"/>
                </a:lnTo>
                <a:lnTo>
                  <a:pt x="44246" y="0"/>
                </a:lnTo>
                <a:lnTo>
                  <a:pt x="0" y="0"/>
                </a:lnTo>
                <a:lnTo>
                  <a:pt x="0" y="568401"/>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4" name="object 94"/>
          <p:cNvSpPr/>
          <p:nvPr/>
        </p:nvSpPr>
        <p:spPr>
          <a:xfrm>
            <a:off x="5615025" y="5448899"/>
            <a:ext cx="44450" cy="561340"/>
          </a:xfrm>
          <a:custGeom>
            <a:avLst/>
            <a:gdLst/>
            <a:ahLst/>
            <a:cxnLst/>
            <a:rect l="l" t="t" r="r" b="b"/>
            <a:pathLst>
              <a:path w="44450" h="561340">
                <a:moveTo>
                  <a:pt x="0" y="561339"/>
                </a:moveTo>
                <a:lnTo>
                  <a:pt x="44246" y="561339"/>
                </a:lnTo>
                <a:lnTo>
                  <a:pt x="44246" y="0"/>
                </a:lnTo>
                <a:lnTo>
                  <a:pt x="0" y="0"/>
                </a:lnTo>
                <a:lnTo>
                  <a:pt x="0" y="561339"/>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5" name="object 95"/>
          <p:cNvSpPr/>
          <p:nvPr/>
        </p:nvSpPr>
        <p:spPr>
          <a:xfrm>
            <a:off x="5615025" y="5448264"/>
            <a:ext cx="2540" cy="0"/>
          </a:xfrm>
          <a:custGeom>
            <a:avLst/>
            <a:gdLst/>
            <a:ahLst/>
            <a:cxnLst/>
            <a:rect l="l" t="t" r="r" b="b"/>
            <a:pathLst>
              <a:path w="2539">
                <a:moveTo>
                  <a:pt x="0" y="0"/>
                </a:moveTo>
                <a:lnTo>
                  <a:pt x="2027" y="0"/>
                </a:lnTo>
              </a:path>
            </a:pathLst>
          </a:custGeom>
          <a:ln w="3175">
            <a:solidFill>
              <a:srgbClr val="BAD53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6" name="object 96"/>
          <p:cNvSpPr/>
          <p:nvPr/>
        </p:nvSpPr>
        <p:spPr>
          <a:xfrm>
            <a:off x="5644705" y="5448525"/>
            <a:ext cx="14604" cy="0"/>
          </a:xfrm>
          <a:custGeom>
            <a:avLst/>
            <a:gdLst/>
            <a:ahLst/>
            <a:cxnLst/>
            <a:rect l="l" t="t" r="r" b="b"/>
            <a:pathLst>
              <a:path w="14604">
                <a:moveTo>
                  <a:pt x="0" y="0"/>
                </a:moveTo>
                <a:lnTo>
                  <a:pt x="14566" y="0"/>
                </a:lnTo>
              </a:path>
            </a:pathLst>
          </a:custGeom>
          <a:ln w="3175">
            <a:solidFill>
              <a:srgbClr val="BAD53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7" name="object 97"/>
          <p:cNvSpPr/>
          <p:nvPr/>
        </p:nvSpPr>
        <p:spPr>
          <a:xfrm>
            <a:off x="5659272" y="5441747"/>
            <a:ext cx="44450" cy="568325"/>
          </a:xfrm>
          <a:custGeom>
            <a:avLst/>
            <a:gdLst/>
            <a:ahLst/>
            <a:cxnLst/>
            <a:rect l="l" t="t" r="r" b="b"/>
            <a:pathLst>
              <a:path w="44450" h="568325">
                <a:moveTo>
                  <a:pt x="0" y="568223"/>
                </a:moveTo>
                <a:lnTo>
                  <a:pt x="44246" y="568223"/>
                </a:lnTo>
                <a:lnTo>
                  <a:pt x="44246" y="0"/>
                </a:lnTo>
                <a:lnTo>
                  <a:pt x="0" y="0"/>
                </a:lnTo>
                <a:lnTo>
                  <a:pt x="0" y="568223"/>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8" name="object 98"/>
          <p:cNvSpPr/>
          <p:nvPr/>
        </p:nvSpPr>
        <p:spPr>
          <a:xfrm>
            <a:off x="5570778" y="5326573"/>
            <a:ext cx="133350" cy="122555"/>
          </a:xfrm>
          <a:custGeom>
            <a:avLst/>
            <a:gdLst/>
            <a:ahLst/>
            <a:cxnLst/>
            <a:rect l="l" t="t" r="r" b="b"/>
            <a:pathLst>
              <a:path w="133350" h="122554">
                <a:moveTo>
                  <a:pt x="42748" y="101"/>
                </a:moveTo>
                <a:lnTo>
                  <a:pt x="304" y="114973"/>
                </a:lnTo>
                <a:lnTo>
                  <a:pt x="0" y="114998"/>
                </a:lnTo>
                <a:lnTo>
                  <a:pt x="10287" y="117211"/>
                </a:lnTo>
                <a:lnTo>
                  <a:pt x="51434" y="122046"/>
                </a:lnTo>
                <a:lnTo>
                  <a:pt x="58813" y="122326"/>
                </a:lnTo>
                <a:lnTo>
                  <a:pt x="73926" y="122326"/>
                </a:lnTo>
                <a:lnTo>
                  <a:pt x="122465" y="117342"/>
                </a:lnTo>
                <a:lnTo>
                  <a:pt x="132753" y="115176"/>
                </a:lnTo>
                <a:lnTo>
                  <a:pt x="132753" y="114973"/>
                </a:lnTo>
                <a:lnTo>
                  <a:pt x="133057" y="114973"/>
                </a:lnTo>
                <a:lnTo>
                  <a:pt x="91386" y="2158"/>
                </a:lnTo>
                <a:lnTo>
                  <a:pt x="58153" y="2158"/>
                </a:lnTo>
                <a:lnTo>
                  <a:pt x="50241" y="1422"/>
                </a:lnTo>
                <a:lnTo>
                  <a:pt x="42748" y="101"/>
                </a:lnTo>
                <a:close/>
              </a:path>
              <a:path w="133350" h="122554">
                <a:moveTo>
                  <a:pt x="90589" y="0"/>
                </a:moveTo>
                <a:lnTo>
                  <a:pt x="82918" y="1396"/>
                </a:lnTo>
                <a:lnTo>
                  <a:pt x="74802" y="2158"/>
                </a:lnTo>
                <a:lnTo>
                  <a:pt x="91386" y="2158"/>
                </a:lnTo>
                <a:lnTo>
                  <a:pt x="90589" y="0"/>
                </a:lnTo>
                <a:close/>
              </a:path>
            </a:pathLst>
          </a:custGeom>
          <a:solidFill>
            <a:srgbClr val="D6EB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99" name="object 99"/>
          <p:cNvSpPr/>
          <p:nvPr/>
        </p:nvSpPr>
        <p:spPr>
          <a:xfrm>
            <a:off x="5613527" y="5261879"/>
            <a:ext cx="48260" cy="67310"/>
          </a:xfrm>
          <a:custGeom>
            <a:avLst/>
            <a:gdLst/>
            <a:ahLst/>
            <a:cxnLst/>
            <a:rect l="l" t="t" r="r" b="b"/>
            <a:pathLst>
              <a:path w="48260" h="67310">
                <a:moveTo>
                  <a:pt x="23939" y="0"/>
                </a:moveTo>
                <a:lnTo>
                  <a:pt x="0" y="64795"/>
                </a:lnTo>
                <a:lnTo>
                  <a:pt x="7493" y="66116"/>
                </a:lnTo>
                <a:lnTo>
                  <a:pt x="15405" y="66852"/>
                </a:lnTo>
                <a:lnTo>
                  <a:pt x="32054" y="66852"/>
                </a:lnTo>
                <a:lnTo>
                  <a:pt x="40170" y="66090"/>
                </a:lnTo>
                <a:lnTo>
                  <a:pt x="47840" y="64693"/>
                </a:lnTo>
                <a:lnTo>
                  <a:pt x="23939" y="0"/>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0" name="object 100"/>
          <p:cNvSpPr/>
          <p:nvPr/>
        </p:nvSpPr>
        <p:spPr>
          <a:xfrm>
            <a:off x="5669775" y="5490060"/>
            <a:ext cx="44450" cy="568960"/>
          </a:xfrm>
          <a:custGeom>
            <a:avLst/>
            <a:gdLst/>
            <a:ahLst/>
            <a:cxnLst/>
            <a:rect l="l" t="t" r="r" b="b"/>
            <a:pathLst>
              <a:path w="44450" h="568959">
                <a:moveTo>
                  <a:pt x="0" y="568401"/>
                </a:moveTo>
                <a:lnTo>
                  <a:pt x="44246" y="568401"/>
                </a:lnTo>
                <a:lnTo>
                  <a:pt x="44246" y="0"/>
                </a:lnTo>
                <a:lnTo>
                  <a:pt x="0" y="0"/>
                </a:lnTo>
                <a:lnTo>
                  <a:pt x="0" y="568401"/>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1" name="object 101"/>
          <p:cNvSpPr/>
          <p:nvPr/>
        </p:nvSpPr>
        <p:spPr>
          <a:xfrm>
            <a:off x="5714034" y="5497388"/>
            <a:ext cx="44450" cy="561340"/>
          </a:xfrm>
          <a:custGeom>
            <a:avLst/>
            <a:gdLst/>
            <a:ahLst/>
            <a:cxnLst/>
            <a:rect l="l" t="t" r="r" b="b"/>
            <a:pathLst>
              <a:path w="44450" h="561340">
                <a:moveTo>
                  <a:pt x="0" y="561340"/>
                </a:moveTo>
                <a:lnTo>
                  <a:pt x="44246" y="561340"/>
                </a:lnTo>
                <a:lnTo>
                  <a:pt x="44246" y="0"/>
                </a:lnTo>
                <a:lnTo>
                  <a:pt x="0" y="0"/>
                </a:lnTo>
                <a:lnTo>
                  <a:pt x="0" y="56134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2" name="object 102"/>
          <p:cNvSpPr/>
          <p:nvPr/>
        </p:nvSpPr>
        <p:spPr>
          <a:xfrm>
            <a:off x="5714034" y="5496753"/>
            <a:ext cx="2540" cy="0"/>
          </a:xfrm>
          <a:custGeom>
            <a:avLst/>
            <a:gdLst/>
            <a:ahLst/>
            <a:cxnLst/>
            <a:rect l="l" t="t" r="r" b="b"/>
            <a:pathLst>
              <a:path w="2539">
                <a:moveTo>
                  <a:pt x="0" y="0"/>
                </a:moveTo>
                <a:lnTo>
                  <a:pt x="2027" y="0"/>
                </a:lnTo>
              </a:path>
            </a:pathLst>
          </a:custGeom>
          <a:ln w="3175">
            <a:solidFill>
              <a:srgbClr val="2F285D"/>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3" name="object 103"/>
          <p:cNvSpPr/>
          <p:nvPr/>
        </p:nvSpPr>
        <p:spPr>
          <a:xfrm>
            <a:off x="5743714" y="5497013"/>
            <a:ext cx="14604" cy="0"/>
          </a:xfrm>
          <a:custGeom>
            <a:avLst/>
            <a:gdLst/>
            <a:ahLst/>
            <a:cxnLst/>
            <a:rect l="l" t="t" r="r" b="b"/>
            <a:pathLst>
              <a:path w="14604">
                <a:moveTo>
                  <a:pt x="0" y="0"/>
                </a:moveTo>
                <a:lnTo>
                  <a:pt x="14566" y="0"/>
                </a:lnTo>
              </a:path>
            </a:pathLst>
          </a:custGeom>
          <a:ln w="3175">
            <a:solidFill>
              <a:srgbClr val="2F285D"/>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4" name="object 104"/>
          <p:cNvSpPr/>
          <p:nvPr/>
        </p:nvSpPr>
        <p:spPr>
          <a:xfrm>
            <a:off x="5758281" y="5490236"/>
            <a:ext cx="44450" cy="568325"/>
          </a:xfrm>
          <a:custGeom>
            <a:avLst/>
            <a:gdLst/>
            <a:ahLst/>
            <a:cxnLst/>
            <a:rect l="l" t="t" r="r" b="b"/>
            <a:pathLst>
              <a:path w="44450" h="568325">
                <a:moveTo>
                  <a:pt x="0" y="568223"/>
                </a:moveTo>
                <a:lnTo>
                  <a:pt x="44246" y="568223"/>
                </a:lnTo>
                <a:lnTo>
                  <a:pt x="44246" y="0"/>
                </a:lnTo>
                <a:lnTo>
                  <a:pt x="0" y="0"/>
                </a:lnTo>
                <a:lnTo>
                  <a:pt x="0" y="568223"/>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5" name="object 105"/>
          <p:cNvSpPr/>
          <p:nvPr/>
        </p:nvSpPr>
        <p:spPr>
          <a:xfrm>
            <a:off x="5669788" y="5375062"/>
            <a:ext cx="133350" cy="122555"/>
          </a:xfrm>
          <a:custGeom>
            <a:avLst/>
            <a:gdLst/>
            <a:ahLst/>
            <a:cxnLst/>
            <a:rect l="l" t="t" r="r" b="b"/>
            <a:pathLst>
              <a:path w="133350" h="122554">
                <a:moveTo>
                  <a:pt x="42748" y="101"/>
                </a:moveTo>
                <a:lnTo>
                  <a:pt x="304" y="114973"/>
                </a:lnTo>
                <a:lnTo>
                  <a:pt x="0" y="114998"/>
                </a:lnTo>
                <a:lnTo>
                  <a:pt x="10287" y="117211"/>
                </a:lnTo>
                <a:lnTo>
                  <a:pt x="51434" y="122046"/>
                </a:lnTo>
                <a:lnTo>
                  <a:pt x="58813" y="122326"/>
                </a:lnTo>
                <a:lnTo>
                  <a:pt x="73926" y="122326"/>
                </a:lnTo>
                <a:lnTo>
                  <a:pt x="122465" y="117342"/>
                </a:lnTo>
                <a:lnTo>
                  <a:pt x="132753" y="115176"/>
                </a:lnTo>
                <a:lnTo>
                  <a:pt x="132753" y="114973"/>
                </a:lnTo>
                <a:lnTo>
                  <a:pt x="133057" y="114973"/>
                </a:lnTo>
                <a:lnTo>
                  <a:pt x="91386" y="2158"/>
                </a:lnTo>
                <a:lnTo>
                  <a:pt x="58153" y="2158"/>
                </a:lnTo>
                <a:lnTo>
                  <a:pt x="50241" y="1422"/>
                </a:lnTo>
                <a:lnTo>
                  <a:pt x="42748" y="101"/>
                </a:lnTo>
                <a:close/>
              </a:path>
              <a:path w="133350" h="122554">
                <a:moveTo>
                  <a:pt x="90589" y="0"/>
                </a:moveTo>
                <a:lnTo>
                  <a:pt x="82918" y="1396"/>
                </a:lnTo>
                <a:lnTo>
                  <a:pt x="74802" y="2158"/>
                </a:lnTo>
                <a:lnTo>
                  <a:pt x="91386" y="2158"/>
                </a:lnTo>
                <a:lnTo>
                  <a:pt x="90589" y="0"/>
                </a:lnTo>
                <a:close/>
              </a:path>
            </a:pathLst>
          </a:custGeom>
          <a:solidFill>
            <a:srgbClr val="D6EB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6" name="object 106"/>
          <p:cNvSpPr/>
          <p:nvPr/>
        </p:nvSpPr>
        <p:spPr>
          <a:xfrm>
            <a:off x="5712536" y="5310367"/>
            <a:ext cx="48260" cy="67310"/>
          </a:xfrm>
          <a:custGeom>
            <a:avLst/>
            <a:gdLst/>
            <a:ahLst/>
            <a:cxnLst/>
            <a:rect l="l" t="t" r="r" b="b"/>
            <a:pathLst>
              <a:path w="48260" h="67310">
                <a:moveTo>
                  <a:pt x="23939" y="0"/>
                </a:moveTo>
                <a:lnTo>
                  <a:pt x="0" y="64795"/>
                </a:lnTo>
                <a:lnTo>
                  <a:pt x="7493" y="66116"/>
                </a:lnTo>
                <a:lnTo>
                  <a:pt x="15405" y="66852"/>
                </a:lnTo>
                <a:lnTo>
                  <a:pt x="32054" y="66852"/>
                </a:lnTo>
                <a:lnTo>
                  <a:pt x="40170" y="66090"/>
                </a:lnTo>
                <a:lnTo>
                  <a:pt x="47840" y="64693"/>
                </a:lnTo>
                <a:lnTo>
                  <a:pt x="23939" y="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7" name="object 107"/>
          <p:cNvSpPr/>
          <p:nvPr/>
        </p:nvSpPr>
        <p:spPr>
          <a:xfrm>
            <a:off x="5746267" y="5547718"/>
            <a:ext cx="44450" cy="568960"/>
          </a:xfrm>
          <a:custGeom>
            <a:avLst/>
            <a:gdLst/>
            <a:ahLst/>
            <a:cxnLst/>
            <a:rect l="l" t="t" r="r" b="b"/>
            <a:pathLst>
              <a:path w="44450" h="568959">
                <a:moveTo>
                  <a:pt x="0" y="568401"/>
                </a:moveTo>
                <a:lnTo>
                  <a:pt x="44246" y="568401"/>
                </a:lnTo>
                <a:lnTo>
                  <a:pt x="44246" y="0"/>
                </a:lnTo>
                <a:lnTo>
                  <a:pt x="0" y="0"/>
                </a:lnTo>
                <a:lnTo>
                  <a:pt x="0" y="568401"/>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8" name="object 108"/>
          <p:cNvSpPr/>
          <p:nvPr/>
        </p:nvSpPr>
        <p:spPr>
          <a:xfrm>
            <a:off x="5790514" y="5555046"/>
            <a:ext cx="44450" cy="561340"/>
          </a:xfrm>
          <a:custGeom>
            <a:avLst/>
            <a:gdLst/>
            <a:ahLst/>
            <a:cxnLst/>
            <a:rect l="l" t="t" r="r" b="b"/>
            <a:pathLst>
              <a:path w="44450" h="561340">
                <a:moveTo>
                  <a:pt x="0" y="561339"/>
                </a:moveTo>
                <a:lnTo>
                  <a:pt x="44246" y="561339"/>
                </a:lnTo>
                <a:lnTo>
                  <a:pt x="44246" y="0"/>
                </a:lnTo>
                <a:lnTo>
                  <a:pt x="0" y="0"/>
                </a:lnTo>
                <a:lnTo>
                  <a:pt x="0" y="561339"/>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9" name="object 109"/>
          <p:cNvSpPr/>
          <p:nvPr/>
        </p:nvSpPr>
        <p:spPr>
          <a:xfrm>
            <a:off x="5790514" y="5554411"/>
            <a:ext cx="2540" cy="0"/>
          </a:xfrm>
          <a:custGeom>
            <a:avLst/>
            <a:gdLst/>
            <a:ahLst/>
            <a:cxnLst/>
            <a:rect l="l" t="t" r="r" b="b"/>
            <a:pathLst>
              <a:path w="2539">
                <a:moveTo>
                  <a:pt x="0" y="0"/>
                </a:moveTo>
                <a:lnTo>
                  <a:pt x="2027" y="0"/>
                </a:lnTo>
              </a:path>
            </a:pathLst>
          </a:custGeom>
          <a:ln w="3175">
            <a:solidFill>
              <a:srgbClr val="BAD53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0" name="object 110"/>
          <p:cNvSpPr/>
          <p:nvPr/>
        </p:nvSpPr>
        <p:spPr>
          <a:xfrm>
            <a:off x="5820193" y="5554671"/>
            <a:ext cx="14604" cy="0"/>
          </a:xfrm>
          <a:custGeom>
            <a:avLst/>
            <a:gdLst/>
            <a:ahLst/>
            <a:cxnLst/>
            <a:rect l="l" t="t" r="r" b="b"/>
            <a:pathLst>
              <a:path w="14604">
                <a:moveTo>
                  <a:pt x="0" y="0"/>
                </a:moveTo>
                <a:lnTo>
                  <a:pt x="14566" y="0"/>
                </a:lnTo>
              </a:path>
            </a:pathLst>
          </a:custGeom>
          <a:ln w="3175">
            <a:solidFill>
              <a:srgbClr val="BAD532"/>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1" name="object 111"/>
          <p:cNvSpPr/>
          <p:nvPr/>
        </p:nvSpPr>
        <p:spPr>
          <a:xfrm>
            <a:off x="5834760" y="5547894"/>
            <a:ext cx="44450" cy="568325"/>
          </a:xfrm>
          <a:custGeom>
            <a:avLst/>
            <a:gdLst/>
            <a:ahLst/>
            <a:cxnLst/>
            <a:rect l="l" t="t" r="r" b="b"/>
            <a:pathLst>
              <a:path w="44450" h="568325">
                <a:moveTo>
                  <a:pt x="0" y="568223"/>
                </a:moveTo>
                <a:lnTo>
                  <a:pt x="44246" y="568223"/>
                </a:lnTo>
                <a:lnTo>
                  <a:pt x="44246" y="0"/>
                </a:lnTo>
                <a:lnTo>
                  <a:pt x="0" y="0"/>
                </a:lnTo>
                <a:lnTo>
                  <a:pt x="0" y="568223"/>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2" name="object 112"/>
          <p:cNvSpPr/>
          <p:nvPr/>
        </p:nvSpPr>
        <p:spPr>
          <a:xfrm>
            <a:off x="5746267" y="5432719"/>
            <a:ext cx="133350" cy="122555"/>
          </a:xfrm>
          <a:custGeom>
            <a:avLst/>
            <a:gdLst/>
            <a:ahLst/>
            <a:cxnLst/>
            <a:rect l="l" t="t" r="r" b="b"/>
            <a:pathLst>
              <a:path w="133350" h="122554">
                <a:moveTo>
                  <a:pt x="42748" y="101"/>
                </a:moveTo>
                <a:lnTo>
                  <a:pt x="304" y="114973"/>
                </a:lnTo>
                <a:lnTo>
                  <a:pt x="0" y="114998"/>
                </a:lnTo>
                <a:lnTo>
                  <a:pt x="10287" y="117211"/>
                </a:lnTo>
                <a:lnTo>
                  <a:pt x="51434" y="122046"/>
                </a:lnTo>
                <a:lnTo>
                  <a:pt x="58813" y="122326"/>
                </a:lnTo>
                <a:lnTo>
                  <a:pt x="73926" y="122326"/>
                </a:lnTo>
                <a:lnTo>
                  <a:pt x="122465" y="117342"/>
                </a:lnTo>
                <a:lnTo>
                  <a:pt x="132753" y="115176"/>
                </a:lnTo>
                <a:lnTo>
                  <a:pt x="132753" y="114973"/>
                </a:lnTo>
                <a:lnTo>
                  <a:pt x="133057" y="114973"/>
                </a:lnTo>
                <a:lnTo>
                  <a:pt x="91386" y="2158"/>
                </a:lnTo>
                <a:lnTo>
                  <a:pt x="58153" y="2158"/>
                </a:lnTo>
                <a:lnTo>
                  <a:pt x="50241" y="1422"/>
                </a:lnTo>
                <a:lnTo>
                  <a:pt x="42748" y="101"/>
                </a:lnTo>
                <a:close/>
              </a:path>
              <a:path w="133350" h="122554">
                <a:moveTo>
                  <a:pt x="90589" y="0"/>
                </a:moveTo>
                <a:lnTo>
                  <a:pt x="82918" y="1396"/>
                </a:lnTo>
                <a:lnTo>
                  <a:pt x="74802" y="2158"/>
                </a:lnTo>
                <a:lnTo>
                  <a:pt x="91386" y="2158"/>
                </a:lnTo>
                <a:lnTo>
                  <a:pt x="90589" y="0"/>
                </a:lnTo>
                <a:close/>
              </a:path>
            </a:pathLst>
          </a:custGeom>
          <a:solidFill>
            <a:srgbClr val="D6EBEC"/>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3" name="object 113"/>
          <p:cNvSpPr/>
          <p:nvPr/>
        </p:nvSpPr>
        <p:spPr>
          <a:xfrm>
            <a:off x="5789015" y="5368026"/>
            <a:ext cx="48260" cy="67310"/>
          </a:xfrm>
          <a:custGeom>
            <a:avLst/>
            <a:gdLst/>
            <a:ahLst/>
            <a:cxnLst/>
            <a:rect l="l" t="t" r="r" b="b"/>
            <a:pathLst>
              <a:path w="48260" h="67310">
                <a:moveTo>
                  <a:pt x="23939" y="0"/>
                </a:moveTo>
                <a:lnTo>
                  <a:pt x="0" y="64795"/>
                </a:lnTo>
                <a:lnTo>
                  <a:pt x="7493" y="66116"/>
                </a:lnTo>
                <a:lnTo>
                  <a:pt x="15405" y="66852"/>
                </a:lnTo>
                <a:lnTo>
                  <a:pt x="32054" y="66852"/>
                </a:lnTo>
                <a:lnTo>
                  <a:pt x="40170" y="66090"/>
                </a:lnTo>
                <a:lnTo>
                  <a:pt x="47840" y="64693"/>
                </a:lnTo>
                <a:lnTo>
                  <a:pt x="23939" y="0"/>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4" name="object 114"/>
          <p:cNvSpPr/>
          <p:nvPr/>
        </p:nvSpPr>
        <p:spPr>
          <a:xfrm>
            <a:off x="4616996" y="5592259"/>
            <a:ext cx="1339850" cy="1292860"/>
          </a:xfrm>
          <a:custGeom>
            <a:avLst/>
            <a:gdLst/>
            <a:ahLst/>
            <a:cxnLst/>
            <a:rect l="l" t="t" r="r" b="b"/>
            <a:pathLst>
              <a:path w="1339850" h="1292859">
                <a:moveTo>
                  <a:pt x="1228890" y="1137767"/>
                </a:moveTo>
                <a:lnTo>
                  <a:pt x="753973" y="1137767"/>
                </a:lnTo>
                <a:lnTo>
                  <a:pt x="753973" y="1292819"/>
                </a:lnTo>
                <a:lnTo>
                  <a:pt x="1228890" y="1292819"/>
                </a:lnTo>
                <a:lnTo>
                  <a:pt x="1228890" y="1137767"/>
                </a:lnTo>
                <a:close/>
              </a:path>
              <a:path w="1339850" h="1292859">
                <a:moveTo>
                  <a:pt x="1309687" y="0"/>
                </a:moveTo>
                <a:lnTo>
                  <a:pt x="224167" y="0"/>
                </a:lnTo>
                <a:lnTo>
                  <a:pt x="220568" y="11964"/>
                </a:lnTo>
                <a:lnTo>
                  <a:pt x="217220" y="24042"/>
                </a:lnTo>
                <a:lnTo>
                  <a:pt x="214130" y="36227"/>
                </a:lnTo>
                <a:lnTo>
                  <a:pt x="211302" y="48513"/>
                </a:lnTo>
                <a:lnTo>
                  <a:pt x="0" y="641946"/>
                </a:lnTo>
                <a:lnTo>
                  <a:pt x="176656" y="653427"/>
                </a:lnTo>
                <a:lnTo>
                  <a:pt x="206806" y="918654"/>
                </a:lnTo>
                <a:lnTo>
                  <a:pt x="214637" y="957699"/>
                </a:lnTo>
                <a:lnTo>
                  <a:pt x="227631" y="995178"/>
                </a:lnTo>
                <a:lnTo>
                  <a:pt x="246208" y="1030190"/>
                </a:lnTo>
                <a:lnTo>
                  <a:pt x="270786" y="1061832"/>
                </a:lnTo>
                <a:lnTo>
                  <a:pt x="301784" y="1089202"/>
                </a:lnTo>
                <a:lnTo>
                  <a:pt x="339621" y="1111398"/>
                </a:lnTo>
                <a:lnTo>
                  <a:pt x="384717" y="1127517"/>
                </a:lnTo>
                <a:lnTo>
                  <a:pt x="437490" y="1136659"/>
                </a:lnTo>
                <a:lnTo>
                  <a:pt x="498360" y="1137919"/>
                </a:lnTo>
                <a:lnTo>
                  <a:pt x="713219" y="1138396"/>
                </a:lnTo>
                <a:lnTo>
                  <a:pt x="742573" y="1138227"/>
                </a:lnTo>
                <a:lnTo>
                  <a:pt x="751522" y="1137767"/>
                </a:lnTo>
                <a:lnTo>
                  <a:pt x="1228890" y="1137767"/>
                </a:lnTo>
                <a:lnTo>
                  <a:pt x="1228890" y="804964"/>
                </a:lnTo>
                <a:lnTo>
                  <a:pt x="1238478" y="770933"/>
                </a:lnTo>
                <a:lnTo>
                  <a:pt x="1248845" y="731460"/>
                </a:lnTo>
                <a:lnTo>
                  <a:pt x="1259726" y="687380"/>
                </a:lnTo>
                <a:lnTo>
                  <a:pt x="1270853" y="639528"/>
                </a:lnTo>
                <a:lnTo>
                  <a:pt x="1281961" y="588741"/>
                </a:lnTo>
                <a:lnTo>
                  <a:pt x="1292783" y="535853"/>
                </a:lnTo>
                <a:lnTo>
                  <a:pt x="1303054" y="481702"/>
                </a:lnTo>
                <a:lnTo>
                  <a:pt x="1312507" y="427121"/>
                </a:lnTo>
                <a:lnTo>
                  <a:pt x="1320876" y="372948"/>
                </a:lnTo>
                <a:lnTo>
                  <a:pt x="1329996" y="308077"/>
                </a:lnTo>
                <a:lnTo>
                  <a:pt x="1336289" y="255997"/>
                </a:lnTo>
                <a:lnTo>
                  <a:pt x="1339607" y="212521"/>
                </a:lnTo>
                <a:lnTo>
                  <a:pt x="1339799" y="173461"/>
                </a:lnTo>
                <a:lnTo>
                  <a:pt x="1336716" y="134627"/>
                </a:lnTo>
                <a:lnTo>
                  <a:pt x="1330210" y="91833"/>
                </a:lnTo>
                <a:lnTo>
                  <a:pt x="1320480" y="39412"/>
                </a:lnTo>
                <a:lnTo>
                  <a:pt x="1316177" y="22326"/>
                </a:lnTo>
                <a:lnTo>
                  <a:pt x="1314170" y="14795"/>
                </a:lnTo>
                <a:lnTo>
                  <a:pt x="1311998" y="7365"/>
                </a:lnTo>
                <a:lnTo>
                  <a:pt x="1309687" y="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5" name="object 115"/>
          <p:cNvSpPr/>
          <p:nvPr/>
        </p:nvSpPr>
        <p:spPr>
          <a:xfrm>
            <a:off x="5575452" y="5815210"/>
            <a:ext cx="227329" cy="328930"/>
          </a:xfrm>
          <a:custGeom>
            <a:avLst/>
            <a:gdLst/>
            <a:ahLst/>
            <a:cxnLst/>
            <a:rect l="l" t="t" r="r" b="b"/>
            <a:pathLst>
              <a:path w="227329" h="328929">
                <a:moveTo>
                  <a:pt x="178545" y="26081"/>
                </a:moveTo>
                <a:lnTo>
                  <a:pt x="105388" y="26081"/>
                </a:lnTo>
                <a:lnTo>
                  <a:pt x="116090" y="26247"/>
                </a:lnTo>
                <a:lnTo>
                  <a:pt x="143820" y="33562"/>
                </a:lnTo>
                <a:lnTo>
                  <a:pt x="184886" y="73919"/>
                </a:lnTo>
                <a:lnTo>
                  <a:pt x="199169" y="125796"/>
                </a:lnTo>
                <a:lnTo>
                  <a:pt x="201182" y="166636"/>
                </a:lnTo>
                <a:lnTo>
                  <a:pt x="193787" y="215443"/>
                </a:lnTo>
                <a:lnTo>
                  <a:pt x="169138" y="260727"/>
                </a:lnTo>
                <a:lnTo>
                  <a:pt x="146814" y="280784"/>
                </a:lnTo>
                <a:lnTo>
                  <a:pt x="122356" y="294552"/>
                </a:lnTo>
                <a:lnTo>
                  <a:pt x="97124" y="301459"/>
                </a:lnTo>
                <a:lnTo>
                  <a:pt x="72382" y="301459"/>
                </a:lnTo>
                <a:lnTo>
                  <a:pt x="67729" y="326614"/>
                </a:lnTo>
                <a:lnTo>
                  <a:pt x="73977" y="327770"/>
                </a:lnTo>
                <a:lnTo>
                  <a:pt x="80314" y="328329"/>
                </a:lnTo>
                <a:lnTo>
                  <a:pt x="86690" y="328329"/>
                </a:lnTo>
                <a:lnTo>
                  <a:pt x="113607" y="325030"/>
                </a:lnTo>
                <a:lnTo>
                  <a:pt x="140114" y="315357"/>
                </a:lnTo>
                <a:lnTo>
                  <a:pt x="162456" y="301459"/>
                </a:lnTo>
                <a:lnTo>
                  <a:pt x="97124" y="301459"/>
                </a:lnTo>
                <a:lnTo>
                  <a:pt x="72478" y="300935"/>
                </a:lnTo>
                <a:lnTo>
                  <a:pt x="163298" y="300935"/>
                </a:lnTo>
                <a:lnTo>
                  <a:pt x="165366" y="299648"/>
                </a:lnTo>
                <a:lnTo>
                  <a:pt x="188518" y="278240"/>
                </a:lnTo>
                <a:lnTo>
                  <a:pt x="217614" y="227001"/>
                </a:lnTo>
                <a:lnTo>
                  <a:pt x="227218" y="172697"/>
                </a:lnTo>
                <a:lnTo>
                  <a:pt x="225627" y="126346"/>
                </a:lnTo>
                <a:lnTo>
                  <a:pt x="221132" y="98967"/>
                </a:lnTo>
                <a:lnTo>
                  <a:pt x="207461" y="60567"/>
                </a:lnTo>
                <a:lnTo>
                  <a:pt x="184605" y="30211"/>
                </a:lnTo>
                <a:lnTo>
                  <a:pt x="178545" y="26081"/>
                </a:lnTo>
                <a:close/>
              </a:path>
              <a:path w="227329" h="328929">
                <a:moveTo>
                  <a:pt x="104142" y="0"/>
                </a:moveTo>
                <a:lnTo>
                  <a:pt x="63398" y="9953"/>
                </a:lnTo>
                <a:lnTo>
                  <a:pt x="24155" y="39542"/>
                </a:lnTo>
                <a:lnTo>
                  <a:pt x="0" y="83257"/>
                </a:lnTo>
                <a:lnTo>
                  <a:pt x="24968" y="90953"/>
                </a:lnTo>
                <a:lnTo>
                  <a:pt x="32711" y="72713"/>
                </a:lnTo>
                <a:lnTo>
                  <a:pt x="43803" y="56752"/>
                </a:lnTo>
                <a:lnTo>
                  <a:pt x="74307" y="33676"/>
                </a:lnTo>
                <a:lnTo>
                  <a:pt x="105388" y="26081"/>
                </a:lnTo>
                <a:lnTo>
                  <a:pt x="178545" y="26081"/>
                </a:lnTo>
                <a:lnTo>
                  <a:pt x="154279" y="9543"/>
                </a:lnTo>
                <a:lnTo>
                  <a:pt x="118198" y="212"/>
                </a:lnTo>
                <a:lnTo>
                  <a:pt x="104142" y="0"/>
                </a:lnTo>
                <a:close/>
              </a:path>
            </a:pathLst>
          </a:custGeom>
          <a:solidFill>
            <a:srgbClr val="423C6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6" name="object 116"/>
          <p:cNvSpPr/>
          <p:nvPr/>
        </p:nvSpPr>
        <p:spPr>
          <a:xfrm>
            <a:off x="4893398" y="5770742"/>
            <a:ext cx="53340" cy="53340"/>
          </a:xfrm>
          <a:custGeom>
            <a:avLst/>
            <a:gdLst/>
            <a:ahLst/>
            <a:cxnLst/>
            <a:rect l="l" t="t" r="r" b="b"/>
            <a:pathLst>
              <a:path w="53339" h="53339">
                <a:moveTo>
                  <a:pt x="26403" y="0"/>
                </a:moveTo>
                <a:lnTo>
                  <a:pt x="16127" y="2073"/>
                </a:lnTo>
                <a:lnTo>
                  <a:pt x="7734" y="7727"/>
                </a:lnTo>
                <a:lnTo>
                  <a:pt x="2075" y="16116"/>
                </a:lnTo>
                <a:lnTo>
                  <a:pt x="0" y="26390"/>
                </a:lnTo>
                <a:lnTo>
                  <a:pt x="2075" y="36664"/>
                </a:lnTo>
                <a:lnTo>
                  <a:pt x="7734" y="45053"/>
                </a:lnTo>
                <a:lnTo>
                  <a:pt x="16127" y="50707"/>
                </a:lnTo>
                <a:lnTo>
                  <a:pt x="26403" y="52781"/>
                </a:lnTo>
                <a:lnTo>
                  <a:pt x="36672" y="50707"/>
                </a:lnTo>
                <a:lnTo>
                  <a:pt x="45061" y="45053"/>
                </a:lnTo>
                <a:lnTo>
                  <a:pt x="50718" y="36664"/>
                </a:lnTo>
                <a:lnTo>
                  <a:pt x="52793" y="26390"/>
                </a:lnTo>
                <a:lnTo>
                  <a:pt x="50718" y="16116"/>
                </a:lnTo>
                <a:lnTo>
                  <a:pt x="45061" y="7727"/>
                </a:lnTo>
                <a:lnTo>
                  <a:pt x="36672" y="2073"/>
                </a:lnTo>
                <a:lnTo>
                  <a:pt x="26403" y="0"/>
                </a:lnTo>
                <a:close/>
              </a:path>
            </a:pathLst>
          </a:custGeom>
          <a:solidFill>
            <a:srgbClr val="423C6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7" name="object 117"/>
          <p:cNvSpPr/>
          <p:nvPr/>
        </p:nvSpPr>
        <p:spPr>
          <a:xfrm>
            <a:off x="4936947" y="3951366"/>
            <a:ext cx="492759" cy="1434465"/>
          </a:xfrm>
          <a:custGeom>
            <a:avLst/>
            <a:gdLst/>
            <a:ahLst/>
            <a:cxnLst/>
            <a:rect l="l" t="t" r="r" b="b"/>
            <a:pathLst>
              <a:path w="492760" h="1434464">
                <a:moveTo>
                  <a:pt x="492671" y="0"/>
                </a:moveTo>
                <a:lnTo>
                  <a:pt x="474167" y="0"/>
                </a:lnTo>
                <a:lnTo>
                  <a:pt x="474167" y="479424"/>
                </a:lnTo>
                <a:lnTo>
                  <a:pt x="464711" y="523218"/>
                </a:lnTo>
                <a:lnTo>
                  <a:pt x="439452" y="560827"/>
                </a:lnTo>
                <a:lnTo>
                  <a:pt x="403057" y="590212"/>
                </a:lnTo>
                <a:lnTo>
                  <a:pt x="360191" y="609338"/>
                </a:lnTo>
                <a:lnTo>
                  <a:pt x="315518" y="616165"/>
                </a:lnTo>
                <a:lnTo>
                  <a:pt x="177139" y="616165"/>
                </a:lnTo>
                <a:lnTo>
                  <a:pt x="130102" y="622504"/>
                </a:lnTo>
                <a:lnTo>
                  <a:pt x="87803" y="640385"/>
                </a:lnTo>
                <a:lnTo>
                  <a:pt x="51941" y="668107"/>
                </a:lnTo>
                <a:lnTo>
                  <a:pt x="24219" y="703968"/>
                </a:lnTo>
                <a:lnTo>
                  <a:pt x="6338" y="746268"/>
                </a:lnTo>
                <a:lnTo>
                  <a:pt x="0" y="793305"/>
                </a:lnTo>
                <a:lnTo>
                  <a:pt x="0" y="1434122"/>
                </a:lnTo>
                <a:lnTo>
                  <a:pt x="18491" y="1434122"/>
                </a:lnTo>
                <a:lnTo>
                  <a:pt x="18491" y="793305"/>
                </a:lnTo>
                <a:lnTo>
                  <a:pt x="26592" y="743214"/>
                </a:lnTo>
                <a:lnTo>
                  <a:pt x="49141" y="699670"/>
                </a:lnTo>
                <a:lnTo>
                  <a:pt x="83505" y="665307"/>
                </a:lnTo>
                <a:lnTo>
                  <a:pt x="127048" y="642758"/>
                </a:lnTo>
                <a:lnTo>
                  <a:pt x="177139" y="634657"/>
                </a:lnTo>
                <a:lnTo>
                  <a:pt x="315518" y="634657"/>
                </a:lnTo>
                <a:lnTo>
                  <a:pt x="363844" y="628247"/>
                </a:lnTo>
                <a:lnTo>
                  <a:pt x="406506" y="610695"/>
                </a:lnTo>
                <a:lnTo>
                  <a:pt x="442113" y="584520"/>
                </a:lnTo>
                <a:lnTo>
                  <a:pt x="469272" y="552238"/>
                </a:lnTo>
                <a:lnTo>
                  <a:pt x="486589" y="516367"/>
                </a:lnTo>
                <a:lnTo>
                  <a:pt x="492671" y="479424"/>
                </a:lnTo>
                <a:lnTo>
                  <a:pt x="492671" y="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8" name="object 118"/>
          <p:cNvSpPr/>
          <p:nvPr/>
        </p:nvSpPr>
        <p:spPr>
          <a:xfrm>
            <a:off x="4544631" y="4551454"/>
            <a:ext cx="509905" cy="760095"/>
          </a:xfrm>
          <a:custGeom>
            <a:avLst/>
            <a:gdLst/>
            <a:ahLst/>
            <a:cxnLst/>
            <a:rect l="l" t="t" r="r" b="b"/>
            <a:pathLst>
              <a:path w="509904" h="760095">
                <a:moveTo>
                  <a:pt x="18491" y="0"/>
                </a:moveTo>
                <a:lnTo>
                  <a:pt x="0" y="0"/>
                </a:lnTo>
                <a:lnTo>
                  <a:pt x="0" y="307327"/>
                </a:lnTo>
                <a:lnTo>
                  <a:pt x="13669" y="361622"/>
                </a:lnTo>
                <a:lnTo>
                  <a:pt x="52247" y="411137"/>
                </a:lnTo>
                <a:lnTo>
                  <a:pt x="110583" y="447066"/>
                </a:lnTo>
                <a:lnTo>
                  <a:pt x="177139" y="459574"/>
                </a:lnTo>
                <a:lnTo>
                  <a:pt x="332308" y="459574"/>
                </a:lnTo>
                <a:lnTo>
                  <a:pt x="382405" y="467676"/>
                </a:lnTo>
                <a:lnTo>
                  <a:pt x="425952" y="490225"/>
                </a:lnTo>
                <a:lnTo>
                  <a:pt x="460317" y="524588"/>
                </a:lnTo>
                <a:lnTo>
                  <a:pt x="482867" y="568132"/>
                </a:lnTo>
                <a:lnTo>
                  <a:pt x="490969" y="618223"/>
                </a:lnTo>
                <a:lnTo>
                  <a:pt x="490969" y="760056"/>
                </a:lnTo>
                <a:lnTo>
                  <a:pt x="509460" y="760056"/>
                </a:lnTo>
                <a:lnTo>
                  <a:pt x="509460" y="618223"/>
                </a:lnTo>
                <a:lnTo>
                  <a:pt x="503122" y="571185"/>
                </a:lnTo>
                <a:lnTo>
                  <a:pt x="485240" y="528883"/>
                </a:lnTo>
                <a:lnTo>
                  <a:pt x="457517" y="493018"/>
                </a:lnTo>
                <a:lnTo>
                  <a:pt x="421653" y="465293"/>
                </a:lnTo>
                <a:lnTo>
                  <a:pt x="379350" y="447410"/>
                </a:lnTo>
                <a:lnTo>
                  <a:pt x="332308" y="441070"/>
                </a:lnTo>
                <a:lnTo>
                  <a:pt x="177139" y="441070"/>
                </a:lnTo>
                <a:lnTo>
                  <a:pt x="126331" y="433099"/>
                </a:lnTo>
                <a:lnTo>
                  <a:pt x="82698" y="411805"/>
                </a:lnTo>
                <a:lnTo>
                  <a:pt x="48604" y="381123"/>
                </a:lnTo>
                <a:lnTo>
                  <a:pt x="26413" y="344986"/>
                </a:lnTo>
                <a:lnTo>
                  <a:pt x="18491" y="307327"/>
                </a:lnTo>
                <a:lnTo>
                  <a:pt x="18491" y="0"/>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19" name="object 119"/>
          <p:cNvSpPr/>
          <p:nvPr/>
        </p:nvSpPr>
        <p:spPr>
          <a:xfrm>
            <a:off x="5154510" y="3956179"/>
            <a:ext cx="591185" cy="1322070"/>
          </a:xfrm>
          <a:custGeom>
            <a:avLst/>
            <a:gdLst/>
            <a:ahLst/>
            <a:cxnLst/>
            <a:rect l="l" t="t" r="r" b="b"/>
            <a:pathLst>
              <a:path w="591185" h="1322070">
                <a:moveTo>
                  <a:pt x="590892" y="0"/>
                </a:moveTo>
                <a:lnTo>
                  <a:pt x="572401" y="0"/>
                </a:lnTo>
                <a:lnTo>
                  <a:pt x="572401" y="358470"/>
                </a:lnTo>
                <a:lnTo>
                  <a:pt x="565360" y="393248"/>
                </a:lnTo>
                <a:lnTo>
                  <a:pt x="546171" y="421679"/>
                </a:lnTo>
                <a:lnTo>
                  <a:pt x="517735" y="440864"/>
                </a:lnTo>
                <a:lnTo>
                  <a:pt x="482955" y="447903"/>
                </a:lnTo>
                <a:lnTo>
                  <a:pt x="177139" y="447903"/>
                </a:lnTo>
                <a:lnTo>
                  <a:pt x="130102" y="454242"/>
                </a:lnTo>
                <a:lnTo>
                  <a:pt x="87803" y="472123"/>
                </a:lnTo>
                <a:lnTo>
                  <a:pt x="51941" y="499846"/>
                </a:lnTo>
                <a:lnTo>
                  <a:pt x="24219" y="535710"/>
                </a:lnTo>
                <a:lnTo>
                  <a:pt x="6338" y="578013"/>
                </a:lnTo>
                <a:lnTo>
                  <a:pt x="0" y="625055"/>
                </a:lnTo>
                <a:lnTo>
                  <a:pt x="0" y="1321904"/>
                </a:lnTo>
                <a:lnTo>
                  <a:pt x="18491" y="1321904"/>
                </a:lnTo>
                <a:lnTo>
                  <a:pt x="18491" y="625055"/>
                </a:lnTo>
                <a:lnTo>
                  <a:pt x="26592" y="574963"/>
                </a:lnTo>
                <a:lnTo>
                  <a:pt x="49141" y="531416"/>
                </a:lnTo>
                <a:lnTo>
                  <a:pt x="83505" y="497049"/>
                </a:lnTo>
                <a:lnTo>
                  <a:pt x="127048" y="474497"/>
                </a:lnTo>
                <a:lnTo>
                  <a:pt x="177139" y="466394"/>
                </a:lnTo>
                <a:lnTo>
                  <a:pt x="482955" y="466394"/>
                </a:lnTo>
                <a:lnTo>
                  <a:pt x="524927" y="457900"/>
                </a:lnTo>
                <a:lnTo>
                  <a:pt x="559241" y="434749"/>
                </a:lnTo>
                <a:lnTo>
                  <a:pt x="582396" y="400440"/>
                </a:lnTo>
                <a:lnTo>
                  <a:pt x="590892" y="358470"/>
                </a:lnTo>
                <a:lnTo>
                  <a:pt x="590892" y="0"/>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0" name="object 120"/>
          <p:cNvSpPr/>
          <p:nvPr/>
        </p:nvSpPr>
        <p:spPr>
          <a:xfrm>
            <a:off x="4304042" y="3951938"/>
            <a:ext cx="966469" cy="1277620"/>
          </a:xfrm>
          <a:custGeom>
            <a:avLst/>
            <a:gdLst/>
            <a:ahLst/>
            <a:cxnLst/>
            <a:rect l="l" t="t" r="r" b="b"/>
            <a:pathLst>
              <a:path w="966470" h="1277620">
                <a:moveTo>
                  <a:pt x="18491" y="0"/>
                </a:moveTo>
                <a:lnTo>
                  <a:pt x="0" y="0"/>
                </a:lnTo>
                <a:lnTo>
                  <a:pt x="0" y="182689"/>
                </a:lnTo>
                <a:lnTo>
                  <a:pt x="23395" y="255236"/>
                </a:lnTo>
                <a:lnTo>
                  <a:pt x="50550" y="287399"/>
                </a:lnTo>
                <a:lnTo>
                  <a:pt x="86154" y="313477"/>
                </a:lnTo>
                <a:lnTo>
                  <a:pt x="128815" y="330964"/>
                </a:lnTo>
                <a:lnTo>
                  <a:pt x="177139" y="337350"/>
                </a:lnTo>
                <a:lnTo>
                  <a:pt x="789089" y="337350"/>
                </a:lnTo>
                <a:lnTo>
                  <a:pt x="839186" y="345451"/>
                </a:lnTo>
                <a:lnTo>
                  <a:pt x="882733" y="368000"/>
                </a:lnTo>
                <a:lnTo>
                  <a:pt x="917098" y="402363"/>
                </a:lnTo>
                <a:lnTo>
                  <a:pt x="939648" y="445907"/>
                </a:lnTo>
                <a:lnTo>
                  <a:pt x="947750" y="495998"/>
                </a:lnTo>
                <a:lnTo>
                  <a:pt x="947750" y="1277607"/>
                </a:lnTo>
                <a:lnTo>
                  <a:pt x="966241" y="1277607"/>
                </a:lnTo>
                <a:lnTo>
                  <a:pt x="966241" y="495998"/>
                </a:lnTo>
                <a:lnTo>
                  <a:pt x="959902" y="448961"/>
                </a:lnTo>
                <a:lnTo>
                  <a:pt x="942021" y="406661"/>
                </a:lnTo>
                <a:lnTo>
                  <a:pt x="914298" y="370800"/>
                </a:lnTo>
                <a:lnTo>
                  <a:pt x="878434" y="343078"/>
                </a:lnTo>
                <a:lnTo>
                  <a:pt x="836131" y="325197"/>
                </a:lnTo>
                <a:lnTo>
                  <a:pt x="789089" y="318858"/>
                </a:lnTo>
                <a:lnTo>
                  <a:pt x="177139" y="318858"/>
                </a:lnTo>
                <a:lnTo>
                  <a:pt x="132466" y="312058"/>
                </a:lnTo>
                <a:lnTo>
                  <a:pt x="89600" y="293011"/>
                </a:lnTo>
                <a:lnTo>
                  <a:pt x="53205" y="263748"/>
                </a:lnTo>
                <a:lnTo>
                  <a:pt x="27947" y="226297"/>
                </a:lnTo>
                <a:lnTo>
                  <a:pt x="18491" y="182689"/>
                </a:lnTo>
                <a:lnTo>
                  <a:pt x="18491" y="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1" name="object 121"/>
          <p:cNvSpPr/>
          <p:nvPr/>
        </p:nvSpPr>
        <p:spPr>
          <a:xfrm>
            <a:off x="5344439" y="3945181"/>
            <a:ext cx="694690" cy="1295400"/>
          </a:xfrm>
          <a:custGeom>
            <a:avLst/>
            <a:gdLst/>
            <a:ahLst/>
            <a:cxnLst/>
            <a:rect l="l" t="t" r="r" b="b"/>
            <a:pathLst>
              <a:path w="694689" h="1295400">
                <a:moveTo>
                  <a:pt x="694664" y="0"/>
                </a:moveTo>
                <a:lnTo>
                  <a:pt x="676160" y="0"/>
                </a:lnTo>
                <a:lnTo>
                  <a:pt x="676160" y="470255"/>
                </a:lnTo>
                <a:lnTo>
                  <a:pt x="669121" y="505033"/>
                </a:lnTo>
                <a:lnTo>
                  <a:pt x="649936" y="533465"/>
                </a:lnTo>
                <a:lnTo>
                  <a:pt x="621505" y="552649"/>
                </a:lnTo>
                <a:lnTo>
                  <a:pt x="586727" y="559689"/>
                </a:lnTo>
                <a:lnTo>
                  <a:pt x="107937" y="559689"/>
                </a:lnTo>
                <a:lnTo>
                  <a:pt x="65960" y="568185"/>
                </a:lnTo>
                <a:lnTo>
                  <a:pt x="31646" y="591340"/>
                </a:lnTo>
                <a:lnTo>
                  <a:pt x="8494" y="625654"/>
                </a:lnTo>
                <a:lnTo>
                  <a:pt x="0" y="667626"/>
                </a:lnTo>
                <a:lnTo>
                  <a:pt x="0" y="1295044"/>
                </a:lnTo>
                <a:lnTo>
                  <a:pt x="18491" y="1295044"/>
                </a:lnTo>
                <a:lnTo>
                  <a:pt x="18491" y="667626"/>
                </a:lnTo>
                <a:lnTo>
                  <a:pt x="25530" y="632845"/>
                </a:lnTo>
                <a:lnTo>
                  <a:pt x="44716" y="604410"/>
                </a:lnTo>
                <a:lnTo>
                  <a:pt x="73151" y="585221"/>
                </a:lnTo>
                <a:lnTo>
                  <a:pt x="107937" y="578180"/>
                </a:lnTo>
                <a:lnTo>
                  <a:pt x="586727" y="578180"/>
                </a:lnTo>
                <a:lnTo>
                  <a:pt x="628699" y="569685"/>
                </a:lnTo>
                <a:lnTo>
                  <a:pt x="663013" y="546534"/>
                </a:lnTo>
                <a:lnTo>
                  <a:pt x="686168" y="512225"/>
                </a:lnTo>
                <a:lnTo>
                  <a:pt x="694664" y="470255"/>
                </a:lnTo>
                <a:lnTo>
                  <a:pt x="694664" y="0"/>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2" name="object 122"/>
          <p:cNvSpPr/>
          <p:nvPr/>
        </p:nvSpPr>
        <p:spPr>
          <a:xfrm>
            <a:off x="5443169" y="3945181"/>
            <a:ext cx="854075" cy="1287780"/>
          </a:xfrm>
          <a:custGeom>
            <a:avLst/>
            <a:gdLst/>
            <a:ahLst/>
            <a:cxnLst/>
            <a:rect l="l" t="t" r="r" b="b"/>
            <a:pathLst>
              <a:path w="854075" h="1287779">
                <a:moveTo>
                  <a:pt x="853909" y="0"/>
                </a:moveTo>
                <a:lnTo>
                  <a:pt x="835418" y="0"/>
                </a:lnTo>
                <a:lnTo>
                  <a:pt x="835418" y="870127"/>
                </a:lnTo>
                <a:lnTo>
                  <a:pt x="828379" y="904913"/>
                </a:lnTo>
                <a:lnTo>
                  <a:pt x="809193" y="933348"/>
                </a:lnTo>
                <a:lnTo>
                  <a:pt x="780758" y="952534"/>
                </a:lnTo>
                <a:lnTo>
                  <a:pt x="745972" y="959573"/>
                </a:lnTo>
                <a:lnTo>
                  <a:pt x="107937" y="959573"/>
                </a:lnTo>
                <a:lnTo>
                  <a:pt x="65960" y="968068"/>
                </a:lnTo>
                <a:lnTo>
                  <a:pt x="31646" y="991220"/>
                </a:lnTo>
                <a:lnTo>
                  <a:pt x="8494" y="1025533"/>
                </a:lnTo>
                <a:lnTo>
                  <a:pt x="0" y="1067511"/>
                </a:lnTo>
                <a:lnTo>
                  <a:pt x="0" y="1287487"/>
                </a:lnTo>
                <a:lnTo>
                  <a:pt x="18491" y="1287487"/>
                </a:lnTo>
                <a:lnTo>
                  <a:pt x="18491" y="1067511"/>
                </a:lnTo>
                <a:lnTo>
                  <a:pt x="25530" y="1032730"/>
                </a:lnTo>
                <a:lnTo>
                  <a:pt x="44716" y="1004295"/>
                </a:lnTo>
                <a:lnTo>
                  <a:pt x="73151" y="985106"/>
                </a:lnTo>
                <a:lnTo>
                  <a:pt x="107937" y="978065"/>
                </a:lnTo>
                <a:lnTo>
                  <a:pt x="745972" y="978065"/>
                </a:lnTo>
                <a:lnTo>
                  <a:pt x="787949" y="969570"/>
                </a:lnTo>
                <a:lnTo>
                  <a:pt x="822263" y="946418"/>
                </a:lnTo>
                <a:lnTo>
                  <a:pt x="845415" y="912105"/>
                </a:lnTo>
                <a:lnTo>
                  <a:pt x="853909" y="870127"/>
                </a:lnTo>
                <a:lnTo>
                  <a:pt x="853909" y="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3" name="object 123"/>
          <p:cNvSpPr/>
          <p:nvPr/>
        </p:nvSpPr>
        <p:spPr>
          <a:xfrm>
            <a:off x="5541022" y="3945181"/>
            <a:ext cx="940435" cy="1321435"/>
          </a:xfrm>
          <a:custGeom>
            <a:avLst/>
            <a:gdLst/>
            <a:ahLst/>
            <a:cxnLst/>
            <a:rect l="l" t="t" r="r" b="b"/>
            <a:pathLst>
              <a:path w="940435" h="1321435">
                <a:moveTo>
                  <a:pt x="940219" y="0"/>
                </a:moveTo>
                <a:lnTo>
                  <a:pt x="921727" y="0"/>
                </a:lnTo>
                <a:lnTo>
                  <a:pt x="921727" y="652310"/>
                </a:lnTo>
                <a:lnTo>
                  <a:pt x="914688" y="687088"/>
                </a:lnTo>
                <a:lnTo>
                  <a:pt x="895502" y="715519"/>
                </a:lnTo>
                <a:lnTo>
                  <a:pt x="867067" y="734704"/>
                </a:lnTo>
                <a:lnTo>
                  <a:pt x="832281" y="741743"/>
                </a:lnTo>
                <a:lnTo>
                  <a:pt x="107937" y="741743"/>
                </a:lnTo>
                <a:lnTo>
                  <a:pt x="65960" y="750239"/>
                </a:lnTo>
                <a:lnTo>
                  <a:pt x="31646" y="773395"/>
                </a:lnTo>
                <a:lnTo>
                  <a:pt x="8494" y="807708"/>
                </a:lnTo>
                <a:lnTo>
                  <a:pt x="0" y="849680"/>
                </a:lnTo>
                <a:lnTo>
                  <a:pt x="0" y="1320914"/>
                </a:lnTo>
                <a:lnTo>
                  <a:pt x="18491" y="1320914"/>
                </a:lnTo>
                <a:lnTo>
                  <a:pt x="18491" y="849680"/>
                </a:lnTo>
                <a:lnTo>
                  <a:pt x="25530" y="814900"/>
                </a:lnTo>
                <a:lnTo>
                  <a:pt x="44716" y="786464"/>
                </a:lnTo>
                <a:lnTo>
                  <a:pt x="73151" y="767275"/>
                </a:lnTo>
                <a:lnTo>
                  <a:pt x="107937" y="760234"/>
                </a:lnTo>
                <a:lnTo>
                  <a:pt x="832281" y="760234"/>
                </a:lnTo>
                <a:lnTo>
                  <a:pt x="874259" y="751740"/>
                </a:lnTo>
                <a:lnTo>
                  <a:pt x="908572" y="728589"/>
                </a:lnTo>
                <a:lnTo>
                  <a:pt x="931724" y="694280"/>
                </a:lnTo>
                <a:lnTo>
                  <a:pt x="940219" y="652310"/>
                </a:lnTo>
                <a:lnTo>
                  <a:pt x="940219" y="0"/>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4" name="object 124"/>
          <p:cNvSpPr/>
          <p:nvPr/>
        </p:nvSpPr>
        <p:spPr>
          <a:xfrm>
            <a:off x="5620727" y="3629815"/>
            <a:ext cx="285115" cy="1675130"/>
          </a:xfrm>
          <a:custGeom>
            <a:avLst/>
            <a:gdLst/>
            <a:ahLst/>
            <a:cxnLst/>
            <a:rect l="l" t="t" r="r" b="b"/>
            <a:pathLst>
              <a:path w="285114" h="1675129">
                <a:moveTo>
                  <a:pt x="18491" y="0"/>
                </a:moveTo>
                <a:lnTo>
                  <a:pt x="0" y="0"/>
                </a:lnTo>
                <a:lnTo>
                  <a:pt x="0" y="446570"/>
                </a:lnTo>
                <a:lnTo>
                  <a:pt x="6338" y="493612"/>
                </a:lnTo>
                <a:lnTo>
                  <a:pt x="24219" y="535915"/>
                </a:lnTo>
                <a:lnTo>
                  <a:pt x="51941" y="571779"/>
                </a:lnTo>
                <a:lnTo>
                  <a:pt x="87803" y="599502"/>
                </a:lnTo>
                <a:lnTo>
                  <a:pt x="130102" y="617383"/>
                </a:lnTo>
                <a:lnTo>
                  <a:pt x="177139" y="623722"/>
                </a:lnTo>
                <a:lnTo>
                  <a:pt x="211925" y="630761"/>
                </a:lnTo>
                <a:lnTo>
                  <a:pt x="240360" y="649946"/>
                </a:lnTo>
                <a:lnTo>
                  <a:pt x="259546" y="678377"/>
                </a:lnTo>
                <a:lnTo>
                  <a:pt x="266585" y="713155"/>
                </a:lnTo>
                <a:lnTo>
                  <a:pt x="266585" y="1416329"/>
                </a:lnTo>
                <a:lnTo>
                  <a:pt x="259546" y="1451109"/>
                </a:lnTo>
                <a:lnTo>
                  <a:pt x="240360" y="1479545"/>
                </a:lnTo>
                <a:lnTo>
                  <a:pt x="211925" y="1498734"/>
                </a:lnTo>
                <a:lnTo>
                  <a:pt x="177139" y="1505775"/>
                </a:lnTo>
                <a:lnTo>
                  <a:pt x="115112" y="1505775"/>
                </a:lnTo>
                <a:lnTo>
                  <a:pt x="73135" y="1514270"/>
                </a:lnTo>
                <a:lnTo>
                  <a:pt x="38822" y="1537422"/>
                </a:lnTo>
                <a:lnTo>
                  <a:pt x="15670" y="1571735"/>
                </a:lnTo>
                <a:lnTo>
                  <a:pt x="7175" y="1613712"/>
                </a:lnTo>
                <a:lnTo>
                  <a:pt x="7175" y="1675117"/>
                </a:lnTo>
                <a:lnTo>
                  <a:pt x="25666" y="1675117"/>
                </a:lnTo>
                <a:lnTo>
                  <a:pt x="25666" y="1613712"/>
                </a:lnTo>
                <a:lnTo>
                  <a:pt x="32706" y="1578927"/>
                </a:lnTo>
                <a:lnTo>
                  <a:pt x="51892" y="1550492"/>
                </a:lnTo>
                <a:lnTo>
                  <a:pt x="80327" y="1531306"/>
                </a:lnTo>
                <a:lnTo>
                  <a:pt x="115112" y="1524266"/>
                </a:lnTo>
                <a:lnTo>
                  <a:pt x="177139" y="1524266"/>
                </a:lnTo>
                <a:lnTo>
                  <a:pt x="219116" y="1515770"/>
                </a:lnTo>
                <a:lnTo>
                  <a:pt x="253430" y="1492615"/>
                </a:lnTo>
                <a:lnTo>
                  <a:pt x="276582" y="1458301"/>
                </a:lnTo>
                <a:lnTo>
                  <a:pt x="285076" y="1416329"/>
                </a:lnTo>
                <a:lnTo>
                  <a:pt x="285076" y="713155"/>
                </a:lnTo>
                <a:lnTo>
                  <a:pt x="276582" y="671185"/>
                </a:lnTo>
                <a:lnTo>
                  <a:pt x="253430" y="636876"/>
                </a:lnTo>
                <a:lnTo>
                  <a:pt x="219116" y="613725"/>
                </a:lnTo>
                <a:lnTo>
                  <a:pt x="177139" y="605231"/>
                </a:lnTo>
                <a:lnTo>
                  <a:pt x="127048" y="597128"/>
                </a:lnTo>
                <a:lnTo>
                  <a:pt x="83505" y="574576"/>
                </a:lnTo>
                <a:lnTo>
                  <a:pt x="49141" y="540209"/>
                </a:lnTo>
                <a:lnTo>
                  <a:pt x="26592" y="496662"/>
                </a:lnTo>
                <a:lnTo>
                  <a:pt x="18491" y="446570"/>
                </a:lnTo>
                <a:lnTo>
                  <a:pt x="18491" y="0"/>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5" name="object 125"/>
          <p:cNvSpPr/>
          <p:nvPr/>
        </p:nvSpPr>
        <p:spPr>
          <a:xfrm>
            <a:off x="5726912" y="3945181"/>
            <a:ext cx="452120" cy="1410335"/>
          </a:xfrm>
          <a:custGeom>
            <a:avLst/>
            <a:gdLst/>
            <a:ahLst/>
            <a:cxnLst/>
            <a:rect l="l" t="t" r="r" b="b"/>
            <a:pathLst>
              <a:path w="452120" h="1410335">
                <a:moveTo>
                  <a:pt x="451980" y="0"/>
                </a:moveTo>
                <a:lnTo>
                  <a:pt x="433489" y="0"/>
                </a:lnTo>
                <a:lnTo>
                  <a:pt x="433489" y="771613"/>
                </a:lnTo>
                <a:lnTo>
                  <a:pt x="427394" y="801718"/>
                </a:lnTo>
                <a:lnTo>
                  <a:pt x="410784" y="826330"/>
                </a:lnTo>
                <a:lnTo>
                  <a:pt x="386168" y="842938"/>
                </a:lnTo>
                <a:lnTo>
                  <a:pt x="356057" y="849033"/>
                </a:lnTo>
                <a:lnTo>
                  <a:pt x="107937" y="849033"/>
                </a:lnTo>
                <a:lnTo>
                  <a:pt x="65960" y="857529"/>
                </a:lnTo>
                <a:lnTo>
                  <a:pt x="31646" y="880684"/>
                </a:lnTo>
                <a:lnTo>
                  <a:pt x="8494" y="914998"/>
                </a:lnTo>
                <a:lnTo>
                  <a:pt x="0" y="956970"/>
                </a:lnTo>
                <a:lnTo>
                  <a:pt x="0" y="1410233"/>
                </a:lnTo>
                <a:lnTo>
                  <a:pt x="18491" y="1410233"/>
                </a:lnTo>
                <a:lnTo>
                  <a:pt x="18491" y="956970"/>
                </a:lnTo>
                <a:lnTo>
                  <a:pt x="25530" y="922190"/>
                </a:lnTo>
                <a:lnTo>
                  <a:pt x="44716" y="893754"/>
                </a:lnTo>
                <a:lnTo>
                  <a:pt x="73151" y="874565"/>
                </a:lnTo>
                <a:lnTo>
                  <a:pt x="107937" y="867524"/>
                </a:lnTo>
                <a:lnTo>
                  <a:pt x="356057" y="867524"/>
                </a:lnTo>
                <a:lnTo>
                  <a:pt x="393360" y="859974"/>
                </a:lnTo>
                <a:lnTo>
                  <a:pt x="423854" y="839400"/>
                </a:lnTo>
                <a:lnTo>
                  <a:pt x="444430" y="808909"/>
                </a:lnTo>
                <a:lnTo>
                  <a:pt x="451980" y="771613"/>
                </a:lnTo>
                <a:lnTo>
                  <a:pt x="451980" y="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6" name="object 126"/>
          <p:cNvSpPr/>
          <p:nvPr/>
        </p:nvSpPr>
        <p:spPr>
          <a:xfrm>
            <a:off x="4697412" y="3954452"/>
            <a:ext cx="1124585" cy="1461770"/>
          </a:xfrm>
          <a:custGeom>
            <a:avLst/>
            <a:gdLst/>
            <a:ahLst/>
            <a:cxnLst/>
            <a:rect l="l" t="t" r="r" b="b"/>
            <a:pathLst>
              <a:path w="1124585" h="1461770">
                <a:moveTo>
                  <a:pt x="18503" y="0"/>
                </a:moveTo>
                <a:lnTo>
                  <a:pt x="0" y="0"/>
                </a:lnTo>
                <a:lnTo>
                  <a:pt x="0" y="937945"/>
                </a:lnTo>
                <a:lnTo>
                  <a:pt x="6339" y="984987"/>
                </a:lnTo>
                <a:lnTo>
                  <a:pt x="24222" y="1027291"/>
                </a:lnTo>
                <a:lnTo>
                  <a:pt x="51947" y="1063155"/>
                </a:lnTo>
                <a:lnTo>
                  <a:pt x="87812" y="1090878"/>
                </a:lnTo>
                <a:lnTo>
                  <a:pt x="130114" y="1108759"/>
                </a:lnTo>
                <a:lnTo>
                  <a:pt x="177152" y="1115098"/>
                </a:lnTo>
                <a:lnTo>
                  <a:pt x="1016533" y="1115098"/>
                </a:lnTo>
                <a:lnTo>
                  <a:pt x="1051319" y="1122137"/>
                </a:lnTo>
                <a:lnTo>
                  <a:pt x="1079754" y="1141322"/>
                </a:lnTo>
                <a:lnTo>
                  <a:pt x="1098940" y="1169753"/>
                </a:lnTo>
                <a:lnTo>
                  <a:pt x="1105979" y="1204531"/>
                </a:lnTo>
                <a:lnTo>
                  <a:pt x="1105979" y="1461350"/>
                </a:lnTo>
                <a:lnTo>
                  <a:pt x="1124470" y="1461350"/>
                </a:lnTo>
                <a:lnTo>
                  <a:pt x="1124470" y="1204531"/>
                </a:lnTo>
                <a:lnTo>
                  <a:pt x="1115976" y="1162561"/>
                </a:lnTo>
                <a:lnTo>
                  <a:pt x="1092823" y="1128252"/>
                </a:lnTo>
                <a:lnTo>
                  <a:pt x="1058510" y="1105101"/>
                </a:lnTo>
                <a:lnTo>
                  <a:pt x="1016533" y="1096606"/>
                </a:lnTo>
                <a:lnTo>
                  <a:pt x="177152" y="1096606"/>
                </a:lnTo>
                <a:lnTo>
                  <a:pt x="127061" y="1088505"/>
                </a:lnTo>
                <a:lnTo>
                  <a:pt x="83517" y="1065955"/>
                </a:lnTo>
                <a:lnTo>
                  <a:pt x="49154" y="1031590"/>
                </a:lnTo>
                <a:lnTo>
                  <a:pt x="26605" y="988042"/>
                </a:lnTo>
                <a:lnTo>
                  <a:pt x="18503" y="937945"/>
                </a:lnTo>
                <a:lnTo>
                  <a:pt x="18503" y="0"/>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7" name="object 127"/>
          <p:cNvSpPr/>
          <p:nvPr/>
        </p:nvSpPr>
        <p:spPr>
          <a:xfrm>
            <a:off x="4509960" y="4483064"/>
            <a:ext cx="90170" cy="78105"/>
          </a:xfrm>
          <a:custGeom>
            <a:avLst/>
            <a:gdLst/>
            <a:ahLst/>
            <a:cxnLst/>
            <a:rect l="l" t="t" r="r" b="b"/>
            <a:pathLst>
              <a:path w="90170" h="78104">
                <a:moveTo>
                  <a:pt x="44894" y="0"/>
                </a:moveTo>
                <a:lnTo>
                  <a:pt x="0" y="77736"/>
                </a:lnTo>
                <a:lnTo>
                  <a:pt x="89776" y="77736"/>
                </a:lnTo>
                <a:lnTo>
                  <a:pt x="79100" y="59245"/>
                </a:lnTo>
                <a:lnTo>
                  <a:pt x="32042" y="59245"/>
                </a:lnTo>
                <a:lnTo>
                  <a:pt x="44894" y="36982"/>
                </a:lnTo>
                <a:lnTo>
                  <a:pt x="66246" y="36982"/>
                </a:lnTo>
                <a:lnTo>
                  <a:pt x="44894" y="0"/>
                </a:lnTo>
                <a:close/>
              </a:path>
              <a:path w="90170" h="78104">
                <a:moveTo>
                  <a:pt x="66246" y="36982"/>
                </a:moveTo>
                <a:lnTo>
                  <a:pt x="44894" y="36982"/>
                </a:lnTo>
                <a:lnTo>
                  <a:pt x="57746" y="59245"/>
                </a:lnTo>
                <a:lnTo>
                  <a:pt x="79100" y="59245"/>
                </a:lnTo>
                <a:lnTo>
                  <a:pt x="66246" y="36982"/>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8" name="object 128"/>
          <p:cNvSpPr/>
          <p:nvPr/>
        </p:nvSpPr>
        <p:spPr>
          <a:xfrm>
            <a:off x="4662830" y="3885961"/>
            <a:ext cx="90170" cy="78105"/>
          </a:xfrm>
          <a:custGeom>
            <a:avLst/>
            <a:gdLst/>
            <a:ahLst/>
            <a:cxnLst/>
            <a:rect l="l" t="t" r="r" b="b"/>
            <a:pathLst>
              <a:path w="90170" h="78104">
                <a:moveTo>
                  <a:pt x="44881" y="0"/>
                </a:moveTo>
                <a:lnTo>
                  <a:pt x="0" y="77736"/>
                </a:lnTo>
                <a:lnTo>
                  <a:pt x="89763" y="77736"/>
                </a:lnTo>
                <a:lnTo>
                  <a:pt x="79087" y="59245"/>
                </a:lnTo>
                <a:lnTo>
                  <a:pt x="32029" y="59245"/>
                </a:lnTo>
                <a:lnTo>
                  <a:pt x="44881" y="36995"/>
                </a:lnTo>
                <a:lnTo>
                  <a:pt x="66241" y="36995"/>
                </a:lnTo>
                <a:lnTo>
                  <a:pt x="44881" y="0"/>
                </a:lnTo>
                <a:close/>
              </a:path>
              <a:path w="90170" h="78104">
                <a:moveTo>
                  <a:pt x="66241" y="36995"/>
                </a:moveTo>
                <a:lnTo>
                  <a:pt x="44881" y="36995"/>
                </a:lnTo>
                <a:lnTo>
                  <a:pt x="57734" y="59245"/>
                </a:lnTo>
                <a:lnTo>
                  <a:pt x="79087" y="59245"/>
                </a:lnTo>
                <a:lnTo>
                  <a:pt x="66241" y="36995"/>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9" name="object 129"/>
          <p:cNvSpPr/>
          <p:nvPr/>
        </p:nvSpPr>
        <p:spPr>
          <a:xfrm>
            <a:off x="5375478" y="3885961"/>
            <a:ext cx="90170" cy="78105"/>
          </a:xfrm>
          <a:custGeom>
            <a:avLst/>
            <a:gdLst/>
            <a:ahLst/>
            <a:cxnLst/>
            <a:rect l="l" t="t" r="r" b="b"/>
            <a:pathLst>
              <a:path w="90170" h="78104">
                <a:moveTo>
                  <a:pt x="44881" y="0"/>
                </a:moveTo>
                <a:lnTo>
                  <a:pt x="0" y="77736"/>
                </a:lnTo>
                <a:lnTo>
                  <a:pt x="89776" y="77736"/>
                </a:lnTo>
                <a:lnTo>
                  <a:pt x="79097" y="59245"/>
                </a:lnTo>
                <a:lnTo>
                  <a:pt x="32042" y="59245"/>
                </a:lnTo>
                <a:lnTo>
                  <a:pt x="44881" y="36982"/>
                </a:lnTo>
                <a:lnTo>
                  <a:pt x="66239" y="36982"/>
                </a:lnTo>
                <a:lnTo>
                  <a:pt x="44881" y="0"/>
                </a:lnTo>
                <a:close/>
              </a:path>
              <a:path w="90170" h="78104">
                <a:moveTo>
                  <a:pt x="66239" y="36982"/>
                </a:moveTo>
                <a:lnTo>
                  <a:pt x="44881" y="36982"/>
                </a:lnTo>
                <a:lnTo>
                  <a:pt x="57734" y="59245"/>
                </a:lnTo>
                <a:lnTo>
                  <a:pt x="79097" y="59245"/>
                </a:lnTo>
                <a:lnTo>
                  <a:pt x="66239" y="36982"/>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0" name="object 130"/>
          <p:cNvSpPr/>
          <p:nvPr/>
        </p:nvSpPr>
        <p:spPr>
          <a:xfrm>
            <a:off x="5585764" y="3555113"/>
            <a:ext cx="90170" cy="78105"/>
          </a:xfrm>
          <a:custGeom>
            <a:avLst/>
            <a:gdLst/>
            <a:ahLst/>
            <a:cxnLst/>
            <a:rect l="l" t="t" r="r" b="b"/>
            <a:pathLst>
              <a:path w="90170" h="78104">
                <a:moveTo>
                  <a:pt x="44881" y="0"/>
                </a:moveTo>
                <a:lnTo>
                  <a:pt x="0" y="77736"/>
                </a:lnTo>
                <a:lnTo>
                  <a:pt x="89776" y="77736"/>
                </a:lnTo>
                <a:lnTo>
                  <a:pt x="79097" y="59245"/>
                </a:lnTo>
                <a:lnTo>
                  <a:pt x="32042" y="59245"/>
                </a:lnTo>
                <a:lnTo>
                  <a:pt x="44881" y="36982"/>
                </a:lnTo>
                <a:lnTo>
                  <a:pt x="66239" y="36982"/>
                </a:lnTo>
                <a:lnTo>
                  <a:pt x="44881" y="0"/>
                </a:lnTo>
                <a:close/>
              </a:path>
              <a:path w="90170" h="78104">
                <a:moveTo>
                  <a:pt x="66239" y="36982"/>
                </a:moveTo>
                <a:lnTo>
                  <a:pt x="44881" y="36982"/>
                </a:lnTo>
                <a:lnTo>
                  <a:pt x="57734" y="59245"/>
                </a:lnTo>
                <a:lnTo>
                  <a:pt x="79097" y="59245"/>
                </a:lnTo>
                <a:lnTo>
                  <a:pt x="66239" y="36982"/>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1" name="object 131"/>
          <p:cNvSpPr/>
          <p:nvPr/>
        </p:nvSpPr>
        <p:spPr>
          <a:xfrm>
            <a:off x="5691251" y="3885961"/>
            <a:ext cx="90170" cy="78105"/>
          </a:xfrm>
          <a:custGeom>
            <a:avLst/>
            <a:gdLst/>
            <a:ahLst/>
            <a:cxnLst/>
            <a:rect l="l" t="t" r="r" b="b"/>
            <a:pathLst>
              <a:path w="90170" h="78104">
                <a:moveTo>
                  <a:pt x="44894" y="0"/>
                </a:moveTo>
                <a:lnTo>
                  <a:pt x="0" y="77736"/>
                </a:lnTo>
                <a:lnTo>
                  <a:pt x="89788" y="77736"/>
                </a:lnTo>
                <a:lnTo>
                  <a:pt x="79109" y="59245"/>
                </a:lnTo>
                <a:lnTo>
                  <a:pt x="32042" y="59245"/>
                </a:lnTo>
                <a:lnTo>
                  <a:pt x="44894" y="36982"/>
                </a:lnTo>
                <a:lnTo>
                  <a:pt x="66252" y="36982"/>
                </a:lnTo>
                <a:lnTo>
                  <a:pt x="44894" y="0"/>
                </a:lnTo>
                <a:close/>
              </a:path>
              <a:path w="90170" h="78104">
                <a:moveTo>
                  <a:pt x="66252" y="36982"/>
                </a:moveTo>
                <a:lnTo>
                  <a:pt x="44894" y="36982"/>
                </a:lnTo>
                <a:lnTo>
                  <a:pt x="57746" y="59245"/>
                </a:lnTo>
                <a:lnTo>
                  <a:pt x="79109" y="59245"/>
                </a:lnTo>
                <a:lnTo>
                  <a:pt x="66252" y="36982"/>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2" name="object 132"/>
          <p:cNvSpPr/>
          <p:nvPr/>
        </p:nvSpPr>
        <p:spPr>
          <a:xfrm>
            <a:off x="5984963" y="3885961"/>
            <a:ext cx="90170" cy="78105"/>
          </a:xfrm>
          <a:custGeom>
            <a:avLst/>
            <a:gdLst/>
            <a:ahLst/>
            <a:cxnLst/>
            <a:rect l="l" t="t" r="r" b="b"/>
            <a:pathLst>
              <a:path w="90170" h="78104">
                <a:moveTo>
                  <a:pt x="44881" y="0"/>
                </a:moveTo>
                <a:lnTo>
                  <a:pt x="0" y="77736"/>
                </a:lnTo>
                <a:lnTo>
                  <a:pt x="89776" y="77736"/>
                </a:lnTo>
                <a:lnTo>
                  <a:pt x="79097" y="59245"/>
                </a:lnTo>
                <a:lnTo>
                  <a:pt x="32042" y="59245"/>
                </a:lnTo>
                <a:lnTo>
                  <a:pt x="44881" y="36982"/>
                </a:lnTo>
                <a:lnTo>
                  <a:pt x="66239" y="36982"/>
                </a:lnTo>
                <a:lnTo>
                  <a:pt x="44881" y="0"/>
                </a:lnTo>
                <a:close/>
              </a:path>
              <a:path w="90170" h="78104">
                <a:moveTo>
                  <a:pt x="66239" y="36982"/>
                </a:moveTo>
                <a:lnTo>
                  <a:pt x="44881" y="36982"/>
                </a:lnTo>
                <a:lnTo>
                  <a:pt x="57734" y="59245"/>
                </a:lnTo>
                <a:lnTo>
                  <a:pt x="79097" y="59245"/>
                </a:lnTo>
                <a:lnTo>
                  <a:pt x="66239" y="36982"/>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3" name="object 133"/>
          <p:cNvSpPr/>
          <p:nvPr/>
        </p:nvSpPr>
        <p:spPr>
          <a:xfrm>
            <a:off x="6124765" y="3885961"/>
            <a:ext cx="90170" cy="78105"/>
          </a:xfrm>
          <a:custGeom>
            <a:avLst/>
            <a:gdLst/>
            <a:ahLst/>
            <a:cxnLst/>
            <a:rect l="l" t="t" r="r" b="b"/>
            <a:pathLst>
              <a:path w="90170" h="78104">
                <a:moveTo>
                  <a:pt x="44881" y="0"/>
                </a:moveTo>
                <a:lnTo>
                  <a:pt x="0" y="77736"/>
                </a:lnTo>
                <a:lnTo>
                  <a:pt x="89776" y="77736"/>
                </a:lnTo>
                <a:lnTo>
                  <a:pt x="79097" y="59245"/>
                </a:lnTo>
                <a:lnTo>
                  <a:pt x="32042" y="59245"/>
                </a:lnTo>
                <a:lnTo>
                  <a:pt x="44881" y="36982"/>
                </a:lnTo>
                <a:lnTo>
                  <a:pt x="66239" y="36982"/>
                </a:lnTo>
                <a:lnTo>
                  <a:pt x="44881" y="0"/>
                </a:lnTo>
                <a:close/>
              </a:path>
              <a:path w="90170" h="78104">
                <a:moveTo>
                  <a:pt x="66239" y="36982"/>
                </a:moveTo>
                <a:lnTo>
                  <a:pt x="44881" y="36982"/>
                </a:lnTo>
                <a:lnTo>
                  <a:pt x="57734" y="59245"/>
                </a:lnTo>
                <a:lnTo>
                  <a:pt x="79097" y="59245"/>
                </a:lnTo>
                <a:lnTo>
                  <a:pt x="66239" y="36982"/>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4" name="object 134"/>
          <p:cNvSpPr/>
          <p:nvPr/>
        </p:nvSpPr>
        <p:spPr>
          <a:xfrm>
            <a:off x="6429540" y="3885961"/>
            <a:ext cx="90170" cy="78105"/>
          </a:xfrm>
          <a:custGeom>
            <a:avLst/>
            <a:gdLst/>
            <a:ahLst/>
            <a:cxnLst/>
            <a:rect l="l" t="t" r="r" b="b"/>
            <a:pathLst>
              <a:path w="90170" h="78104">
                <a:moveTo>
                  <a:pt x="44881" y="0"/>
                </a:moveTo>
                <a:lnTo>
                  <a:pt x="0" y="77736"/>
                </a:lnTo>
                <a:lnTo>
                  <a:pt x="89776" y="77736"/>
                </a:lnTo>
                <a:lnTo>
                  <a:pt x="79097" y="59245"/>
                </a:lnTo>
                <a:lnTo>
                  <a:pt x="32042" y="59245"/>
                </a:lnTo>
                <a:lnTo>
                  <a:pt x="44881" y="36982"/>
                </a:lnTo>
                <a:lnTo>
                  <a:pt x="66239" y="36982"/>
                </a:lnTo>
                <a:lnTo>
                  <a:pt x="44881" y="0"/>
                </a:lnTo>
                <a:close/>
              </a:path>
              <a:path w="90170" h="78104">
                <a:moveTo>
                  <a:pt x="66239" y="36982"/>
                </a:moveTo>
                <a:lnTo>
                  <a:pt x="44881" y="36982"/>
                </a:lnTo>
                <a:lnTo>
                  <a:pt x="57734" y="59245"/>
                </a:lnTo>
                <a:lnTo>
                  <a:pt x="79097" y="59245"/>
                </a:lnTo>
                <a:lnTo>
                  <a:pt x="66239" y="36982"/>
                </a:lnTo>
                <a:close/>
              </a:path>
            </a:pathLst>
          </a:custGeom>
          <a:solidFill>
            <a:srgbClr val="83D1D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5" name="object 135"/>
          <p:cNvSpPr/>
          <p:nvPr/>
        </p:nvSpPr>
        <p:spPr>
          <a:xfrm>
            <a:off x="4514405" y="4344228"/>
            <a:ext cx="79375" cy="132080"/>
          </a:xfrm>
          <a:custGeom>
            <a:avLst/>
            <a:gdLst/>
            <a:ahLst/>
            <a:cxnLst/>
            <a:rect l="l" t="t" r="r" b="b"/>
            <a:pathLst>
              <a:path w="79375" h="132079">
                <a:moveTo>
                  <a:pt x="57912" y="45046"/>
                </a:moveTo>
                <a:lnTo>
                  <a:pt x="21018" y="45046"/>
                </a:lnTo>
                <a:lnTo>
                  <a:pt x="12837" y="46698"/>
                </a:lnTo>
                <a:lnTo>
                  <a:pt x="6156" y="51201"/>
                </a:lnTo>
                <a:lnTo>
                  <a:pt x="1651" y="57878"/>
                </a:lnTo>
                <a:lnTo>
                  <a:pt x="0" y="66052"/>
                </a:lnTo>
                <a:lnTo>
                  <a:pt x="0" y="131749"/>
                </a:lnTo>
                <a:lnTo>
                  <a:pt x="78917" y="131749"/>
                </a:lnTo>
                <a:lnTo>
                  <a:pt x="78917" y="66052"/>
                </a:lnTo>
                <a:lnTo>
                  <a:pt x="77267" y="57878"/>
                </a:lnTo>
                <a:lnTo>
                  <a:pt x="72767" y="51201"/>
                </a:lnTo>
                <a:lnTo>
                  <a:pt x="66091" y="46698"/>
                </a:lnTo>
                <a:lnTo>
                  <a:pt x="57912" y="45046"/>
                </a:lnTo>
                <a:close/>
              </a:path>
              <a:path w="79375" h="132079">
                <a:moveTo>
                  <a:pt x="39458" y="0"/>
                </a:moveTo>
                <a:lnTo>
                  <a:pt x="30284" y="1852"/>
                </a:lnTo>
                <a:lnTo>
                  <a:pt x="22791" y="6905"/>
                </a:lnTo>
                <a:lnTo>
                  <a:pt x="17740" y="14401"/>
                </a:lnTo>
                <a:lnTo>
                  <a:pt x="15887" y="23583"/>
                </a:lnTo>
                <a:lnTo>
                  <a:pt x="16906" y="30445"/>
                </a:lnTo>
                <a:lnTo>
                  <a:pt x="19761" y="36506"/>
                </a:lnTo>
                <a:lnTo>
                  <a:pt x="24149" y="41471"/>
                </a:lnTo>
                <a:lnTo>
                  <a:pt x="29768" y="45046"/>
                </a:lnTo>
                <a:lnTo>
                  <a:pt x="49161" y="45046"/>
                </a:lnTo>
                <a:lnTo>
                  <a:pt x="54779" y="41471"/>
                </a:lnTo>
                <a:lnTo>
                  <a:pt x="59162" y="36506"/>
                </a:lnTo>
                <a:lnTo>
                  <a:pt x="62013" y="30445"/>
                </a:lnTo>
                <a:lnTo>
                  <a:pt x="63030" y="23583"/>
                </a:lnTo>
                <a:lnTo>
                  <a:pt x="61177" y="14401"/>
                </a:lnTo>
                <a:lnTo>
                  <a:pt x="56126" y="6905"/>
                </a:lnTo>
                <a:lnTo>
                  <a:pt x="48633" y="1852"/>
                </a:lnTo>
                <a:lnTo>
                  <a:pt x="39458" y="0"/>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36" name="object 136"/>
          <p:cNvSpPr/>
          <p:nvPr/>
        </p:nvSpPr>
        <p:spPr>
          <a:xfrm>
            <a:off x="6703238" y="3984462"/>
            <a:ext cx="19685" cy="0"/>
          </a:xfrm>
          <a:custGeom>
            <a:avLst/>
            <a:gdLst/>
            <a:ahLst/>
            <a:cxnLst/>
            <a:rect l="l" t="t" r="r" b="b"/>
            <a:pathLst>
              <a:path w="19684">
                <a:moveTo>
                  <a:pt x="0" y="0"/>
                </a:moveTo>
                <a:lnTo>
                  <a:pt x="19583" y="0"/>
                </a:lnTo>
              </a:path>
            </a:pathLst>
          </a:custGeom>
          <a:ln w="18491">
            <a:solidFill>
              <a:srgbClr val="A7A9AC"/>
            </a:solidFill>
          </a:ln>
        </p:spPr>
        <p:txBody>
          <a:bodyPr wrap="square" lIns="0" tIns="0" rIns="0" bIns="0" rtlCol="0"/>
          <a:lstStyle/>
          <a:p>
            <a:endParaRPr sz="2400">
              <a:latin typeface="Meiryo UI" panose="020B0604030504040204" pitchFamily="50" charset="-128"/>
              <a:ea typeface="Meiryo UI" panose="020B0604030504040204" pitchFamily="50" charset="-128"/>
            </a:endParaRPr>
          </a:p>
        </p:txBody>
      </p:sp>
      <p:sp>
        <p:nvSpPr>
          <p:cNvPr id="137" name="object 137"/>
          <p:cNvSpPr/>
          <p:nvPr/>
        </p:nvSpPr>
        <p:spPr>
          <a:xfrm>
            <a:off x="6743662" y="3984462"/>
            <a:ext cx="19685" cy="0"/>
          </a:xfrm>
          <a:custGeom>
            <a:avLst/>
            <a:gdLst/>
            <a:ahLst/>
            <a:cxnLst/>
            <a:rect l="l" t="t" r="r" b="b"/>
            <a:pathLst>
              <a:path w="19684">
                <a:moveTo>
                  <a:pt x="0" y="0"/>
                </a:moveTo>
                <a:lnTo>
                  <a:pt x="19583" y="0"/>
                </a:lnTo>
              </a:path>
            </a:pathLst>
          </a:custGeom>
          <a:ln w="18491">
            <a:solidFill>
              <a:srgbClr val="A7A9AC"/>
            </a:solidFill>
          </a:ln>
        </p:spPr>
        <p:txBody>
          <a:bodyPr wrap="square" lIns="0" tIns="0" rIns="0" bIns="0" rtlCol="0"/>
          <a:lstStyle/>
          <a:p>
            <a:endParaRPr sz="2400">
              <a:latin typeface="Meiryo UI" panose="020B0604030504040204" pitchFamily="50" charset="-128"/>
              <a:ea typeface="Meiryo UI" panose="020B0604030504040204" pitchFamily="50" charset="-128"/>
            </a:endParaRPr>
          </a:p>
        </p:txBody>
      </p:sp>
      <p:sp>
        <p:nvSpPr>
          <p:cNvPr id="138" name="object 138"/>
          <p:cNvSpPr/>
          <p:nvPr/>
        </p:nvSpPr>
        <p:spPr>
          <a:xfrm>
            <a:off x="6784099" y="3984462"/>
            <a:ext cx="19685" cy="0"/>
          </a:xfrm>
          <a:custGeom>
            <a:avLst/>
            <a:gdLst/>
            <a:ahLst/>
            <a:cxnLst/>
            <a:rect l="l" t="t" r="r" b="b"/>
            <a:pathLst>
              <a:path w="19684">
                <a:moveTo>
                  <a:pt x="0" y="0"/>
                </a:moveTo>
                <a:lnTo>
                  <a:pt x="19583" y="0"/>
                </a:lnTo>
              </a:path>
            </a:pathLst>
          </a:custGeom>
          <a:ln w="18491">
            <a:solidFill>
              <a:srgbClr val="A7A9AC"/>
            </a:solidFill>
          </a:ln>
        </p:spPr>
        <p:txBody>
          <a:bodyPr wrap="square" lIns="0" tIns="0" rIns="0" bIns="0" rtlCol="0"/>
          <a:lstStyle/>
          <a:p>
            <a:endParaRPr sz="2400">
              <a:latin typeface="Meiryo UI" panose="020B0604030504040204" pitchFamily="50" charset="-128"/>
              <a:ea typeface="Meiryo UI" panose="020B0604030504040204" pitchFamily="50" charset="-128"/>
            </a:endParaRPr>
          </a:p>
        </p:txBody>
      </p:sp>
      <p:sp>
        <p:nvSpPr>
          <p:cNvPr id="139" name="object 139"/>
          <p:cNvSpPr/>
          <p:nvPr/>
        </p:nvSpPr>
        <p:spPr>
          <a:xfrm>
            <a:off x="6864972" y="3984462"/>
            <a:ext cx="20320" cy="0"/>
          </a:xfrm>
          <a:custGeom>
            <a:avLst/>
            <a:gdLst/>
            <a:ahLst/>
            <a:cxnLst/>
            <a:rect l="l" t="t" r="r" b="b"/>
            <a:pathLst>
              <a:path w="20320">
                <a:moveTo>
                  <a:pt x="0" y="0"/>
                </a:moveTo>
                <a:lnTo>
                  <a:pt x="19735" y="0"/>
                </a:lnTo>
              </a:path>
            </a:pathLst>
          </a:custGeom>
          <a:ln w="18491">
            <a:solidFill>
              <a:srgbClr val="A7A9AC"/>
            </a:solidFill>
          </a:ln>
        </p:spPr>
        <p:txBody>
          <a:bodyPr wrap="square" lIns="0" tIns="0" rIns="0" bIns="0" rtlCol="0"/>
          <a:lstStyle/>
          <a:p>
            <a:endParaRPr sz="2400">
              <a:latin typeface="Meiryo UI" panose="020B0604030504040204" pitchFamily="50" charset="-128"/>
              <a:ea typeface="Meiryo UI" panose="020B0604030504040204" pitchFamily="50" charset="-128"/>
            </a:endParaRPr>
          </a:p>
        </p:txBody>
      </p:sp>
      <p:sp>
        <p:nvSpPr>
          <p:cNvPr id="140" name="object 140"/>
          <p:cNvSpPr/>
          <p:nvPr/>
        </p:nvSpPr>
        <p:spPr>
          <a:xfrm>
            <a:off x="6632384" y="3955595"/>
            <a:ext cx="50165" cy="57785"/>
          </a:xfrm>
          <a:custGeom>
            <a:avLst/>
            <a:gdLst/>
            <a:ahLst/>
            <a:cxnLst/>
            <a:rect l="l" t="t" r="r" b="b"/>
            <a:pathLst>
              <a:path w="50165" h="57785">
                <a:moveTo>
                  <a:pt x="49999" y="0"/>
                </a:moveTo>
                <a:lnTo>
                  <a:pt x="0" y="28867"/>
                </a:lnTo>
                <a:lnTo>
                  <a:pt x="49999" y="57734"/>
                </a:lnTo>
                <a:lnTo>
                  <a:pt x="49999" y="0"/>
                </a:lnTo>
                <a:close/>
              </a:path>
            </a:pathLst>
          </a:custGeom>
          <a:solidFill>
            <a:srgbClr val="BCBEC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1" name="object 141"/>
          <p:cNvSpPr/>
          <p:nvPr/>
        </p:nvSpPr>
        <p:spPr>
          <a:xfrm>
            <a:off x="6824535" y="3984462"/>
            <a:ext cx="19685" cy="0"/>
          </a:xfrm>
          <a:custGeom>
            <a:avLst/>
            <a:gdLst/>
            <a:ahLst/>
            <a:cxnLst/>
            <a:rect l="l" t="t" r="r" b="b"/>
            <a:pathLst>
              <a:path w="19684">
                <a:moveTo>
                  <a:pt x="0" y="0"/>
                </a:moveTo>
                <a:lnTo>
                  <a:pt x="19583" y="0"/>
                </a:lnTo>
              </a:path>
            </a:pathLst>
          </a:custGeom>
          <a:ln w="18491">
            <a:solidFill>
              <a:srgbClr val="A7A9AC"/>
            </a:solidFill>
          </a:ln>
        </p:spPr>
        <p:txBody>
          <a:bodyPr wrap="square" lIns="0" tIns="0" rIns="0" bIns="0" rtlCol="0"/>
          <a:lstStyle/>
          <a:p>
            <a:endParaRPr sz="2400">
              <a:latin typeface="Meiryo UI" panose="020B0604030504040204" pitchFamily="50" charset="-128"/>
              <a:ea typeface="Meiryo UI" panose="020B0604030504040204" pitchFamily="50" charset="-128"/>
            </a:endParaRPr>
          </a:p>
        </p:txBody>
      </p:sp>
      <p:sp>
        <p:nvSpPr>
          <p:cNvPr id="142" name="object 142"/>
          <p:cNvSpPr/>
          <p:nvPr/>
        </p:nvSpPr>
        <p:spPr>
          <a:xfrm>
            <a:off x="4714621" y="4664103"/>
            <a:ext cx="136525" cy="102235"/>
          </a:xfrm>
          <a:custGeom>
            <a:avLst/>
            <a:gdLst/>
            <a:ahLst/>
            <a:cxnLst/>
            <a:rect l="l" t="t" r="r" b="b"/>
            <a:pathLst>
              <a:path w="136525" h="102235">
                <a:moveTo>
                  <a:pt x="134543" y="92951"/>
                </a:moveTo>
                <a:lnTo>
                  <a:pt x="98361" y="92951"/>
                </a:lnTo>
                <a:lnTo>
                  <a:pt x="96494" y="94830"/>
                </a:lnTo>
                <a:lnTo>
                  <a:pt x="96494" y="99783"/>
                </a:lnTo>
                <a:lnTo>
                  <a:pt x="98361" y="101663"/>
                </a:lnTo>
                <a:lnTo>
                  <a:pt x="134543" y="101663"/>
                </a:lnTo>
                <a:lnTo>
                  <a:pt x="136410" y="99783"/>
                </a:lnTo>
                <a:lnTo>
                  <a:pt x="136410" y="94830"/>
                </a:lnTo>
                <a:lnTo>
                  <a:pt x="134543" y="92951"/>
                </a:lnTo>
                <a:close/>
              </a:path>
              <a:path w="136525" h="102235">
                <a:moveTo>
                  <a:pt x="101231" y="36309"/>
                </a:moveTo>
                <a:lnTo>
                  <a:pt x="1879" y="36309"/>
                </a:lnTo>
                <a:lnTo>
                  <a:pt x="0" y="38188"/>
                </a:lnTo>
                <a:lnTo>
                  <a:pt x="0" y="64935"/>
                </a:lnTo>
                <a:lnTo>
                  <a:pt x="1879" y="66814"/>
                </a:lnTo>
                <a:lnTo>
                  <a:pt x="98653" y="66814"/>
                </a:lnTo>
                <a:lnTo>
                  <a:pt x="101231" y="69367"/>
                </a:lnTo>
                <a:lnTo>
                  <a:pt x="101231" y="92951"/>
                </a:lnTo>
                <a:lnTo>
                  <a:pt x="131724" y="92951"/>
                </a:lnTo>
                <a:lnTo>
                  <a:pt x="131724" y="66814"/>
                </a:lnTo>
                <a:lnTo>
                  <a:pt x="129328" y="54938"/>
                </a:lnTo>
                <a:lnTo>
                  <a:pt x="122793" y="45242"/>
                </a:lnTo>
                <a:lnTo>
                  <a:pt x="113100" y="38705"/>
                </a:lnTo>
                <a:lnTo>
                  <a:pt x="101231" y="36309"/>
                </a:lnTo>
                <a:close/>
              </a:path>
              <a:path w="136525" h="102235">
                <a:moveTo>
                  <a:pt x="73317" y="66814"/>
                </a:moveTo>
                <a:lnTo>
                  <a:pt x="49009" y="66814"/>
                </a:lnTo>
                <a:lnTo>
                  <a:pt x="49009" y="70586"/>
                </a:lnTo>
                <a:lnTo>
                  <a:pt x="50888" y="72453"/>
                </a:lnTo>
                <a:lnTo>
                  <a:pt x="71450" y="72453"/>
                </a:lnTo>
                <a:lnTo>
                  <a:pt x="73317" y="70586"/>
                </a:lnTo>
                <a:lnTo>
                  <a:pt x="73317" y="66814"/>
                </a:lnTo>
                <a:close/>
              </a:path>
              <a:path w="136525" h="102235">
                <a:moveTo>
                  <a:pt x="71450" y="30772"/>
                </a:moveTo>
                <a:lnTo>
                  <a:pt x="50888" y="30772"/>
                </a:lnTo>
                <a:lnTo>
                  <a:pt x="49009" y="32638"/>
                </a:lnTo>
                <a:lnTo>
                  <a:pt x="49009" y="36309"/>
                </a:lnTo>
                <a:lnTo>
                  <a:pt x="73317" y="36309"/>
                </a:lnTo>
                <a:lnTo>
                  <a:pt x="73317" y="32638"/>
                </a:lnTo>
                <a:lnTo>
                  <a:pt x="71450" y="30772"/>
                </a:lnTo>
                <a:close/>
              </a:path>
              <a:path w="136525" h="102235">
                <a:moveTo>
                  <a:pt x="65519" y="12966"/>
                </a:moveTo>
                <a:lnTo>
                  <a:pt x="56819" y="12966"/>
                </a:lnTo>
                <a:lnTo>
                  <a:pt x="56819" y="30772"/>
                </a:lnTo>
                <a:lnTo>
                  <a:pt x="65519" y="30772"/>
                </a:lnTo>
                <a:lnTo>
                  <a:pt x="65519" y="12966"/>
                </a:lnTo>
                <a:close/>
              </a:path>
              <a:path w="136525" h="102235">
                <a:moveTo>
                  <a:pt x="40512" y="0"/>
                </a:moveTo>
                <a:lnTo>
                  <a:pt x="34175" y="0"/>
                </a:lnTo>
                <a:lnTo>
                  <a:pt x="30759" y="3416"/>
                </a:lnTo>
                <a:lnTo>
                  <a:pt x="30759" y="11836"/>
                </a:lnTo>
                <a:lnTo>
                  <a:pt x="34175" y="15252"/>
                </a:lnTo>
                <a:lnTo>
                  <a:pt x="40512" y="15252"/>
                </a:lnTo>
                <a:lnTo>
                  <a:pt x="42443" y="14376"/>
                </a:lnTo>
                <a:lnTo>
                  <a:pt x="43827" y="12966"/>
                </a:lnTo>
                <a:lnTo>
                  <a:pt x="88290" y="12966"/>
                </a:lnTo>
                <a:lnTo>
                  <a:pt x="89420" y="11836"/>
                </a:lnTo>
                <a:lnTo>
                  <a:pt x="89420" y="3416"/>
                </a:lnTo>
                <a:lnTo>
                  <a:pt x="88264" y="2260"/>
                </a:lnTo>
                <a:lnTo>
                  <a:pt x="43814" y="2260"/>
                </a:lnTo>
                <a:lnTo>
                  <a:pt x="42430" y="863"/>
                </a:lnTo>
                <a:lnTo>
                  <a:pt x="40512" y="0"/>
                </a:lnTo>
                <a:close/>
              </a:path>
              <a:path w="136525" h="102235">
                <a:moveTo>
                  <a:pt x="88290" y="12966"/>
                </a:moveTo>
                <a:lnTo>
                  <a:pt x="76352" y="12966"/>
                </a:lnTo>
                <a:lnTo>
                  <a:pt x="77736" y="14376"/>
                </a:lnTo>
                <a:lnTo>
                  <a:pt x="79667" y="15252"/>
                </a:lnTo>
                <a:lnTo>
                  <a:pt x="86004" y="15252"/>
                </a:lnTo>
                <a:lnTo>
                  <a:pt x="88290" y="12966"/>
                </a:lnTo>
                <a:close/>
              </a:path>
              <a:path w="136525" h="102235">
                <a:moveTo>
                  <a:pt x="86004" y="0"/>
                </a:moveTo>
                <a:lnTo>
                  <a:pt x="79679" y="0"/>
                </a:lnTo>
                <a:lnTo>
                  <a:pt x="77762" y="863"/>
                </a:lnTo>
                <a:lnTo>
                  <a:pt x="76365" y="2260"/>
                </a:lnTo>
                <a:lnTo>
                  <a:pt x="88264" y="2260"/>
                </a:lnTo>
                <a:lnTo>
                  <a:pt x="86004" y="0"/>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3" name="object 143"/>
          <p:cNvSpPr/>
          <p:nvPr/>
        </p:nvSpPr>
        <p:spPr>
          <a:xfrm>
            <a:off x="4902085" y="4498139"/>
            <a:ext cx="28575" cy="26670"/>
          </a:xfrm>
          <a:custGeom>
            <a:avLst/>
            <a:gdLst/>
            <a:ahLst/>
            <a:cxnLst/>
            <a:rect l="l" t="t" r="r" b="b"/>
            <a:pathLst>
              <a:path w="28575" h="26670">
                <a:moveTo>
                  <a:pt x="22961" y="0"/>
                </a:moveTo>
                <a:lnTo>
                  <a:pt x="20637" y="1231"/>
                </a:lnTo>
                <a:lnTo>
                  <a:pt x="18910" y="6769"/>
                </a:lnTo>
                <a:lnTo>
                  <a:pt x="17119" y="9728"/>
                </a:lnTo>
                <a:lnTo>
                  <a:pt x="11620" y="15227"/>
                </a:lnTo>
                <a:lnTo>
                  <a:pt x="7848" y="17259"/>
                </a:lnTo>
                <a:lnTo>
                  <a:pt x="1460" y="18541"/>
                </a:lnTo>
                <a:lnTo>
                  <a:pt x="0" y="20739"/>
                </a:lnTo>
                <a:lnTo>
                  <a:pt x="622" y="23825"/>
                </a:lnTo>
                <a:lnTo>
                  <a:pt x="1028" y="24549"/>
                </a:lnTo>
                <a:lnTo>
                  <a:pt x="2540" y="26073"/>
                </a:lnTo>
                <a:lnTo>
                  <a:pt x="3937" y="26542"/>
                </a:lnTo>
                <a:lnTo>
                  <a:pt x="11112" y="25095"/>
                </a:lnTo>
                <a:lnTo>
                  <a:pt x="16344" y="22275"/>
                </a:lnTo>
                <a:lnTo>
                  <a:pt x="23926" y="14706"/>
                </a:lnTo>
                <a:lnTo>
                  <a:pt x="26479" y="10477"/>
                </a:lnTo>
                <a:lnTo>
                  <a:pt x="28587" y="3695"/>
                </a:lnTo>
                <a:lnTo>
                  <a:pt x="27355" y="1358"/>
                </a:lnTo>
                <a:lnTo>
                  <a:pt x="22961" y="0"/>
                </a:lnTo>
                <a:close/>
              </a:path>
            </a:pathLst>
          </a:custGeom>
          <a:solidFill>
            <a:srgbClr val="939598"/>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4" name="object 144"/>
          <p:cNvSpPr/>
          <p:nvPr/>
        </p:nvSpPr>
        <p:spPr>
          <a:xfrm>
            <a:off x="4807610" y="4442158"/>
            <a:ext cx="147320" cy="147320"/>
          </a:xfrm>
          <a:custGeom>
            <a:avLst/>
            <a:gdLst/>
            <a:ahLst/>
            <a:cxnLst/>
            <a:rect l="l" t="t" r="r" b="b"/>
            <a:pathLst>
              <a:path w="147320" h="147320">
                <a:moveTo>
                  <a:pt x="93914" y="0"/>
                </a:moveTo>
                <a:lnTo>
                  <a:pt x="73942" y="3876"/>
                </a:lnTo>
                <a:lnTo>
                  <a:pt x="56400" y="15506"/>
                </a:lnTo>
                <a:lnTo>
                  <a:pt x="45917" y="30412"/>
                </a:lnTo>
                <a:lnTo>
                  <a:pt x="41192" y="47367"/>
                </a:lnTo>
                <a:lnTo>
                  <a:pt x="42220" y="64823"/>
                </a:lnTo>
                <a:lnTo>
                  <a:pt x="48996" y="81229"/>
                </a:lnTo>
                <a:lnTo>
                  <a:pt x="0" y="130225"/>
                </a:lnTo>
                <a:lnTo>
                  <a:pt x="0" y="137706"/>
                </a:lnTo>
                <a:lnTo>
                  <a:pt x="9232" y="146926"/>
                </a:lnTo>
                <a:lnTo>
                  <a:pt x="16700" y="146926"/>
                </a:lnTo>
                <a:lnTo>
                  <a:pt x="65709" y="97942"/>
                </a:lnTo>
                <a:lnTo>
                  <a:pt x="120878" y="97942"/>
                </a:lnTo>
                <a:lnTo>
                  <a:pt x="130431" y="91220"/>
                </a:lnTo>
                <a:lnTo>
                  <a:pt x="93910" y="91220"/>
                </a:lnTo>
                <a:lnTo>
                  <a:pt x="79519" y="88427"/>
                </a:lnTo>
                <a:lnTo>
                  <a:pt x="66878" y="80048"/>
                </a:lnTo>
                <a:lnTo>
                  <a:pt x="58498" y="67412"/>
                </a:lnTo>
                <a:lnTo>
                  <a:pt x="55705" y="53020"/>
                </a:lnTo>
                <a:lnTo>
                  <a:pt x="58498" y="38626"/>
                </a:lnTo>
                <a:lnTo>
                  <a:pt x="66878" y="25984"/>
                </a:lnTo>
                <a:lnTo>
                  <a:pt x="79519" y="17604"/>
                </a:lnTo>
                <a:lnTo>
                  <a:pt x="93910" y="14811"/>
                </a:lnTo>
                <a:lnTo>
                  <a:pt x="130371" y="14811"/>
                </a:lnTo>
                <a:lnTo>
                  <a:pt x="113884" y="3876"/>
                </a:lnTo>
                <a:lnTo>
                  <a:pt x="93914" y="0"/>
                </a:lnTo>
                <a:close/>
              </a:path>
              <a:path w="147320" h="147320">
                <a:moveTo>
                  <a:pt x="120878" y="97942"/>
                </a:moveTo>
                <a:lnTo>
                  <a:pt x="65709" y="97942"/>
                </a:lnTo>
                <a:lnTo>
                  <a:pt x="82109" y="104711"/>
                </a:lnTo>
                <a:lnTo>
                  <a:pt x="99564" y="105735"/>
                </a:lnTo>
                <a:lnTo>
                  <a:pt x="116519" y="101008"/>
                </a:lnTo>
                <a:lnTo>
                  <a:pt x="120878" y="97942"/>
                </a:lnTo>
                <a:close/>
              </a:path>
              <a:path w="147320" h="147320">
                <a:moveTo>
                  <a:pt x="130371" y="14811"/>
                </a:moveTo>
                <a:lnTo>
                  <a:pt x="93910" y="14811"/>
                </a:lnTo>
                <a:lnTo>
                  <a:pt x="108301" y="17604"/>
                </a:lnTo>
                <a:lnTo>
                  <a:pt x="120942" y="25984"/>
                </a:lnTo>
                <a:lnTo>
                  <a:pt x="129327" y="38626"/>
                </a:lnTo>
                <a:lnTo>
                  <a:pt x="132119" y="53020"/>
                </a:lnTo>
                <a:lnTo>
                  <a:pt x="129323" y="67412"/>
                </a:lnTo>
                <a:lnTo>
                  <a:pt x="120942" y="80048"/>
                </a:lnTo>
                <a:lnTo>
                  <a:pt x="108301" y="88427"/>
                </a:lnTo>
                <a:lnTo>
                  <a:pt x="93910" y="91220"/>
                </a:lnTo>
                <a:lnTo>
                  <a:pt x="130431" y="91220"/>
                </a:lnTo>
                <a:lnTo>
                  <a:pt x="131419" y="90525"/>
                </a:lnTo>
                <a:lnTo>
                  <a:pt x="143056" y="72990"/>
                </a:lnTo>
                <a:lnTo>
                  <a:pt x="146935" y="53020"/>
                </a:lnTo>
                <a:lnTo>
                  <a:pt x="143056" y="33048"/>
                </a:lnTo>
                <a:lnTo>
                  <a:pt x="131419" y="15506"/>
                </a:lnTo>
                <a:lnTo>
                  <a:pt x="130371" y="14811"/>
                </a:lnTo>
                <a:close/>
              </a:path>
            </a:pathLst>
          </a:custGeom>
          <a:solidFill>
            <a:srgbClr val="BCBEC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5" name="object 145"/>
          <p:cNvSpPr/>
          <p:nvPr/>
        </p:nvSpPr>
        <p:spPr>
          <a:xfrm>
            <a:off x="6371044" y="4609544"/>
            <a:ext cx="149225" cy="213360"/>
          </a:xfrm>
          <a:custGeom>
            <a:avLst/>
            <a:gdLst/>
            <a:ahLst/>
            <a:cxnLst/>
            <a:rect l="l" t="t" r="r" b="b"/>
            <a:pathLst>
              <a:path w="149225" h="213360">
                <a:moveTo>
                  <a:pt x="123304" y="0"/>
                </a:moveTo>
                <a:lnTo>
                  <a:pt x="25742" y="0"/>
                </a:lnTo>
                <a:lnTo>
                  <a:pt x="15725" y="2021"/>
                </a:lnTo>
                <a:lnTo>
                  <a:pt x="7542" y="7535"/>
                </a:lnTo>
                <a:lnTo>
                  <a:pt x="2023" y="15714"/>
                </a:lnTo>
                <a:lnTo>
                  <a:pt x="0" y="25730"/>
                </a:lnTo>
                <a:lnTo>
                  <a:pt x="0" y="187337"/>
                </a:lnTo>
                <a:lnTo>
                  <a:pt x="2023" y="197353"/>
                </a:lnTo>
                <a:lnTo>
                  <a:pt x="7542" y="205532"/>
                </a:lnTo>
                <a:lnTo>
                  <a:pt x="15725" y="211046"/>
                </a:lnTo>
                <a:lnTo>
                  <a:pt x="25742" y="213067"/>
                </a:lnTo>
                <a:lnTo>
                  <a:pt x="123304" y="213067"/>
                </a:lnTo>
                <a:lnTo>
                  <a:pt x="133320" y="211046"/>
                </a:lnTo>
                <a:lnTo>
                  <a:pt x="141498" y="205532"/>
                </a:lnTo>
                <a:lnTo>
                  <a:pt x="147012" y="197353"/>
                </a:lnTo>
                <a:lnTo>
                  <a:pt x="147714" y="193878"/>
                </a:lnTo>
                <a:lnTo>
                  <a:pt x="24460" y="193878"/>
                </a:lnTo>
                <a:lnTo>
                  <a:pt x="18554" y="187972"/>
                </a:lnTo>
                <a:lnTo>
                  <a:pt x="18554" y="173418"/>
                </a:lnTo>
                <a:lnTo>
                  <a:pt x="24460" y="167525"/>
                </a:lnTo>
                <a:lnTo>
                  <a:pt x="149034" y="167525"/>
                </a:lnTo>
                <a:lnTo>
                  <a:pt x="149034" y="156400"/>
                </a:lnTo>
                <a:lnTo>
                  <a:pt x="24460" y="156400"/>
                </a:lnTo>
                <a:lnTo>
                  <a:pt x="18554" y="150495"/>
                </a:lnTo>
                <a:lnTo>
                  <a:pt x="18554" y="135940"/>
                </a:lnTo>
                <a:lnTo>
                  <a:pt x="24460" y="130035"/>
                </a:lnTo>
                <a:lnTo>
                  <a:pt x="149034" y="130035"/>
                </a:lnTo>
                <a:lnTo>
                  <a:pt x="149034" y="118922"/>
                </a:lnTo>
                <a:lnTo>
                  <a:pt x="24460" y="118922"/>
                </a:lnTo>
                <a:lnTo>
                  <a:pt x="18554" y="113017"/>
                </a:lnTo>
                <a:lnTo>
                  <a:pt x="18554" y="98463"/>
                </a:lnTo>
                <a:lnTo>
                  <a:pt x="24460" y="92570"/>
                </a:lnTo>
                <a:lnTo>
                  <a:pt x="149034" y="92570"/>
                </a:lnTo>
                <a:lnTo>
                  <a:pt x="149034" y="73329"/>
                </a:lnTo>
                <a:lnTo>
                  <a:pt x="22517" y="73329"/>
                </a:lnTo>
                <a:lnTo>
                  <a:pt x="18554" y="69354"/>
                </a:lnTo>
                <a:lnTo>
                  <a:pt x="18554" y="21513"/>
                </a:lnTo>
                <a:lnTo>
                  <a:pt x="22517" y="17551"/>
                </a:lnTo>
                <a:lnTo>
                  <a:pt x="147383" y="17551"/>
                </a:lnTo>
                <a:lnTo>
                  <a:pt x="147012" y="15714"/>
                </a:lnTo>
                <a:lnTo>
                  <a:pt x="141498" y="7535"/>
                </a:lnTo>
                <a:lnTo>
                  <a:pt x="133320" y="2021"/>
                </a:lnTo>
                <a:lnTo>
                  <a:pt x="123304" y="0"/>
                </a:lnTo>
                <a:close/>
              </a:path>
              <a:path w="149225" h="213360">
                <a:moveTo>
                  <a:pt x="67589" y="167525"/>
                </a:moveTo>
                <a:lnTo>
                  <a:pt x="39014" y="167525"/>
                </a:lnTo>
                <a:lnTo>
                  <a:pt x="44919" y="173418"/>
                </a:lnTo>
                <a:lnTo>
                  <a:pt x="44919" y="187972"/>
                </a:lnTo>
                <a:lnTo>
                  <a:pt x="39014" y="193878"/>
                </a:lnTo>
                <a:lnTo>
                  <a:pt x="67589" y="193878"/>
                </a:lnTo>
                <a:lnTo>
                  <a:pt x="61683" y="187972"/>
                </a:lnTo>
                <a:lnTo>
                  <a:pt x="61683" y="173418"/>
                </a:lnTo>
                <a:lnTo>
                  <a:pt x="67589" y="167525"/>
                </a:lnTo>
                <a:close/>
              </a:path>
              <a:path w="149225" h="213360">
                <a:moveTo>
                  <a:pt x="110705" y="167525"/>
                </a:moveTo>
                <a:lnTo>
                  <a:pt x="82143" y="167525"/>
                </a:lnTo>
                <a:lnTo>
                  <a:pt x="88036" y="173418"/>
                </a:lnTo>
                <a:lnTo>
                  <a:pt x="88036" y="187972"/>
                </a:lnTo>
                <a:lnTo>
                  <a:pt x="82143" y="193878"/>
                </a:lnTo>
                <a:lnTo>
                  <a:pt x="110705" y="193878"/>
                </a:lnTo>
                <a:lnTo>
                  <a:pt x="104800" y="187972"/>
                </a:lnTo>
                <a:lnTo>
                  <a:pt x="104800" y="173418"/>
                </a:lnTo>
                <a:lnTo>
                  <a:pt x="110705" y="167525"/>
                </a:lnTo>
                <a:close/>
              </a:path>
              <a:path w="149225" h="213360">
                <a:moveTo>
                  <a:pt x="149034" y="167525"/>
                </a:moveTo>
                <a:lnTo>
                  <a:pt x="125272" y="167525"/>
                </a:lnTo>
                <a:lnTo>
                  <a:pt x="131165" y="173418"/>
                </a:lnTo>
                <a:lnTo>
                  <a:pt x="131165" y="187972"/>
                </a:lnTo>
                <a:lnTo>
                  <a:pt x="125272" y="193878"/>
                </a:lnTo>
                <a:lnTo>
                  <a:pt x="147714" y="193878"/>
                </a:lnTo>
                <a:lnTo>
                  <a:pt x="149034" y="187337"/>
                </a:lnTo>
                <a:lnTo>
                  <a:pt x="149034" y="167525"/>
                </a:lnTo>
                <a:close/>
              </a:path>
              <a:path w="149225" h="213360">
                <a:moveTo>
                  <a:pt x="67589" y="130035"/>
                </a:moveTo>
                <a:lnTo>
                  <a:pt x="39014" y="130035"/>
                </a:lnTo>
                <a:lnTo>
                  <a:pt x="44919" y="135940"/>
                </a:lnTo>
                <a:lnTo>
                  <a:pt x="44919" y="150495"/>
                </a:lnTo>
                <a:lnTo>
                  <a:pt x="39014" y="156400"/>
                </a:lnTo>
                <a:lnTo>
                  <a:pt x="67589" y="156400"/>
                </a:lnTo>
                <a:lnTo>
                  <a:pt x="61683" y="150495"/>
                </a:lnTo>
                <a:lnTo>
                  <a:pt x="61683" y="135940"/>
                </a:lnTo>
                <a:lnTo>
                  <a:pt x="67589" y="130035"/>
                </a:lnTo>
                <a:close/>
              </a:path>
              <a:path w="149225" h="213360">
                <a:moveTo>
                  <a:pt x="110705" y="130035"/>
                </a:moveTo>
                <a:lnTo>
                  <a:pt x="82143" y="130035"/>
                </a:lnTo>
                <a:lnTo>
                  <a:pt x="88036" y="135940"/>
                </a:lnTo>
                <a:lnTo>
                  <a:pt x="88036" y="150495"/>
                </a:lnTo>
                <a:lnTo>
                  <a:pt x="82143" y="156400"/>
                </a:lnTo>
                <a:lnTo>
                  <a:pt x="110705" y="156400"/>
                </a:lnTo>
                <a:lnTo>
                  <a:pt x="104800" y="150495"/>
                </a:lnTo>
                <a:lnTo>
                  <a:pt x="104800" y="135940"/>
                </a:lnTo>
                <a:lnTo>
                  <a:pt x="110705" y="130035"/>
                </a:lnTo>
                <a:close/>
              </a:path>
              <a:path w="149225" h="213360">
                <a:moveTo>
                  <a:pt x="149034" y="130035"/>
                </a:moveTo>
                <a:lnTo>
                  <a:pt x="125272" y="130035"/>
                </a:lnTo>
                <a:lnTo>
                  <a:pt x="131165" y="135940"/>
                </a:lnTo>
                <a:lnTo>
                  <a:pt x="131165" y="150495"/>
                </a:lnTo>
                <a:lnTo>
                  <a:pt x="125272" y="156400"/>
                </a:lnTo>
                <a:lnTo>
                  <a:pt x="149034" y="156400"/>
                </a:lnTo>
                <a:lnTo>
                  <a:pt x="149034" y="130035"/>
                </a:lnTo>
                <a:close/>
              </a:path>
              <a:path w="149225" h="213360">
                <a:moveTo>
                  <a:pt x="67589" y="92570"/>
                </a:moveTo>
                <a:lnTo>
                  <a:pt x="39014" y="92570"/>
                </a:lnTo>
                <a:lnTo>
                  <a:pt x="44919" y="98463"/>
                </a:lnTo>
                <a:lnTo>
                  <a:pt x="44919" y="113017"/>
                </a:lnTo>
                <a:lnTo>
                  <a:pt x="39014" y="118922"/>
                </a:lnTo>
                <a:lnTo>
                  <a:pt x="67589" y="118922"/>
                </a:lnTo>
                <a:lnTo>
                  <a:pt x="61683" y="113017"/>
                </a:lnTo>
                <a:lnTo>
                  <a:pt x="61683" y="98463"/>
                </a:lnTo>
                <a:lnTo>
                  <a:pt x="67589" y="92570"/>
                </a:lnTo>
                <a:close/>
              </a:path>
              <a:path w="149225" h="213360">
                <a:moveTo>
                  <a:pt x="110705" y="92570"/>
                </a:moveTo>
                <a:lnTo>
                  <a:pt x="82143" y="92570"/>
                </a:lnTo>
                <a:lnTo>
                  <a:pt x="88036" y="98463"/>
                </a:lnTo>
                <a:lnTo>
                  <a:pt x="88036" y="113017"/>
                </a:lnTo>
                <a:lnTo>
                  <a:pt x="82143" y="118922"/>
                </a:lnTo>
                <a:lnTo>
                  <a:pt x="110705" y="118922"/>
                </a:lnTo>
                <a:lnTo>
                  <a:pt x="104800" y="113017"/>
                </a:lnTo>
                <a:lnTo>
                  <a:pt x="104800" y="98463"/>
                </a:lnTo>
                <a:lnTo>
                  <a:pt x="110705" y="92570"/>
                </a:lnTo>
                <a:close/>
              </a:path>
              <a:path w="149225" h="213360">
                <a:moveTo>
                  <a:pt x="149034" y="92570"/>
                </a:moveTo>
                <a:lnTo>
                  <a:pt x="125272" y="92570"/>
                </a:lnTo>
                <a:lnTo>
                  <a:pt x="131165" y="98463"/>
                </a:lnTo>
                <a:lnTo>
                  <a:pt x="131165" y="113017"/>
                </a:lnTo>
                <a:lnTo>
                  <a:pt x="125272" y="118922"/>
                </a:lnTo>
                <a:lnTo>
                  <a:pt x="149034" y="118922"/>
                </a:lnTo>
                <a:lnTo>
                  <a:pt x="149034" y="92570"/>
                </a:lnTo>
                <a:close/>
              </a:path>
              <a:path w="149225" h="213360">
                <a:moveTo>
                  <a:pt x="147383" y="17551"/>
                </a:moveTo>
                <a:lnTo>
                  <a:pt x="126517" y="17551"/>
                </a:lnTo>
                <a:lnTo>
                  <a:pt x="130492" y="21513"/>
                </a:lnTo>
                <a:lnTo>
                  <a:pt x="130492" y="69354"/>
                </a:lnTo>
                <a:lnTo>
                  <a:pt x="126517" y="73329"/>
                </a:lnTo>
                <a:lnTo>
                  <a:pt x="149034" y="73329"/>
                </a:lnTo>
                <a:lnTo>
                  <a:pt x="149034" y="25730"/>
                </a:lnTo>
                <a:lnTo>
                  <a:pt x="147383" y="17551"/>
                </a:lnTo>
                <a:close/>
              </a:path>
            </a:pathLst>
          </a:custGeom>
          <a:solidFill>
            <a:srgbClr val="BCBEC0"/>
          </a:solidFill>
        </p:spPr>
        <p:txBody>
          <a:bodyPr wrap="square" lIns="0" tIns="0" rIns="0" bIns="0" rtlCol="0"/>
          <a:lstStyle/>
          <a:p>
            <a:endParaRPr sz="2400">
              <a:latin typeface="Meiryo UI" panose="020B0604030504040204" pitchFamily="50" charset="-128"/>
              <a:ea typeface="Meiryo UI" panose="020B0604030504040204" pitchFamily="50" charset="-128"/>
            </a:endParaRPr>
          </a:p>
        </p:txBody>
      </p:sp>
      <p:sp>
        <p:nvSpPr>
          <p:cNvPr id="146" name="object 146"/>
          <p:cNvSpPr/>
          <p:nvPr/>
        </p:nvSpPr>
        <p:spPr>
          <a:xfrm>
            <a:off x="6099898" y="6717502"/>
            <a:ext cx="0" cy="74930"/>
          </a:xfrm>
          <a:custGeom>
            <a:avLst/>
            <a:gdLst/>
            <a:ahLst/>
            <a:cxnLst/>
            <a:rect l="l" t="t" r="r" b="b"/>
            <a:pathLst>
              <a:path h="74929">
                <a:moveTo>
                  <a:pt x="0" y="0"/>
                </a:moveTo>
                <a:lnTo>
                  <a:pt x="0" y="7492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7" name="object 147"/>
          <p:cNvSpPr/>
          <p:nvPr/>
        </p:nvSpPr>
        <p:spPr>
          <a:xfrm>
            <a:off x="6093637" y="671115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8" name="object 148"/>
          <p:cNvSpPr/>
          <p:nvPr/>
        </p:nvSpPr>
        <p:spPr>
          <a:xfrm>
            <a:off x="6099898" y="6652732"/>
            <a:ext cx="0" cy="52069"/>
          </a:xfrm>
          <a:custGeom>
            <a:avLst/>
            <a:gdLst/>
            <a:ahLst/>
            <a:cxnLst/>
            <a:rect l="l" t="t" r="r" b="b"/>
            <a:pathLst>
              <a:path h="52070">
                <a:moveTo>
                  <a:pt x="0" y="0"/>
                </a:moveTo>
                <a:lnTo>
                  <a:pt x="0" y="5207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9" name="object 149"/>
          <p:cNvSpPr/>
          <p:nvPr/>
        </p:nvSpPr>
        <p:spPr>
          <a:xfrm>
            <a:off x="6093637" y="664638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0" name="object 150"/>
          <p:cNvSpPr/>
          <p:nvPr/>
        </p:nvSpPr>
        <p:spPr>
          <a:xfrm>
            <a:off x="6099898" y="6587962"/>
            <a:ext cx="0" cy="52069"/>
          </a:xfrm>
          <a:custGeom>
            <a:avLst/>
            <a:gdLst/>
            <a:ahLst/>
            <a:cxnLst/>
            <a:rect l="l" t="t" r="r" b="b"/>
            <a:pathLst>
              <a:path h="52070">
                <a:moveTo>
                  <a:pt x="0" y="0"/>
                </a:moveTo>
                <a:lnTo>
                  <a:pt x="0" y="5206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1" name="object 151"/>
          <p:cNvSpPr/>
          <p:nvPr/>
        </p:nvSpPr>
        <p:spPr>
          <a:xfrm>
            <a:off x="6093637" y="658161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2" name="object 152"/>
          <p:cNvSpPr/>
          <p:nvPr/>
        </p:nvSpPr>
        <p:spPr>
          <a:xfrm>
            <a:off x="6099898" y="6521923"/>
            <a:ext cx="0" cy="53340"/>
          </a:xfrm>
          <a:custGeom>
            <a:avLst/>
            <a:gdLst/>
            <a:ahLst/>
            <a:cxnLst/>
            <a:rect l="l" t="t" r="r" b="b"/>
            <a:pathLst>
              <a:path h="53340">
                <a:moveTo>
                  <a:pt x="0" y="0"/>
                </a:moveTo>
                <a:lnTo>
                  <a:pt x="0" y="5334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3" name="object 153"/>
          <p:cNvSpPr/>
          <p:nvPr/>
        </p:nvSpPr>
        <p:spPr>
          <a:xfrm>
            <a:off x="6093637" y="6515573"/>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4" name="object 154"/>
          <p:cNvSpPr/>
          <p:nvPr/>
        </p:nvSpPr>
        <p:spPr>
          <a:xfrm>
            <a:off x="6099898" y="6457152"/>
            <a:ext cx="0" cy="52069"/>
          </a:xfrm>
          <a:custGeom>
            <a:avLst/>
            <a:gdLst/>
            <a:ahLst/>
            <a:cxnLst/>
            <a:rect l="l" t="t" r="r" b="b"/>
            <a:pathLst>
              <a:path h="52070">
                <a:moveTo>
                  <a:pt x="0" y="0"/>
                </a:moveTo>
                <a:lnTo>
                  <a:pt x="0" y="5207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5" name="object 155"/>
          <p:cNvSpPr/>
          <p:nvPr/>
        </p:nvSpPr>
        <p:spPr>
          <a:xfrm>
            <a:off x="6093637" y="645080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6" name="object 156"/>
          <p:cNvSpPr/>
          <p:nvPr/>
        </p:nvSpPr>
        <p:spPr>
          <a:xfrm>
            <a:off x="6099898" y="6392382"/>
            <a:ext cx="0" cy="52069"/>
          </a:xfrm>
          <a:custGeom>
            <a:avLst/>
            <a:gdLst/>
            <a:ahLst/>
            <a:cxnLst/>
            <a:rect l="l" t="t" r="r" b="b"/>
            <a:pathLst>
              <a:path h="52070">
                <a:moveTo>
                  <a:pt x="0" y="0"/>
                </a:moveTo>
                <a:lnTo>
                  <a:pt x="0" y="5206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7" name="object 157"/>
          <p:cNvSpPr/>
          <p:nvPr/>
        </p:nvSpPr>
        <p:spPr>
          <a:xfrm>
            <a:off x="6093637" y="638603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8" name="object 158"/>
          <p:cNvSpPr/>
          <p:nvPr/>
        </p:nvSpPr>
        <p:spPr>
          <a:xfrm>
            <a:off x="6099898" y="6326342"/>
            <a:ext cx="0" cy="53340"/>
          </a:xfrm>
          <a:custGeom>
            <a:avLst/>
            <a:gdLst/>
            <a:ahLst/>
            <a:cxnLst/>
            <a:rect l="l" t="t" r="r" b="b"/>
            <a:pathLst>
              <a:path h="53340">
                <a:moveTo>
                  <a:pt x="0" y="0"/>
                </a:moveTo>
                <a:lnTo>
                  <a:pt x="0" y="5334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9" name="object 159"/>
          <p:cNvSpPr/>
          <p:nvPr/>
        </p:nvSpPr>
        <p:spPr>
          <a:xfrm>
            <a:off x="6093637" y="631999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0" name="object 160"/>
          <p:cNvSpPr/>
          <p:nvPr/>
        </p:nvSpPr>
        <p:spPr>
          <a:xfrm>
            <a:off x="6099898" y="6261573"/>
            <a:ext cx="0" cy="52069"/>
          </a:xfrm>
          <a:custGeom>
            <a:avLst/>
            <a:gdLst/>
            <a:ahLst/>
            <a:cxnLst/>
            <a:rect l="l" t="t" r="r" b="b"/>
            <a:pathLst>
              <a:path h="52070">
                <a:moveTo>
                  <a:pt x="0" y="0"/>
                </a:moveTo>
                <a:lnTo>
                  <a:pt x="0" y="5207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1" name="object 161"/>
          <p:cNvSpPr/>
          <p:nvPr/>
        </p:nvSpPr>
        <p:spPr>
          <a:xfrm>
            <a:off x="6093637" y="6255223"/>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2" name="object 162"/>
          <p:cNvSpPr/>
          <p:nvPr/>
        </p:nvSpPr>
        <p:spPr>
          <a:xfrm>
            <a:off x="6099898" y="6196802"/>
            <a:ext cx="0" cy="52069"/>
          </a:xfrm>
          <a:custGeom>
            <a:avLst/>
            <a:gdLst/>
            <a:ahLst/>
            <a:cxnLst/>
            <a:rect l="l" t="t" r="r" b="b"/>
            <a:pathLst>
              <a:path h="52070">
                <a:moveTo>
                  <a:pt x="0" y="0"/>
                </a:moveTo>
                <a:lnTo>
                  <a:pt x="0" y="5207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3" name="object 163"/>
          <p:cNvSpPr/>
          <p:nvPr/>
        </p:nvSpPr>
        <p:spPr>
          <a:xfrm>
            <a:off x="6093637" y="619045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4" name="object 164"/>
          <p:cNvSpPr/>
          <p:nvPr/>
        </p:nvSpPr>
        <p:spPr>
          <a:xfrm>
            <a:off x="6099898" y="6130762"/>
            <a:ext cx="0" cy="53340"/>
          </a:xfrm>
          <a:custGeom>
            <a:avLst/>
            <a:gdLst/>
            <a:ahLst/>
            <a:cxnLst/>
            <a:rect l="l" t="t" r="r" b="b"/>
            <a:pathLst>
              <a:path h="53340">
                <a:moveTo>
                  <a:pt x="0" y="0"/>
                </a:moveTo>
                <a:lnTo>
                  <a:pt x="0" y="5333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5" name="object 165"/>
          <p:cNvSpPr/>
          <p:nvPr/>
        </p:nvSpPr>
        <p:spPr>
          <a:xfrm>
            <a:off x="6093637" y="612441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6" name="object 166"/>
          <p:cNvSpPr/>
          <p:nvPr/>
        </p:nvSpPr>
        <p:spPr>
          <a:xfrm>
            <a:off x="6099898" y="6065992"/>
            <a:ext cx="0" cy="52069"/>
          </a:xfrm>
          <a:custGeom>
            <a:avLst/>
            <a:gdLst/>
            <a:ahLst/>
            <a:cxnLst/>
            <a:rect l="l" t="t" r="r" b="b"/>
            <a:pathLst>
              <a:path h="52070">
                <a:moveTo>
                  <a:pt x="0" y="0"/>
                </a:moveTo>
                <a:lnTo>
                  <a:pt x="0" y="5206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7" name="object 167"/>
          <p:cNvSpPr/>
          <p:nvPr/>
        </p:nvSpPr>
        <p:spPr>
          <a:xfrm>
            <a:off x="6093637" y="605964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8" name="object 168"/>
          <p:cNvSpPr/>
          <p:nvPr/>
        </p:nvSpPr>
        <p:spPr>
          <a:xfrm>
            <a:off x="6099898" y="6001223"/>
            <a:ext cx="0" cy="52069"/>
          </a:xfrm>
          <a:custGeom>
            <a:avLst/>
            <a:gdLst/>
            <a:ahLst/>
            <a:cxnLst/>
            <a:rect l="l" t="t" r="r" b="b"/>
            <a:pathLst>
              <a:path h="52070">
                <a:moveTo>
                  <a:pt x="0" y="0"/>
                </a:moveTo>
                <a:lnTo>
                  <a:pt x="0" y="5207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9" name="object 169"/>
          <p:cNvSpPr/>
          <p:nvPr/>
        </p:nvSpPr>
        <p:spPr>
          <a:xfrm>
            <a:off x="6093637" y="5994873"/>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0" name="object 170"/>
          <p:cNvSpPr/>
          <p:nvPr/>
        </p:nvSpPr>
        <p:spPr>
          <a:xfrm>
            <a:off x="6099898" y="5935182"/>
            <a:ext cx="0" cy="53340"/>
          </a:xfrm>
          <a:custGeom>
            <a:avLst/>
            <a:gdLst/>
            <a:ahLst/>
            <a:cxnLst/>
            <a:rect l="l" t="t" r="r" b="b"/>
            <a:pathLst>
              <a:path h="53340">
                <a:moveTo>
                  <a:pt x="0" y="0"/>
                </a:moveTo>
                <a:lnTo>
                  <a:pt x="0" y="5333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1" name="object 171"/>
          <p:cNvSpPr/>
          <p:nvPr/>
        </p:nvSpPr>
        <p:spPr>
          <a:xfrm>
            <a:off x="6093637" y="592883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2" name="object 172"/>
          <p:cNvSpPr/>
          <p:nvPr/>
        </p:nvSpPr>
        <p:spPr>
          <a:xfrm>
            <a:off x="6099898" y="5870412"/>
            <a:ext cx="0" cy="52069"/>
          </a:xfrm>
          <a:custGeom>
            <a:avLst/>
            <a:gdLst/>
            <a:ahLst/>
            <a:cxnLst/>
            <a:rect l="l" t="t" r="r" b="b"/>
            <a:pathLst>
              <a:path h="52070">
                <a:moveTo>
                  <a:pt x="0" y="0"/>
                </a:moveTo>
                <a:lnTo>
                  <a:pt x="0" y="5206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3" name="object 173"/>
          <p:cNvSpPr/>
          <p:nvPr/>
        </p:nvSpPr>
        <p:spPr>
          <a:xfrm>
            <a:off x="6093637" y="586406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4" name="object 174"/>
          <p:cNvSpPr/>
          <p:nvPr/>
        </p:nvSpPr>
        <p:spPr>
          <a:xfrm>
            <a:off x="6099898" y="5805642"/>
            <a:ext cx="0" cy="52069"/>
          </a:xfrm>
          <a:custGeom>
            <a:avLst/>
            <a:gdLst/>
            <a:ahLst/>
            <a:cxnLst/>
            <a:rect l="l" t="t" r="r" b="b"/>
            <a:pathLst>
              <a:path h="52070">
                <a:moveTo>
                  <a:pt x="0" y="0"/>
                </a:moveTo>
                <a:lnTo>
                  <a:pt x="0" y="5206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5" name="object 175"/>
          <p:cNvSpPr/>
          <p:nvPr/>
        </p:nvSpPr>
        <p:spPr>
          <a:xfrm>
            <a:off x="6093637" y="579929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6" name="object 176"/>
          <p:cNvSpPr/>
          <p:nvPr/>
        </p:nvSpPr>
        <p:spPr>
          <a:xfrm>
            <a:off x="6099898" y="5739602"/>
            <a:ext cx="0" cy="53340"/>
          </a:xfrm>
          <a:custGeom>
            <a:avLst/>
            <a:gdLst/>
            <a:ahLst/>
            <a:cxnLst/>
            <a:rect l="l" t="t" r="r" b="b"/>
            <a:pathLst>
              <a:path h="53339">
                <a:moveTo>
                  <a:pt x="0" y="0"/>
                </a:moveTo>
                <a:lnTo>
                  <a:pt x="0" y="5333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7" name="object 177"/>
          <p:cNvSpPr/>
          <p:nvPr/>
        </p:nvSpPr>
        <p:spPr>
          <a:xfrm>
            <a:off x="6093637" y="573325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8" name="object 178"/>
          <p:cNvSpPr/>
          <p:nvPr/>
        </p:nvSpPr>
        <p:spPr>
          <a:xfrm>
            <a:off x="6099898" y="5674832"/>
            <a:ext cx="0" cy="52069"/>
          </a:xfrm>
          <a:custGeom>
            <a:avLst/>
            <a:gdLst/>
            <a:ahLst/>
            <a:cxnLst/>
            <a:rect l="l" t="t" r="r" b="b"/>
            <a:pathLst>
              <a:path h="52070">
                <a:moveTo>
                  <a:pt x="0" y="0"/>
                </a:moveTo>
                <a:lnTo>
                  <a:pt x="0" y="5207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9" name="object 179"/>
          <p:cNvSpPr/>
          <p:nvPr/>
        </p:nvSpPr>
        <p:spPr>
          <a:xfrm>
            <a:off x="6093637" y="566848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0" name="object 180"/>
          <p:cNvSpPr/>
          <p:nvPr/>
        </p:nvSpPr>
        <p:spPr>
          <a:xfrm>
            <a:off x="6099898" y="5610062"/>
            <a:ext cx="0" cy="52069"/>
          </a:xfrm>
          <a:custGeom>
            <a:avLst/>
            <a:gdLst/>
            <a:ahLst/>
            <a:cxnLst/>
            <a:rect l="l" t="t" r="r" b="b"/>
            <a:pathLst>
              <a:path h="52070">
                <a:moveTo>
                  <a:pt x="0" y="0"/>
                </a:moveTo>
                <a:lnTo>
                  <a:pt x="0" y="5206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1" name="object 181"/>
          <p:cNvSpPr/>
          <p:nvPr/>
        </p:nvSpPr>
        <p:spPr>
          <a:xfrm>
            <a:off x="6093637" y="560371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2" name="object 182"/>
          <p:cNvSpPr/>
          <p:nvPr/>
        </p:nvSpPr>
        <p:spPr>
          <a:xfrm>
            <a:off x="6099898" y="5544022"/>
            <a:ext cx="0" cy="53340"/>
          </a:xfrm>
          <a:custGeom>
            <a:avLst/>
            <a:gdLst/>
            <a:ahLst/>
            <a:cxnLst/>
            <a:rect l="l" t="t" r="r" b="b"/>
            <a:pathLst>
              <a:path h="53339">
                <a:moveTo>
                  <a:pt x="0" y="0"/>
                </a:moveTo>
                <a:lnTo>
                  <a:pt x="0" y="5334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3" name="object 183"/>
          <p:cNvSpPr/>
          <p:nvPr/>
        </p:nvSpPr>
        <p:spPr>
          <a:xfrm>
            <a:off x="6093637" y="553767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4" name="object 184"/>
          <p:cNvSpPr/>
          <p:nvPr/>
        </p:nvSpPr>
        <p:spPr>
          <a:xfrm>
            <a:off x="6099898" y="5479252"/>
            <a:ext cx="0" cy="52069"/>
          </a:xfrm>
          <a:custGeom>
            <a:avLst/>
            <a:gdLst/>
            <a:ahLst/>
            <a:cxnLst/>
            <a:rect l="l" t="t" r="r" b="b"/>
            <a:pathLst>
              <a:path h="52070">
                <a:moveTo>
                  <a:pt x="0" y="0"/>
                </a:moveTo>
                <a:lnTo>
                  <a:pt x="0" y="5206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5" name="object 185"/>
          <p:cNvSpPr/>
          <p:nvPr/>
        </p:nvSpPr>
        <p:spPr>
          <a:xfrm>
            <a:off x="6093637" y="547290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6" name="object 186"/>
          <p:cNvSpPr/>
          <p:nvPr/>
        </p:nvSpPr>
        <p:spPr>
          <a:xfrm>
            <a:off x="6099898" y="5413212"/>
            <a:ext cx="0" cy="53340"/>
          </a:xfrm>
          <a:custGeom>
            <a:avLst/>
            <a:gdLst/>
            <a:ahLst/>
            <a:cxnLst/>
            <a:rect l="l" t="t" r="r" b="b"/>
            <a:pathLst>
              <a:path h="53339">
                <a:moveTo>
                  <a:pt x="0" y="0"/>
                </a:moveTo>
                <a:lnTo>
                  <a:pt x="0" y="5333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7" name="object 187"/>
          <p:cNvSpPr/>
          <p:nvPr/>
        </p:nvSpPr>
        <p:spPr>
          <a:xfrm>
            <a:off x="6093637" y="5407497"/>
            <a:ext cx="119380" cy="0"/>
          </a:xfrm>
          <a:custGeom>
            <a:avLst/>
            <a:gdLst/>
            <a:ahLst/>
            <a:cxnLst/>
            <a:rect l="l" t="t" r="r" b="b"/>
            <a:pathLst>
              <a:path w="119379">
                <a:moveTo>
                  <a:pt x="0" y="0"/>
                </a:moveTo>
                <a:lnTo>
                  <a:pt x="118859" y="0"/>
                </a:lnTo>
              </a:path>
            </a:pathLst>
          </a:custGeom>
          <a:ln w="1143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8" name="object 188"/>
          <p:cNvSpPr/>
          <p:nvPr/>
        </p:nvSpPr>
        <p:spPr>
          <a:xfrm>
            <a:off x="6099898" y="5348442"/>
            <a:ext cx="0" cy="53340"/>
          </a:xfrm>
          <a:custGeom>
            <a:avLst/>
            <a:gdLst/>
            <a:ahLst/>
            <a:cxnLst/>
            <a:rect l="l" t="t" r="r" b="b"/>
            <a:pathLst>
              <a:path h="53339">
                <a:moveTo>
                  <a:pt x="0" y="0"/>
                </a:moveTo>
                <a:lnTo>
                  <a:pt x="0" y="5333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9" name="object 189"/>
          <p:cNvSpPr/>
          <p:nvPr/>
        </p:nvSpPr>
        <p:spPr>
          <a:xfrm>
            <a:off x="6093637" y="534209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0" name="object 190"/>
          <p:cNvSpPr/>
          <p:nvPr/>
        </p:nvSpPr>
        <p:spPr>
          <a:xfrm>
            <a:off x="6099898" y="5283672"/>
            <a:ext cx="0" cy="52069"/>
          </a:xfrm>
          <a:custGeom>
            <a:avLst/>
            <a:gdLst/>
            <a:ahLst/>
            <a:cxnLst/>
            <a:rect l="l" t="t" r="r" b="b"/>
            <a:pathLst>
              <a:path h="52070">
                <a:moveTo>
                  <a:pt x="0" y="0"/>
                </a:moveTo>
                <a:lnTo>
                  <a:pt x="0" y="5207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1" name="object 191"/>
          <p:cNvSpPr/>
          <p:nvPr/>
        </p:nvSpPr>
        <p:spPr>
          <a:xfrm>
            <a:off x="6093637" y="527732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2" name="object 192"/>
          <p:cNvSpPr/>
          <p:nvPr/>
        </p:nvSpPr>
        <p:spPr>
          <a:xfrm>
            <a:off x="6099898" y="5217632"/>
            <a:ext cx="0" cy="53340"/>
          </a:xfrm>
          <a:custGeom>
            <a:avLst/>
            <a:gdLst/>
            <a:ahLst/>
            <a:cxnLst/>
            <a:rect l="l" t="t" r="r" b="b"/>
            <a:pathLst>
              <a:path h="53339">
                <a:moveTo>
                  <a:pt x="0" y="0"/>
                </a:moveTo>
                <a:lnTo>
                  <a:pt x="0" y="5334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3" name="object 193"/>
          <p:cNvSpPr/>
          <p:nvPr/>
        </p:nvSpPr>
        <p:spPr>
          <a:xfrm>
            <a:off x="6093637" y="5211917"/>
            <a:ext cx="119380" cy="0"/>
          </a:xfrm>
          <a:custGeom>
            <a:avLst/>
            <a:gdLst/>
            <a:ahLst/>
            <a:cxnLst/>
            <a:rect l="l" t="t" r="r" b="b"/>
            <a:pathLst>
              <a:path w="119379">
                <a:moveTo>
                  <a:pt x="0" y="0"/>
                </a:moveTo>
                <a:lnTo>
                  <a:pt x="118859" y="0"/>
                </a:lnTo>
              </a:path>
            </a:pathLst>
          </a:custGeom>
          <a:ln w="11429">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4" name="object 194"/>
          <p:cNvSpPr/>
          <p:nvPr/>
        </p:nvSpPr>
        <p:spPr>
          <a:xfrm>
            <a:off x="6099898" y="5152862"/>
            <a:ext cx="0" cy="53340"/>
          </a:xfrm>
          <a:custGeom>
            <a:avLst/>
            <a:gdLst/>
            <a:ahLst/>
            <a:cxnLst/>
            <a:rect l="l" t="t" r="r" b="b"/>
            <a:pathLst>
              <a:path h="53339">
                <a:moveTo>
                  <a:pt x="0" y="0"/>
                </a:moveTo>
                <a:lnTo>
                  <a:pt x="0" y="5333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5" name="object 195"/>
          <p:cNvSpPr/>
          <p:nvPr/>
        </p:nvSpPr>
        <p:spPr>
          <a:xfrm>
            <a:off x="6093637" y="514651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6" name="object 196"/>
          <p:cNvSpPr/>
          <p:nvPr/>
        </p:nvSpPr>
        <p:spPr>
          <a:xfrm>
            <a:off x="6099898" y="5088092"/>
            <a:ext cx="0" cy="52069"/>
          </a:xfrm>
          <a:custGeom>
            <a:avLst/>
            <a:gdLst/>
            <a:ahLst/>
            <a:cxnLst/>
            <a:rect l="l" t="t" r="r" b="b"/>
            <a:pathLst>
              <a:path h="52070">
                <a:moveTo>
                  <a:pt x="0" y="0"/>
                </a:moveTo>
                <a:lnTo>
                  <a:pt x="0" y="5206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7" name="object 197"/>
          <p:cNvSpPr/>
          <p:nvPr/>
        </p:nvSpPr>
        <p:spPr>
          <a:xfrm>
            <a:off x="6093637" y="508174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8" name="object 198"/>
          <p:cNvSpPr/>
          <p:nvPr/>
        </p:nvSpPr>
        <p:spPr>
          <a:xfrm>
            <a:off x="6099898" y="5022052"/>
            <a:ext cx="0" cy="53340"/>
          </a:xfrm>
          <a:custGeom>
            <a:avLst/>
            <a:gdLst/>
            <a:ahLst/>
            <a:cxnLst/>
            <a:rect l="l" t="t" r="r" b="b"/>
            <a:pathLst>
              <a:path h="53339">
                <a:moveTo>
                  <a:pt x="0" y="0"/>
                </a:moveTo>
                <a:lnTo>
                  <a:pt x="0" y="5334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9" name="object 199"/>
          <p:cNvSpPr/>
          <p:nvPr/>
        </p:nvSpPr>
        <p:spPr>
          <a:xfrm>
            <a:off x="6093637" y="5016337"/>
            <a:ext cx="119380" cy="0"/>
          </a:xfrm>
          <a:custGeom>
            <a:avLst/>
            <a:gdLst/>
            <a:ahLst/>
            <a:cxnLst/>
            <a:rect l="l" t="t" r="r" b="b"/>
            <a:pathLst>
              <a:path w="119379">
                <a:moveTo>
                  <a:pt x="0" y="0"/>
                </a:moveTo>
                <a:lnTo>
                  <a:pt x="118859" y="0"/>
                </a:lnTo>
              </a:path>
            </a:pathLst>
          </a:custGeom>
          <a:ln w="11429">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0" name="object 200"/>
          <p:cNvSpPr/>
          <p:nvPr/>
        </p:nvSpPr>
        <p:spPr>
          <a:xfrm>
            <a:off x="6099898" y="4957282"/>
            <a:ext cx="0" cy="53340"/>
          </a:xfrm>
          <a:custGeom>
            <a:avLst/>
            <a:gdLst/>
            <a:ahLst/>
            <a:cxnLst/>
            <a:rect l="l" t="t" r="r" b="b"/>
            <a:pathLst>
              <a:path h="53339">
                <a:moveTo>
                  <a:pt x="0" y="0"/>
                </a:moveTo>
                <a:lnTo>
                  <a:pt x="0" y="53340"/>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1" name="object 201"/>
          <p:cNvSpPr/>
          <p:nvPr/>
        </p:nvSpPr>
        <p:spPr>
          <a:xfrm>
            <a:off x="6093637" y="4950932"/>
            <a:ext cx="119380" cy="0"/>
          </a:xfrm>
          <a:custGeom>
            <a:avLst/>
            <a:gdLst/>
            <a:ahLst/>
            <a:cxnLst/>
            <a:rect l="l" t="t" r="r" b="b"/>
            <a:pathLst>
              <a:path w="119379">
                <a:moveTo>
                  <a:pt x="0" y="0"/>
                </a:moveTo>
                <a:lnTo>
                  <a:pt x="118859" y="0"/>
                </a:lnTo>
              </a:path>
            </a:pathLst>
          </a:custGeom>
          <a:ln w="12700">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2" name="object 202"/>
          <p:cNvSpPr/>
          <p:nvPr/>
        </p:nvSpPr>
        <p:spPr>
          <a:xfrm>
            <a:off x="6099898" y="4886162"/>
            <a:ext cx="0" cy="58419"/>
          </a:xfrm>
          <a:custGeom>
            <a:avLst/>
            <a:gdLst/>
            <a:ahLst/>
            <a:cxnLst/>
            <a:rect l="l" t="t" r="r" b="b"/>
            <a:pathLst>
              <a:path h="58420">
                <a:moveTo>
                  <a:pt x="0" y="0"/>
                </a:moveTo>
                <a:lnTo>
                  <a:pt x="0" y="5841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3" name="object 203"/>
          <p:cNvSpPr/>
          <p:nvPr/>
        </p:nvSpPr>
        <p:spPr>
          <a:xfrm>
            <a:off x="6206235" y="6717769"/>
            <a:ext cx="0" cy="75565"/>
          </a:xfrm>
          <a:custGeom>
            <a:avLst/>
            <a:gdLst/>
            <a:ahLst/>
            <a:cxnLst/>
            <a:rect l="l" t="t" r="r" b="b"/>
            <a:pathLst>
              <a:path h="75565">
                <a:moveTo>
                  <a:pt x="0" y="0"/>
                </a:moveTo>
                <a:lnTo>
                  <a:pt x="0" y="7506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4" name="object 204"/>
          <p:cNvSpPr/>
          <p:nvPr/>
        </p:nvSpPr>
        <p:spPr>
          <a:xfrm>
            <a:off x="6206235" y="6652567"/>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5" name="object 205"/>
          <p:cNvSpPr/>
          <p:nvPr/>
        </p:nvSpPr>
        <p:spPr>
          <a:xfrm>
            <a:off x="6206235" y="6587365"/>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6" name="object 206"/>
          <p:cNvSpPr/>
          <p:nvPr/>
        </p:nvSpPr>
        <p:spPr>
          <a:xfrm>
            <a:off x="6206235" y="6522164"/>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7" name="object 207"/>
          <p:cNvSpPr/>
          <p:nvPr/>
        </p:nvSpPr>
        <p:spPr>
          <a:xfrm>
            <a:off x="6206235" y="6456961"/>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8" name="object 208"/>
          <p:cNvSpPr/>
          <p:nvPr/>
        </p:nvSpPr>
        <p:spPr>
          <a:xfrm>
            <a:off x="6206235" y="6391760"/>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9" name="object 209"/>
          <p:cNvSpPr/>
          <p:nvPr/>
        </p:nvSpPr>
        <p:spPr>
          <a:xfrm>
            <a:off x="6206235" y="6326558"/>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0" name="object 210"/>
          <p:cNvSpPr/>
          <p:nvPr/>
        </p:nvSpPr>
        <p:spPr>
          <a:xfrm>
            <a:off x="6206235" y="6261356"/>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1" name="object 211"/>
          <p:cNvSpPr/>
          <p:nvPr/>
        </p:nvSpPr>
        <p:spPr>
          <a:xfrm>
            <a:off x="6206235" y="6196243"/>
            <a:ext cx="0" cy="52705"/>
          </a:xfrm>
          <a:custGeom>
            <a:avLst/>
            <a:gdLst/>
            <a:ahLst/>
            <a:cxnLst/>
            <a:rect l="l" t="t" r="r" b="b"/>
            <a:pathLst>
              <a:path h="52704">
                <a:moveTo>
                  <a:pt x="0" y="0"/>
                </a:moveTo>
                <a:lnTo>
                  <a:pt x="0" y="52578"/>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2" name="object 212"/>
          <p:cNvSpPr/>
          <p:nvPr/>
        </p:nvSpPr>
        <p:spPr>
          <a:xfrm>
            <a:off x="6206235" y="6131042"/>
            <a:ext cx="0" cy="52705"/>
          </a:xfrm>
          <a:custGeom>
            <a:avLst/>
            <a:gdLst/>
            <a:ahLst/>
            <a:cxnLst/>
            <a:rect l="l" t="t" r="r" b="b"/>
            <a:pathLst>
              <a:path h="52704">
                <a:moveTo>
                  <a:pt x="0" y="0"/>
                </a:moveTo>
                <a:lnTo>
                  <a:pt x="0" y="52578"/>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3" name="object 213"/>
          <p:cNvSpPr/>
          <p:nvPr/>
        </p:nvSpPr>
        <p:spPr>
          <a:xfrm>
            <a:off x="6206235" y="6065840"/>
            <a:ext cx="0" cy="52705"/>
          </a:xfrm>
          <a:custGeom>
            <a:avLst/>
            <a:gdLst/>
            <a:ahLst/>
            <a:cxnLst/>
            <a:rect l="l" t="t" r="r" b="b"/>
            <a:pathLst>
              <a:path h="52704">
                <a:moveTo>
                  <a:pt x="0" y="0"/>
                </a:moveTo>
                <a:lnTo>
                  <a:pt x="0" y="52578"/>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4" name="object 214"/>
          <p:cNvSpPr/>
          <p:nvPr/>
        </p:nvSpPr>
        <p:spPr>
          <a:xfrm>
            <a:off x="6206235" y="6000638"/>
            <a:ext cx="0" cy="52705"/>
          </a:xfrm>
          <a:custGeom>
            <a:avLst/>
            <a:gdLst/>
            <a:ahLst/>
            <a:cxnLst/>
            <a:rect l="l" t="t" r="r" b="b"/>
            <a:pathLst>
              <a:path h="52704">
                <a:moveTo>
                  <a:pt x="0" y="0"/>
                </a:moveTo>
                <a:lnTo>
                  <a:pt x="0" y="52577"/>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5" name="object 215"/>
          <p:cNvSpPr/>
          <p:nvPr/>
        </p:nvSpPr>
        <p:spPr>
          <a:xfrm>
            <a:off x="6206235" y="5935436"/>
            <a:ext cx="0" cy="52705"/>
          </a:xfrm>
          <a:custGeom>
            <a:avLst/>
            <a:gdLst/>
            <a:ahLst/>
            <a:cxnLst/>
            <a:rect l="l" t="t" r="r" b="b"/>
            <a:pathLst>
              <a:path h="52704">
                <a:moveTo>
                  <a:pt x="0" y="0"/>
                </a:moveTo>
                <a:lnTo>
                  <a:pt x="0" y="52577"/>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6" name="object 216"/>
          <p:cNvSpPr/>
          <p:nvPr/>
        </p:nvSpPr>
        <p:spPr>
          <a:xfrm>
            <a:off x="6206235" y="5870234"/>
            <a:ext cx="0" cy="52705"/>
          </a:xfrm>
          <a:custGeom>
            <a:avLst/>
            <a:gdLst/>
            <a:ahLst/>
            <a:cxnLst/>
            <a:rect l="l" t="t" r="r" b="b"/>
            <a:pathLst>
              <a:path h="52704">
                <a:moveTo>
                  <a:pt x="0" y="0"/>
                </a:moveTo>
                <a:lnTo>
                  <a:pt x="0" y="52577"/>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7" name="object 217"/>
          <p:cNvSpPr/>
          <p:nvPr/>
        </p:nvSpPr>
        <p:spPr>
          <a:xfrm>
            <a:off x="6206235" y="5805033"/>
            <a:ext cx="0" cy="52705"/>
          </a:xfrm>
          <a:custGeom>
            <a:avLst/>
            <a:gdLst/>
            <a:ahLst/>
            <a:cxnLst/>
            <a:rect l="l" t="t" r="r" b="b"/>
            <a:pathLst>
              <a:path h="52704">
                <a:moveTo>
                  <a:pt x="0" y="0"/>
                </a:moveTo>
                <a:lnTo>
                  <a:pt x="0" y="52578"/>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8" name="object 218"/>
          <p:cNvSpPr/>
          <p:nvPr/>
        </p:nvSpPr>
        <p:spPr>
          <a:xfrm>
            <a:off x="6206235" y="5739831"/>
            <a:ext cx="0" cy="52705"/>
          </a:xfrm>
          <a:custGeom>
            <a:avLst/>
            <a:gdLst/>
            <a:ahLst/>
            <a:cxnLst/>
            <a:rect l="l" t="t" r="r" b="b"/>
            <a:pathLst>
              <a:path h="52704">
                <a:moveTo>
                  <a:pt x="0" y="0"/>
                </a:moveTo>
                <a:lnTo>
                  <a:pt x="0" y="52578"/>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19" name="object 219"/>
          <p:cNvSpPr/>
          <p:nvPr/>
        </p:nvSpPr>
        <p:spPr>
          <a:xfrm>
            <a:off x="6206235" y="5674629"/>
            <a:ext cx="0" cy="52705"/>
          </a:xfrm>
          <a:custGeom>
            <a:avLst/>
            <a:gdLst/>
            <a:ahLst/>
            <a:cxnLst/>
            <a:rect l="l" t="t" r="r" b="b"/>
            <a:pathLst>
              <a:path h="52704">
                <a:moveTo>
                  <a:pt x="0" y="0"/>
                </a:moveTo>
                <a:lnTo>
                  <a:pt x="0" y="52578"/>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0" name="object 220"/>
          <p:cNvSpPr/>
          <p:nvPr/>
        </p:nvSpPr>
        <p:spPr>
          <a:xfrm>
            <a:off x="6206235" y="5609427"/>
            <a:ext cx="0" cy="52705"/>
          </a:xfrm>
          <a:custGeom>
            <a:avLst/>
            <a:gdLst/>
            <a:ahLst/>
            <a:cxnLst/>
            <a:rect l="l" t="t" r="r" b="b"/>
            <a:pathLst>
              <a:path h="52704">
                <a:moveTo>
                  <a:pt x="0" y="0"/>
                </a:moveTo>
                <a:lnTo>
                  <a:pt x="0" y="52577"/>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1" name="object 221"/>
          <p:cNvSpPr/>
          <p:nvPr/>
        </p:nvSpPr>
        <p:spPr>
          <a:xfrm>
            <a:off x="6206235" y="5544225"/>
            <a:ext cx="0" cy="52705"/>
          </a:xfrm>
          <a:custGeom>
            <a:avLst/>
            <a:gdLst/>
            <a:ahLst/>
            <a:cxnLst/>
            <a:rect l="l" t="t" r="r" b="b"/>
            <a:pathLst>
              <a:path h="52704">
                <a:moveTo>
                  <a:pt x="0" y="0"/>
                </a:moveTo>
                <a:lnTo>
                  <a:pt x="0" y="52578"/>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2" name="object 222"/>
          <p:cNvSpPr/>
          <p:nvPr/>
        </p:nvSpPr>
        <p:spPr>
          <a:xfrm>
            <a:off x="6206235" y="5479023"/>
            <a:ext cx="0" cy="52705"/>
          </a:xfrm>
          <a:custGeom>
            <a:avLst/>
            <a:gdLst/>
            <a:ahLst/>
            <a:cxnLst/>
            <a:rect l="l" t="t" r="r" b="b"/>
            <a:pathLst>
              <a:path h="52704">
                <a:moveTo>
                  <a:pt x="0" y="0"/>
                </a:moveTo>
                <a:lnTo>
                  <a:pt x="0" y="52578"/>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3" name="object 223"/>
          <p:cNvSpPr/>
          <p:nvPr/>
        </p:nvSpPr>
        <p:spPr>
          <a:xfrm>
            <a:off x="6206235" y="5413822"/>
            <a:ext cx="0" cy="52705"/>
          </a:xfrm>
          <a:custGeom>
            <a:avLst/>
            <a:gdLst/>
            <a:ahLst/>
            <a:cxnLst/>
            <a:rect l="l" t="t" r="r" b="b"/>
            <a:pathLst>
              <a:path h="52704">
                <a:moveTo>
                  <a:pt x="0" y="0"/>
                </a:moveTo>
                <a:lnTo>
                  <a:pt x="0" y="52577"/>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4" name="object 224"/>
          <p:cNvSpPr/>
          <p:nvPr/>
        </p:nvSpPr>
        <p:spPr>
          <a:xfrm>
            <a:off x="6206235" y="5348620"/>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5" name="object 225"/>
          <p:cNvSpPr/>
          <p:nvPr/>
        </p:nvSpPr>
        <p:spPr>
          <a:xfrm>
            <a:off x="6206235" y="5283418"/>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6" name="object 226"/>
          <p:cNvSpPr/>
          <p:nvPr/>
        </p:nvSpPr>
        <p:spPr>
          <a:xfrm>
            <a:off x="6206235" y="5218217"/>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7" name="object 227"/>
          <p:cNvSpPr/>
          <p:nvPr/>
        </p:nvSpPr>
        <p:spPr>
          <a:xfrm>
            <a:off x="6206235" y="5153015"/>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8" name="object 228"/>
          <p:cNvSpPr/>
          <p:nvPr/>
        </p:nvSpPr>
        <p:spPr>
          <a:xfrm>
            <a:off x="6206235" y="5087813"/>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29" name="object 229"/>
          <p:cNvSpPr/>
          <p:nvPr/>
        </p:nvSpPr>
        <p:spPr>
          <a:xfrm>
            <a:off x="6206235" y="5022611"/>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0" name="object 230"/>
          <p:cNvSpPr/>
          <p:nvPr/>
        </p:nvSpPr>
        <p:spPr>
          <a:xfrm>
            <a:off x="6206235" y="4957409"/>
            <a:ext cx="0" cy="52705"/>
          </a:xfrm>
          <a:custGeom>
            <a:avLst/>
            <a:gdLst/>
            <a:ahLst/>
            <a:cxnLst/>
            <a:rect l="l" t="t" r="r" b="b"/>
            <a:pathLst>
              <a:path h="52704">
                <a:moveTo>
                  <a:pt x="0" y="0"/>
                </a:moveTo>
                <a:lnTo>
                  <a:pt x="0" y="52666"/>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1" name="object 231"/>
          <p:cNvSpPr/>
          <p:nvPr/>
        </p:nvSpPr>
        <p:spPr>
          <a:xfrm>
            <a:off x="6206235" y="4886162"/>
            <a:ext cx="0" cy="59055"/>
          </a:xfrm>
          <a:custGeom>
            <a:avLst/>
            <a:gdLst/>
            <a:ahLst/>
            <a:cxnLst/>
            <a:rect l="l" t="t" r="r" b="b"/>
            <a:pathLst>
              <a:path h="59054">
                <a:moveTo>
                  <a:pt x="0" y="0"/>
                </a:moveTo>
                <a:lnTo>
                  <a:pt x="0" y="58699"/>
                </a:lnTo>
              </a:path>
            </a:pathLst>
          </a:custGeom>
          <a:ln w="12522">
            <a:solidFill>
              <a:srgbClr val="BCBEC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2" name="object 232"/>
          <p:cNvSpPr/>
          <p:nvPr/>
        </p:nvSpPr>
        <p:spPr>
          <a:xfrm>
            <a:off x="5472379" y="4713011"/>
            <a:ext cx="130810" cy="135255"/>
          </a:xfrm>
          <a:custGeom>
            <a:avLst/>
            <a:gdLst/>
            <a:ahLst/>
            <a:cxnLst/>
            <a:rect l="l" t="t" r="r" b="b"/>
            <a:pathLst>
              <a:path w="130810" h="135254">
                <a:moveTo>
                  <a:pt x="82676" y="111201"/>
                </a:moveTo>
                <a:lnTo>
                  <a:pt x="47891" y="111201"/>
                </a:lnTo>
                <a:lnTo>
                  <a:pt x="53619" y="113055"/>
                </a:lnTo>
                <a:lnTo>
                  <a:pt x="54686" y="114160"/>
                </a:lnTo>
                <a:lnTo>
                  <a:pt x="60566" y="134111"/>
                </a:lnTo>
                <a:lnTo>
                  <a:pt x="61518" y="134823"/>
                </a:lnTo>
                <a:lnTo>
                  <a:pt x="69049" y="134823"/>
                </a:lnTo>
                <a:lnTo>
                  <a:pt x="70002" y="134111"/>
                </a:lnTo>
                <a:lnTo>
                  <a:pt x="75882" y="114160"/>
                </a:lnTo>
                <a:lnTo>
                  <a:pt x="76961" y="113055"/>
                </a:lnTo>
                <a:lnTo>
                  <a:pt x="82676" y="111201"/>
                </a:lnTo>
                <a:close/>
              </a:path>
              <a:path w="130810" h="135254">
                <a:moveTo>
                  <a:pt x="48071" y="91922"/>
                </a:moveTo>
                <a:lnTo>
                  <a:pt x="24117" y="91922"/>
                </a:lnTo>
                <a:lnTo>
                  <a:pt x="25476" y="92608"/>
                </a:lnTo>
                <a:lnTo>
                  <a:pt x="29019" y="97485"/>
                </a:lnTo>
                <a:lnTo>
                  <a:pt x="29235" y="98996"/>
                </a:lnTo>
                <a:lnTo>
                  <a:pt x="22275" y="118592"/>
                </a:lnTo>
                <a:lnTo>
                  <a:pt x="22618" y="119735"/>
                </a:lnTo>
                <a:lnTo>
                  <a:pt x="28714" y="124155"/>
                </a:lnTo>
                <a:lnTo>
                  <a:pt x="29895" y="124142"/>
                </a:lnTo>
                <a:lnTo>
                  <a:pt x="46393" y="111455"/>
                </a:lnTo>
                <a:lnTo>
                  <a:pt x="47891" y="111201"/>
                </a:lnTo>
                <a:lnTo>
                  <a:pt x="105675" y="111201"/>
                </a:lnTo>
                <a:lnTo>
                  <a:pt x="101333" y="98996"/>
                </a:lnTo>
                <a:lnTo>
                  <a:pt x="101543" y="97523"/>
                </a:lnTo>
                <a:lnTo>
                  <a:pt x="66916" y="97523"/>
                </a:lnTo>
                <a:lnTo>
                  <a:pt x="60921" y="96646"/>
                </a:lnTo>
                <a:lnTo>
                  <a:pt x="54419" y="95554"/>
                </a:lnTo>
                <a:lnTo>
                  <a:pt x="48894" y="92735"/>
                </a:lnTo>
                <a:lnTo>
                  <a:pt x="48071" y="91922"/>
                </a:lnTo>
                <a:close/>
              </a:path>
              <a:path w="130810" h="135254">
                <a:moveTo>
                  <a:pt x="105675" y="111201"/>
                </a:moveTo>
                <a:lnTo>
                  <a:pt x="82676" y="111201"/>
                </a:lnTo>
                <a:lnTo>
                  <a:pt x="84188" y="111455"/>
                </a:lnTo>
                <a:lnTo>
                  <a:pt x="100672" y="124142"/>
                </a:lnTo>
                <a:lnTo>
                  <a:pt x="101884" y="124142"/>
                </a:lnTo>
                <a:lnTo>
                  <a:pt x="107949" y="119735"/>
                </a:lnTo>
                <a:lnTo>
                  <a:pt x="108305" y="118592"/>
                </a:lnTo>
                <a:lnTo>
                  <a:pt x="105675" y="111201"/>
                </a:lnTo>
                <a:close/>
              </a:path>
              <a:path w="130810" h="135254">
                <a:moveTo>
                  <a:pt x="101540" y="37287"/>
                </a:moveTo>
                <a:lnTo>
                  <a:pt x="63652" y="37287"/>
                </a:lnTo>
                <a:lnTo>
                  <a:pt x="70154" y="38265"/>
                </a:lnTo>
                <a:lnTo>
                  <a:pt x="76149" y="39281"/>
                </a:lnTo>
                <a:lnTo>
                  <a:pt x="81673" y="42075"/>
                </a:lnTo>
                <a:lnTo>
                  <a:pt x="85991" y="46329"/>
                </a:lnTo>
                <a:lnTo>
                  <a:pt x="86359" y="46723"/>
                </a:lnTo>
                <a:lnTo>
                  <a:pt x="90614" y="51028"/>
                </a:lnTo>
                <a:lnTo>
                  <a:pt x="93421" y="56553"/>
                </a:lnTo>
                <a:lnTo>
                  <a:pt x="94514" y="63042"/>
                </a:lnTo>
                <a:lnTo>
                  <a:pt x="95402" y="69037"/>
                </a:lnTo>
                <a:lnTo>
                  <a:pt x="94437" y="75171"/>
                </a:lnTo>
                <a:lnTo>
                  <a:pt x="66916" y="97523"/>
                </a:lnTo>
                <a:lnTo>
                  <a:pt x="101543" y="97523"/>
                </a:lnTo>
                <a:lnTo>
                  <a:pt x="105092" y="92608"/>
                </a:lnTo>
                <a:lnTo>
                  <a:pt x="106464" y="91922"/>
                </a:lnTo>
                <a:lnTo>
                  <a:pt x="128088" y="91922"/>
                </a:lnTo>
                <a:lnTo>
                  <a:pt x="128231" y="91820"/>
                </a:lnTo>
                <a:lnTo>
                  <a:pt x="130568" y="84658"/>
                </a:lnTo>
                <a:lnTo>
                  <a:pt x="130174" y="83540"/>
                </a:lnTo>
                <a:lnTo>
                  <a:pt x="113010" y="71780"/>
                </a:lnTo>
                <a:lnTo>
                  <a:pt x="112293" y="70421"/>
                </a:lnTo>
                <a:lnTo>
                  <a:pt x="112293" y="64401"/>
                </a:lnTo>
                <a:lnTo>
                  <a:pt x="113017" y="63042"/>
                </a:lnTo>
                <a:lnTo>
                  <a:pt x="130174" y="51282"/>
                </a:lnTo>
                <a:lnTo>
                  <a:pt x="130568" y="50164"/>
                </a:lnTo>
                <a:lnTo>
                  <a:pt x="128231" y="43002"/>
                </a:lnTo>
                <a:lnTo>
                  <a:pt x="128073" y="42887"/>
                </a:lnTo>
                <a:lnTo>
                  <a:pt x="106464" y="42887"/>
                </a:lnTo>
                <a:lnTo>
                  <a:pt x="105092" y="42214"/>
                </a:lnTo>
                <a:lnTo>
                  <a:pt x="101549" y="37350"/>
                </a:lnTo>
                <a:close/>
              </a:path>
              <a:path w="130810" h="135254">
                <a:moveTo>
                  <a:pt x="3301" y="42303"/>
                </a:moveTo>
                <a:lnTo>
                  <a:pt x="2324" y="43002"/>
                </a:lnTo>
                <a:lnTo>
                  <a:pt x="0" y="50164"/>
                </a:lnTo>
                <a:lnTo>
                  <a:pt x="393" y="51282"/>
                </a:lnTo>
                <a:lnTo>
                  <a:pt x="17551" y="63042"/>
                </a:lnTo>
                <a:lnTo>
                  <a:pt x="18275" y="64401"/>
                </a:lnTo>
                <a:lnTo>
                  <a:pt x="18275" y="70421"/>
                </a:lnTo>
                <a:lnTo>
                  <a:pt x="17551" y="71793"/>
                </a:lnTo>
                <a:lnTo>
                  <a:pt x="16357" y="72593"/>
                </a:lnTo>
                <a:lnTo>
                  <a:pt x="393" y="83540"/>
                </a:lnTo>
                <a:lnTo>
                  <a:pt x="0" y="84658"/>
                </a:lnTo>
                <a:lnTo>
                  <a:pt x="2324" y="91820"/>
                </a:lnTo>
                <a:lnTo>
                  <a:pt x="3301" y="92506"/>
                </a:lnTo>
                <a:lnTo>
                  <a:pt x="24117" y="91922"/>
                </a:lnTo>
                <a:lnTo>
                  <a:pt x="48071" y="91922"/>
                </a:lnTo>
                <a:lnTo>
                  <a:pt x="35166" y="65773"/>
                </a:lnTo>
                <a:lnTo>
                  <a:pt x="36131" y="59664"/>
                </a:lnTo>
                <a:lnTo>
                  <a:pt x="38836" y="54228"/>
                </a:lnTo>
                <a:lnTo>
                  <a:pt x="41871" y="48386"/>
                </a:lnTo>
                <a:lnTo>
                  <a:pt x="46253" y="44005"/>
                </a:lnTo>
                <a:lnTo>
                  <a:pt x="48400" y="42887"/>
                </a:lnTo>
                <a:lnTo>
                  <a:pt x="24117" y="42887"/>
                </a:lnTo>
                <a:lnTo>
                  <a:pt x="3301" y="42303"/>
                </a:lnTo>
                <a:close/>
              </a:path>
              <a:path w="130810" h="135254">
                <a:moveTo>
                  <a:pt x="128088" y="91922"/>
                </a:moveTo>
                <a:lnTo>
                  <a:pt x="106464" y="91922"/>
                </a:lnTo>
                <a:lnTo>
                  <a:pt x="127266" y="92506"/>
                </a:lnTo>
                <a:lnTo>
                  <a:pt x="128088" y="91922"/>
                </a:lnTo>
                <a:close/>
              </a:path>
              <a:path w="130810" h="135254">
                <a:moveTo>
                  <a:pt x="28714" y="10655"/>
                </a:moveTo>
                <a:lnTo>
                  <a:pt x="22618" y="15087"/>
                </a:lnTo>
                <a:lnTo>
                  <a:pt x="22275" y="16217"/>
                </a:lnTo>
                <a:lnTo>
                  <a:pt x="29235" y="35826"/>
                </a:lnTo>
                <a:lnTo>
                  <a:pt x="29019" y="37350"/>
                </a:lnTo>
                <a:lnTo>
                  <a:pt x="25476" y="42214"/>
                </a:lnTo>
                <a:lnTo>
                  <a:pt x="24117" y="42887"/>
                </a:lnTo>
                <a:lnTo>
                  <a:pt x="48400" y="42887"/>
                </a:lnTo>
                <a:lnTo>
                  <a:pt x="52108" y="40957"/>
                </a:lnTo>
                <a:lnTo>
                  <a:pt x="57530" y="38265"/>
                </a:lnTo>
                <a:lnTo>
                  <a:pt x="63652" y="37287"/>
                </a:lnTo>
                <a:lnTo>
                  <a:pt x="101540" y="37287"/>
                </a:lnTo>
                <a:lnTo>
                  <a:pt x="101333" y="35826"/>
                </a:lnTo>
                <a:lnTo>
                  <a:pt x="105668" y="23634"/>
                </a:lnTo>
                <a:lnTo>
                  <a:pt x="47891" y="23634"/>
                </a:lnTo>
                <a:lnTo>
                  <a:pt x="46393" y="23367"/>
                </a:lnTo>
                <a:lnTo>
                  <a:pt x="30746" y="11341"/>
                </a:lnTo>
                <a:lnTo>
                  <a:pt x="29895" y="10667"/>
                </a:lnTo>
                <a:lnTo>
                  <a:pt x="28714" y="10655"/>
                </a:lnTo>
                <a:close/>
              </a:path>
              <a:path w="130810" h="135254">
                <a:moveTo>
                  <a:pt x="127266" y="42303"/>
                </a:moveTo>
                <a:lnTo>
                  <a:pt x="106464" y="42887"/>
                </a:lnTo>
                <a:lnTo>
                  <a:pt x="128073" y="42887"/>
                </a:lnTo>
                <a:lnTo>
                  <a:pt x="127266" y="42303"/>
                </a:lnTo>
                <a:close/>
              </a:path>
              <a:path w="130810" h="135254">
                <a:moveTo>
                  <a:pt x="69049" y="0"/>
                </a:moveTo>
                <a:lnTo>
                  <a:pt x="61518" y="0"/>
                </a:lnTo>
                <a:lnTo>
                  <a:pt x="60566" y="711"/>
                </a:lnTo>
                <a:lnTo>
                  <a:pt x="54686" y="20662"/>
                </a:lnTo>
                <a:lnTo>
                  <a:pt x="53619" y="21755"/>
                </a:lnTo>
                <a:lnTo>
                  <a:pt x="47891" y="23634"/>
                </a:lnTo>
                <a:lnTo>
                  <a:pt x="82676" y="23634"/>
                </a:lnTo>
                <a:lnTo>
                  <a:pt x="76961" y="21755"/>
                </a:lnTo>
                <a:lnTo>
                  <a:pt x="75882" y="20662"/>
                </a:lnTo>
                <a:lnTo>
                  <a:pt x="70002" y="711"/>
                </a:lnTo>
                <a:lnTo>
                  <a:pt x="69049" y="0"/>
                </a:lnTo>
                <a:close/>
              </a:path>
              <a:path w="130810" h="135254">
                <a:moveTo>
                  <a:pt x="101866" y="10655"/>
                </a:moveTo>
                <a:lnTo>
                  <a:pt x="100672" y="10667"/>
                </a:lnTo>
                <a:lnTo>
                  <a:pt x="99821" y="11341"/>
                </a:lnTo>
                <a:lnTo>
                  <a:pt x="84188" y="23367"/>
                </a:lnTo>
                <a:lnTo>
                  <a:pt x="82676" y="23634"/>
                </a:lnTo>
                <a:lnTo>
                  <a:pt x="105668" y="23634"/>
                </a:lnTo>
                <a:lnTo>
                  <a:pt x="108305" y="16217"/>
                </a:lnTo>
                <a:lnTo>
                  <a:pt x="107949" y="15087"/>
                </a:lnTo>
                <a:lnTo>
                  <a:pt x="101866" y="10655"/>
                </a:lnTo>
                <a:close/>
              </a:path>
            </a:pathLst>
          </a:custGeom>
          <a:solidFill>
            <a:srgbClr val="BAD532"/>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3" name="object 233"/>
          <p:cNvSpPr/>
          <p:nvPr/>
        </p:nvSpPr>
        <p:spPr>
          <a:xfrm>
            <a:off x="5517883" y="4747872"/>
            <a:ext cx="5715" cy="10795"/>
          </a:xfrm>
          <a:custGeom>
            <a:avLst/>
            <a:gdLst/>
            <a:ahLst/>
            <a:cxnLst/>
            <a:rect l="l" t="t" r="r" b="b"/>
            <a:pathLst>
              <a:path w="5714" h="10795">
                <a:moveTo>
                  <a:pt x="1816" y="0"/>
                </a:moveTo>
                <a:lnTo>
                  <a:pt x="1092" y="215"/>
                </a:lnTo>
                <a:lnTo>
                  <a:pt x="381" y="457"/>
                </a:lnTo>
                <a:lnTo>
                  <a:pt x="0" y="1193"/>
                </a:lnTo>
                <a:lnTo>
                  <a:pt x="2794" y="10032"/>
                </a:lnTo>
                <a:lnTo>
                  <a:pt x="3556" y="10426"/>
                </a:lnTo>
                <a:lnTo>
                  <a:pt x="4991" y="9982"/>
                </a:lnTo>
                <a:lnTo>
                  <a:pt x="5384" y="9207"/>
                </a:lnTo>
                <a:lnTo>
                  <a:pt x="5143" y="8508"/>
                </a:lnTo>
                <a:lnTo>
                  <a:pt x="2578" y="380"/>
                </a:lnTo>
                <a:lnTo>
                  <a:pt x="1816"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4" name="object 234"/>
          <p:cNvSpPr/>
          <p:nvPr/>
        </p:nvSpPr>
        <p:spPr>
          <a:xfrm>
            <a:off x="5721375" y="4449244"/>
            <a:ext cx="21590" cy="21590"/>
          </a:xfrm>
          <a:custGeom>
            <a:avLst/>
            <a:gdLst/>
            <a:ahLst/>
            <a:cxnLst/>
            <a:rect l="l" t="t" r="r" b="b"/>
            <a:pathLst>
              <a:path w="21589" h="21589">
                <a:moveTo>
                  <a:pt x="10401" y="0"/>
                </a:moveTo>
                <a:lnTo>
                  <a:pt x="0" y="9283"/>
                </a:lnTo>
                <a:lnTo>
                  <a:pt x="10604" y="21221"/>
                </a:lnTo>
                <a:lnTo>
                  <a:pt x="21031" y="11937"/>
                </a:lnTo>
                <a:lnTo>
                  <a:pt x="10401"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5" name="object 235"/>
          <p:cNvSpPr/>
          <p:nvPr/>
        </p:nvSpPr>
        <p:spPr>
          <a:xfrm>
            <a:off x="5725248" y="4447301"/>
            <a:ext cx="20955" cy="20955"/>
          </a:xfrm>
          <a:custGeom>
            <a:avLst/>
            <a:gdLst/>
            <a:ahLst/>
            <a:cxnLst/>
            <a:rect l="l" t="t" r="r" b="b"/>
            <a:pathLst>
              <a:path w="20954" h="20954">
                <a:moveTo>
                  <a:pt x="10426" y="0"/>
                </a:moveTo>
                <a:lnTo>
                  <a:pt x="0" y="9296"/>
                </a:lnTo>
                <a:lnTo>
                  <a:pt x="9931" y="20370"/>
                </a:lnTo>
                <a:lnTo>
                  <a:pt x="20370" y="11087"/>
                </a:lnTo>
                <a:lnTo>
                  <a:pt x="10426"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6" name="object 236"/>
          <p:cNvSpPr/>
          <p:nvPr/>
        </p:nvSpPr>
        <p:spPr>
          <a:xfrm>
            <a:off x="5716244" y="4456254"/>
            <a:ext cx="10795" cy="10160"/>
          </a:xfrm>
          <a:custGeom>
            <a:avLst/>
            <a:gdLst/>
            <a:ahLst/>
            <a:cxnLst/>
            <a:rect l="l" t="t" r="r" b="b"/>
            <a:pathLst>
              <a:path w="10795" h="10160">
                <a:moveTo>
                  <a:pt x="6349" y="0"/>
                </a:moveTo>
                <a:lnTo>
                  <a:pt x="3416" y="3721"/>
                </a:lnTo>
                <a:lnTo>
                  <a:pt x="88" y="6642"/>
                </a:lnTo>
                <a:lnTo>
                  <a:pt x="0" y="8102"/>
                </a:lnTo>
                <a:lnTo>
                  <a:pt x="863" y="9042"/>
                </a:lnTo>
                <a:lnTo>
                  <a:pt x="1689" y="9982"/>
                </a:lnTo>
                <a:lnTo>
                  <a:pt x="3136" y="10071"/>
                </a:lnTo>
                <a:lnTo>
                  <a:pt x="4076" y="9220"/>
                </a:lnTo>
                <a:lnTo>
                  <a:pt x="6527" y="7073"/>
                </a:lnTo>
                <a:lnTo>
                  <a:pt x="10528" y="4673"/>
                </a:lnTo>
                <a:lnTo>
                  <a:pt x="8407" y="2324"/>
                </a:lnTo>
                <a:lnTo>
                  <a:pt x="6349"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7" name="object 237"/>
          <p:cNvSpPr/>
          <p:nvPr/>
        </p:nvSpPr>
        <p:spPr>
          <a:xfrm>
            <a:off x="5711520" y="4460191"/>
            <a:ext cx="10795" cy="10160"/>
          </a:xfrm>
          <a:custGeom>
            <a:avLst/>
            <a:gdLst/>
            <a:ahLst/>
            <a:cxnLst/>
            <a:rect l="l" t="t" r="r" b="b"/>
            <a:pathLst>
              <a:path w="10795" h="10160">
                <a:moveTo>
                  <a:pt x="6324" y="0"/>
                </a:moveTo>
                <a:lnTo>
                  <a:pt x="3403" y="3708"/>
                </a:lnTo>
                <a:lnTo>
                  <a:pt x="76" y="6642"/>
                </a:lnTo>
                <a:lnTo>
                  <a:pt x="0" y="8102"/>
                </a:lnTo>
                <a:lnTo>
                  <a:pt x="1676" y="9982"/>
                </a:lnTo>
                <a:lnTo>
                  <a:pt x="3124" y="10083"/>
                </a:lnTo>
                <a:lnTo>
                  <a:pt x="4063" y="9207"/>
                </a:lnTo>
                <a:lnTo>
                  <a:pt x="6502" y="7086"/>
                </a:lnTo>
                <a:lnTo>
                  <a:pt x="10490" y="4686"/>
                </a:lnTo>
                <a:lnTo>
                  <a:pt x="6324"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8" name="object 238"/>
          <p:cNvSpPr/>
          <p:nvPr/>
        </p:nvSpPr>
        <p:spPr>
          <a:xfrm>
            <a:off x="5718111" y="4460484"/>
            <a:ext cx="9525" cy="10160"/>
          </a:xfrm>
          <a:custGeom>
            <a:avLst/>
            <a:gdLst/>
            <a:ahLst/>
            <a:cxnLst/>
            <a:rect l="l" t="t" r="r" b="b"/>
            <a:pathLst>
              <a:path w="9525" h="10160">
                <a:moveTo>
                  <a:pt x="6324" y="0"/>
                </a:moveTo>
                <a:lnTo>
                  <a:pt x="3441" y="3695"/>
                </a:lnTo>
                <a:lnTo>
                  <a:pt x="1028" y="5816"/>
                </a:lnTo>
                <a:lnTo>
                  <a:pt x="88" y="6667"/>
                </a:lnTo>
                <a:lnTo>
                  <a:pt x="0" y="8102"/>
                </a:lnTo>
                <a:lnTo>
                  <a:pt x="1689" y="10020"/>
                </a:lnTo>
                <a:lnTo>
                  <a:pt x="3111" y="10083"/>
                </a:lnTo>
                <a:lnTo>
                  <a:pt x="4089" y="9245"/>
                </a:lnTo>
                <a:lnTo>
                  <a:pt x="9143" y="4749"/>
                </a:lnTo>
                <a:lnTo>
                  <a:pt x="9270" y="3289"/>
                </a:lnTo>
                <a:lnTo>
                  <a:pt x="8407" y="2349"/>
                </a:lnTo>
                <a:lnTo>
                  <a:pt x="6324"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9" name="object 239"/>
          <p:cNvSpPr/>
          <p:nvPr/>
        </p:nvSpPr>
        <p:spPr>
          <a:xfrm>
            <a:off x="5713869" y="4464370"/>
            <a:ext cx="9525" cy="10160"/>
          </a:xfrm>
          <a:custGeom>
            <a:avLst/>
            <a:gdLst/>
            <a:ahLst/>
            <a:cxnLst/>
            <a:rect l="l" t="t" r="r" b="b"/>
            <a:pathLst>
              <a:path w="9525" h="10160">
                <a:moveTo>
                  <a:pt x="6324" y="0"/>
                </a:moveTo>
                <a:lnTo>
                  <a:pt x="3441" y="3695"/>
                </a:lnTo>
                <a:lnTo>
                  <a:pt x="88" y="6667"/>
                </a:lnTo>
                <a:lnTo>
                  <a:pt x="0" y="8102"/>
                </a:lnTo>
                <a:lnTo>
                  <a:pt x="1701" y="10007"/>
                </a:lnTo>
                <a:lnTo>
                  <a:pt x="3124" y="10083"/>
                </a:lnTo>
                <a:lnTo>
                  <a:pt x="8229" y="5587"/>
                </a:lnTo>
                <a:lnTo>
                  <a:pt x="9156" y="4749"/>
                </a:lnTo>
                <a:lnTo>
                  <a:pt x="9271" y="3289"/>
                </a:lnTo>
                <a:lnTo>
                  <a:pt x="8407" y="2349"/>
                </a:lnTo>
                <a:lnTo>
                  <a:pt x="6324"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0" name="object 240"/>
          <p:cNvSpPr/>
          <p:nvPr/>
        </p:nvSpPr>
        <p:spPr>
          <a:xfrm>
            <a:off x="5721006" y="4463189"/>
            <a:ext cx="10795" cy="10160"/>
          </a:xfrm>
          <a:custGeom>
            <a:avLst/>
            <a:gdLst/>
            <a:ahLst/>
            <a:cxnLst/>
            <a:rect l="l" t="t" r="r" b="b"/>
            <a:pathLst>
              <a:path w="10795" h="10160">
                <a:moveTo>
                  <a:pt x="6299" y="0"/>
                </a:moveTo>
                <a:lnTo>
                  <a:pt x="3454" y="3657"/>
                </a:lnTo>
                <a:lnTo>
                  <a:pt x="88" y="6642"/>
                </a:lnTo>
                <a:lnTo>
                  <a:pt x="0" y="8115"/>
                </a:lnTo>
                <a:lnTo>
                  <a:pt x="850" y="9042"/>
                </a:lnTo>
                <a:lnTo>
                  <a:pt x="1689" y="9994"/>
                </a:lnTo>
                <a:lnTo>
                  <a:pt x="3136" y="10071"/>
                </a:lnTo>
                <a:lnTo>
                  <a:pt x="6515" y="7073"/>
                </a:lnTo>
                <a:lnTo>
                  <a:pt x="10502" y="4711"/>
                </a:lnTo>
                <a:lnTo>
                  <a:pt x="8420" y="2324"/>
                </a:lnTo>
                <a:lnTo>
                  <a:pt x="6299"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1" name="object 241"/>
          <p:cNvSpPr/>
          <p:nvPr/>
        </p:nvSpPr>
        <p:spPr>
          <a:xfrm>
            <a:off x="5717552" y="4467634"/>
            <a:ext cx="9525" cy="8890"/>
          </a:xfrm>
          <a:custGeom>
            <a:avLst/>
            <a:gdLst/>
            <a:ahLst/>
            <a:cxnLst/>
            <a:rect l="l" t="t" r="r" b="b"/>
            <a:pathLst>
              <a:path w="9525" h="8889">
                <a:moveTo>
                  <a:pt x="6134" y="0"/>
                </a:moveTo>
                <a:lnTo>
                  <a:pt x="5194" y="876"/>
                </a:lnTo>
                <a:lnTo>
                  <a:pt x="1041" y="4521"/>
                </a:lnTo>
                <a:lnTo>
                  <a:pt x="114" y="5359"/>
                </a:lnTo>
                <a:lnTo>
                  <a:pt x="0" y="6832"/>
                </a:lnTo>
                <a:lnTo>
                  <a:pt x="1701" y="8712"/>
                </a:lnTo>
                <a:lnTo>
                  <a:pt x="3149" y="8788"/>
                </a:lnTo>
                <a:lnTo>
                  <a:pt x="4076" y="7950"/>
                </a:lnTo>
                <a:lnTo>
                  <a:pt x="9194" y="3441"/>
                </a:lnTo>
                <a:lnTo>
                  <a:pt x="9271" y="1993"/>
                </a:lnTo>
                <a:lnTo>
                  <a:pt x="7569" y="101"/>
                </a:lnTo>
                <a:lnTo>
                  <a:pt x="6134"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2" name="object 242"/>
          <p:cNvSpPr/>
          <p:nvPr/>
        </p:nvSpPr>
        <p:spPr>
          <a:xfrm>
            <a:off x="5724181" y="4464548"/>
            <a:ext cx="10795" cy="10160"/>
          </a:xfrm>
          <a:custGeom>
            <a:avLst/>
            <a:gdLst/>
            <a:ahLst/>
            <a:cxnLst/>
            <a:rect l="l" t="t" r="r" b="b"/>
            <a:pathLst>
              <a:path w="10795" h="10160">
                <a:moveTo>
                  <a:pt x="6337" y="0"/>
                </a:moveTo>
                <a:lnTo>
                  <a:pt x="3403" y="3721"/>
                </a:lnTo>
                <a:lnTo>
                  <a:pt x="1028" y="5816"/>
                </a:lnTo>
                <a:lnTo>
                  <a:pt x="101" y="6667"/>
                </a:lnTo>
                <a:lnTo>
                  <a:pt x="0" y="8102"/>
                </a:lnTo>
                <a:lnTo>
                  <a:pt x="1676" y="9994"/>
                </a:lnTo>
                <a:lnTo>
                  <a:pt x="3149" y="10071"/>
                </a:lnTo>
                <a:lnTo>
                  <a:pt x="6489" y="7099"/>
                </a:lnTo>
                <a:lnTo>
                  <a:pt x="10528" y="4673"/>
                </a:lnTo>
                <a:lnTo>
                  <a:pt x="8394" y="2324"/>
                </a:lnTo>
                <a:lnTo>
                  <a:pt x="6337"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3" name="object 243"/>
          <p:cNvSpPr/>
          <p:nvPr/>
        </p:nvSpPr>
        <p:spPr>
          <a:xfrm>
            <a:off x="5721426" y="4468421"/>
            <a:ext cx="9525" cy="8890"/>
          </a:xfrm>
          <a:custGeom>
            <a:avLst/>
            <a:gdLst/>
            <a:ahLst/>
            <a:cxnLst/>
            <a:rect l="l" t="t" r="r" b="b"/>
            <a:pathLst>
              <a:path w="9525" h="8889">
                <a:moveTo>
                  <a:pt x="6108" y="0"/>
                </a:moveTo>
                <a:lnTo>
                  <a:pt x="5181" y="838"/>
                </a:lnTo>
                <a:lnTo>
                  <a:pt x="1028" y="4495"/>
                </a:lnTo>
                <a:lnTo>
                  <a:pt x="114" y="5334"/>
                </a:lnTo>
                <a:lnTo>
                  <a:pt x="0" y="6781"/>
                </a:lnTo>
                <a:lnTo>
                  <a:pt x="1689" y="8661"/>
                </a:lnTo>
                <a:lnTo>
                  <a:pt x="3149" y="8750"/>
                </a:lnTo>
                <a:lnTo>
                  <a:pt x="9182" y="3390"/>
                </a:lnTo>
                <a:lnTo>
                  <a:pt x="9271" y="1955"/>
                </a:lnTo>
                <a:lnTo>
                  <a:pt x="7581" y="63"/>
                </a:lnTo>
                <a:lnTo>
                  <a:pt x="6108"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4" name="object 244"/>
          <p:cNvSpPr/>
          <p:nvPr/>
        </p:nvSpPr>
        <p:spPr>
          <a:xfrm>
            <a:off x="5720867" y="4445078"/>
            <a:ext cx="15875" cy="15875"/>
          </a:xfrm>
          <a:custGeom>
            <a:avLst/>
            <a:gdLst/>
            <a:ahLst/>
            <a:cxnLst/>
            <a:rect l="l" t="t" r="r" b="b"/>
            <a:pathLst>
              <a:path w="15875" h="15875">
                <a:moveTo>
                  <a:pt x="7238" y="0"/>
                </a:moveTo>
                <a:lnTo>
                  <a:pt x="0" y="6362"/>
                </a:lnTo>
                <a:lnTo>
                  <a:pt x="8242" y="15608"/>
                </a:lnTo>
                <a:lnTo>
                  <a:pt x="15443" y="9194"/>
                </a:lnTo>
                <a:lnTo>
                  <a:pt x="11302" y="4597"/>
                </a:lnTo>
                <a:lnTo>
                  <a:pt x="7238"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5" name="object 245"/>
          <p:cNvSpPr/>
          <p:nvPr/>
        </p:nvSpPr>
        <p:spPr>
          <a:xfrm>
            <a:off x="5716549" y="4448596"/>
            <a:ext cx="12065" cy="11430"/>
          </a:xfrm>
          <a:custGeom>
            <a:avLst/>
            <a:gdLst/>
            <a:ahLst/>
            <a:cxnLst/>
            <a:rect l="l" t="t" r="r" b="b"/>
            <a:pathLst>
              <a:path w="12064" h="11429">
                <a:moveTo>
                  <a:pt x="8928" y="0"/>
                </a:moveTo>
                <a:lnTo>
                  <a:pt x="0" y="7302"/>
                </a:lnTo>
                <a:lnTo>
                  <a:pt x="3543" y="11201"/>
                </a:lnTo>
                <a:lnTo>
                  <a:pt x="11810" y="3162"/>
                </a:lnTo>
                <a:lnTo>
                  <a:pt x="10388" y="1549"/>
                </a:lnTo>
                <a:lnTo>
                  <a:pt x="8928"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6" name="object 246"/>
          <p:cNvSpPr/>
          <p:nvPr/>
        </p:nvSpPr>
        <p:spPr>
          <a:xfrm>
            <a:off x="5730722" y="4222143"/>
            <a:ext cx="375920" cy="575310"/>
          </a:xfrm>
          <a:custGeom>
            <a:avLst/>
            <a:gdLst/>
            <a:ahLst/>
            <a:cxnLst/>
            <a:rect l="l" t="t" r="r" b="b"/>
            <a:pathLst>
              <a:path w="375920" h="575310">
                <a:moveTo>
                  <a:pt x="274328" y="142049"/>
                </a:moveTo>
                <a:lnTo>
                  <a:pt x="128460" y="142049"/>
                </a:lnTo>
                <a:lnTo>
                  <a:pt x="96951" y="269113"/>
                </a:lnTo>
                <a:lnTo>
                  <a:pt x="120789" y="272592"/>
                </a:lnTo>
                <a:lnTo>
                  <a:pt x="119347" y="325706"/>
                </a:lnTo>
                <a:lnTo>
                  <a:pt x="120098" y="364744"/>
                </a:lnTo>
                <a:lnTo>
                  <a:pt x="122947" y="398987"/>
                </a:lnTo>
                <a:lnTo>
                  <a:pt x="127797" y="437717"/>
                </a:lnTo>
                <a:lnTo>
                  <a:pt x="134552" y="490214"/>
                </a:lnTo>
                <a:lnTo>
                  <a:pt x="143116" y="565759"/>
                </a:lnTo>
                <a:lnTo>
                  <a:pt x="147650" y="565759"/>
                </a:lnTo>
                <a:lnTo>
                  <a:pt x="147929" y="566445"/>
                </a:lnTo>
                <a:lnTo>
                  <a:pt x="129120" y="571728"/>
                </a:lnTo>
                <a:lnTo>
                  <a:pt x="130048" y="574941"/>
                </a:lnTo>
                <a:lnTo>
                  <a:pt x="167906" y="572401"/>
                </a:lnTo>
                <a:lnTo>
                  <a:pt x="168579" y="562825"/>
                </a:lnTo>
                <a:lnTo>
                  <a:pt x="172999" y="562610"/>
                </a:lnTo>
                <a:lnTo>
                  <a:pt x="180188" y="485954"/>
                </a:lnTo>
                <a:lnTo>
                  <a:pt x="184848" y="433932"/>
                </a:lnTo>
                <a:lnTo>
                  <a:pt x="188537" y="397451"/>
                </a:lnTo>
                <a:lnTo>
                  <a:pt x="192811" y="367423"/>
                </a:lnTo>
                <a:lnTo>
                  <a:pt x="254508" y="367423"/>
                </a:lnTo>
                <a:lnTo>
                  <a:pt x="247143" y="326904"/>
                </a:lnTo>
                <a:lnTo>
                  <a:pt x="236575" y="280606"/>
                </a:lnTo>
                <a:lnTo>
                  <a:pt x="247287" y="280606"/>
                </a:lnTo>
                <a:lnTo>
                  <a:pt x="274328" y="142049"/>
                </a:lnTo>
                <a:close/>
              </a:path>
              <a:path w="375920" h="575310">
                <a:moveTo>
                  <a:pt x="264420" y="562914"/>
                </a:moveTo>
                <a:lnTo>
                  <a:pt x="244513" y="562914"/>
                </a:lnTo>
                <a:lnTo>
                  <a:pt x="226593" y="569861"/>
                </a:lnTo>
                <a:lnTo>
                  <a:pt x="228561" y="573303"/>
                </a:lnTo>
                <a:lnTo>
                  <a:pt x="264579" y="572236"/>
                </a:lnTo>
                <a:lnTo>
                  <a:pt x="264420" y="562914"/>
                </a:lnTo>
                <a:close/>
              </a:path>
              <a:path w="375920" h="575310">
                <a:moveTo>
                  <a:pt x="254508" y="367423"/>
                </a:moveTo>
                <a:lnTo>
                  <a:pt x="192811" y="367423"/>
                </a:lnTo>
                <a:lnTo>
                  <a:pt x="202944" y="403807"/>
                </a:lnTo>
                <a:lnTo>
                  <a:pt x="212550" y="445454"/>
                </a:lnTo>
                <a:lnTo>
                  <a:pt x="223104" y="497238"/>
                </a:lnTo>
                <a:lnTo>
                  <a:pt x="236080" y="564032"/>
                </a:lnTo>
                <a:lnTo>
                  <a:pt x="244513" y="562914"/>
                </a:lnTo>
                <a:lnTo>
                  <a:pt x="264420" y="562914"/>
                </a:lnTo>
                <a:lnTo>
                  <a:pt x="264375" y="560311"/>
                </a:lnTo>
                <a:lnTo>
                  <a:pt x="270306" y="559536"/>
                </a:lnTo>
                <a:lnTo>
                  <a:pt x="266607" y="497238"/>
                </a:lnTo>
                <a:lnTo>
                  <a:pt x="263494" y="449745"/>
                </a:lnTo>
                <a:lnTo>
                  <a:pt x="259732" y="407346"/>
                </a:lnTo>
                <a:lnTo>
                  <a:pt x="254571" y="367775"/>
                </a:lnTo>
                <a:lnTo>
                  <a:pt x="254508" y="367423"/>
                </a:lnTo>
                <a:close/>
              </a:path>
              <a:path w="375920" h="575310">
                <a:moveTo>
                  <a:pt x="247287" y="280606"/>
                </a:moveTo>
                <a:lnTo>
                  <a:pt x="236575" y="280606"/>
                </a:lnTo>
                <a:lnTo>
                  <a:pt x="246888" y="282651"/>
                </a:lnTo>
                <a:lnTo>
                  <a:pt x="247287" y="280606"/>
                </a:lnTo>
                <a:close/>
              </a:path>
              <a:path w="375920" h="575310">
                <a:moveTo>
                  <a:pt x="186611" y="23964"/>
                </a:moveTo>
                <a:lnTo>
                  <a:pt x="177590" y="25977"/>
                </a:lnTo>
                <a:lnTo>
                  <a:pt x="169960" y="29724"/>
                </a:lnTo>
                <a:lnTo>
                  <a:pt x="164515" y="34340"/>
                </a:lnTo>
                <a:lnTo>
                  <a:pt x="164254" y="34340"/>
                </a:lnTo>
                <a:lnTo>
                  <a:pt x="129165" y="79506"/>
                </a:lnTo>
                <a:lnTo>
                  <a:pt x="94267" y="121014"/>
                </a:lnTo>
                <a:lnTo>
                  <a:pt x="60531" y="158825"/>
                </a:lnTo>
                <a:lnTo>
                  <a:pt x="28821" y="193037"/>
                </a:lnTo>
                <a:lnTo>
                  <a:pt x="0" y="223748"/>
                </a:lnTo>
                <a:lnTo>
                  <a:pt x="14287" y="240144"/>
                </a:lnTo>
                <a:lnTo>
                  <a:pt x="41117" y="218135"/>
                </a:lnTo>
                <a:lnTo>
                  <a:pt x="70164" y="192768"/>
                </a:lnTo>
                <a:lnTo>
                  <a:pt x="99816" y="166565"/>
                </a:lnTo>
                <a:lnTo>
                  <a:pt x="128460" y="142049"/>
                </a:lnTo>
                <a:lnTo>
                  <a:pt x="274328" y="142049"/>
                </a:lnTo>
                <a:lnTo>
                  <a:pt x="276529" y="130771"/>
                </a:lnTo>
                <a:lnTo>
                  <a:pt x="357832" y="130771"/>
                </a:lnTo>
                <a:lnTo>
                  <a:pt x="375687" y="115003"/>
                </a:lnTo>
                <a:lnTo>
                  <a:pt x="373929" y="98862"/>
                </a:lnTo>
                <a:lnTo>
                  <a:pt x="333989" y="98862"/>
                </a:lnTo>
                <a:lnTo>
                  <a:pt x="319498" y="95378"/>
                </a:lnTo>
                <a:lnTo>
                  <a:pt x="300376" y="80352"/>
                </a:lnTo>
                <a:lnTo>
                  <a:pt x="283082" y="56108"/>
                </a:lnTo>
                <a:lnTo>
                  <a:pt x="282740" y="56108"/>
                </a:lnTo>
                <a:lnTo>
                  <a:pt x="239677" y="34340"/>
                </a:lnTo>
                <a:lnTo>
                  <a:pt x="164515" y="34340"/>
                </a:lnTo>
                <a:lnTo>
                  <a:pt x="164363" y="34201"/>
                </a:lnTo>
                <a:lnTo>
                  <a:pt x="239057" y="34201"/>
                </a:lnTo>
                <a:lnTo>
                  <a:pt x="196227" y="24549"/>
                </a:lnTo>
                <a:lnTo>
                  <a:pt x="186611" y="23964"/>
                </a:lnTo>
                <a:close/>
              </a:path>
              <a:path w="375920" h="575310">
                <a:moveTo>
                  <a:pt x="357832" y="130771"/>
                </a:moveTo>
                <a:lnTo>
                  <a:pt x="276529" y="130771"/>
                </a:lnTo>
                <a:lnTo>
                  <a:pt x="295872" y="139280"/>
                </a:lnTo>
                <a:lnTo>
                  <a:pt x="314458" y="143403"/>
                </a:lnTo>
                <a:lnTo>
                  <a:pt x="331586" y="143700"/>
                </a:lnTo>
                <a:lnTo>
                  <a:pt x="346557" y="140728"/>
                </a:lnTo>
                <a:lnTo>
                  <a:pt x="357832" y="130771"/>
                </a:lnTo>
                <a:close/>
              </a:path>
              <a:path w="375920" h="575310">
                <a:moveTo>
                  <a:pt x="306768" y="0"/>
                </a:moveTo>
                <a:lnTo>
                  <a:pt x="291020" y="12420"/>
                </a:lnTo>
                <a:lnTo>
                  <a:pt x="304952" y="29188"/>
                </a:lnTo>
                <a:lnTo>
                  <a:pt x="318768" y="48106"/>
                </a:lnTo>
                <a:lnTo>
                  <a:pt x="330334" y="68240"/>
                </a:lnTo>
                <a:lnTo>
                  <a:pt x="337515" y="88658"/>
                </a:lnTo>
                <a:lnTo>
                  <a:pt x="333989" y="98862"/>
                </a:lnTo>
                <a:lnTo>
                  <a:pt x="373929" y="98862"/>
                </a:lnTo>
                <a:lnTo>
                  <a:pt x="371735" y="78727"/>
                </a:lnTo>
                <a:lnTo>
                  <a:pt x="345246" y="38269"/>
                </a:lnTo>
                <a:lnTo>
                  <a:pt x="306768" y="0"/>
                </a:lnTo>
                <a:close/>
              </a:path>
              <a:path w="375920" h="575310">
                <a:moveTo>
                  <a:pt x="282956" y="55930"/>
                </a:moveTo>
                <a:lnTo>
                  <a:pt x="282740" y="56108"/>
                </a:lnTo>
                <a:lnTo>
                  <a:pt x="283082" y="56108"/>
                </a:lnTo>
                <a:lnTo>
                  <a:pt x="282956" y="55930"/>
                </a:lnTo>
                <a:close/>
              </a:path>
            </a:pathLst>
          </a:custGeom>
          <a:solidFill>
            <a:srgbClr val="1A2D4E"/>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7" name="object 247"/>
          <p:cNvSpPr/>
          <p:nvPr/>
        </p:nvSpPr>
        <p:spPr>
          <a:xfrm>
            <a:off x="5910262" y="4280690"/>
            <a:ext cx="35560" cy="180975"/>
          </a:xfrm>
          <a:custGeom>
            <a:avLst/>
            <a:gdLst/>
            <a:ahLst/>
            <a:cxnLst/>
            <a:rect l="l" t="t" r="r" b="b"/>
            <a:pathLst>
              <a:path w="35560" h="180975">
                <a:moveTo>
                  <a:pt x="27889" y="0"/>
                </a:moveTo>
                <a:lnTo>
                  <a:pt x="22102" y="2494"/>
                </a:lnTo>
                <a:lnTo>
                  <a:pt x="19340" y="8666"/>
                </a:lnTo>
                <a:lnTo>
                  <a:pt x="20072" y="15607"/>
                </a:lnTo>
                <a:lnTo>
                  <a:pt x="24764" y="20408"/>
                </a:lnTo>
                <a:lnTo>
                  <a:pt x="18984" y="44379"/>
                </a:lnTo>
                <a:lnTo>
                  <a:pt x="10134" y="83186"/>
                </a:lnTo>
                <a:lnTo>
                  <a:pt x="2408" y="122091"/>
                </a:lnTo>
                <a:lnTo>
                  <a:pt x="0" y="146354"/>
                </a:lnTo>
                <a:lnTo>
                  <a:pt x="3276" y="159630"/>
                </a:lnTo>
                <a:lnTo>
                  <a:pt x="7945" y="170399"/>
                </a:lnTo>
                <a:lnTo>
                  <a:pt x="12178" y="177647"/>
                </a:lnTo>
                <a:lnTo>
                  <a:pt x="14147" y="180365"/>
                </a:lnTo>
                <a:lnTo>
                  <a:pt x="16425" y="177293"/>
                </a:lnTo>
                <a:lnTo>
                  <a:pt x="21081" y="169327"/>
                </a:lnTo>
                <a:lnTo>
                  <a:pt x="25595" y="157825"/>
                </a:lnTo>
                <a:lnTo>
                  <a:pt x="27444" y="144145"/>
                </a:lnTo>
                <a:lnTo>
                  <a:pt x="28089" y="120003"/>
                </a:lnTo>
                <a:lnTo>
                  <a:pt x="29733" y="81554"/>
                </a:lnTo>
                <a:lnTo>
                  <a:pt x="31088" y="43327"/>
                </a:lnTo>
                <a:lnTo>
                  <a:pt x="30860" y="19850"/>
                </a:lnTo>
                <a:lnTo>
                  <a:pt x="34899" y="14817"/>
                </a:lnTo>
                <a:lnTo>
                  <a:pt x="35513" y="8301"/>
                </a:lnTo>
                <a:lnTo>
                  <a:pt x="33059" y="2596"/>
                </a:lnTo>
                <a:lnTo>
                  <a:pt x="27889" y="0"/>
                </a:lnTo>
                <a:close/>
              </a:path>
            </a:pathLst>
          </a:custGeom>
          <a:solidFill>
            <a:srgbClr val="00A4B8"/>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8" name="object 248"/>
          <p:cNvSpPr/>
          <p:nvPr/>
        </p:nvSpPr>
        <p:spPr>
          <a:xfrm>
            <a:off x="5922898" y="4190761"/>
            <a:ext cx="91440" cy="83820"/>
          </a:xfrm>
          <a:custGeom>
            <a:avLst/>
            <a:gdLst/>
            <a:ahLst/>
            <a:cxnLst/>
            <a:rect l="l" t="t" r="r" b="b"/>
            <a:pathLst>
              <a:path w="91439" h="83820">
                <a:moveTo>
                  <a:pt x="65227" y="0"/>
                </a:moveTo>
                <a:lnTo>
                  <a:pt x="17513" y="15798"/>
                </a:lnTo>
                <a:lnTo>
                  <a:pt x="22834" y="25425"/>
                </a:lnTo>
                <a:lnTo>
                  <a:pt x="0" y="40944"/>
                </a:lnTo>
                <a:lnTo>
                  <a:pt x="7051" y="59936"/>
                </a:lnTo>
                <a:lnTo>
                  <a:pt x="22987" y="75360"/>
                </a:lnTo>
                <a:lnTo>
                  <a:pt x="41923" y="83380"/>
                </a:lnTo>
                <a:lnTo>
                  <a:pt x="57975" y="80162"/>
                </a:lnTo>
                <a:lnTo>
                  <a:pt x="76625" y="61975"/>
                </a:lnTo>
                <a:lnTo>
                  <a:pt x="87739" y="49852"/>
                </a:lnTo>
                <a:lnTo>
                  <a:pt x="91188" y="40412"/>
                </a:lnTo>
                <a:lnTo>
                  <a:pt x="86842" y="30276"/>
                </a:lnTo>
                <a:lnTo>
                  <a:pt x="65227"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9" name="object 249"/>
          <p:cNvSpPr/>
          <p:nvPr/>
        </p:nvSpPr>
        <p:spPr>
          <a:xfrm>
            <a:off x="5966396" y="4206903"/>
            <a:ext cx="5715" cy="4445"/>
          </a:xfrm>
          <a:custGeom>
            <a:avLst/>
            <a:gdLst/>
            <a:ahLst/>
            <a:cxnLst/>
            <a:rect l="l" t="t" r="r" b="b"/>
            <a:pathLst>
              <a:path w="5714" h="4445">
                <a:moveTo>
                  <a:pt x="4584" y="0"/>
                </a:moveTo>
                <a:lnTo>
                  <a:pt x="3238" y="215"/>
                </a:lnTo>
                <a:lnTo>
                  <a:pt x="1955" y="1066"/>
                </a:lnTo>
                <a:lnTo>
                  <a:pt x="711" y="1930"/>
                </a:lnTo>
                <a:lnTo>
                  <a:pt x="0" y="3111"/>
                </a:lnTo>
                <a:lnTo>
                  <a:pt x="812" y="4292"/>
                </a:lnTo>
                <a:lnTo>
                  <a:pt x="2158" y="4076"/>
                </a:lnTo>
                <a:lnTo>
                  <a:pt x="4698" y="2362"/>
                </a:lnTo>
                <a:lnTo>
                  <a:pt x="5410" y="1193"/>
                </a:lnTo>
                <a:lnTo>
                  <a:pt x="4584" y="0"/>
                </a:lnTo>
                <a:close/>
              </a:path>
            </a:pathLst>
          </a:custGeom>
          <a:solidFill>
            <a:srgbClr val="1A2D4E"/>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0" name="object 250"/>
          <p:cNvSpPr/>
          <p:nvPr/>
        </p:nvSpPr>
        <p:spPr>
          <a:xfrm>
            <a:off x="5972200" y="4190761"/>
            <a:ext cx="42545" cy="71755"/>
          </a:xfrm>
          <a:custGeom>
            <a:avLst/>
            <a:gdLst/>
            <a:ahLst/>
            <a:cxnLst/>
            <a:rect l="l" t="t" r="r" b="b"/>
            <a:pathLst>
              <a:path w="42545" h="71754">
                <a:moveTo>
                  <a:pt x="41068" y="39357"/>
                </a:moveTo>
                <a:lnTo>
                  <a:pt x="16230" y="39357"/>
                </a:lnTo>
                <a:lnTo>
                  <a:pt x="18808" y="42849"/>
                </a:lnTo>
                <a:lnTo>
                  <a:pt x="22745" y="48107"/>
                </a:lnTo>
                <a:lnTo>
                  <a:pt x="15481" y="54635"/>
                </a:lnTo>
                <a:lnTo>
                  <a:pt x="10934" y="59181"/>
                </a:lnTo>
                <a:lnTo>
                  <a:pt x="17564" y="71272"/>
                </a:lnTo>
                <a:lnTo>
                  <a:pt x="28677" y="61173"/>
                </a:lnTo>
                <a:lnTo>
                  <a:pt x="37977" y="51811"/>
                </a:lnTo>
                <a:lnTo>
                  <a:pt x="42065" y="41927"/>
                </a:lnTo>
                <a:lnTo>
                  <a:pt x="41068" y="39357"/>
                </a:lnTo>
                <a:close/>
              </a:path>
              <a:path w="42545" h="71754">
                <a:moveTo>
                  <a:pt x="15913" y="0"/>
                </a:moveTo>
                <a:lnTo>
                  <a:pt x="8178" y="2578"/>
                </a:lnTo>
                <a:lnTo>
                  <a:pt x="13500" y="22910"/>
                </a:lnTo>
                <a:lnTo>
                  <a:pt x="0" y="41617"/>
                </a:lnTo>
                <a:lnTo>
                  <a:pt x="2374" y="44742"/>
                </a:lnTo>
                <a:lnTo>
                  <a:pt x="9055" y="40284"/>
                </a:lnTo>
                <a:lnTo>
                  <a:pt x="16230" y="39357"/>
                </a:lnTo>
                <a:lnTo>
                  <a:pt x="41068" y="39357"/>
                </a:lnTo>
                <a:lnTo>
                  <a:pt x="37541" y="30264"/>
                </a:lnTo>
                <a:lnTo>
                  <a:pt x="15913" y="0"/>
                </a:lnTo>
                <a:close/>
              </a:path>
            </a:pathLst>
          </a:custGeom>
          <a:solidFill>
            <a:srgbClr val="1A2D4E"/>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1" name="object 251"/>
          <p:cNvSpPr/>
          <p:nvPr/>
        </p:nvSpPr>
        <p:spPr>
          <a:xfrm>
            <a:off x="6013437" y="4205823"/>
            <a:ext cx="24130" cy="27305"/>
          </a:xfrm>
          <a:custGeom>
            <a:avLst/>
            <a:gdLst/>
            <a:ahLst/>
            <a:cxnLst/>
            <a:rect l="l" t="t" r="r" b="b"/>
            <a:pathLst>
              <a:path w="24129" h="27304">
                <a:moveTo>
                  <a:pt x="9537" y="0"/>
                </a:moveTo>
                <a:lnTo>
                  <a:pt x="0" y="11023"/>
                </a:lnTo>
                <a:lnTo>
                  <a:pt x="11417" y="26873"/>
                </a:lnTo>
                <a:lnTo>
                  <a:pt x="23761" y="18021"/>
                </a:lnTo>
                <a:lnTo>
                  <a:pt x="9537"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2" name="object 252"/>
          <p:cNvSpPr/>
          <p:nvPr/>
        </p:nvSpPr>
        <p:spPr>
          <a:xfrm>
            <a:off x="6006604" y="4205557"/>
            <a:ext cx="13335" cy="15240"/>
          </a:xfrm>
          <a:custGeom>
            <a:avLst/>
            <a:gdLst/>
            <a:ahLst/>
            <a:cxnLst/>
            <a:rect l="l" t="t" r="r" b="b"/>
            <a:pathLst>
              <a:path w="13335" h="15239">
                <a:moveTo>
                  <a:pt x="2158" y="0"/>
                </a:moveTo>
                <a:lnTo>
                  <a:pt x="152" y="1562"/>
                </a:lnTo>
                <a:lnTo>
                  <a:pt x="0" y="2997"/>
                </a:lnTo>
                <a:lnTo>
                  <a:pt x="3200" y="7086"/>
                </a:lnTo>
                <a:lnTo>
                  <a:pt x="7581" y="14782"/>
                </a:lnTo>
                <a:lnTo>
                  <a:pt x="10350" y="12560"/>
                </a:lnTo>
                <a:lnTo>
                  <a:pt x="13195" y="10388"/>
                </a:lnTo>
                <a:lnTo>
                  <a:pt x="6781" y="4279"/>
                </a:lnTo>
                <a:lnTo>
                  <a:pt x="3568" y="203"/>
                </a:lnTo>
                <a:lnTo>
                  <a:pt x="2158"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3" name="object 253"/>
          <p:cNvSpPr/>
          <p:nvPr/>
        </p:nvSpPr>
        <p:spPr>
          <a:xfrm>
            <a:off x="6010935" y="4198597"/>
            <a:ext cx="13970" cy="12700"/>
          </a:xfrm>
          <a:custGeom>
            <a:avLst/>
            <a:gdLst/>
            <a:ahLst/>
            <a:cxnLst/>
            <a:rect l="l" t="t" r="r" b="b"/>
            <a:pathLst>
              <a:path w="13970" h="12700">
                <a:moveTo>
                  <a:pt x="3619" y="0"/>
                </a:moveTo>
                <a:lnTo>
                  <a:pt x="2044" y="241"/>
                </a:lnTo>
                <a:lnTo>
                  <a:pt x="50" y="2539"/>
                </a:lnTo>
                <a:lnTo>
                  <a:pt x="0" y="4152"/>
                </a:lnTo>
                <a:lnTo>
                  <a:pt x="9804" y="12674"/>
                </a:lnTo>
                <a:lnTo>
                  <a:pt x="11391" y="12420"/>
                </a:lnTo>
                <a:lnTo>
                  <a:pt x="13398" y="10121"/>
                </a:lnTo>
                <a:lnTo>
                  <a:pt x="13423" y="8483"/>
                </a:lnTo>
                <a:lnTo>
                  <a:pt x="3619"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4" name="object 254"/>
          <p:cNvSpPr/>
          <p:nvPr/>
        </p:nvSpPr>
        <p:spPr>
          <a:xfrm>
            <a:off x="5996533" y="4205696"/>
            <a:ext cx="15240" cy="6350"/>
          </a:xfrm>
          <a:custGeom>
            <a:avLst/>
            <a:gdLst/>
            <a:ahLst/>
            <a:cxnLst/>
            <a:rect l="l" t="t" r="r" b="b"/>
            <a:pathLst>
              <a:path w="15239" h="6350">
                <a:moveTo>
                  <a:pt x="13652" y="0"/>
                </a:moveTo>
                <a:lnTo>
                  <a:pt x="2120" y="1651"/>
                </a:lnTo>
                <a:lnTo>
                  <a:pt x="863" y="1854"/>
                </a:lnTo>
                <a:lnTo>
                  <a:pt x="0" y="3009"/>
                </a:lnTo>
                <a:lnTo>
                  <a:pt x="234" y="4508"/>
                </a:lnTo>
                <a:lnTo>
                  <a:pt x="355" y="5486"/>
                </a:lnTo>
                <a:lnTo>
                  <a:pt x="1511" y="6350"/>
                </a:lnTo>
                <a:lnTo>
                  <a:pt x="14312" y="4508"/>
                </a:lnTo>
                <a:lnTo>
                  <a:pt x="15163" y="3352"/>
                </a:lnTo>
                <a:lnTo>
                  <a:pt x="14820" y="838"/>
                </a:lnTo>
                <a:lnTo>
                  <a:pt x="13652"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5" name="object 255"/>
          <p:cNvSpPr/>
          <p:nvPr/>
        </p:nvSpPr>
        <p:spPr>
          <a:xfrm>
            <a:off x="6006236" y="4198597"/>
            <a:ext cx="15240" cy="17145"/>
          </a:xfrm>
          <a:custGeom>
            <a:avLst/>
            <a:gdLst/>
            <a:ahLst/>
            <a:cxnLst/>
            <a:rect l="l" t="t" r="r" b="b"/>
            <a:pathLst>
              <a:path w="15239" h="17145">
                <a:moveTo>
                  <a:pt x="1968" y="0"/>
                </a:moveTo>
                <a:lnTo>
                  <a:pt x="1028" y="850"/>
                </a:lnTo>
                <a:lnTo>
                  <a:pt x="101" y="1650"/>
                </a:lnTo>
                <a:lnTo>
                  <a:pt x="0" y="3098"/>
                </a:lnTo>
                <a:lnTo>
                  <a:pt x="850" y="4038"/>
                </a:lnTo>
                <a:lnTo>
                  <a:pt x="10337" y="16001"/>
                </a:lnTo>
                <a:lnTo>
                  <a:pt x="11137" y="16929"/>
                </a:lnTo>
                <a:lnTo>
                  <a:pt x="12941" y="16205"/>
                </a:lnTo>
                <a:lnTo>
                  <a:pt x="14820" y="14528"/>
                </a:lnTo>
                <a:lnTo>
                  <a:pt x="14884" y="13093"/>
                </a:lnTo>
                <a:lnTo>
                  <a:pt x="14033" y="12153"/>
                </a:lnTo>
                <a:lnTo>
                  <a:pt x="4254" y="1003"/>
                </a:lnTo>
                <a:lnTo>
                  <a:pt x="3403" y="101"/>
                </a:lnTo>
                <a:lnTo>
                  <a:pt x="1968"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6" name="object 256"/>
          <p:cNvSpPr/>
          <p:nvPr/>
        </p:nvSpPr>
        <p:spPr>
          <a:xfrm>
            <a:off x="5997384" y="4198597"/>
            <a:ext cx="13970" cy="11430"/>
          </a:xfrm>
          <a:custGeom>
            <a:avLst/>
            <a:gdLst/>
            <a:ahLst/>
            <a:cxnLst/>
            <a:rect l="l" t="t" r="r" b="b"/>
            <a:pathLst>
              <a:path w="13970" h="11429">
                <a:moveTo>
                  <a:pt x="10998" y="0"/>
                </a:moveTo>
                <a:lnTo>
                  <a:pt x="9944" y="723"/>
                </a:lnTo>
                <a:lnTo>
                  <a:pt x="304" y="7188"/>
                </a:lnTo>
                <a:lnTo>
                  <a:pt x="0" y="8623"/>
                </a:lnTo>
                <a:lnTo>
                  <a:pt x="698" y="9677"/>
                </a:lnTo>
                <a:lnTo>
                  <a:pt x="1435" y="10718"/>
                </a:lnTo>
                <a:lnTo>
                  <a:pt x="2819" y="10998"/>
                </a:lnTo>
                <a:lnTo>
                  <a:pt x="12496" y="4495"/>
                </a:lnTo>
                <a:lnTo>
                  <a:pt x="13563" y="3797"/>
                </a:lnTo>
                <a:lnTo>
                  <a:pt x="13817" y="2374"/>
                </a:lnTo>
                <a:lnTo>
                  <a:pt x="12433" y="292"/>
                </a:lnTo>
                <a:lnTo>
                  <a:pt x="10998"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7" name="object 257"/>
          <p:cNvSpPr/>
          <p:nvPr/>
        </p:nvSpPr>
        <p:spPr>
          <a:xfrm>
            <a:off x="6006985" y="4218587"/>
            <a:ext cx="15240" cy="10160"/>
          </a:xfrm>
          <a:custGeom>
            <a:avLst/>
            <a:gdLst/>
            <a:ahLst/>
            <a:cxnLst/>
            <a:rect l="l" t="t" r="r" b="b"/>
            <a:pathLst>
              <a:path w="15239" h="10160">
                <a:moveTo>
                  <a:pt x="2184" y="0"/>
                </a:moveTo>
                <a:lnTo>
                  <a:pt x="825" y="711"/>
                </a:lnTo>
                <a:lnTo>
                  <a:pt x="0" y="3251"/>
                </a:lnTo>
                <a:lnTo>
                  <a:pt x="698" y="4597"/>
                </a:lnTo>
                <a:lnTo>
                  <a:pt x="1968" y="5029"/>
                </a:lnTo>
                <a:lnTo>
                  <a:pt x="5765" y="6235"/>
                </a:lnTo>
                <a:lnTo>
                  <a:pt x="12700" y="9779"/>
                </a:lnTo>
                <a:lnTo>
                  <a:pt x="13904" y="6235"/>
                </a:lnTo>
                <a:lnTo>
                  <a:pt x="14986" y="2781"/>
                </a:lnTo>
                <a:lnTo>
                  <a:pt x="7277" y="1651"/>
                </a:lnTo>
                <a:lnTo>
                  <a:pt x="2184"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8" name="object 258"/>
          <p:cNvSpPr/>
          <p:nvPr/>
        </p:nvSpPr>
        <p:spPr>
          <a:xfrm>
            <a:off x="6012484" y="4218485"/>
            <a:ext cx="18415" cy="15240"/>
          </a:xfrm>
          <a:custGeom>
            <a:avLst/>
            <a:gdLst/>
            <a:ahLst/>
            <a:cxnLst/>
            <a:rect l="l" t="t" r="r" b="b"/>
            <a:pathLst>
              <a:path w="18414" h="15239">
                <a:moveTo>
                  <a:pt x="3962" y="0"/>
                </a:moveTo>
                <a:lnTo>
                  <a:pt x="0" y="6921"/>
                </a:lnTo>
                <a:lnTo>
                  <a:pt x="13995" y="14947"/>
                </a:lnTo>
                <a:lnTo>
                  <a:pt x="17932" y="8013"/>
                </a:lnTo>
                <a:lnTo>
                  <a:pt x="3962" y="0"/>
                </a:lnTo>
                <a:close/>
              </a:path>
            </a:pathLst>
          </a:custGeom>
          <a:solidFill>
            <a:srgbClr val="CDCFD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9" name="object 259"/>
          <p:cNvSpPr/>
          <p:nvPr/>
        </p:nvSpPr>
        <p:spPr>
          <a:xfrm>
            <a:off x="4061624" y="4085846"/>
            <a:ext cx="104775" cy="99695"/>
          </a:xfrm>
          <a:custGeom>
            <a:avLst/>
            <a:gdLst/>
            <a:ahLst/>
            <a:cxnLst/>
            <a:rect l="l" t="t" r="r" b="b"/>
            <a:pathLst>
              <a:path w="104775" h="99695">
                <a:moveTo>
                  <a:pt x="2260" y="35369"/>
                </a:moveTo>
                <a:lnTo>
                  <a:pt x="914" y="36296"/>
                </a:lnTo>
                <a:lnTo>
                  <a:pt x="0" y="39116"/>
                </a:lnTo>
                <a:lnTo>
                  <a:pt x="546" y="40652"/>
                </a:lnTo>
                <a:lnTo>
                  <a:pt x="31038" y="60591"/>
                </a:lnTo>
                <a:lnTo>
                  <a:pt x="31572" y="62217"/>
                </a:lnTo>
                <a:lnTo>
                  <a:pt x="18618" y="96278"/>
                </a:lnTo>
                <a:lnTo>
                  <a:pt x="19088" y="97840"/>
                </a:lnTo>
                <a:lnTo>
                  <a:pt x="21475" y="99580"/>
                </a:lnTo>
                <a:lnTo>
                  <a:pt x="23101" y="99542"/>
                </a:lnTo>
                <a:lnTo>
                  <a:pt x="51511" y="76708"/>
                </a:lnTo>
                <a:lnTo>
                  <a:pt x="78663" y="76708"/>
                </a:lnTo>
                <a:lnTo>
                  <a:pt x="73152" y="62217"/>
                </a:lnTo>
                <a:lnTo>
                  <a:pt x="73685" y="60591"/>
                </a:lnTo>
                <a:lnTo>
                  <a:pt x="104178" y="40652"/>
                </a:lnTo>
                <a:lnTo>
                  <a:pt x="104711" y="39116"/>
                </a:lnTo>
                <a:lnTo>
                  <a:pt x="104085" y="37160"/>
                </a:lnTo>
                <a:lnTo>
                  <a:pt x="38658" y="37160"/>
                </a:lnTo>
                <a:lnTo>
                  <a:pt x="2260" y="35369"/>
                </a:lnTo>
                <a:close/>
              </a:path>
              <a:path w="104775" h="99695">
                <a:moveTo>
                  <a:pt x="78663" y="76708"/>
                </a:moveTo>
                <a:lnTo>
                  <a:pt x="53225" y="76708"/>
                </a:lnTo>
                <a:lnTo>
                  <a:pt x="81610" y="99542"/>
                </a:lnTo>
                <a:lnTo>
                  <a:pt x="83248" y="99580"/>
                </a:lnTo>
                <a:lnTo>
                  <a:pt x="85636" y="97840"/>
                </a:lnTo>
                <a:lnTo>
                  <a:pt x="86106" y="96278"/>
                </a:lnTo>
                <a:lnTo>
                  <a:pt x="78663" y="76708"/>
                </a:lnTo>
                <a:close/>
              </a:path>
              <a:path w="104775" h="99695">
                <a:moveTo>
                  <a:pt x="53848" y="0"/>
                </a:moveTo>
                <a:lnTo>
                  <a:pt x="50876" y="0"/>
                </a:lnTo>
                <a:lnTo>
                  <a:pt x="49580" y="977"/>
                </a:lnTo>
                <a:lnTo>
                  <a:pt x="40043" y="36156"/>
                </a:lnTo>
                <a:lnTo>
                  <a:pt x="38658" y="37160"/>
                </a:lnTo>
                <a:lnTo>
                  <a:pt x="66065" y="37160"/>
                </a:lnTo>
                <a:lnTo>
                  <a:pt x="64668" y="36156"/>
                </a:lnTo>
                <a:lnTo>
                  <a:pt x="55130" y="977"/>
                </a:lnTo>
                <a:lnTo>
                  <a:pt x="53848" y="0"/>
                </a:lnTo>
                <a:close/>
              </a:path>
              <a:path w="104775" h="99695">
                <a:moveTo>
                  <a:pt x="102450" y="35369"/>
                </a:moveTo>
                <a:lnTo>
                  <a:pt x="66065" y="37160"/>
                </a:lnTo>
                <a:lnTo>
                  <a:pt x="104085" y="37160"/>
                </a:lnTo>
                <a:lnTo>
                  <a:pt x="103809" y="36296"/>
                </a:lnTo>
                <a:lnTo>
                  <a:pt x="102450" y="35369"/>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0" name="object 260"/>
          <p:cNvSpPr/>
          <p:nvPr/>
        </p:nvSpPr>
        <p:spPr>
          <a:xfrm>
            <a:off x="6326047" y="4064739"/>
            <a:ext cx="366395" cy="186690"/>
          </a:xfrm>
          <a:custGeom>
            <a:avLst/>
            <a:gdLst/>
            <a:ahLst/>
            <a:cxnLst/>
            <a:rect l="l" t="t" r="r" b="b"/>
            <a:pathLst>
              <a:path w="366395" h="186689">
                <a:moveTo>
                  <a:pt x="331025" y="0"/>
                </a:moveTo>
                <a:lnTo>
                  <a:pt x="116560" y="0"/>
                </a:lnTo>
                <a:lnTo>
                  <a:pt x="102929" y="2750"/>
                </a:lnTo>
                <a:lnTo>
                  <a:pt x="91800" y="10253"/>
                </a:lnTo>
                <a:lnTo>
                  <a:pt x="84297" y="21383"/>
                </a:lnTo>
                <a:lnTo>
                  <a:pt x="81546" y="35013"/>
                </a:lnTo>
                <a:lnTo>
                  <a:pt x="81546" y="106197"/>
                </a:lnTo>
                <a:lnTo>
                  <a:pt x="0" y="180124"/>
                </a:lnTo>
                <a:lnTo>
                  <a:pt x="3975" y="186220"/>
                </a:lnTo>
                <a:lnTo>
                  <a:pt x="81635" y="151472"/>
                </a:lnTo>
                <a:lnTo>
                  <a:pt x="365649" y="151472"/>
                </a:lnTo>
                <a:lnTo>
                  <a:pt x="366039" y="149542"/>
                </a:lnTo>
                <a:lnTo>
                  <a:pt x="366039" y="35013"/>
                </a:lnTo>
                <a:lnTo>
                  <a:pt x="363288" y="21383"/>
                </a:lnTo>
                <a:lnTo>
                  <a:pt x="355785" y="10253"/>
                </a:lnTo>
                <a:lnTo>
                  <a:pt x="344656" y="2750"/>
                </a:lnTo>
                <a:lnTo>
                  <a:pt x="331025" y="0"/>
                </a:lnTo>
                <a:close/>
              </a:path>
              <a:path w="366395" h="186689">
                <a:moveTo>
                  <a:pt x="365649" y="151472"/>
                </a:moveTo>
                <a:lnTo>
                  <a:pt x="81635" y="151472"/>
                </a:lnTo>
                <a:lnTo>
                  <a:pt x="84886" y="164421"/>
                </a:lnTo>
                <a:lnTo>
                  <a:pt x="92463" y="174929"/>
                </a:lnTo>
                <a:lnTo>
                  <a:pt x="103357" y="181980"/>
                </a:lnTo>
                <a:lnTo>
                  <a:pt x="116560" y="184556"/>
                </a:lnTo>
                <a:lnTo>
                  <a:pt x="331025" y="184556"/>
                </a:lnTo>
                <a:lnTo>
                  <a:pt x="344656" y="181805"/>
                </a:lnTo>
                <a:lnTo>
                  <a:pt x="355785" y="174302"/>
                </a:lnTo>
                <a:lnTo>
                  <a:pt x="363288" y="163173"/>
                </a:lnTo>
                <a:lnTo>
                  <a:pt x="365649" y="151472"/>
                </a:lnTo>
                <a:close/>
              </a:path>
            </a:pathLst>
          </a:custGeom>
          <a:solidFill>
            <a:srgbClr val="BCBEC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1" name="object 261"/>
          <p:cNvSpPr/>
          <p:nvPr/>
        </p:nvSpPr>
        <p:spPr>
          <a:xfrm>
            <a:off x="6387566" y="4318066"/>
            <a:ext cx="167640" cy="167640"/>
          </a:xfrm>
          <a:custGeom>
            <a:avLst/>
            <a:gdLst/>
            <a:ahLst/>
            <a:cxnLst/>
            <a:rect l="l" t="t" r="r" b="b"/>
            <a:pathLst>
              <a:path w="167640" h="167639">
                <a:moveTo>
                  <a:pt x="83705" y="0"/>
                </a:moveTo>
                <a:lnTo>
                  <a:pt x="37298" y="14021"/>
                </a:lnTo>
                <a:lnTo>
                  <a:pt x="6332" y="51662"/>
                </a:lnTo>
                <a:lnTo>
                  <a:pt x="0" y="83705"/>
                </a:lnTo>
                <a:lnTo>
                  <a:pt x="1608" y="100166"/>
                </a:lnTo>
                <a:lnTo>
                  <a:pt x="24599" y="142976"/>
                </a:lnTo>
                <a:lnTo>
                  <a:pt x="67280" y="165809"/>
                </a:lnTo>
                <a:lnTo>
                  <a:pt x="83705" y="167411"/>
                </a:lnTo>
                <a:lnTo>
                  <a:pt x="100166" y="165803"/>
                </a:lnTo>
                <a:lnTo>
                  <a:pt x="115760" y="161080"/>
                </a:lnTo>
                <a:lnTo>
                  <a:pt x="121184" y="158178"/>
                </a:lnTo>
                <a:lnTo>
                  <a:pt x="83705" y="158178"/>
                </a:lnTo>
                <a:lnTo>
                  <a:pt x="73303" y="157458"/>
                </a:lnTo>
                <a:lnTo>
                  <a:pt x="63241" y="155332"/>
                </a:lnTo>
                <a:lnTo>
                  <a:pt x="53628" y="151850"/>
                </a:lnTo>
                <a:lnTo>
                  <a:pt x="44577" y="147066"/>
                </a:lnTo>
                <a:lnTo>
                  <a:pt x="47876" y="147066"/>
                </a:lnTo>
                <a:lnTo>
                  <a:pt x="52496" y="146894"/>
                </a:lnTo>
                <a:lnTo>
                  <a:pt x="58653" y="146199"/>
                </a:lnTo>
                <a:lnTo>
                  <a:pt x="65265" y="144918"/>
                </a:lnTo>
                <a:lnTo>
                  <a:pt x="72275" y="142951"/>
                </a:lnTo>
                <a:lnTo>
                  <a:pt x="85344" y="142951"/>
                </a:lnTo>
                <a:lnTo>
                  <a:pt x="81686" y="139293"/>
                </a:lnTo>
                <a:lnTo>
                  <a:pt x="84523" y="137852"/>
                </a:lnTo>
                <a:lnTo>
                  <a:pt x="48726" y="137852"/>
                </a:lnTo>
                <a:lnTo>
                  <a:pt x="42180" y="137723"/>
                </a:lnTo>
                <a:lnTo>
                  <a:pt x="36830" y="137109"/>
                </a:lnTo>
                <a:lnTo>
                  <a:pt x="43363" y="130581"/>
                </a:lnTo>
                <a:lnTo>
                  <a:pt x="30302" y="130581"/>
                </a:lnTo>
                <a:lnTo>
                  <a:pt x="29706" y="125330"/>
                </a:lnTo>
                <a:lnTo>
                  <a:pt x="29649" y="122859"/>
                </a:lnTo>
                <a:lnTo>
                  <a:pt x="20358" y="122859"/>
                </a:lnTo>
                <a:lnTo>
                  <a:pt x="9353" y="85444"/>
                </a:lnTo>
                <a:lnTo>
                  <a:pt x="9334" y="79997"/>
                </a:lnTo>
                <a:lnTo>
                  <a:pt x="22385" y="79997"/>
                </a:lnTo>
                <a:lnTo>
                  <a:pt x="10807" y="68427"/>
                </a:lnTo>
                <a:lnTo>
                  <a:pt x="13366" y="59177"/>
                </a:lnTo>
                <a:lnTo>
                  <a:pt x="17092" y="50366"/>
                </a:lnTo>
                <a:lnTo>
                  <a:pt x="21950" y="42086"/>
                </a:lnTo>
                <a:lnTo>
                  <a:pt x="27901" y="34429"/>
                </a:lnTo>
                <a:lnTo>
                  <a:pt x="40957" y="34429"/>
                </a:lnTo>
                <a:lnTo>
                  <a:pt x="34429" y="27901"/>
                </a:lnTo>
                <a:lnTo>
                  <a:pt x="42086" y="21950"/>
                </a:lnTo>
                <a:lnTo>
                  <a:pt x="50365" y="17094"/>
                </a:lnTo>
                <a:lnTo>
                  <a:pt x="59172" y="13371"/>
                </a:lnTo>
                <a:lnTo>
                  <a:pt x="68414" y="10820"/>
                </a:lnTo>
                <a:lnTo>
                  <a:pt x="81483" y="10820"/>
                </a:lnTo>
                <a:lnTo>
                  <a:pt x="79997" y="9334"/>
                </a:lnTo>
                <a:lnTo>
                  <a:pt x="83705" y="9245"/>
                </a:lnTo>
                <a:lnTo>
                  <a:pt x="121191" y="9245"/>
                </a:lnTo>
                <a:lnTo>
                  <a:pt x="115749" y="6332"/>
                </a:lnTo>
                <a:lnTo>
                  <a:pt x="100159" y="1608"/>
                </a:lnTo>
                <a:lnTo>
                  <a:pt x="83705" y="0"/>
                </a:lnTo>
                <a:close/>
              </a:path>
              <a:path w="167640" h="167639">
                <a:moveTo>
                  <a:pt x="85344" y="142951"/>
                </a:moveTo>
                <a:lnTo>
                  <a:pt x="72275" y="142951"/>
                </a:lnTo>
                <a:lnTo>
                  <a:pt x="87414" y="158089"/>
                </a:lnTo>
                <a:lnTo>
                  <a:pt x="83705" y="158178"/>
                </a:lnTo>
                <a:lnTo>
                  <a:pt x="121184" y="158178"/>
                </a:lnTo>
                <a:lnTo>
                  <a:pt x="124128" y="156603"/>
                </a:lnTo>
                <a:lnTo>
                  <a:pt x="98996" y="156603"/>
                </a:lnTo>
                <a:lnTo>
                  <a:pt x="85344" y="142951"/>
                </a:lnTo>
                <a:close/>
              </a:path>
              <a:path w="167640" h="167639">
                <a:moveTo>
                  <a:pt x="125044" y="118516"/>
                </a:moveTo>
                <a:lnTo>
                  <a:pt x="111988" y="118516"/>
                </a:lnTo>
                <a:lnTo>
                  <a:pt x="132981" y="139522"/>
                </a:lnTo>
                <a:lnTo>
                  <a:pt x="125324" y="145466"/>
                </a:lnTo>
                <a:lnTo>
                  <a:pt x="117046" y="150320"/>
                </a:lnTo>
                <a:lnTo>
                  <a:pt x="108239" y="154045"/>
                </a:lnTo>
                <a:lnTo>
                  <a:pt x="98996" y="156603"/>
                </a:lnTo>
                <a:lnTo>
                  <a:pt x="124128" y="156603"/>
                </a:lnTo>
                <a:lnTo>
                  <a:pt x="130125" y="153395"/>
                </a:lnTo>
                <a:lnTo>
                  <a:pt x="142900" y="142900"/>
                </a:lnTo>
                <a:lnTo>
                  <a:pt x="151038" y="132994"/>
                </a:lnTo>
                <a:lnTo>
                  <a:pt x="139522" y="132994"/>
                </a:lnTo>
                <a:lnTo>
                  <a:pt x="125044" y="118516"/>
                </a:lnTo>
                <a:close/>
              </a:path>
              <a:path w="167640" h="167639">
                <a:moveTo>
                  <a:pt x="47876" y="147066"/>
                </a:moveTo>
                <a:lnTo>
                  <a:pt x="44577" y="147066"/>
                </a:lnTo>
                <a:lnTo>
                  <a:pt x="46850" y="147104"/>
                </a:lnTo>
                <a:lnTo>
                  <a:pt x="47876" y="147066"/>
                </a:lnTo>
                <a:close/>
              </a:path>
              <a:path w="167640" h="167639">
                <a:moveTo>
                  <a:pt x="64706" y="122313"/>
                </a:moveTo>
                <a:lnTo>
                  <a:pt x="51638" y="122313"/>
                </a:lnTo>
                <a:lnTo>
                  <a:pt x="64833" y="135509"/>
                </a:lnTo>
                <a:lnTo>
                  <a:pt x="56325" y="137209"/>
                </a:lnTo>
                <a:lnTo>
                  <a:pt x="48726" y="137852"/>
                </a:lnTo>
                <a:lnTo>
                  <a:pt x="84523" y="137852"/>
                </a:lnTo>
                <a:lnTo>
                  <a:pt x="89110" y="135509"/>
                </a:lnTo>
                <a:lnTo>
                  <a:pt x="94391" y="132245"/>
                </a:lnTo>
                <a:lnTo>
                  <a:pt x="74637" y="132245"/>
                </a:lnTo>
                <a:lnTo>
                  <a:pt x="64706" y="122313"/>
                </a:lnTo>
                <a:close/>
              </a:path>
              <a:path w="167640" h="167639">
                <a:moveTo>
                  <a:pt x="151200" y="80530"/>
                </a:moveTo>
                <a:lnTo>
                  <a:pt x="138137" y="80530"/>
                </a:lnTo>
                <a:lnTo>
                  <a:pt x="156603" y="98996"/>
                </a:lnTo>
                <a:lnTo>
                  <a:pt x="154045" y="108239"/>
                </a:lnTo>
                <a:lnTo>
                  <a:pt x="150320" y="117047"/>
                </a:lnTo>
                <a:lnTo>
                  <a:pt x="145466" y="125330"/>
                </a:lnTo>
                <a:lnTo>
                  <a:pt x="139522" y="132994"/>
                </a:lnTo>
                <a:lnTo>
                  <a:pt x="151038" y="132994"/>
                </a:lnTo>
                <a:lnTo>
                  <a:pt x="153395" y="130125"/>
                </a:lnTo>
                <a:lnTo>
                  <a:pt x="161080" y="115760"/>
                </a:lnTo>
                <a:lnTo>
                  <a:pt x="165803" y="100166"/>
                </a:lnTo>
                <a:lnTo>
                  <a:pt x="167049" y="87414"/>
                </a:lnTo>
                <a:lnTo>
                  <a:pt x="158089" y="87414"/>
                </a:lnTo>
                <a:lnTo>
                  <a:pt x="151200" y="80530"/>
                </a:lnTo>
                <a:close/>
              </a:path>
              <a:path w="167640" h="167639">
                <a:moveTo>
                  <a:pt x="96761" y="90233"/>
                </a:moveTo>
                <a:lnTo>
                  <a:pt x="83705" y="90233"/>
                </a:lnTo>
                <a:lnTo>
                  <a:pt x="105460" y="112001"/>
                </a:lnTo>
                <a:lnTo>
                  <a:pt x="97446" y="118855"/>
                </a:lnTo>
                <a:lnTo>
                  <a:pt x="89596" y="124433"/>
                </a:lnTo>
                <a:lnTo>
                  <a:pt x="81973" y="128855"/>
                </a:lnTo>
                <a:lnTo>
                  <a:pt x="74637" y="132245"/>
                </a:lnTo>
                <a:lnTo>
                  <a:pt x="94391" y="132245"/>
                </a:lnTo>
                <a:lnTo>
                  <a:pt x="96513" y="130933"/>
                </a:lnTo>
                <a:lnTo>
                  <a:pt x="104242" y="125230"/>
                </a:lnTo>
                <a:lnTo>
                  <a:pt x="111988" y="118516"/>
                </a:lnTo>
                <a:lnTo>
                  <a:pt x="125044" y="118516"/>
                </a:lnTo>
                <a:lnTo>
                  <a:pt x="118516" y="111988"/>
                </a:lnTo>
                <a:lnTo>
                  <a:pt x="123944" y="105448"/>
                </a:lnTo>
                <a:lnTo>
                  <a:pt x="111975" y="105448"/>
                </a:lnTo>
                <a:lnTo>
                  <a:pt x="96761" y="90233"/>
                </a:lnTo>
                <a:close/>
              </a:path>
              <a:path w="167640" h="167639">
                <a:moveTo>
                  <a:pt x="44965" y="102577"/>
                </a:moveTo>
                <a:lnTo>
                  <a:pt x="31915" y="102577"/>
                </a:lnTo>
                <a:lnTo>
                  <a:pt x="45110" y="115773"/>
                </a:lnTo>
                <a:lnTo>
                  <a:pt x="30302" y="130581"/>
                </a:lnTo>
                <a:lnTo>
                  <a:pt x="43363" y="130581"/>
                </a:lnTo>
                <a:lnTo>
                  <a:pt x="51638" y="122313"/>
                </a:lnTo>
                <a:lnTo>
                  <a:pt x="64706" y="122313"/>
                </a:lnTo>
                <a:lnTo>
                  <a:pt x="58166" y="115773"/>
                </a:lnTo>
                <a:lnTo>
                  <a:pt x="64693" y="109245"/>
                </a:lnTo>
                <a:lnTo>
                  <a:pt x="51638" y="109245"/>
                </a:lnTo>
                <a:lnTo>
                  <a:pt x="44965" y="102577"/>
                </a:lnTo>
                <a:close/>
              </a:path>
              <a:path w="167640" h="167639">
                <a:moveTo>
                  <a:pt x="22385" y="79997"/>
                </a:moveTo>
                <a:lnTo>
                  <a:pt x="9334" y="79997"/>
                </a:lnTo>
                <a:lnTo>
                  <a:pt x="24460" y="95135"/>
                </a:lnTo>
                <a:lnTo>
                  <a:pt x="22319" y="102896"/>
                </a:lnTo>
                <a:lnTo>
                  <a:pt x="21018" y="110150"/>
                </a:lnTo>
                <a:lnTo>
                  <a:pt x="20413" y="116827"/>
                </a:lnTo>
                <a:lnTo>
                  <a:pt x="20358" y="122859"/>
                </a:lnTo>
                <a:lnTo>
                  <a:pt x="29649" y="122859"/>
                </a:lnTo>
                <a:lnTo>
                  <a:pt x="29727" y="116827"/>
                </a:lnTo>
                <a:lnTo>
                  <a:pt x="30214" y="111086"/>
                </a:lnTo>
                <a:lnTo>
                  <a:pt x="31915" y="102577"/>
                </a:lnTo>
                <a:lnTo>
                  <a:pt x="44965" y="102577"/>
                </a:lnTo>
                <a:lnTo>
                  <a:pt x="35166" y="92786"/>
                </a:lnTo>
                <a:lnTo>
                  <a:pt x="38421" y="85737"/>
                </a:lnTo>
                <a:lnTo>
                  <a:pt x="28130" y="85737"/>
                </a:lnTo>
                <a:lnTo>
                  <a:pt x="22385" y="79997"/>
                </a:lnTo>
                <a:close/>
              </a:path>
              <a:path w="167640" h="167639">
                <a:moveTo>
                  <a:pt x="68478" y="61950"/>
                </a:moveTo>
                <a:lnTo>
                  <a:pt x="55422" y="61950"/>
                </a:lnTo>
                <a:lnTo>
                  <a:pt x="77177" y="83705"/>
                </a:lnTo>
                <a:lnTo>
                  <a:pt x="51638" y="109245"/>
                </a:lnTo>
                <a:lnTo>
                  <a:pt x="64693" y="109245"/>
                </a:lnTo>
                <a:lnTo>
                  <a:pt x="83705" y="90233"/>
                </a:lnTo>
                <a:lnTo>
                  <a:pt x="96761" y="90233"/>
                </a:lnTo>
                <a:lnTo>
                  <a:pt x="90233" y="83705"/>
                </a:lnTo>
                <a:lnTo>
                  <a:pt x="96761" y="77177"/>
                </a:lnTo>
                <a:lnTo>
                  <a:pt x="83705" y="77177"/>
                </a:lnTo>
                <a:lnTo>
                  <a:pt x="68478" y="61950"/>
                </a:lnTo>
                <a:close/>
              </a:path>
              <a:path w="167640" h="167639">
                <a:moveTo>
                  <a:pt x="128828" y="58166"/>
                </a:moveTo>
                <a:lnTo>
                  <a:pt x="115773" y="58166"/>
                </a:lnTo>
                <a:lnTo>
                  <a:pt x="130848" y="73240"/>
                </a:lnTo>
                <a:lnTo>
                  <a:pt x="127733" y="81250"/>
                </a:lnTo>
                <a:lnTo>
                  <a:pt x="123636" y="89377"/>
                </a:lnTo>
                <a:lnTo>
                  <a:pt x="118426" y="97488"/>
                </a:lnTo>
                <a:lnTo>
                  <a:pt x="111975" y="105448"/>
                </a:lnTo>
                <a:lnTo>
                  <a:pt x="123944" y="105448"/>
                </a:lnTo>
                <a:lnTo>
                  <a:pt x="124987" y="104187"/>
                </a:lnTo>
                <a:lnTo>
                  <a:pt x="130327" y="96312"/>
                </a:lnTo>
                <a:lnTo>
                  <a:pt x="134682" y="88387"/>
                </a:lnTo>
                <a:lnTo>
                  <a:pt x="138137" y="80530"/>
                </a:lnTo>
                <a:lnTo>
                  <a:pt x="151200" y="80530"/>
                </a:lnTo>
                <a:lnTo>
                  <a:pt x="141401" y="70739"/>
                </a:lnTo>
                <a:lnTo>
                  <a:pt x="143222" y="63017"/>
                </a:lnTo>
                <a:lnTo>
                  <a:pt x="133680" y="63017"/>
                </a:lnTo>
                <a:lnTo>
                  <a:pt x="128828" y="58166"/>
                </a:lnTo>
                <a:close/>
              </a:path>
              <a:path w="167640" h="167639">
                <a:moveTo>
                  <a:pt x="155842" y="41871"/>
                </a:moveTo>
                <a:lnTo>
                  <a:pt x="145326" y="41871"/>
                </a:lnTo>
                <a:lnTo>
                  <a:pt x="150854" y="51444"/>
                </a:lnTo>
                <a:lnTo>
                  <a:pt x="154881" y="61702"/>
                </a:lnTo>
                <a:lnTo>
                  <a:pt x="157343" y="72504"/>
                </a:lnTo>
                <a:lnTo>
                  <a:pt x="157995" y="81250"/>
                </a:lnTo>
                <a:lnTo>
                  <a:pt x="158089" y="87414"/>
                </a:lnTo>
                <a:lnTo>
                  <a:pt x="167049" y="87414"/>
                </a:lnTo>
                <a:lnTo>
                  <a:pt x="167411" y="83705"/>
                </a:lnTo>
                <a:lnTo>
                  <a:pt x="165803" y="67252"/>
                </a:lnTo>
                <a:lnTo>
                  <a:pt x="161080" y="51662"/>
                </a:lnTo>
                <a:lnTo>
                  <a:pt x="155842" y="41871"/>
                </a:lnTo>
                <a:close/>
              </a:path>
              <a:path w="167640" h="167639">
                <a:moveTo>
                  <a:pt x="40957" y="34429"/>
                </a:moveTo>
                <a:lnTo>
                  <a:pt x="27901" y="34429"/>
                </a:lnTo>
                <a:lnTo>
                  <a:pt x="48895" y="55422"/>
                </a:lnTo>
                <a:lnTo>
                  <a:pt x="42126" y="63218"/>
                </a:lnTo>
                <a:lnTo>
                  <a:pt x="36469" y="70899"/>
                </a:lnTo>
                <a:lnTo>
                  <a:pt x="31833" y="78420"/>
                </a:lnTo>
                <a:lnTo>
                  <a:pt x="28130" y="85737"/>
                </a:lnTo>
                <a:lnTo>
                  <a:pt x="38421" y="85737"/>
                </a:lnTo>
                <a:lnTo>
                  <a:pt x="38556" y="85444"/>
                </a:lnTo>
                <a:lnTo>
                  <a:pt x="42979" y="77820"/>
                </a:lnTo>
                <a:lnTo>
                  <a:pt x="48560" y="69970"/>
                </a:lnTo>
                <a:lnTo>
                  <a:pt x="55422" y="61950"/>
                </a:lnTo>
                <a:lnTo>
                  <a:pt x="68478" y="61950"/>
                </a:lnTo>
                <a:lnTo>
                  <a:pt x="61963" y="55435"/>
                </a:lnTo>
                <a:lnTo>
                  <a:pt x="69925" y="48999"/>
                </a:lnTo>
                <a:lnTo>
                  <a:pt x="70087" y="48895"/>
                </a:lnTo>
                <a:lnTo>
                  <a:pt x="55422" y="48895"/>
                </a:lnTo>
                <a:lnTo>
                  <a:pt x="40957" y="34429"/>
                </a:lnTo>
                <a:close/>
              </a:path>
              <a:path w="167640" h="167639">
                <a:moveTo>
                  <a:pt x="107251" y="36588"/>
                </a:moveTo>
                <a:lnTo>
                  <a:pt x="94195" y="36588"/>
                </a:lnTo>
                <a:lnTo>
                  <a:pt x="109245" y="51638"/>
                </a:lnTo>
                <a:lnTo>
                  <a:pt x="83705" y="77177"/>
                </a:lnTo>
                <a:lnTo>
                  <a:pt x="96761" y="77177"/>
                </a:lnTo>
                <a:lnTo>
                  <a:pt x="115773" y="58166"/>
                </a:lnTo>
                <a:lnTo>
                  <a:pt x="128828" y="58166"/>
                </a:lnTo>
                <a:lnTo>
                  <a:pt x="122301" y="51638"/>
                </a:lnTo>
                <a:lnTo>
                  <a:pt x="128828" y="45110"/>
                </a:lnTo>
                <a:lnTo>
                  <a:pt x="115773" y="45110"/>
                </a:lnTo>
                <a:lnTo>
                  <a:pt x="107251" y="36588"/>
                </a:lnTo>
                <a:close/>
              </a:path>
              <a:path w="167640" h="167639">
                <a:moveTo>
                  <a:pt x="153763" y="37985"/>
                </a:moveTo>
                <a:lnTo>
                  <a:pt x="135953" y="37985"/>
                </a:lnTo>
                <a:lnTo>
                  <a:pt x="136096" y="41871"/>
                </a:lnTo>
                <a:lnTo>
                  <a:pt x="136148" y="45110"/>
                </a:lnTo>
                <a:lnTo>
                  <a:pt x="135864" y="53009"/>
                </a:lnTo>
                <a:lnTo>
                  <a:pt x="133680" y="63017"/>
                </a:lnTo>
                <a:lnTo>
                  <a:pt x="143222" y="63017"/>
                </a:lnTo>
                <a:lnTo>
                  <a:pt x="143309" y="62645"/>
                </a:lnTo>
                <a:lnTo>
                  <a:pt x="144511" y="55048"/>
                </a:lnTo>
                <a:lnTo>
                  <a:pt x="145139" y="48079"/>
                </a:lnTo>
                <a:lnTo>
                  <a:pt x="145326" y="41871"/>
                </a:lnTo>
                <a:lnTo>
                  <a:pt x="155842" y="41871"/>
                </a:lnTo>
                <a:lnTo>
                  <a:pt x="153763" y="37985"/>
                </a:lnTo>
                <a:close/>
              </a:path>
              <a:path w="167640" h="167639">
                <a:moveTo>
                  <a:pt x="81483" y="10820"/>
                </a:moveTo>
                <a:lnTo>
                  <a:pt x="68414" y="10820"/>
                </a:lnTo>
                <a:lnTo>
                  <a:pt x="86880" y="29273"/>
                </a:lnTo>
                <a:lnTo>
                  <a:pt x="79029" y="32730"/>
                </a:lnTo>
                <a:lnTo>
                  <a:pt x="71104" y="37088"/>
                </a:lnTo>
                <a:lnTo>
                  <a:pt x="63202" y="42444"/>
                </a:lnTo>
                <a:lnTo>
                  <a:pt x="55422" y="48895"/>
                </a:lnTo>
                <a:lnTo>
                  <a:pt x="70087" y="48895"/>
                </a:lnTo>
                <a:lnTo>
                  <a:pt x="78041" y="43797"/>
                </a:lnTo>
                <a:lnTo>
                  <a:pt x="86177" y="39703"/>
                </a:lnTo>
                <a:lnTo>
                  <a:pt x="94195" y="36588"/>
                </a:lnTo>
                <a:lnTo>
                  <a:pt x="107251" y="36588"/>
                </a:lnTo>
                <a:lnTo>
                  <a:pt x="104432" y="33769"/>
                </a:lnTo>
                <a:lnTo>
                  <a:pt x="114401" y="31597"/>
                </a:lnTo>
                <a:lnTo>
                  <a:pt x="123202" y="31267"/>
                </a:lnTo>
                <a:lnTo>
                  <a:pt x="148440" y="31267"/>
                </a:lnTo>
                <a:lnTo>
                  <a:pt x="144121" y="26009"/>
                </a:lnTo>
                <a:lnTo>
                  <a:pt x="96672" y="26009"/>
                </a:lnTo>
                <a:lnTo>
                  <a:pt x="81483" y="10820"/>
                </a:lnTo>
                <a:close/>
              </a:path>
              <a:path w="167640" h="167639">
                <a:moveTo>
                  <a:pt x="148440" y="31267"/>
                </a:moveTo>
                <a:lnTo>
                  <a:pt x="123202" y="31267"/>
                </a:lnTo>
                <a:lnTo>
                  <a:pt x="129400" y="31483"/>
                </a:lnTo>
                <a:lnTo>
                  <a:pt x="115773" y="45110"/>
                </a:lnTo>
                <a:lnTo>
                  <a:pt x="128828" y="45110"/>
                </a:lnTo>
                <a:lnTo>
                  <a:pt x="135953" y="37985"/>
                </a:lnTo>
                <a:lnTo>
                  <a:pt x="153763" y="37985"/>
                </a:lnTo>
                <a:lnTo>
                  <a:pt x="153395" y="37298"/>
                </a:lnTo>
                <a:lnTo>
                  <a:pt x="148440" y="31267"/>
                </a:lnTo>
                <a:close/>
              </a:path>
              <a:path w="167640" h="167639">
                <a:moveTo>
                  <a:pt x="121191" y="9245"/>
                </a:moveTo>
                <a:lnTo>
                  <a:pt x="83705" y="9245"/>
                </a:lnTo>
                <a:lnTo>
                  <a:pt x="94907" y="10078"/>
                </a:lnTo>
                <a:lnTo>
                  <a:pt x="105708" y="12538"/>
                </a:lnTo>
                <a:lnTo>
                  <a:pt x="115966" y="16564"/>
                </a:lnTo>
                <a:lnTo>
                  <a:pt x="125539" y="22098"/>
                </a:lnTo>
                <a:lnTo>
                  <a:pt x="119334" y="22276"/>
                </a:lnTo>
                <a:lnTo>
                  <a:pt x="112368" y="22901"/>
                </a:lnTo>
                <a:lnTo>
                  <a:pt x="104770" y="24101"/>
                </a:lnTo>
                <a:lnTo>
                  <a:pt x="96672" y="26009"/>
                </a:lnTo>
                <a:lnTo>
                  <a:pt x="144121" y="26009"/>
                </a:lnTo>
                <a:lnTo>
                  <a:pt x="142900" y="24523"/>
                </a:lnTo>
                <a:lnTo>
                  <a:pt x="130113" y="14021"/>
                </a:lnTo>
                <a:lnTo>
                  <a:pt x="121191" y="9245"/>
                </a:lnTo>
                <a:close/>
              </a:path>
            </a:pathLst>
          </a:custGeom>
          <a:solidFill>
            <a:srgbClr val="E6E7E8"/>
          </a:solidFill>
        </p:spPr>
        <p:txBody>
          <a:bodyPr wrap="square" lIns="0" tIns="0" rIns="0" bIns="0" rtlCol="0"/>
          <a:lstStyle/>
          <a:p>
            <a:endParaRPr sz="2400">
              <a:latin typeface="Meiryo UI" panose="020B0604030504040204" pitchFamily="50" charset="-128"/>
              <a:ea typeface="Meiryo UI" panose="020B0604030504040204" pitchFamily="50" charset="-128"/>
            </a:endParaRPr>
          </a:p>
        </p:txBody>
      </p:sp>
      <p:sp>
        <p:nvSpPr>
          <p:cNvPr id="262" name="object 262"/>
          <p:cNvSpPr/>
          <p:nvPr/>
        </p:nvSpPr>
        <p:spPr>
          <a:xfrm>
            <a:off x="5326227" y="3810472"/>
            <a:ext cx="187960" cy="187960"/>
          </a:xfrm>
          <a:custGeom>
            <a:avLst/>
            <a:gdLst/>
            <a:ahLst/>
            <a:cxnLst/>
            <a:rect l="l" t="t" r="r" b="b"/>
            <a:pathLst>
              <a:path w="187960" h="187960">
                <a:moveTo>
                  <a:pt x="136865" y="168960"/>
                </a:moveTo>
                <a:lnTo>
                  <a:pt x="50355" y="168960"/>
                </a:lnTo>
                <a:lnTo>
                  <a:pt x="66992" y="176453"/>
                </a:lnTo>
                <a:lnTo>
                  <a:pt x="67373" y="184378"/>
                </a:lnTo>
                <a:lnTo>
                  <a:pt x="86995" y="187972"/>
                </a:lnTo>
                <a:lnTo>
                  <a:pt x="90157" y="180695"/>
                </a:lnTo>
                <a:lnTo>
                  <a:pt x="108381" y="179590"/>
                </a:lnTo>
                <a:lnTo>
                  <a:pt x="131377" y="179590"/>
                </a:lnTo>
                <a:lnTo>
                  <a:pt x="130860" y="172593"/>
                </a:lnTo>
                <a:lnTo>
                  <a:pt x="136865" y="168960"/>
                </a:lnTo>
                <a:close/>
              </a:path>
              <a:path w="187960" h="187960">
                <a:moveTo>
                  <a:pt x="131377" y="179590"/>
                </a:moveTo>
                <a:lnTo>
                  <a:pt x="108381" y="179590"/>
                </a:lnTo>
                <a:lnTo>
                  <a:pt x="112395" y="186436"/>
                </a:lnTo>
                <a:lnTo>
                  <a:pt x="131445" y="180505"/>
                </a:lnTo>
                <a:lnTo>
                  <a:pt x="131377" y="179590"/>
                </a:lnTo>
                <a:close/>
              </a:path>
              <a:path w="187960" h="187960">
                <a:moveTo>
                  <a:pt x="51036" y="140068"/>
                </a:moveTo>
                <a:lnTo>
                  <a:pt x="20548" y="140068"/>
                </a:lnTo>
                <a:lnTo>
                  <a:pt x="31813" y="154432"/>
                </a:lnTo>
                <a:lnTo>
                  <a:pt x="28460" y="161632"/>
                </a:lnTo>
                <a:lnTo>
                  <a:pt x="44170" y="173939"/>
                </a:lnTo>
                <a:lnTo>
                  <a:pt x="50355" y="168960"/>
                </a:lnTo>
                <a:lnTo>
                  <a:pt x="136865" y="168960"/>
                </a:lnTo>
                <a:lnTo>
                  <a:pt x="146481" y="163144"/>
                </a:lnTo>
                <a:lnTo>
                  <a:pt x="157403" y="163144"/>
                </a:lnTo>
                <a:lnTo>
                  <a:pt x="163182" y="157365"/>
                </a:lnTo>
                <a:lnTo>
                  <a:pt x="93980" y="157365"/>
                </a:lnTo>
                <a:lnTo>
                  <a:pt x="69309" y="152385"/>
                </a:lnTo>
                <a:lnTo>
                  <a:pt x="51036" y="140068"/>
                </a:lnTo>
                <a:close/>
              </a:path>
              <a:path w="187960" h="187960">
                <a:moveTo>
                  <a:pt x="157403" y="163144"/>
                </a:moveTo>
                <a:lnTo>
                  <a:pt x="146481" y="163144"/>
                </a:lnTo>
                <a:lnTo>
                  <a:pt x="153212" y="167335"/>
                </a:lnTo>
                <a:lnTo>
                  <a:pt x="157403" y="163144"/>
                </a:lnTo>
                <a:close/>
              </a:path>
              <a:path w="187960" h="187960">
                <a:moveTo>
                  <a:pt x="152876" y="30607"/>
                </a:moveTo>
                <a:lnTo>
                  <a:pt x="93980" y="30607"/>
                </a:lnTo>
                <a:lnTo>
                  <a:pt x="118648" y="35587"/>
                </a:lnTo>
                <a:lnTo>
                  <a:pt x="138791" y="49169"/>
                </a:lnTo>
                <a:lnTo>
                  <a:pt x="152373" y="69317"/>
                </a:lnTo>
                <a:lnTo>
                  <a:pt x="157353" y="93992"/>
                </a:lnTo>
                <a:lnTo>
                  <a:pt x="152373" y="118660"/>
                </a:lnTo>
                <a:lnTo>
                  <a:pt x="138791" y="138804"/>
                </a:lnTo>
                <a:lnTo>
                  <a:pt x="118648" y="152385"/>
                </a:lnTo>
                <a:lnTo>
                  <a:pt x="93980" y="157365"/>
                </a:lnTo>
                <a:lnTo>
                  <a:pt x="163182" y="157365"/>
                </a:lnTo>
                <a:lnTo>
                  <a:pt x="167322" y="153225"/>
                </a:lnTo>
                <a:lnTo>
                  <a:pt x="163131" y="146494"/>
                </a:lnTo>
                <a:lnTo>
                  <a:pt x="172580" y="130860"/>
                </a:lnTo>
                <a:lnTo>
                  <a:pt x="180674" y="130860"/>
                </a:lnTo>
                <a:lnTo>
                  <a:pt x="186423" y="112407"/>
                </a:lnTo>
                <a:lnTo>
                  <a:pt x="179578" y="108394"/>
                </a:lnTo>
                <a:lnTo>
                  <a:pt x="180682" y="90170"/>
                </a:lnTo>
                <a:lnTo>
                  <a:pt x="187960" y="87007"/>
                </a:lnTo>
                <a:lnTo>
                  <a:pt x="184365" y="67386"/>
                </a:lnTo>
                <a:lnTo>
                  <a:pt x="176441" y="67005"/>
                </a:lnTo>
                <a:lnTo>
                  <a:pt x="168948" y="50355"/>
                </a:lnTo>
                <a:lnTo>
                  <a:pt x="173926" y="44170"/>
                </a:lnTo>
                <a:lnTo>
                  <a:pt x="164248" y="31826"/>
                </a:lnTo>
                <a:lnTo>
                  <a:pt x="154432" y="31826"/>
                </a:lnTo>
                <a:lnTo>
                  <a:pt x="152876" y="30607"/>
                </a:lnTo>
                <a:close/>
              </a:path>
              <a:path w="187960" h="187960">
                <a:moveTo>
                  <a:pt x="19088" y="37096"/>
                </a:moveTo>
                <a:lnTo>
                  <a:pt x="8775" y="54165"/>
                </a:lnTo>
                <a:lnTo>
                  <a:pt x="14452" y="59702"/>
                </a:lnTo>
                <a:lnTo>
                  <a:pt x="9029" y="77127"/>
                </a:lnTo>
                <a:lnTo>
                  <a:pt x="1193" y="78460"/>
                </a:lnTo>
                <a:lnTo>
                  <a:pt x="0" y="98374"/>
                </a:lnTo>
                <a:lnTo>
                  <a:pt x="7594" y="100634"/>
                </a:lnTo>
                <a:lnTo>
                  <a:pt x="10896" y="118592"/>
                </a:lnTo>
                <a:lnTo>
                  <a:pt x="4584" y="123405"/>
                </a:lnTo>
                <a:lnTo>
                  <a:pt x="12776" y="141592"/>
                </a:lnTo>
                <a:lnTo>
                  <a:pt x="20548" y="140068"/>
                </a:lnTo>
                <a:lnTo>
                  <a:pt x="51036" y="140068"/>
                </a:lnTo>
                <a:lnTo>
                  <a:pt x="49161" y="138804"/>
                </a:lnTo>
                <a:lnTo>
                  <a:pt x="35576" y="118660"/>
                </a:lnTo>
                <a:lnTo>
                  <a:pt x="30594" y="93992"/>
                </a:lnTo>
                <a:lnTo>
                  <a:pt x="35576" y="69317"/>
                </a:lnTo>
                <a:lnTo>
                  <a:pt x="49161" y="49169"/>
                </a:lnTo>
                <a:lnTo>
                  <a:pt x="63434" y="39547"/>
                </a:lnTo>
                <a:lnTo>
                  <a:pt x="26631" y="39547"/>
                </a:lnTo>
                <a:lnTo>
                  <a:pt x="19088" y="37096"/>
                </a:lnTo>
                <a:close/>
              </a:path>
              <a:path w="187960" h="187960">
                <a:moveTo>
                  <a:pt x="180674" y="130860"/>
                </a:moveTo>
                <a:lnTo>
                  <a:pt x="172580" y="130860"/>
                </a:lnTo>
                <a:lnTo>
                  <a:pt x="180492" y="131445"/>
                </a:lnTo>
                <a:lnTo>
                  <a:pt x="180674" y="130860"/>
                </a:lnTo>
                <a:close/>
              </a:path>
              <a:path w="187960" h="187960">
                <a:moveTo>
                  <a:pt x="54152" y="8775"/>
                </a:moveTo>
                <a:lnTo>
                  <a:pt x="37084" y="19100"/>
                </a:lnTo>
                <a:lnTo>
                  <a:pt x="39547" y="26644"/>
                </a:lnTo>
                <a:lnTo>
                  <a:pt x="26631" y="39547"/>
                </a:lnTo>
                <a:lnTo>
                  <a:pt x="63434" y="39547"/>
                </a:lnTo>
                <a:lnTo>
                  <a:pt x="69309" y="35587"/>
                </a:lnTo>
                <a:lnTo>
                  <a:pt x="93980" y="30607"/>
                </a:lnTo>
                <a:lnTo>
                  <a:pt x="152876" y="30607"/>
                </a:lnTo>
                <a:lnTo>
                  <a:pt x="140055" y="20561"/>
                </a:lnTo>
                <a:lnTo>
                  <a:pt x="141248" y="14465"/>
                </a:lnTo>
                <a:lnTo>
                  <a:pt x="59690" y="14465"/>
                </a:lnTo>
                <a:lnTo>
                  <a:pt x="54152" y="8775"/>
                </a:lnTo>
                <a:close/>
              </a:path>
              <a:path w="187960" h="187960">
                <a:moveTo>
                  <a:pt x="161620" y="28473"/>
                </a:moveTo>
                <a:lnTo>
                  <a:pt x="154432" y="31826"/>
                </a:lnTo>
                <a:lnTo>
                  <a:pt x="164248" y="31826"/>
                </a:lnTo>
                <a:lnTo>
                  <a:pt x="161620" y="28473"/>
                </a:lnTo>
                <a:close/>
              </a:path>
              <a:path w="187960" h="187960">
                <a:moveTo>
                  <a:pt x="98361" y="0"/>
                </a:moveTo>
                <a:lnTo>
                  <a:pt x="78447" y="1206"/>
                </a:lnTo>
                <a:lnTo>
                  <a:pt x="77127" y="9029"/>
                </a:lnTo>
                <a:lnTo>
                  <a:pt x="59690" y="14465"/>
                </a:lnTo>
                <a:lnTo>
                  <a:pt x="141248" y="14465"/>
                </a:lnTo>
                <a:lnTo>
                  <a:pt x="141579" y="12776"/>
                </a:lnTo>
                <a:lnTo>
                  <a:pt x="137400" y="10896"/>
                </a:lnTo>
                <a:lnTo>
                  <a:pt x="118592" y="10896"/>
                </a:lnTo>
                <a:lnTo>
                  <a:pt x="100622" y="7607"/>
                </a:lnTo>
                <a:lnTo>
                  <a:pt x="98361" y="0"/>
                </a:lnTo>
                <a:close/>
              </a:path>
              <a:path w="187960" h="187960">
                <a:moveTo>
                  <a:pt x="123393" y="4597"/>
                </a:moveTo>
                <a:lnTo>
                  <a:pt x="118592" y="10896"/>
                </a:lnTo>
                <a:lnTo>
                  <a:pt x="137400" y="10896"/>
                </a:lnTo>
                <a:lnTo>
                  <a:pt x="123393" y="4597"/>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3" name="object 263"/>
          <p:cNvSpPr/>
          <p:nvPr/>
        </p:nvSpPr>
        <p:spPr>
          <a:xfrm>
            <a:off x="4643945" y="3840698"/>
            <a:ext cx="605790" cy="127635"/>
          </a:xfrm>
          <a:custGeom>
            <a:avLst/>
            <a:gdLst/>
            <a:ahLst/>
            <a:cxnLst/>
            <a:rect l="l" t="t" r="r" b="b"/>
            <a:pathLst>
              <a:path w="605789" h="127635">
                <a:moveTo>
                  <a:pt x="63766" y="0"/>
                </a:moveTo>
                <a:lnTo>
                  <a:pt x="38967" y="5018"/>
                </a:lnTo>
                <a:lnTo>
                  <a:pt x="18695" y="18695"/>
                </a:lnTo>
                <a:lnTo>
                  <a:pt x="5018" y="38967"/>
                </a:lnTo>
                <a:lnTo>
                  <a:pt x="0" y="63766"/>
                </a:lnTo>
                <a:lnTo>
                  <a:pt x="5018" y="88566"/>
                </a:lnTo>
                <a:lnTo>
                  <a:pt x="18695" y="108837"/>
                </a:lnTo>
                <a:lnTo>
                  <a:pt x="38967" y="122515"/>
                </a:lnTo>
                <a:lnTo>
                  <a:pt x="63766" y="127533"/>
                </a:lnTo>
                <a:lnTo>
                  <a:pt x="86487" y="123343"/>
                </a:lnTo>
                <a:lnTo>
                  <a:pt x="105595" y="111817"/>
                </a:lnTo>
                <a:lnTo>
                  <a:pt x="107833" y="109042"/>
                </a:lnTo>
                <a:lnTo>
                  <a:pt x="63766" y="109042"/>
                </a:lnTo>
                <a:lnTo>
                  <a:pt x="46158" y="105479"/>
                </a:lnTo>
                <a:lnTo>
                  <a:pt x="31765" y="95767"/>
                </a:lnTo>
                <a:lnTo>
                  <a:pt x="22054" y="81374"/>
                </a:lnTo>
                <a:lnTo>
                  <a:pt x="18491" y="63766"/>
                </a:lnTo>
                <a:lnTo>
                  <a:pt x="22054" y="46158"/>
                </a:lnTo>
                <a:lnTo>
                  <a:pt x="31765" y="31765"/>
                </a:lnTo>
                <a:lnTo>
                  <a:pt x="46158" y="22054"/>
                </a:lnTo>
                <a:lnTo>
                  <a:pt x="63766" y="18491"/>
                </a:lnTo>
                <a:lnTo>
                  <a:pt x="107833" y="18491"/>
                </a:lnTo>
                <a:lnTo>
                  <a:pt x="105595" y="15716"/>
                </a:lnTo>
                <a:lnTo>
                  <a:pt x="86487" y="4189"/>
                </a:lnTo>
                <a:lnTo>
                  <a:pt x="63766" y="0"/>
                </a:lnTo>
                <a:close/>
              </a:path>
              <a:path w="605789" h="127635">
                <a:moveTo>
                  <a:pt x="498428" y="73012"/>
                </a:moveTo>
                <a:lnTo>
                  <a:pt x="478815" y="73012"/>
                </a:lnTo>
                <a:lnTo>
                  <a:pt x="486056" y="94518"/>
                </a:lnTo>
                <a:lnTo>
                  <a:pt x="500003" y="111817"/>
                </a:lnTo>
                <a:lnTo>
                  <a:pt x="519111" y="123343"/>
                </a:lnTo>
                <a:lnTo>
                  <a:pt x="541832" y="127533"/>
                </a:lnTo>
                <a:lnTo>
                  <a:pt x="566632" y="122515"/>
                </a:lnTo>
                <a:lnTo>
                  <a:pt x="586600" y="109042"/>
                </a:lnTo>
                <a:lnTo>
                  <a:pt x="541832" y="109042"/>
                </a:lnTo>
                <a:lnTo>
                  <a:pt x="524225" y="105479"/>
                </a:lnTo>
                <a:lnTo>
                  <a:pt x="509831" y="95767"/>
                </a:lnTo>
                <a:lnTo>
                  <a:pt x="500120" y="81374"/>
                </a:lnTo>
                <a:lnTo>
                  <a:pt x="498428" y="73012"/>
                </a:lnTo>
                <a:close/>
              </a:path>
              <a:path w="605789" h="127635">
                <a:moveTo>
                  <a:pt x="107833" y="18491"/>
                </a:moveTo>
                <a:lnTo>
                  <a:pt x="63766" y="18491"/>
                </a:lnTo>
                <a:lnTo>
                  <a:pt x="81374" y="22054"/>
                </a:lnTo>
                <a:lnTo>
                  <a:pt x="95767" y="31765"/>
                </a:lnTo>
                <a:lnTo>
                  <a:pt x="105479" y="46158"/>
                </a:lnTo>
                <a:lnTo>
                  <a:pt x="109042" y="63766"/>
                </a:lnTo>
                <a:lnTo>
                  <a:pt x="105479" y="81374"/>
                </a:lnTo>
                <a:lnTo>
                  <a:pt x="95767" y="95767"/>
                </a:lnTo>
                <a:lnTo>
                  <a:pt x="81374" y="105479"/>
                </a:lnTo>
                <a:lnTo>
                  <a:pt x="63766" y="109042"/>
                </a:lnTo>
                <a:lnTo>
                  <a:pt x="107833" y="109042"/>
                </a:lnTo>
                <a:lnTo>
                  <a:pt x="119543" y="94518"/>
                </a:lnTo>
                <a:lnTo>
                  <a:pt x="126784" y="73012"/>
                </a:lnTo>
                <a:lnTo>
                  <a:pt x="498428" y="73012"/>
                </a:lnTo>
                <a:lnTo>
                  <a:pt x="496557" y="63766"/>
                </a:lnTo>
                <a:lnTo>
                  <a:pt x="498428" y="54521"/>
                </a:lnTo>
                <a:lnTo>
                  <a:pt x="126784" y="54521"/>
                </a:lnTo>
                <a:lnTo>
                  <a:pt x="119543" y="33014"/>
                </a:lnTo>
                <a:lnTo>
                  <a:pt x="107833" y="18491"/>
                </a:lnTo>
                <a:close/>
              </a:path>
              <a:path w="605789" h="127635">
                <a:moveTo>
                  <a:pt x="586600" y="18491"/>
                </a:moveTo>
                <a:lnTo>
                  <a:pt x="541832" y="18491"/>
                </a:lnTo>
                <a:lnTo>
                  <a:pt x="559440" y="22054"/>
                </a:lnTo>
                <a:lnTo>
                  <a:pt x="573833" y="31765"/>
                </a:lnTo>
                <a:lnTo>
                  <a:pt x="583545" y="46158"/>
                </a:lnTo>
                <a:lnTo>
                  <a:pt x="587108" y="63766"/>
                </a:lnTo>
                <a:lnTo>
                  <a:pt x="583545" y="81374"/>
                </a:lnTo>
                <a:lnTo>
                  <a:pt x="573833" y="95767"/>
                </a:lnTo>
                <a:lnTo>
                  <a:pt x="559440" y="105479"/>
                </a:lnTo>
                <a:lnTo>
                  <a:pt x="541832" y="109042"/>
                </a:lnTo>
                <a:lnTo>
                  <a:pt x="586600" y="109042"/>
                </a:lnTo>
                <a:lnTo>
                  <a:pt x="586903" y="108837"/>
                </a:lnTo>
                <a:lnTo>
                  <a:pt x="600581" y="88566"/>
                </a:lnTo>
                <a:lnTo>
                  <a:pt x="605599" y="63766"/>
                </a:lnTo>
                <a:lnTo>
                  <a:pt x="600581" y="38967"/>
                </a:lnTo>
                <a:lnTo>
                  <a:pt x="586903" y="18695"/>
                </a:lnTo>
                <a:lnTo>
                  <a:pt x="586600" y="18491"/>
                </a:lnTo>
                <a:close/>
              </a:path>
              <a:path w="605789" h="127635">
                <a:moveTo>
                  <a:pt x="541832" y="0"/>
                </a:moveTo>
                <a:lnTo>
                  <a:pt x="519111" y="4189"/>
                </a:lnTo>
                <a:lnTo>
                  <a:pt x="500003" y="15716"/>
                </a:lnTo>
                <a:lnTo>
                  <a:pt x="486056" y="33014"/>
                </a:lnTo>
                <a:lnTo>
                  <a:pt x="478815" y="54521"/>
                </a:lnTo>
                <a:lnTo>
                  <a:pt x="498428" y="54521"/>
                </a:lnTo>
                <a:lnTo>
                  <a:pt x="500120" y="46158"/>
                </a:lnTo>
                <a:lnTo>
                  <a:pt x="509831" y="31765"/>
                </a:lnTo>
                <a:lnTo>
                  <a:pt x="524225" y="22054"/>
                </a:lnTo>
                <a:lnTo>
                  <a:pt x="541832" y="18491"/>
                </a:lnTo>
                <a:lnTo>
                  <a:pt x="586600" y="18491"/>
                </a:lnTo>
                <a:lnTo>
                  <a:pt x="566632" y="5018"/>
                </a:lnTo>
                <a:lnTo>
                  <a:pt x="541832" y="0"/>
                </a:lnTo>
                <a:close/>
              </a:path>
            </a:pathLst>
          </a:custGeom>
          <a:solidFill>
            <a:srgbClr val="20BEC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4" name="object 264"/>
          <p:cNvSpPr/>
          <p:nvPr/>
        </p:nvSpPr>
        <p:spPr>
          <a:xfrm>
            <a:off x="6278397" y="3700668"/>
            <a:ext cx="2543175" cy="561340"/>
          </a:xfrm>
          <a:custGeom>
            <a:avLst/>
            <a:gdLst/>
            <a:ahLst/>
            <a:cxnLst/>
            <a:rect l="l" t="t" r="r" b="b"/>
            <a:pathLst>
              <a:path w="2543175" h="561339">
                <a:moveTo>
                  <a:pt x="2542565" y="0"/>
                </a:moveTo>
                <a:lnTo>
                  <a:pt x="107937" y="0"/>
                </a:lnTo>
                <a:lnTo>
                  <a:pt x="65965" y="8496"/>
                </a:lnTo>
                <a:lnTo>
                  <a:pt x="31651" y="31651"/>
                </a:lnTo>
                <a:lnTo>
                  <a:pt x="8496" y="65965"/>
                </a:lnTo>
                <a:lnTo>
                  <a:pt x="0" y="107937"/>
                </a:lnTo>
                <a:lnTo>
                  <a:pt x="0" y="561200"/>
                </a:lnTo>
                <a:lnTo>
                  <a:pt x="18503" y="561200"/>
                </a:lnTo>
                <a:lnTo>
                  <a:pt x="18503" y="107937"/>
                </a:lnTo>
                <a:lnTo>
                  <a:pt x="25543" y="73156"/>
                </a:lnTo>
                <a:lnTo>
                  <a:pt x="44727" y="44721"/>
                </a:lnTo>
                <a:lnTo>
                  <a:pt x="73158" y="25532"/>
                </a:lnTo>
                <a:lnTo>
                  <a:pt x="107937" y="18491"/>
                </a:lnTo>
                <a:lnTo>
                  <a:pt x="2542565" y="18491"/>
                </a:lnTo>
                <a:lnTo>
                  <a:pt x="2542565" y="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5" name="object 265"/>
          <p:cNvSpPr/>
          <p:nvPr/>
        </p:nvSpPr>
        <p:spPr>
          <a:xfrm>
            <a:off x="8815133" y="3666188"/>
            <a:ext cx="78105" cy="90170"/>
          </a:xfrm>
          <a:custGeom>
            <a:avLst/>
            <a:gdLst/>
            <a:ahLst/>
            <a:cxnLst/>
            <a:rect l="l" t="t" r="r" b="b"/>
            <a:pathLst>
              <a:path w="78104" h="90170">
                <a:moveTo>
                  <a:pt x="0" y="0"/>
                </a:moveTo>
                <a:lnTo>
                  <a:pt x="0" y="89776"/>
                </a:lnTo>
                <a:lnTo>
                  <a:pt x="55482" y="57734"/>
                </a:lnTo>
                <a:lnTo>
                  <a:pt x="18491" y="57734"/>
                </a:lnTo>
                <a:lnTo>
                  <a:pt x="18491" y="32042"/>
                </a:lnTo>
                <a:lnTo>
                  <a:pt x="55497" y="32042"/>
                </a:lnTo>
                <a:lnTo>
                  <a:pt x="0" y="0"/>
                </a:lnTo>
                <a:close/>
              </a:path>
              <a:path w="78104" h="90170">
                <a:moveTo>
                  <a:pt x="55497" y="32042"/>
                </a:moveTo>
                <a:lnTo>
                  <a:pt x="18491" y="32042"/>
                </a:lnTo>
                <a:lnTo>
                  <a:pt x="40754" y="44881"/>
                </a:lnTo>
                <a:lnTo>
                  <a:pt x="18491" y="57734"/>
                </a:lnTo>
                <a:lnTo>
                  <a:pt x="55482" y="57734"/>
                </a:lnTo>
                <a:lnTo>
                  <a:pt x="77736" y="44881"/>
                </a:lnTo>
                <a:lnTo>
                  <a:pt x="55497" y="32042"/>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6" name="object 266"/>
          <p:cNvSpPr/>
          <p:nvPr/>
        </p:nvSpPr>
        <p:spPr>
          <a:xfrm>
            <a:off x="9408579" y="3785821"/>
            <a:ext cx="19050" cy="18415"/>
          </a:xfrm>
          <a:custGeom>
            <a:avLst/>
            <a:gdLst/>
            <a:ahLst/>
            <a:cxnLst/>
            <a:rect l="l" t="t" r="r" b="b"/>
            <a:pathLst>
              <a:path w="19050" h="18414">
                <a:moveTo>
                  <a:pt x="13055" y="0"/>
                </a:moveTo>
                <a:lnTo>
                  <a:pt x="0" y="6667"/>
                </a:lnTo>
                <a:lnTo>
                  <a:pt x="5829" y="18110"/>
                </a:lnTo>
                <a:lnTo>
                  <a:pt x="18872" y="11404"/>
                </a:lnTo>
                <a:lnTo>
                  <a:pt x="13055"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7" name="object 267"/>
          <p:cNvSpPr/>
          <p:nvPr/>
        </p:nvSpPr>
        <p:spPr>
          <a:xfrm>
            <a:off x="9406775" y="3782888"/>
            <a:ext cx="18415" cy="17780"/>
          </a:xfrm>
          <a:custGeom>
            <a:avLst/>
            <a:gdLst/>
            <a:ahLst/>
            <a:cxnLst/>
            <a:rect l="l" t="t" r="r" b="b"/>
            <a:pathLst>
              <a:path w="18415" h="17779">
                <a:moveTo>
                  <a:pt x="12192" y="0"/>
                </a:moveTo>
                <a:lnTo>
                  <a:pt x="0" y="6172"/>
                </a:lnTo>
                <a:lnTo>
                  <a:pt x="5829" y="17589"/>
                </a:lnTo>
                <a:lnTo>
                  <a:pt x="18021" y="11391"/>
                </a:lnTo>
                <a:lnTo>
                  <a:pt x="12192"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8" name="object 268"/>
          <p:cNvSpPr/>
          <p:nvPr/>
        </p:nvSpPr>
        <p:spPr>
          <a:xfrm>
            <a:off x="9423183" y="3795651"/>
            <a:ext cx="7620" cy="9525"/>
          </a:xfrm>
          <a:custGeom>
            <a:avLst/>
            <a:gdLst/>
            <a:ahLst/>
            <a:cxnLst/>
            <a:rect l="l" t="t" r="r" b="b"/>
            <a:pathLst>
              <a:path w="7620" h="9525">
                <a:moveTo>
                  <a:pt x="2451" y="0"/>
                </a:moveTo>
                <a:lnTo>
                  <a:pt x="393" y="1054"/>
                </a:lnTo>
                <a:lnTo>
                  <a:pt x="0" y="2324"/>
                </a:lnTo>
                <a:lnTo>
                  <a:pt x="3378" y="8902"/>
                </a:lnTo>
                <a:lnTo>
                  <a:pt x="4635" y="9321"/>
                </a:lnTo>
                <a:lnTo>
                  <a:pt x="5664" y="8788"/>
                </a:lnTo>
                <a:lnTo>
                  <a:pt x="6718" y="8280"/>
                </a:lnTo>
                <a:lnTo>
                  <a:pt x="7112" y="6997"/>
                </a:lnTo>
                <a:lnTo>
                  <a:pt x="6604" y="5968"/>
                </a:lnTo>
                <a:lnTo>
                  <a:pt x="4254" y="1447"/>
                </a:lnTo>
                <a:lnTo>
                  <a:pt x="3746" y="419"/>
                </a:lnTo>
                <a:lnTo>
                  <a:pt x="2451"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9" name="object 269"/>
          <p:cNvSpPr/>
          <p:nvPr/>
        </p:nvSpPr>
        <p:spPr>
          <a:xfrm>
            <a:off x="9420187" y="3798686"/>
            <a:ext cx="7620" cy="9525"/>
          </a:xfrm>
          <a:custGeom>
            <a:avLst/>
            <a:gdLst/>
            <a:ahLst/>
            <a:cxnLst/>
            <a:rect l="l" t="t" r="r" b="b"/>
            <a:pathLst>
              <a:path w="7620" h="9525">
                <a:moveTo>
                  <a:pt x="2476" y="0"/>
                </a:moveTo>
                <a:lnTo>
                  <a:pt x="393" y="1041"/>
                </a:lnTo>
                <a:lnTo>
                  <a:pt x="0" y="2336"/>
                </a:lnTo>
                <a:lnTo>
                  <a:pt x="3378" y="8877"/>
                </a:lnTo>
                <a:lnTo>
                  <a:pt x="4635" y="9309"/>
                </a:lnTo>
                <a:lnTo>
                  <a:pt x="6718" y="8255"/>
                </a:lnTo>
                <a:lnTo>
                  <a:pt x="7124" y="6985"/>
                </a:lnTo>
                <a:lnTo>
                  <a:pt x="3733" y="393"/>
                </a:lnTo>
                <a:lnTo>
                  <a:pt x="2476"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0" name="object 270"/>
          <p:cNvSpPr/>
          <p:nvPr/>
        </p:nvSpPr>
        <p:spPr>
          <a:xfrm>
            <a:off x="9416795" y="3799995"/>
            <a:ext cx="7620" cy="9525"/>
          </a:xfrm>
          <a:custGeom>
            <a:avLst/>
            <a:gdLst/>
            <a:ahLst/>
            <a:cxnLst/>
            <a:rect l="l" t="t" r="r" b="b"/>
            <a:pathLst>
              <a:path w="7620" h="9525">
                <a:moveTo>
                  <a:pt x="2489" y="0"/>
                </a:moveTo>
                <a:lnTo>
                  <a:pt x="1447" y="520"/>
                </a:lnTo>
                <a:lnTo>
                  <a:pt x="419" y="1066"/>
                </a:lnTo>
                <a:lnTo>
                  <a:pt x="0" y="2324"/>
                </a:lnTo>
                <a:lnTo>
                  <a:pt x="3390" y="8915"/>
                </a:lnTo>
                <a:lnTo>
                  <a:pt x="4660" y="9321"/>
                </a:lnTo>
                <a:lnTo>
                  <a:pt x="5689" y="8788"/>
                </a:lnTo>
                <a:lnTo>
                  <a:pt x="6731" y="8280"/>
                </a:lnTo>
                <a:lnTo>
                  <a:pt x="7137" y="7010"/>
                </a:lnTo>
                <a:lnTo>
                  <a:pt x="4267" y="1460"/>
                </a:lnTo>
                <a:lnTo>
                  <a:pt x="3759" y="419"/>
                </a:lnTo>
                <a:lnTo>
                  <a:pt x="2489"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1" name="object 271"/>
          <p:cNvSpPr/>
          <p:nvPr/>
        </p:nvSpPr>
        <p:spPr>
          <a:xfrm>
            <a:off x="9413633" y="3800109"/>
            <a:ext cx="7620" cy="9525"/>
          </a:xfrm>
          <a:custGeom>
            <a:avLst/>
            <a:gdLst/>
            <a:ahLst/>
            <a:cxnLst/>
            <a:rect l="l" t="t" r="r" b="b"/>
            <a:pathLst>
              <a:path w="7620" h="9525">
                <a:moveTo>
                  <a:pt x="2489" y="0"/>
                </a:moveTo>
                <a:lnTo>
                  <a:pt x="406" y="1066"/>
                </a:lnTo>
                <a:lnTo>
                  <a:pt x="0" y="2311"/>
                </a:lnTo>
                <a:lnTo>
                  <a:pt x="2857" y="7861"/>
                </a:lnTo>
                <a:lnTo>
                  <a:pt x="3365" y="8902"/>
                </a:lnTo>
                <a:lnTo>
                  <a:pt x="4648" y="9321"/>
                </a:lnTo>
                <a:lnTo>
                  <a:pt x="6718" y="8267"/>
                </a:lnTo>
                <a:lnTo>
                  <a:pt x="7124" y="6997"/>
                </a:lnTo>
                <a:lnTo>
                  <a:pt x="3746" y="406"/>
                </a:lnTo>
                <a:lnTo>
                  <a:pt x="2489"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2" name="object 272"/>
          <p:cNvSpPr/>
          <p:nvPr/>
        </p:nvSpPr>
        <p:spPr>
          <a:xfrm>
            <a:off x="9418231" y="3784996"/>
            <a:ext cx="10160" cy="10160"/>
          </a:xfrm>
          <a:custGeom>
            <a:avLst/>
            <a:gdLst/>
            <a:ahLst/>
            <a:cxnLst/>
            <a:rect l="l" t="t" r="r" b="b"/>
            <a:pathLst>
              <a:path w="10159" h="10160">
                <a:moveTo>
                  <a:pt x="5003" y="0"/>
                </a:moveTo>
                <a:lnTo>
                  <a:pt x="825" y="2133"/>
                </a:lnTo>
                <a:lnTo>
                  <a:pt x="0" y="4686"/>
                </a:lnTo>
                <a:lnTo>
                  <a:pt x="2285" y="9169"/>
                </a:lnTo>
                <a:lnTo>
                  <a:pt x="4838" y="9994"/>
                </a:lnTo>
                <a:lnTo>
                  <a:pt x="9016" y="7861"/>
                </a:lnTo>
                <a:lnTo>
                  <a:pt x="9867" y="5308"/>
                </a:lnTo>
                <a:lnTo>
                  <a:pt x="7569" y="825"/>
                </a:lnTo>
                <a:lnTo>
                  <a:pt x="5003"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3" name="object 273"/>
          <p:cNvSpPr/>
          <p:nvPr/>
        </p:nvSpPr>
        <p:spPr>
          <a:xfrm>
            <a:off x="9424543" y="3787879"/>
            <a:ext cx="6985" cy="10160"/>
          </a:xfrm>
          <a:custGeom>
            <a:avLst/>
            <a:gdLst/>
            <a:ahLst/>
            <a:cxnLst/>
            <a:rect l="l" t="t" r="r" b="b"/>
            <a:pathLst>
              <a:path w="6984" h="10160">
                <a:moveTo>
                  <a:pt x="1612" y="0"/>
                </a:moveTo>
                <a:lnTo>
                  <a:pt x="939" y="330"/>
                </a:lnTo>
                <a:lnTo>
                  <a:pt x="279" y="685"/>
                </a:lnTo>
                <a:lnTo>
                  <a:pt x="0" y="1524"/>
                </a:lnTo>
                <a:lnTo>
                  <a:pt x="4254" y="9867"/>
                </a:lnTo>
                <a:lnTo>
                  <a:pt x="5080" y="10134"/>
                </a:lnTo>
                <a:lnTo>
                  <a:pt x="6426" y="9436"/>
                </a:lnTo>
                <a:lnTo>
                  <a:pt x="6692" y="8610"/>
                </a:lnTo>
                <a:lnTo>
                  <a:pt x="2451" y="266"/>
                </a:lnTo>
                <a:lnTo>
                  <a:pt x="1612"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4" name="object 274"/>
          <p:cNvSpPr/>
          <p:nvPr/>
        </p:nvSpPr>
        <p:spPr>
          <a:xfrm>
            <a:off x="9047073" y="3537600"/>
            <a:ext cx="377190" cy="552450"/>
          </a:xfrm>
          <a:custGeom>
            <a:avLst/>
            <a:gdLst/>
            <a:ahLst/>
            <a:cxnLst/>
            <a:rect l="l" t="t" r="r" b="b"/>
            <a:pathLst>
              <a:path w="377190" h="552450">
                <a:moveTo>
                  <a:pt x="302755" y="533146"/>
                </a:moveTo>
                <a:lnTo>
                  <a:pt x="284340" y="533146"/>
                </a:lnTo>
                <a:lnTo>
                  <a:pt x="282359" y="544893"/>
                </a:lnTo>
                <a:lnTo>
                  <a:pt x="323494" y="551891"/>
                </a:lnTo>
                <a:lnTo>
                  <a:pt x="322859" y="548271"/>
                </a:lnTo>
                <a:lnTo>
                  <a:pt x="303314" y="535520"/>
                </a:lnTo>
                <a:lnTo>
                  <a:pt x="302755" y="533146"/>
                </a:lnTo>
                <a:close/>
              </a:path>
              <a:path w="377190" h="552450">
                <a:moveTo>
                  <a:pt x="299767" y="318058"/>
                </a:moveTo>
                <a:lnTo>
                  <a:pt x="221729" y="318058"/>
                </a:lnTo>
                <a:lnTo>
                  <a:pt x="245466" y="353179"/>
                </a:lnTo>
                <a:lnTo>
                  <a:pt x="259389" y="376518"/>
                </a:lnTo>
                <a:lnTo>
                  <a:pt x="269791" y="415692"/>
                </a:lnTo>
                <a:lnTo>
                  <a:pt x="274224" y="463302"/>
                </a:lnTo>
                <a:lnTo>
                  <a:pt x="280631" y="533146"/>
                </a:lnTo>
                <a:lnTo>
                  <a:pt x="307759" y="533146"/>
                </a:lnTo>
                <a:lnTo>
                  <a:pt x="320217" y="406514"/>
                </a:lnTo>
                <a:lnTo>
                  <a:pt x="318781" y="378363"/>
                </a:lnTo>
                <a:lnTo>
                  <a:pt x="310538" y="346160"/>
                </a:lnTo>
                <a:lnTo>
                  <a:pt x="299767" y="318058"/>
                </a:lnTo>
                <a:close/>
              </a:path>
              <a:path w="377190" h="552450">
                <a:moveTo>
                  <a:pt x="316788" y="91846"/>
                </a:moveTo>
                <a:lnTo>
                  <a:pt x="168757" y="91846"/>
                </a:lnTo>
                <a:lnTo>
                  <a:pt x="139204" y="265010"/>
                </a:lnTo>
                <a:lnTo>
                  <a:pt x="157886" y="266293"/>
                </a:lnTo>
                <a:lnTo>
                  <a:pt x="161096" y="286240"/>
                </a:lnTo>
                <a:lnTo>
                  <a:pt x="162620" y="306751"/>
                </a:lnTo>
                <a:lnTo>
                  <a:pt x="161386" y="327235"/>
                </a:lnTo>
                <a:lnTo>
                  <a:pt x="156324" y="347103"/>
                </a:lnTo>
                <a:lnTo>
                  <a:pt x="121151" y="394194"/>
                </a:lnTo>
                <a:lnTo>
                  <a:pt x="88965" y="415402"/>
                </a:lnTo>
                <a:lnTo>
                  <a:pt x="51199" y="434579"/>
                </a:lnTo>
                <a:lnTo>
                  <a:pt x="10756" y="453364"/>
                </a:lnTo>
                <a:lnTo>
                  <a:pt x="14592" y="462521"/>
                </a:lnTo>
                <a:lnTo>
                  <a:pt x="0" y="468642"/>
                </a:lnTo>
                <a:lnTo>
                  <a:pt x="16116" y="507123"/>
                </a:lnTo>
                <a:lnTo>
                  <a:pt x="18808" y="504672"/>
                </a:lnTo>
                <a:lnTo>
                  <a:pt x="19126" y="481317"/>
                </a:lnTo>
                <a:lnTo>
                  <a:pt x="21463" y="478967"/>
                </a:lnTo>
                <a:lnTo>
                  <a:pt x="33755" y="478967"/>
                </a:lnTo>
                <a:lnTo>
                  <a:pt x="73685" y="465467"/>
                </a:lnTo>
                <a:lnTo>
                  <a:pt x="122167" y="445620"/>
                </a:lnTo>
                <a:lnTo>
                  <a:pt x="161164" y="422248"/>
                </a:lnTo>
                <a:lnTo>
                  <a:pt x="190724" y="394059"/>
                </a:lnTo>
                <a:lnTo>
                  <a:pt x="210896" y="359760"/>
                </a:lnTo>
                <a:lnTo>
                  <a:pt x="221729" y="318058"/>
                </a:lnTo>
                <a:lnTo>
                  <a:pt x="299767" y="318058"/>
                </a:lnTo>
                <a:lnTo>
                  <a:pt x="297130" y="311180"/>
                </a:lnTo>
                <a:lnTo>
                  <a:pt x="280200" y="274701"/>
                </a:lnTo>
                <a:lnTo>
                  <a:pt x="289875" y="274701"/>
                </a:lnTo>
                <a:lnTo>
                  <a:pt x="294601" y="145872"/>
                </a:lnTo>
                <a:lnTo>
                  <a:pt x="336555" y="145872"/>
                </a:lnTo>
                <a:lnTo>
                  <a:pt x="334513" y="140709"/>
                </a:lnTo>
                <a:lnTo>
                  <a:pt x="316788" y="91846"/>
                </a:lnTo>
                <a:close/>
              </a:path>
              <a:path w="377190" h="552450">
                <a:moveTo>
                  <a:pt x="33755" y="478967"/>
                </a:moveTo>
                <a:lnTo>
                  <a:pt x="21463" y="478967"/>
                </a:lnTo>
                <a:lnTo>
                  <a:pt x="22974" y="482612"/>
                </a:lnTo>
                <a:lnTo>
                  <a:pt x="33755" y="478967"/>
                </a:lnTo>
                <a:close/>
              </a:path>
              <a:path w="377190" h="552450">
                <a:moveTo>
                  <a:pt x="289875" y="274701"/>
                </a:moveTo>
                <a:lnTo>
                  <a:pt x="280200" y="274701"/>
                </a:lnTo>
                <a:lnTo>
                  <a:pt x="289852" y="275348"/>
                </a:lnTo>
                <a:lnTo>
                  <a:pt x="289875" y="274701"/>
                </a:lnTo>
                <a:close/>
              </a:path>
              <a:path w="377190" h="552450">
                <a:moveTo>
                  <a:pt x="336555" y="145872"/>
                </a:moveTo>
                <a:lnTo>
                  <a:pt x="294601" y="145872"/>
                </a:lnTo>
                <a:lnTo>
                  <a:pt x="311971" y="176134"/>
                </a:lnTo>
                <a:lnTo>
                  <a:pt x="329668" y="206195"/>
                </a:lnTo>
                <a:lnTo>
                  <a:pt x="345910" y="233377"/>
                </a:lnTo>
                <a:lnTo>
                  <a:pt x="358914" y="255003"/>
                </a:lnTo>
                <a:lnTo>
                  <a:pt x="376593" y="245719"/>
                </a:lnTo>
                <a:lnTo>
                  <a:pt x="363093" y="212039"/>
                </a:lnTo>
                <a:lnTo>
                  <a:pt x="351161" y="182788"/>
                </a:lnTo>
                <a:lnTo>
                  <a:pt x="336555" y="145872"/>
                </a:lnTo>
                <a:close/>
              </a:path>
              <a:path w="377190" h="552450">
                <a:moveTo>
                  <a:pt x="207581" y="0"/>
                </a:moveTo>
                <a:lnTo>
                  <a:pt x="199593" y="2120"/>
                </a:lnTo>
                <a:lnTo>
                  <a:pt x="193192" y="6502"/>
                </a:lnTo>
                <a:lnTo>
                  <a:pt x="193060" y="6502"/>
                </a:lnTo>
                <a:lnTo>
                  <a:pt x="136382" y="57662"/>
                </a:lnTo>
                <a:lnTo>
                  <a:pt x="109995" y="94359"/>
                </a:lnTo>
                <a:lnTo>
                  <a:pt x="88604" y="135591"/>
                </a:lnTo>
                <a:lnTo>
                  <a:pt x="72818" y="181392"/>
                </a:lnTo>
                <a:lnTo>
                  <a:pt x="63246" y="231800"/>
                </a:lnTo>
                <a:lnTo>
                  <a:pt x="80784" y="234657"/>
                </a:lnTo>
                <a:lnTo>
                  <a:pt x="96236" y="191801"/>
                </a:lnTo>
                <a:lnTo>
                  <a:pt x="116212" y="153793"/>
                </a:lnTo>
                <a:lnTo>
                  <a:pt x="140468" y="120515"/>
                </a:lnTo>
                <a:lnTo>
                  <a:pt x="168757" y="91846"/>
                </a:lnTo>
                <a:lnTo>
                  <a:pt x="316788" y="91846"/>
                </a:lnTo>
                <a:lnTo>
                  <a:pt x="315867" y="89306"/>
                </a:lnTo>
                <a:lnTo>
                  <a:pt x="297942" y="32080"/>
                </a:lnTo>
                <a:lnTo>
                  <a:pt x="297637" y="30543"/>
                </a:lnTo>
                <a:lnTo>
                  <a:pt x="297218" y="29032"/>
                </a:lnTo>
                <a:lnTo>
                  <a:pt x="296659" y="27571"/>
                </a:lnTo>
                <a:lnTo>
                  <a:pt x="296532" y="27152"/>
                </a:lnTo>
                <a:lnTo>
                  <a:pt x="296405" y="27000"/>
                </a:lnTo>
                <a:lnTo>
                  <a:pt x="250857" y="6502"/>
                </a:lnTo>
                <a:lnTo>
                  <a:pt x="193192" y="6502"/>
                </a:lnTo>
                <a:lnTo>
                  <a:pt x="250434" y="6438"/>
                </a:lnTo>
                <a:lnTo>
                  <a:pt x="207581" y="0"/>
                </a:lnTo>
                <a:close/>
              </a:path>
            </a:pathLst>
          </a:custGeom>
          <a:solidFill>
            <a:srgbClr val="1A2D4E"/>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5" name="object 275"/>
          <p:cNvSpPr/>
          <p:nvPr/>
        </p:nvSpPr>
        <p:spPr>
          <a:xfrm>
            <a:off x="9260699" y="3570848"/>
            <a:ext cx="33655" cy="176530"/>
          </a:xfrm>
          <a:custGeom>
            <a:avLst/>
            <a:gdLst/>
            <a:ahLst/>
            <a:cxnLst/>
            <a:rect l="l" t="t" r="r" b="b"/>
            <a:pathLst>
              <a:path w="33654" h="176529">
                <a:moveTo>
                  <a:pt x="22581" y="0"/>
                </a:moveTo>
                <a:lnTo>
                  <a:pt x="18580" y="3746"/>
                </a:lnTo>
                <a:lnTo>
                  <a:pt x="17805" y="9029"/>
                </a:lnTo>
                <a:lnTo>
                  <a:pt x="17247" y="12674"/>
                </a:lnTo>
                <a:lnTo>
                  <a:pt x="18415" y="16040"/>
                </a:lnTo>
                <a:lnTo>
                  <a:pt x="20561" y="17983"/>
                </a:lnTo>
                <a:lnTo>
                  <a:pt x="16060" y="40470"/>
                </a:lnTo>
                <a:lnTo>
                  <a:pt x="10201" y="78190"/>
                </a:lnTo>
                <a:lnTo>
                  <a:pt x="4567" y="116163"/>
                </a:lnTo>
                <a:lnTo>
                  <a:pt x="737" y="139407"/>
                </a:lnTo>
                <a:lnTo>
                  <a:pt x="0" y="152372"/>
                </a:lnTo>
                <a:lnTo>
                  <a:pt x="2050" y="164247"/>
                </a:lnTo>
                <a:lnTo>
                  <a:pt x="4850" y="172967"/>
                </a:lnTo>
                <a:lnTo>
                  <a:pt x="6363" y="176466"/>
                </a:lnTo>
                <a:lnTo>
                  <a:pt x="8609" y="174038"/>
                </a:lnTo>
                <a:lnTo>
                  <a:pt x="27321" y="122563"/>
                </a:lnTo>
                <a:lnTo>
                  <a:pt x="27461" y="78190"/>
                </a:lnTo>
                <a:lnTo>
                  <a:pt x="26768" y="43550"/>
                </a:lnTo>
                <a:lnTo>
                  <a:pt x="25946" y="19558"/>
                </a:lnTo>
                <a:lnTo>
                  <a:pt x="29261" y="18910"/>
                </a:lnTo>
                <a:lnTo>
                  <a:pt x="32144" y="15621"/>
                </a:lnTo>
                <a:lnTo>
                  <a:pt x="32791" y="11277"/>
                </a:lnTo>
                <a:lnTo>
                  <a:pt x="33604" y="6019"/>
                </a:lnTo>
                <a:lnTo>
                  <a:pt x="30874" y="1257"/>
                </a:lnTo>
                <a:lnTo>
                  <a:pt x="22581" y="0"/>
                </a:lnTo>
                <a:close/>
              </a:path>
            </a:pathLst>
          </a:custGeom>
          <a:solidFill>
            <a:srgbClr val="00A4B8"/>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6" name="object 276"/>
          <p:cNvSpPr/>
          <p:nvPr/>
        </p:nvSpPr>
        <p:spPr>
          <a:xfrm>
            <a:off x="9107957" y="3769781"/>
            <a:ext cx="18415" cy="17145"/>
          </a:xfrm>
          <a:custGeom>
            <a:avLst/>
            <a:gdLst/>
            <a:ahLst/>
            <a:cxnLst/>
            <a:rect l="l" t="t" r="r" b="b"/>
            <a:pathLst>
              <a:path w="18415" h="17145">
                <a:moveTo>
                  <a:pt x="3860" y="0"/>
                </a:moveTo>
                <a:lnTo>
                  <a:pt x="0" y="12217"/>
                </a:lnTo>
                <a:lnTo>
                  <a:pt x="13957" y="16624"/>
                </a:lnTo>
                <a:lnTo>
                  <a:pt x="17843" y="4419"/>
                </a:lnTo>
                <a:lnTo>
                  <a:pt x="3860"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7" name="object 277"/>
          <p:cNvSpPr/>
          <p:nvPr/>
        </p:nvSpPr>
        <p:spPr>
          <a:xfrm>
            <a:off x="9109075" y="3766073"/>
            <a:ext cx="17145" cy="16510"/>
          </a:xfrm>
          <a:custGeom>
            <a:avLst/>
            <a:gdLst/>
            <a:ahLst/>
            <a:cxnLst/>
            <a:rect l="l" t="t" r="r" b="b"/>
            <a:pathLst>
              <a:path w="17145" h="16510">
                <a:moveTo>
                  <a:pt x="3873" y="0"/>
                </a:moveTo>
                <a:lnTo>
                  <a:pt x="0" y="12217"/>
                </a:lnTo>
                <a:lnTo>
                  <a:pt x="13030" y="16370"/>
                </a:lnTo>
                <a:lnTo>
                  <a:pt x="16890" y="4165"/>
                </a:lnTo>
                <a:lnTo>
                  <a:pt x="3873"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8" name="object 278"/>
          <p:cNvSpPr/>
          <p:nvPr/>
        </p:nvSpPr>
        <p:spPr>
          <a:xfrm>
            <a:off x="9116148" y="3783320"/>
            <a:ext cx="6350" cy="10160"/>
          </a:xfrm>
          <a:custGeom>
            <a:avLst/>
            <a:gdLst/>
            <a:ahLst/>
            <a:cxnLst/>
            <a:rect l="l" t="t" r="r" b="b"/>
            <a:pathLst>
              <a:path w="6350" h="10160">
                <a:moveTo>
                  <a:pt x="3390" y="0"/>
                </a:moveTo>
                <a:lnTo>
                  <a:pt x="2222" y="622"/>
                </a:lnTo>
                <a:lnTo>
                  <a:pt x="1802" y="1892"/>
                </a:lnTo>
                <a:lnTo>
                  <a:pt x="0" y="7670"/>
                </a:lnTo>
                <a:lnTo>
                  <a:pt x="596" y="8864"/>
                </a:lnTo>
                <a:lnTo>
                  <a:pt x="1714" y="9194"/>
                </a:lnTo>
                <a:lnTo>
                  <a:pt x="2819" y="9563"/>
                </a:lnTo>
                <a:lnTo>
                  <a:pt x="4000" y="8940"/>
                </a:lnTo>
                <a:lnTo>
                  <a:pt x="5854" y="2984"/>
                </a:lnTo>
                <a:lnTo>
                  <a:pt x="6222" y="1892"/>
                </a:lnTo>
                <a:lnTo>
                  <a:pt x="5587" y="698"/>
                </a:lnTo>
                <a:lnTo>
                  <a:pt x="3390"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79" name="object 279"/>
          <p:cNvSpPr/>
          <p:nvPr/>
        </p:nvSpPr>
        <p:spPr>
          <a:xfrm>
            <a:off x="9111907" y="3783345"/>
            <a:ext cx="6350" cy="10160"/>
          </a:xfrm>
          <a:custGeom>
            <a:avLst/>
            <a:gdLst/>
            <a:ahLst/>
            <a:cxnLst/>
            <a:rect l="l" t="t" r="r" b="b"/>
            <a:pathLst>
              <a:path w="6350" h="10160">
                <a:moveTo>
                  <a:pt x="3378" y="0"/>
                </a:moveTo>
                <a:lnTo>
                  <a:pt x="2197" y="647"/>
                </a:lnTo>
                <a:lnTo>
                  <a:pt x="1794" y="1892"/>
                </a:lnTo>
                <a:lnTo>
                  <a:pt x="0" y="7683"/>
                </a:lnTo>
                <a:lnTo>
                  <a:pt x="596" y="8877"/>
                </a:lnTo>
                <a:lnTo>
                  <a:pt x="2806" y="9575"/>
                </a:lnTo>
                <a:lnTo>
                  <a:pt x="3987" y="8966"/>
                </a:lnTo>
                <a:lnTo>
                  <a:pt x="5867" y="3009"/>
                </a:lnTo>
                <a:lnTo>
                  <a:pt x="6184" y="1892"/>
                </a:lnTo>
                <a:lnTo>
                  <a:pt x="5587" y="698"/>
                </a:lnTo>
                <a:lnTo>
                  <a:pt x="4483" y="368"/>
                </a:lnTo>
                <a:lnTo>
                  <a:pt x="3378"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0" name="object 280"/>
          <p:cNvSpPr/>
          <p:nvPr/>
        </p:nvSpPr>
        <p:spPr>
          <a:xfrm>
            <a:off x="9108554" y="3781948"/>
            <a:ext cx="6350" cy="10160"/>
          </a:xfrm>
          <a:custGeom>
            <a:avLst/>
            <a:gdLst/>
            <a:ahLst/>
            <a:cxnLst/>
            <a:rect l="l" t="t" r="r" b="b"/>
            <a:pathLst>
              <a:path w="6350" h="10160">
                <a:moveTo>
                  <a:pt x="3390" y="0"/>
                </a:moveTo>
                <a:lnTo>
                  <a:pt x="2209" y="596"/>
                </a:lnTo>
                <a:lnTo>
                  <a:pt x="355" y="6565"/>
                </a:lnTo>
                <a:lnTo>
                  <a:pt x="0" y="7658"/>
                </a:lnTo>
                <a:lnTo>
                  <a:pt x="596" y="8826"/>
                </a:lnTo>
                <a:lnTo>
                  <a:pt x="2819" y="9550"/>
                </a:lnTo>
                <a:lnTo>
                  <a:pt x="3987" y="8928"/>
                </a:lnTo>
                <a:lnTo>
                  <a:pt x="4403" y="7658"/>
                </a:lnTo>
                <a:lnTo>
                  <a:pt x="6222" y="1866"/>
                </a:lnTo>
                <a:lnTo>
                  <a:pt x="5600" y="698"/>
                </a:lnTo>
                <a:lnTo>
                  <a:pt x="4495" y="330"/>
                </a:lnTo>
                <a:lnTo>
                  <a:pt x="3390"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1" name="object 281"/>
          <p:cNvSpPr/>
          <p:nvPr/>
        </p:nvSpPr>
        <p:spPr>
          <a:xfrm>
            <a:off x="9106230" y="3779802"/>
            <a:ext cx="6350" cy="10160"/>
          </a:xfrm>
          <a:custGeom>
            <a:avLst/>
            <a:gdLst/>
            <a:ahLst/>
            <a:cxnLst/>
            <a:rect l="l" t="t" r="r" b="b"/>
            <a:pathLst>
              <a:path w="6350" h="10160">
                <a:moveTo>
                  <a:pt x="3390" y="0"/>
                </a:moveTo>
                <a:lnTo>
                  <a:pt x="2209" y="596"/>
                </a:lnTo>
                <a:lnTo>
                  <a:pt x="0" y="7670"/>
                </a:lnTo>
                <a:lnTo>
                  <a:pt x="596" y="8851"/>
                </a:lnTo>
                <a:lnTo>
                  <a:pt x="2819" y="9550"/>
                </a:lnTo>
                <a:lnTo>
                  <a:pt x="4000" y="8940"/>
                </a:lnTo>
                <a:lnTo>
                  <a:pt x="4415" y="7670"/>
                </a:lnTo>
                <a:lnTo>
                  <a:pt x="6210" y="1866"/>
                </a:lnTo>
                <a:lnTo>
                  <a:pt x="5587" y="685"/>
                </a:lnTo>
                <a:lnTo>
                  <a:pt x="4495" y="330"/>
                </a:lnTo>
                <a:lnTo>
                  <a:pt x="3390"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2" name="object 282"/>
          <p:cNvSpPr/>
          <p:nvPr/>
        </p:nvSpPr>
        <p:spPr>
          <a:xfrm>
            <a:off x="9119146" y="3773337"/>
            <a:ext cx="10160" cy="10160"/>
          </a:xfrm>
          <a:custGeom>
            <a:avLst/>
            <a:gdLst/>
            <a:ahLst/>
            <a:cxnLst/>
            <a:rect l="l" t="t" r="r" b="b"/>
            <a:pathLst>
              <a:path w="10159" h="10160">
                <a:moveTo>
                  <a:pt x="3898" y="0"/>
                </a:moveTo>
                <a:lnTo>
                  <a:pt x="1511" y="1231"/>
                </a:lnTo>
                <a:lnTo>
                  <a:pt x="0" y="6007"/>
                </a:lnTo>
                <a:lnTo>
                  <a:pt x="1231" y="8407"/>
                </a:lnTo>
                <a:lnTo>
                  <a:pt x="5714" y="9817"/>
                </a:lnTo>
                <a:lnTo>
                  <a:pt x="8102" y="8585"/>
                </a:lnTo>
                <a:lnTo>
                  <a:pt x="9613" y="3784"/>
                </a:lnTo>
                <a:lnTo>
                  <a:pt x="8369" y="1409"/>
                </a:lnTo>
                <a:lnTo>
                  <a:pt x="3898"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3" name="object 283"/>
          <p:cNvSpPr/>
          <p:nvPr/>
        </p:nvSpPr>
        <p:spPr>
          <a:xfrm>
            <a:off x="9122511" y="3778392"/>
            <a:ext cx="5715" cy="10795"/>
          </a:xfrm>
          <a:custGeom>
            <a:avLst/>
            <a:gdLst/>
            <a:ahLst/>
            <a:cxnLst/>
            <a:rect l="l" t="t" r="r" b="b"/>
            <a:pathLst>
              <a:path w="5715" h="10795">
                <a:moveTo>
                  <a:pt x="3619" y="0"/>
                </a:moveTo>
                <a:lnTo>
                  <a:pt x="2844" y="393"/>
                </a:lnTo>
                <a:lnTo>
                  <a:pt x="241" y="8610"/>
                </a:lnTo>
                <a:lnTo>
                  <a:pt x="0" y="9321"/>
                </a:lnTo>
                <a:lnTo>
                  <a:pt x="406" y="10096"/>
                </a:lnTo>
                <a:lnTo>
                  <a:pt x="1866" y="10540"/>
                </a:lnTo>
                <a:lnTo>
                  <a:pt x="2628" y="10147"/>
                </a:lnTo>
                <a:lnTo>
                  <a:pt x="5461" y="1219"/>
                </a:lnTo>
                <a:lnTo>
                  <a:pt x="5067" y="457"/>
                </a:lnTo>
                <a:lnTo>
                  <a:pt x="3619"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4" name="object 284"/>
          <p:cNvSpPr/>
          <p:nvPr/>
        </p:nvSpPr>
        <p:spPr>
          <a:xfrm>
            <a:off x="9260484" y="3475560"/>
            <a:ext cx="76200" cy="81915"/>
          </a:xfrm>
          <a:custGeom>
            <a:avLst/>
            <a:gdLst/>
            <a:ahLst/>
            <a:cxnLst/>
            <a:rect l="l" t="t" r="r" b="b"/>
            <a:pathLst>
              <a:path w="76200" h="81914">
                <a:moveTo>
                  <a:pt x="27673" y="0"/>
                </a:moveTo>
                <a:lnTo>
                  <a:pt x="20065" y="4673"/>
                </a:lnTo>
                <a:lnTo>
                  <a:pt x="0" y="65722"/>
                </a:lnTo>
                <a:lnTo>
                  <a:pt x="15330" y="75010"/>
                </a:lnTo>
                <a:lnTo>
                  <a:pt x="30870" y="80475"/>
                </a:lnTo>
                <a:lnTo>
                  <a:pt x="46662" y="81322"/>
                </a:lnTo>
                <a:lnTo>
                  <a:pt x="62750" y="76758"/>
                </a:lnTo>
                <a:lnTo>
                  <a:pt x="66001" y="51638"/>
                </a:lnTo>
                <a:lnTo>
                  <a:pt x="76041" y="51638"/>
                </a:lnTo>
                <a:lnTo>
                  <a:pt x="69303" y="6413"/>
                </a:lnTo>
                <a:lnTo>
                  <a:pt x="27673" y="0"/>
                </a:lnTo>
                <a:close/>
              </a:path>
              <a:path w="76200" h="81914">
                <a:moveTo>
                  <a:pt x="76041" y="51638"/>
                </a:moveTo>
                <a:lnTo>
                  <a:pt x="66001" y="51638"/>
                </a:lnTo>
                <a:lnTo>
                  <a:pt x="76098" y="52019"/>
                </a:lnTo>
                <a:lnTo>
                  <a:pt x="76041" y="51638"/>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5" name="object 285"/>
          <p:cNvSpPr/>
          <p:nvPr/>
        </p:nvSpPr>
        <p:spPr>
          <a:xfrm>
            <a:off x="9321414" y="3502484"/>
            <a:ext cx="2540" cy="5715"/>
          </a:xfrm>
          <a:custGeom>
            <a:avLst/>
            <a:gdLst/>
            <a:ahLst/>
            <a:cxnLst/>
            <a:rect l="l" t="t" r="r" b="b"/>
            <a:pathLst>
              <a:path w="2540" h="5714">
                <a:moveTo>
                  <a:pt x="944" y="0"/>
                </a:moveTo>
                <a:lnTo>
                  <a:pt x="271" y="1066"/>
                </a:lnTo>
                <a:lnTo>
                  <a:pt x="80" y="2463"/>
                </a:lnTo>
                <a:lnTo>
                  <a:pt x="0" y="4152"/>
                </a:lnTo>
                <a:lnTo>
                  <a:pt x="283" y="5041"/>
                </a:lnTo>
                <a:lnTo>
                  <a:pt x="1591" y="5207"/>
                </a:lnTo>
                <a:lnTo>
                  <a:pt x="2264" y="4152"/>
                </a:lnTo>
                <a:lnTo>
                  <a:pt x="2504" y="2463"/>
                </a:lnTo>
                <a:lnTo>
                  <a:pt x="2535" y="1066"/>
                </a:lnTo>
                <a:lnTo>
                  <a:pt x="2252" y="177"/>
                </a:lnTo>
                <a:lnTo>
                  <a:pt x="944" y="0"/>
                </a:lnTo>
                <a:close/>
              </a:path>
            </a:pathLst>
          </a:custGeom>
          <a:solidFill>
            <a:srgbClr val="1A2D4E"/>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6" name="object 286"/>
          <p:cNvSpPr/>
          <p:nvPr/>
        </p:nvSpPr>
        <p:spPr>
          <a:xfrm>
            <a:off x="9270745" y="3475560"/>
            <a:ext cx="60325" cy="36830"/>
          </a:xfrm>
          <a:custGeom>
            <a:avLst/>
            <a:gdLst/>
            <a:ahLst/>
            <a:cxnLst/>
            <a:rect l="l" t="t" r="r" b="b"/>
            <a:pathLst>
              <a:path w="60325" h="36829">
                <a:moveTo>
                  <a:pt x="39653" y="21018"/>
                </a:moveTo>
                <a:lnTo>
                  <a:pt x="18592" y="21018"/>
                </a:lnTo>
                <a:lnTo>
                  <a:pt x="26708" y="22428"/>
                </a:lnTo>
                <a:lnTo>
                  <a:pt x="28905" y="28676"/>
                </a:lnTo>
                <a:lnTo>
                  <a:pt x="28016" y="36004"/>
                </a:lnTo>
                <a:lnTo>
                  <a:pt x="31546" y="36652"/>
                </a:lnTo>
                <a:lnTo>
                  <a:pt x="39653" y="21018"/>
                </a:lnTo>
                <a:close/>
              </a:path>
              <a:path w="60325" h="36829">
                <a:moveTo>
                  <a:pt x="17424" y="0"/>
                </a:moveTo>
                <a:lnTo>
                  <a:pt x="9804" y="4673"/>
                </a:lnTo>
                <a:lnTo>
                  <a:pt x="0" y="34531"/>
                </a:lnTo>
                <a:lnTo>
                  <a:pt x="12636" y="34950"/>
                </a:lnTo>
                <a:lnTo>
                  <a:pt x="12730" y="34531"/>
                </a:lnTo>
                <a:lnTo>
                  <a:pt x="14071" y="26885"/>
                </a:lnTo>
                <a:lnTo>
                  <a:pt x="18592" y="21018"/>
                </a:lnTo>
                <a:lnTo>
                  <a:pt x="39653" y="21018"/>
                </a:lnTo>
                <a:lnTo>
                  <a:pt x="41300" y="17843"/>
                </a:lnTo>
                <a:lnTo>
                  <a:pt x="60159" y="13804"/>
                </a:lnTo>
                <a:lnTo>
                  <a:pt x="59055" y="6400"/>
                </a:lnTo>
                <a:lnTo>
                  <a:pt x="17424" y="0"/>
                </a:lnTo>
                <a:close/>
              </a:path>
            </a:pathLst>
          </a:custGeom>
          <a:solidFill>
            <a:srgbClr val="1A2D4E"/>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7" name="object 287"/>
          <p:cNvSpPr/>
          <p:nvPr/>
        </p:nvSpPr>
        <p:spPr>
          <a:xfrm>
            <a:off x="3458603" y="3454796"/>
            <a:ext cx="864235" cy="628650"/>
          </a:xfrm>
          <a:custGeom>
            <a:avLst/>
            <a:gdLst/>
            <a:ahLst/>
            <a:cxnLst/>
            <a:rect l="l" t="t" r="r" b="b"/>
            <a:pathLst>
              <a:path w="864235" h="628650">
                <a:moveTo>
                  <a:pt x="755954" y="0"/>
                </a:moveTo>
                <a:lnTo>
                  <a:pt x="0" y="0"/>
                </a:lnTo>
                <a:lnTo>
                  <a:pt x="0" y="18491"/>
                </a:lnTo>
                <a:lnTo>
                  <a:pt x="755954" y="18491"/>
                </a:lnTo>
                <a:lnTo>
                  <a:pt x="790740" y="25532"/>
                </a:lnTo>
                <a:lnTo>
                  <a:pt x="819175" y="44721"/>
                </a:lnTo>
                <a:lnTo>
                  <a:pt x="838361" y="73156"/>
                </a:lnTo>
                <a:lnTo>
                  <a:pt x="845400" y="107937"/>
                </a:lnTo>
                <a:lnTo>
                  <a:pt x="845400" y="628243"/>
                </a:lnTo>
                <a:lnTo>
                  <a:pt x="863892" y="628243"/>
                </a:lnTo>
                <a:lnTo>
                  <a:pt x="863892" y="107937"/>
                </a:lnTo>
                <a:lnTo>
                  <a:pt x="855397" y="65965"/>
                </a:lnTo>
                <a:lnTo>
                  <a:pt x="832245" y="31651"/>
                </a:lnTo>
                <a:lnTo>
                  <a:pt x="797932" y="8496"/>
                </a:lnTo>
                <a:lnTo>
                  <a:pt x="755954" y="0"/>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8" name="object 288"/>
          <p:cNvSpPr/>
          <p:nvPr/>
        </p:nvSpPr>
        <p:spPr>
          <a:xfrm>
            <a:off x="3393135" y="3420315"/>
            <a:ext cx="78105" cy="90170"/>
          </a:xfrm>
          <a:custGeom>
            <a:avLst/>
            <a:gdLst/>
            <a:ahLst/>
            <a:cxnLst/>
            <a:rect l="l" t="t" r="r" b="b"/>
            <a:pathLst>
              <a:path w="78104" h="90170">
                <a:moveTo>
                  <a:pt x="77736" y="0"/>
                </a:moveTo>
                <a:lnTo>
                  <a:pt x="0" y="44881"/>
                </a:lnTo>
                <a:lnTo>
                  <a:pt x="77736" y="89776"/>
                </a:lnTo>
                <a:lnTo>
                  <a:pt x="77736" y="57734"/>
                </a:lnTo>
                <a:lnTo>
                  <a:pt x="59245" y="57734"/>
                </a:lnTo>
                <a:lnTo>
                  <a:pt x="36982" y="44881"/>
                </a:lnTo>
                <a:lnTo>
                  <a:pt x="59245" y="32042"/>
                </a:lnTo>
                <a:lnTo>
                  <a:pt x="77736" y="32042"/>
                </a:lnTo>
                <a:lnTo>
                  <a:pt x="77736" y="0"/>
                </a:lnTo>
                <a:close/>
              </a:path>
              <a:path w="78104" h="90170">
                <a:moveTo>
                  <a:pt x="77736" y="32042"/>
                </a:moveTo>
                <a:lnTo>
                  <a:pt x="59245" y="32042"/>
                </a:lnTo>
                <a:lnTo>
                  <a:pt x="59245" y="57734"/>
                </a:lnTo>
                <a:lnTo>
                  <a:pt x="77736" y="57734"/>
                </a:lnTo>
                <a:lnTo>
                  <a:pt x="77736" y="32042"/>
                </a:lnTo>
                <a:close/>
              </a:path>
            </a:pathLst>
          </a:custGeom>
          <a:solidFill>
            <a:srgbClr val="2F285D"/>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89" name="object 289"/>
          <p:cNvSpPr/>
          <p:nvPr/>
        </p:nvSpPr>
        <p:spPr>
          <a:xfrm>
            <a:off x="2863545" y="3625878"/>
            <a:ext cx="27940" cy="26670"/>
          </a:xfrm>
          <a:custGeom>
            <a:avLst/>
            <a:gdLst/>
            <a:ahLst/>
            <a:cxnLst/>
            <a:rect l="l" t="t" r="r" b="b"/>
            <a:pathLst>
              <a:path w="27939" h="26670">
                <a:moveTo>
                  <a:pt x="8585" y="0"/>
                </a:moveTo>
                <a:lnTo>
                  <a:pt x="0" y="16814"/>
                </a:lnTo>
                <a:lnTo>
                  <a:pt x="19215" y="26682"/>
                </a:lnTo>
                <a:lnTo>
                  <a:pt x="27812" y="9829"/>
                </a:lnTo>
                <a:lnTo>
                  <a:pt x="8585"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0" name="object 290"/>
          <p:cNvSpPr/>
          <p:nvPr/>
        </p:nvSpPr>
        <p:spPr>
          <a:xfrm>
            <a:off x="2867469" y="3621547"/>
            <a:ext cx="26670" cy="26034"/>
          </a:xfrm>
          <a:custGeom>
            <a:avLst/>
            <a:gdLst/>
            <a:ahLst/>
            <a:cxnLst/>
            <a:rect l="l" t="t" r="r" b="b"/>
            <a:pathLst>
              <a:path w="26669" h="26035">
                <a:moveTo>
                  <a:pt x="8585" y="0"/>
                </a:moveTo>
                <a:lnTo>
                  <a:pt x="0" y="16802"/>
                </a:lnTo>
                <a:lnTo>
                  <a:pt x="17957" y="25933"/>
                </a:lnTo>
                <a:lnTo>
                  <a:pt x="26555" y="9105"/>
                </a:lnTo>
                <a:lnTo>
                  <a:pt x="8585"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1" name="object 291"/>
          <p:cNvSpPr/>
          <p:nvPr/>
        </p:nvSpPr>
        <p:spPr>
          <a:xfrm>
            <a:off x="2859354" y="3640381"/>
            <a:ext cx="10795" cy="13970"/>
          </a:xfrm>
          <a:custGeom>
            <a:avLst/>
            <a:gdLst/>
            <a:ahLst/>
            <a:cxnLst/>
            <a:rect l="l" t="t" r="r" b="b"/>
            <a:pathLst>
              <a:path w="10794" h="13970">
                <a:moveTo>
                  <a:pt x="6870" y="0"/>
                </a:moveTo>
                <a:lnTo>
                  <a:pt x="4965" y="622"/>
                </a:lnTo>
                <a:lnTo>
                  <a:pt x="4216" y="2133"/>
                </a:lnTo>
                <a:lnTo>
                  <a:pt x="0" y="10299"/>
                </a:lnTo>
                <a:lnTo>
                  <a:pt x="596" y="12191"/>
                </a:lnTo>
                <a:lnTo>
                  <a:pt x="2133" y="12941"/>
                </a:lnTo>
                <a:lnTo>
                  <a:pt x="3657" y="13728"/>
                </a:lnTo>
                <a:lnTo>
                  <a:pt x="5511" y="13119"/>
                </a:lnTo>
                <a:lnTo>
                  <a:pt x="9715" y="4952"/>
                </a:lnTo>
                <a:lnTo>
                  <a:pt x="10477" y="3428"/>
                </a:lnTo>
                <a:lnTo>
                  <a:pt x="9893" y="1549"/>
                </a:lnTo>
                <a:lnTo>
                  <a:pt x="8369" y="787"/>
                </a:lnTo>
                <a:lnTo>
                  <a:pt x="6870"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2" name="object 292"/>
          <p:cNvSpPr/>
          <p:nvPr/>
        </p:nvSpPr>
        <p:spPr>
          <a:xfrm>
            <a:off x="2863761" y="3644826"/>
            <a:ext cx="10795" cy="13970"/>
          </a:xfrm>
          <a:custGeom>
            <a:avLst/>
            <a:gdLst/>
            <a:ahLst/>
            <a:cxnLst/>
            <a:rect l="l" t="t" r="r" b="b"/>
            <a:pathLst>
              <a:path w="10794" h="13970">
                <a:moveTo>
                  <a:pt x="6845" y="0"/>
                </a:moveTo>
                <a:lnTo>
                  <a:pt x="4978" y="596"/>
                </a:lnTo>
                <a:lnTo>
                  <a:pt x="800" y="8775"/>
                </a:lnTo>
                <a:lnTo>
                  <a:pt x="0" y="10299"/>
                </a:lnTo>
                <a:lnTo>
                  <a:pt x="609" y="12179"/>
                </a:lnTo>
                <a:lnTo>
                  <a:pt x="3670" y="13728"/>
                </a:lnTo>
                <a:lnTo>
                  <a:pt x="5524" y="13093"/>
                </a:lnTo>
                <a:lnTo>
                  <a:pt x="10502" y="3454"/>
                </a:lnTo>
                <a:lnTo>
                  <a:pt x="9918" y="1549"/>
                </a:lnTo>
                <a:lnTo>
                  <a:pt x="6845"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3" name="object 293"/>
          <p:cNvSpPr/>
          <p:nvPr/>
        </p:nvSpPr>
        <p:spPr>
          <a:xfrm>
            <a:off x="2868752" y="3646769"/>
            <a:ext cx="10795" cy="13970"/>
          </a:xfrm>
          <a:custGeom>
            <a:avLst/>
            <a:gdLst/>
            <a:ahLst/>
            <a:cxnLst/>
            <a:rect l="l" t="t" r="r" b="b"/>
            <a:pathLst>
              <a:path w="10794" h="13970">
                <a:moveTo>
                  <a:pt x="6857" y="0"/>
                </a:moveTo>
                <a:lnTo>
                  <a:pt x="4965" y="609"/>
                </a:lnTo>
                <a:lnTo>
                  <a:pt x="4216" y="2146"/>
                </a:lnTo>
                <a:lnTo>
                  <a:pt x="0" y="10325"/>
                </a:lnTo>
                <a:lnTo>
                  <a:pt x="596" y="12192"/>
                </a:lnTo>
                <a:lnTo>
                  <a:pt x="2120" y="12941"/>
                </a:lnTo>
                <a:lnTo>
                  <a:pt x="3644" y="13728"/>
                </a:lnTo>
                <a:lnTo>
                  <a:pt x="5524" y="13131"/>
                </a:lnTo>
                <a:lnTo>
                  <a:pt x="6286" y="11607"/>
                </a:lnTo>
                <a:lnTo>
                  <a:pt x="10515" y="3429"/>
                </a:lnTo>
                <a:lnTo>
                  <a:pt x="9905" y="1574"/>
                </a:lnTo>
                <a:lnTo>
                  <a:pt x="8369" y="762"/>
                </a:lnTo>
                <a:lnTo>
                  <a:pt x="6857"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4" name="object 294"/>
          <p:cNvSpPr/>
          <p:nvPr/>
        </p:nvSpPr>
        <p:spPr>
          <a:xfrm>
            <a:off x="2873438" y="3646947"/>
            <a:ext cx="10795" cy="13970"/>
          </a:xfrm>
          <a:custGeom>
            <a:avLst/>
            <a:gdLst/>
            <a:ahLst/>
            <a:cxnLst/>
            <a:rect l="l" t="t" r="r" b="b"/>
            <a:pathLst>
              <a:path w="10794" h="13970">
                <a:moveTo>
                  <a:pt x="6832" y="0"/>
                </a:moveTo>
                <a:lnTo>
                  <a:pt x="4965" y="609"/>
                </a:lnTo>
                <a:lnTo>
                  <a:pt x="749" y="8801"/>
                </a:lnTo>
                <a:lnTo>
                  <a:pt x="0" y="10312"/>
                </a:lnTo>
                <a:lnTo>
                  <a:pt x="584" y="12179"/>
                </a:lnTo>
                <a:lnTo>
                  <a:pt x="3632" y="13741"/>
                </a:lnTo>
                <a:lnTo>
                  <a:pt x="5524" y="13131"/>
                </a:lnTo>
                <a:lnTo>
                  <a:pt x="6286" y="11582"/>
                </a:lnTo>
                <a:lnTo>
                  <a:pt x="10490" y="3416"/>
                </a:lnTo>
                <a:lnTo>
                  <a:pt x="9893" y="1562"/>
                </a:lnTo>
                <a:lnTo>
                  <a:pt x="6832"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5" name="object 295"/>
          <p:cNvSpPr/>
          <p:nvPr/>
        </p:nvSpPr>
        <p:spPr>
          <a:xfrm>
            <a:off x="2862592" y="3624671"/>
            <a:ext cx="14604" cy="15240"/>
          </a:xfrm>
          <a:custGeom>
            <a:avLst/>
            <a:gdLst/>
            <a:ahLst/>
            <a:cxnLst/>
            <a:rect l="l" t="t" r="r" b="b"/>
            <a:pathLst>
              <a:path w="14605" h="15239">
                <a:moveTo>
                  <a:pt x="7175" y="0"/>
                </a:moveTo>
                <a:lnTo>
                  <a:pt x="3390" y="1219"/>
                </a:lnTo>
                <a:lnTo>
                  <a:pt x="0" y="7835"/>
                </a:lnTo>
                <a:lnTo>
                  <a:pt x="1244" y="11582"/>
                </a:lnTo>
                <a:lnTo>
                  <a:pt x="7404" y="14719"/>
                </a:lnTo>
                <a:lnTo>
                  <a:pt x="11175" y="13500"/>
                </a:lnTo>
                <a:lnTo>
                  <a:pt x="14541" y="6921"/>
                </a:lnTo>
                <a:lnTo>
                  <a:pt x="13322" y="3149"/>
                </a:lnTo>
                <a:lnTo>
                  <a:pt x="7175"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6" name="object 296"/>
          <p:cNvSpPr/>
          <p:nvPr/>
        </p:nvSpPr>
        <p:spPr>
          <a:xfrm>
            <a:off x="2857969" y="3628926"/>
            <a:ext cx="10160" cy="15240"/>
          </a:xfrm>
          <a:custGeom>
            <a:avLst/>
            <a:gdLst/>
            <a:ahLst/>
            <a:cxnLst/>
            <a:rect l="l" t="t" r="r" b="b"/>
            <a:pathLst>
              <a:path w="10160" h="15239">
                <a:moveTo>
                  <a:pt x="7480" y="0"/>
                </a:moveTo>
                <a:lnTo>
                  <a:pt x="6261" y="380"/>
                </a:lnTo>
                <a:lnTo>
                  <a:pt x="5727" y="1371"/>
                </a:lnTo>
                <a:lnTo>
                  <a:pt x="0" y="12687"/>
                </a:lnTo>
                <a:lnTo>
                  <a:pt x="393" y="13906"/>
                </a:lnTo>
                <a:lnTo>
                  <a:pt x="2387" y="14922"/>
                </a:lnTo>
                <a:lnTo>
                  <a:pt x="3594" y="14528"/>
                </a:lnTo>
                <a:lnTo>
                  <a:pt x="9855" y="2235"/>
                </a:lnTo>
                <a:lnTo>
                  <a:pt x="9461" y="1003"/>
                </a:lnTo>
                <a:lnTo>
                  <a:pt x="8483" y="482"/>
                </a:lnTo>
                <a:lnTo>
                  <a:pt x="7480"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7" name="object 297"/>
          <p:cNvSpPr/>
          <p:nvPr/>
        </p:nvSpPr>
        <p:spPr>
          <a:xfrm>
            <a:off x="2869145" y="3261440"/>
            <a:ext cx="554990" cy="812165"/>
          </a:xfrm>
          <a:custGeom>
            <a:avLst/>
            <a:gdLst/>
            <a:ahLst/>
            <a:cxnLst/>
            <a:rect l="l" t="t" r="r" b="b"/>
            <a:pathLst>
              <a:path w="554989" h="812164">
                <a:moveTo>
                  <a:pt x="135940" y="784337"/>
                </a:moveTo>
                <a:lnTo>
                  <a:pt x="108800" y="784337"/>
                </a:lnTo>
                <a:lnTo>
                  <a:pt x="108000" y="787842"/>
                </a:lnTo>
                <a:lnTo>
                  <a:pt x="79184" y="806626"/>
                </a:lnTo>
                <a:lnTo>
                  <a:pt x="78244" y="811960"/>
                </a:lnTo>
                <a:lnTo>
                  <a:pt x="138874" y="801647"/>
                </a:lnTo>
                <a:lnTo>
                  <a:pt x="135940" y="784337"/>
                </a:lnTo>
                <a:close/>
              </a:path>
              <a:path w="554989" h="812164">
                <a:moveTo>
                  <a:pt x="320309" y="403464"/>
                </a:moveTo>
                <a:lnTo>
                  <a:pt x="142049" y="403464"/>
                </a:lnTo>
                <a:lnTo>
                  <a:pt x="117094" y="457227"/>
                </a:lnTo>
                <a:lnTo>
                  <a:pt x="97334" y="508776"/>
                </a:lnTo>
                <a:lnTo>
                  <a:pt x="85187" y="556233"/>
                </a:lnTo>
                <a:lnTo>
                  <a:pt x="83070" y="597723"/>
                </a:lnTo>
                <a:lnTo>
                  <a:pt x="101434" y="784337"/>
                </a:lnTo>
                <a:lnTo>
                  <a:pt x="141427" y="784337"/>
                </a:lnTo>
                <a:lnTo>
                  <a:pt x="144413" y="751586"/>
                </a:lnTo>
                <a:lnTo>
                  <a:pt x="150965" y="680261"/>
                </a:lnTo>
                <a:lnTo>
                  <a:pt x="157391" y="611255"/>
                </a:lnTo>
                <a:lnTo>
                  <a:pt x="163060" y="572637"/>
                </a:lnTo>
                <a:lnTo>
                  <a:pt x="193239" y="519128"/>
                </a:lnTo>
                <a:lnTo>
                  <a:pt x="228219" y="467370"/>
                </a:lnTo>
                <a:lnTo>
                  <a:pt x="316332" y="467370"/>
                </a:lnTo>
                <a:lnTo>
                  <a:pt x="315329" y="450697"/>
                </a:lnTo>
                <a:lnTo>
                  <a:pt x="317575" y="420474"/>
                </a:lnTo>
                <a:lnTo>
                  <a:pt x="320309" y="403464"/>
                </a:lnTo>
                <a:close/>
              </a:path>
              <a:path w="554989" h="812164">
                <a:moveTo>
                  <a:pt x="548614" y="704505"/>
                </a:moveTo>
                <a:lnTo>
                  <a:pt x="523354" y="704505"/>
                </a:lnTo>
                <a:lnTo>
                  <a:pt x="526796" y="707972"/>
                </a:lnTo>
                <a:lnTo>
                  <a:pt x="527265" y="742389"/>
                </a:lnTo>
                <a:lnTo>
                  <a:pt x="531241" y="745996"/>
                </a:lnTo>
                <a:lnTo>
                  <a:pt x="548614" y="704505"/>
                </a:lnTo>
                <a:close/>
              </a:path>
              <a:path w="554989" h="812164">
                <a:moveTo>
                  <a:pt x="316332" y="467370"/>
                </a:moveTo>
                <a:lnTo>
                  <a:pt x="228219" y="467370"/>
                </a:lnTo>
                <a:lnTo>
                  <a:pt x="238220" y="512463"/>
                </a:lnTo>
                <a:lnTo>
                  <a:pt x="255233" y="551712"/>
                </a:lnTo>
                <a:lnTo>
                  <a:pt x="279285" y="585812"/>
                </a:lnTo>
                <a:lnTo>
                  <a:pt x="310401" y="615456"/>
                </a:lnTo>
                <a:lnTo>
                  <a:pt x="348609" y="641341"/>
                </a:lnTo>
                <a:lnTo>
                  <a:pt x="393935" y="664158"/>
                </a:lnTo>
                <a:lnTo>
                  <a:pt x="446405" y="684604"/>
                </a:lnTo>
                <a:lnTo>
                  <a:pt x="521131" y="709864"/>
                </a:lnTo>
                <a:lnTo>
                  <a:pt x="523354" y="704505"/>
                </a:lnTo>
                <a:lnTo>
                  <a:pt x="548614" y="704505"/>
                </a:lnTo>
                <a:lnTo>
                  <a:pt x="554990" y="689278"/>
                </a:lnTo>
                <a:lnTo>
                  <a:pt x="533476" y="680261"/>
                </a:lnTo>
                <a:lnTo>
                  <a:pt x="539127" y="666773"/>
                </a:lnTo>
                <a:lnTo>
                  <a:pt x="491273" y="644594"/>
                </a:lnTo>
                <a:lnTo>
                  <a:pt x="445395" y="622355"/>
                </a:lnTo>
                <a:lnTo>
                  <a:pt x="403683" y="598819"/>
                </a:lnTo>
                <a:lnTo>
                  <a:pt x="368326" y="572746"/>
                </a:lnTo>
                <a:lnTo>
                  <a:pt x="341515" y="542897"/>
                </a:lnTo>
                <a:lnTo>
                  <a:pt x="317144" y="480884"/>
                </a:lnTo>
                <a:lnTo>
                  <a:pt x="316332" y="467370"/>
                </a:lnTo>
                <a:close/>
              </a:path>
              <a:path w="554989" h="812164">
                <a:moveTo>
                  <a:pt x="319876" y="213612"/>
                </a:moveTo>
                <a:lnTo>
                  <a:pt x="120827" y="213612"/>
                </a:lnTo>
                <a:lnTo>
                  <a:pt x="127838" y="404429"/>
                </a:lnTo>
                <a:lnTo>
                  <a:pt x="142049" y="403464"/>
                </a:lnTo>
                <a:lnTo>
                  <a:pt x="320309" y="403464"/>
                </a:lnTo>
                <a:lnTo>
                  <a:pt x="322300" y="391082"/>
                </a:lnTo>
                <a:lnTo>
                  <a:pt x="349846" y="389189"/>
                </a:lnTo>
                <a:lnTo>
                  <a:pt x="319876" y="213612"/>
                </a:lnTo>
                <a:close/>
              </a:path>
              <a:path w="554989" h="812164">
                <a:moveTo>
                  <a:pt x="245908" y="0"/>
                </a:moveTo>
                <a:lnTo>
                  <a:pt x="149682" y="13574"/>
                </a:lnTo>
                <a:lnTo>
                  <a:pt x="118173" y="38415"/>
                </a:lnTo>
                <a:lnTo>
                  <a:pt x="117983" y="38657"/>
                </a:lnTo>
                <a:lnTo>
                  <a:pt x="117792" y="39266"/>
                </a:lnTo>
                <a:lnTo>
                  <a:pt x="116979" y="41412"/>
                </a:lnTo>
                <a:lnTo>
                  <a:pt x="116344" y="43648"/>
                </a:lnTo>
                <a:lnTo>
                  <a:pt x="98607" y="102838"/>
                </a:lnTo>
                <a:lnTo>
                  <a:pt x="80249" y="156708"/>
                </a:lnTo>
                <a:lnTo>
                  <a:pt x="62012" y="206001"/>
                </a:lnTo>
                <a:lnTo>
                  <a:pt x="45082" y="249188"/>
                </a:lnTo>
                <a:lnTo>
                  <a:pt x="19888" y="311122"/>
                </a:lnTo>
                <a:lnTo>
                  <a:pt x="0" y="360767"/>
                </a:lnTo>
                <a:lnTo>
                  <a:pt x="45207" y="342569"/>
                </a:lnTo>
                <a:lnTo>
                  <a:pt x="69141" y="302510"/>
                </a:lnTo>
                <a:lnTo>
                  <a:pt x="95224" y="258210"/>
                </a:lnTo>
                <a:lnTo>
                  <a:pt x="120827" y="213612"/>
                </a:lnTo>
                <a:lnTo>
                  <a:pt x="319876" y="213612"/>
                </a:lnTo>
                <a:lnTo>
                  <a:pt x="306285" y="133995"/>
                </a:lnTo>
                <a:lnTo>
                  <a:pt x="389973" y="133995"/>
                </a:lnTo>
                <a:lnTo>
                  <a:pt x="371507" y="105974"/>
                </a:lnTo>
                <a:lnTo>
                  <a:pt x="341656" y="69377"/>
                </a:lnTo>
                <a:lnTo>
                  <a:pt x="308635" y="36155"/>
                </a:lnTo>
                <a:lnTo>
                  <a:pt x="270456" y="8227"/>
                </a:lnTo>
                <a:lnTo>
                  <a:pt x="270281" y="8227"/>
                </a:lnTo>
                <a:lnTo>
                  <a:pt x="262788" y="4031"/>
                </a:lnTo>
                <a:lnTo>
                  <a:pt x="254604" y="1238"/>
                </a:lnTo>
                <a:lnTo>
                  <a:pt x="245908" y="0"/>
                </a:lnTo>
                <a:close/>
              </a:path>
              <a:path w="554989" h="812164">
                <a:moveTo>
                  <a:pt x="389973" y="133995"/>
                </a:moveTo>
                <a:lnTo>
                  <a:pt x="306285" y="133995"/>
                </a:lnTo>
                <a:lnTo>
                  <a:pt x="340101" y="167252"/>
                </a:lnTo>
                <a:lnTo>
                  <a:pt x="370161" y="204838"/>
                </a:lnTo>
                <a:lnTo>
                  <a:pt x="396278" y="246843"/>
                </a:lnTo>
                <a:lnTo>
                  <a:pt x="418266" y="293355"/>
                </a:lnTo>
                <a:lnTo>
                  <a:pt x="435940" y="344460"/>
                </a:lnTo>
                <a:lnTo>
                  <a:pt x="461772" y="340243"/>
                </a:lnTo>
                <a:lnTo>
                  <a:pt x="452674" y="286489"/>
                </a:lnTo>
                <a:lnTo>
                  <a:pt x="438772" y="236204"/>
                </a:lnTo>
                <a:lnTo>
                  <a:pt x="420392" y="189369"/>
                </a:lnTo>
                <a:lnTo>
                  <a:pt x="397862" y="145965"/>
                </a:lnTo>
                <a:lnTo>
                  <a:pt x="389973" y="133995"/>
                </a:lnTo>
                <a:close/>
              </a:path>
              <a:path w="554989" h="812164">
                <a:moveTo>
                  <a:pt x="270306" y="8138"/>
                </a:moveTo>
                <a:lnTo>
                  <a:pt x="270456" y="8227"/>
                </a:lnTo>
                <a:lnTo>
                  <a:pt x="270306" y="8138"/>
                </a:lnTo>
                <a:close/>
              </a:path>
            </a:pathLst>
          </a:custGeom>
          <a:solidFill>
            <a:srgbClr val="1A2D4E"/>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8" name="object 298"/>
          <p:cNvSpPr/>
          <p:nvPr/>
        </p:nvSpPr>
        <p:spPr>
          <a:xfrm>
            <a:off x="3059772" y="3309064"/>
            <a:ext cx="60960" cy="289560"/>
          </a:xfrm>
          <a:custGeom>
            <a:avLst/>
            <a:gdLst/>
            <a:ahLst/>
            <a:cxnLst/>
            <a:rect l="l" t="t" r="r" b="b"/>
            <a:pathLst>
              <a:path w="60960" h="289560">
                <a:moveTo>
                  <a:pt x="16230" y="0"/>
                </a:moveTo>
                <a:lnTo>
                  <a:pt x="4013" y="1854"/>
                </a:lnTo>
                <a:lnTo>
                  <a:pt x="0" y="8889"/>
                </a:lnTo>
                <a:lnTo>
                  <a:pt x="2146" y="23025"/>
                </a:lnTo>
                <a:lnTo>
                  <a:pt x="6388" y="27863"/>
                </a:lnTo>
                <a:lnTo>
                  <a:pt x="11277" y="28828"/>
                </a:lnTo>
                <a:lnTo>
                  <a:pt x="11811" y="68737"/>
                </a:lnTo>
                <a:lnTo>
                  <a:pt x="14484" y="137039"/>
                </a:lnTo>
                <a:lnTo>
                  <a:pt x="18671" y="205179"/>
                </a:lnTo>
                <a:lnTo>
                  <a:pt x="23749" y="244601"/>
                </a:lnTo>
                <a:lnTo>
                  <a:pt x="47985" y="285592"/>
                </a:lnTo>
                <a:lnTo>
                  <a:pt x="51295" y="289178"/>
                </a:lnTo>
                <a:lnTo>
                  <a:pt x="53534" y="284021"/>
                </a:lnTo>
                <a:lnTo>
                  <a:pt x="57661" y="271170"/>
                </a:lnTo>
                <a:lnTo>
                  <a:pt x="60678" y="253670"/>
                </a:lnTo>
                <a:lnTo>
                  <a:pt x="59588" y="234568"/>
                </a:lnTo>
                <a:lnTo>
                  <a:pt x="52196" y="195756"/>
                </a:lnTo>
                <a:lnTo>
                  <a:pt x="40054" y="129789"/>
                </a:lnTo>
                <a:lnTo>
                  <a:pt x="27586" y="64195"/>
                </a:lnTo>
                <a:lnTo>
                  <a:pt x="19215" y="26504"/>
                </a:lnTo>
                <a:lnTo>
                  <a:pt x="22377" y="23634"/>
                </a:lnTo>
                <a:lnTo>
                  <a:pt x="24091" y="18681"/>
                </a:lnTo>
                <a:lnTo>
                  <a:pt x="23266" y="13309"/>
                </a:lnTo>
                <a:lnTo>
                  <a:pt x="22123" y="5537"/>
                </a:lnTo>
                <a:lnTo>
                  <a:pt x="16230" y="0"/>
                </a:lnTo>
                <a:close/>
              </a:path>
            </a:pathLst>
          </a:custGeom>
          <a:solidFill>
            <a:srgbClr val="00A4B8"/>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99" name="object 299"/>
          <p:cNvSpPr/>
          <p:nvPr/>
        </p:nvSpPr>
        <p:spPr>
          <a:xfrm>
            <a:off x="3308108" y="3602243"/>
            <a:ext cx="26670" cy="24765"/>
          </a:xfrm>
          <a:custGeom>
            <a:avLst/>
            <a:gdLst/>
            <a:ahLst/>
            <a:cxnLst/>
            <a:rect l="l" t="t" r="r" b="b"/>
            <a:pathLst>
              <a:path w="26670" h="24764">
                <a:moveTo>
                  <a:pt x="20599" y="0"/>
                </a:moveTo>
                <a:lnTo>
                  <a:pt x="0" y="6502"/>
                </a:lnTo>
                <a:lnTo>
                  <a:pt x="5715" y="24498"/>
                </a:lnTo>
                <a:lnTo>
                  <a:pt x="26289" y="17995"/>
                </a:lnTo>
                <a:lnTo>
                  <a:pt x="20599"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0" name="object 300"/>
          <p:cNvSpPr/>
          <p:nvPr/>
        </p:nvSpPr>
        <p:spPr>
          <a:xfrm>
            <a:off x="3307854" y="3596769"/>
            <a:ext cx="25400" cy="24130"/>
          </a:xfrm>
          <a:custGeom>
            <a:avLst/>
            <a:gdLst/>
            <a:ahLst/>
            <a:cxnLst/>
            <a:rect l="l" t="t" r="r" b="b"/>
            <a:pathLst>
              <a:path w="25400" h="24129">
                <a:moveTo>
                  <a:pt x="19189" y="0"/>
                </a:moveTo>
                <a:lnTo>
                  <a:pt x="0" y="6134"/>
                </a:lnTo>
                <a:lnTo>
                  <a:pt x="5702" y="24130"/>
                </a:lnTo>
                <a:lnTo>
                  <a:pt x="24892" y="18008"/>
                </a:lnTo>
                <a:lnTo>
                  <a:pt x="19189"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1" name="object 301"/>
          <p:cNvSpPr/>
          <p:nvPr/>
        </p:nvSpPr>
        <p:spPr>
          <a:xfrm>
            <a:off x="3313163" y="3622195"/>
            <a:ext cx="9525" cy="14604"/>
          </a:xfrm>
          <a:custGeom>
            <a:avLst/>
            <a:gdLst/>
            <a:ahLst/>
            <a:cxnLst/>
            <a:rect l="l" t="t" r="r" b="b"/>
            <a:pathLst>
              <a:path w="9525" h="14604">
                <a:moveTo>
                  <a:pt x="4178" y="0"/>
                </a:moveTo>
                <a:lnTo>
                  <a:pt x="927" y="1041"/>
                </a:lnTo>
                <a:lnTo>
                  <a:pt x="0" y="2806"/>
                </a:lnTo>
                <a:lnTo>
                  <a:pt x="546" y="4406"/>
                </a:lnTo>
                <a:lnTo>
                  <a:pt x="3276" y="13182"/>
                </a:lnTo>
                <a:lnTo>
                  <a:pt x="5016" y="14109"/>
                </a:lnTo>
                <a:lnTo>
                  <a:pt x="6642" y="13550"/>
                </a:lnTo>
                <a:lnTo>
                  <a:pt x="8293" y="13068"/>
                </a:lnTo>
                <a:lnTo>
                  <a:pt x="9182" y="11315"/>
                </a:lnTo>
                <a:lnTo>
                  <a:pt x="8661" y="9702"/>
                </a:lnTo>
                <a:lnTo>
                  <a:pt x="6438" y="2552"/>
                </a:lnTo>
                <a:lnTo>
                  <a:pt x="5905" y="914"/>
                </a:lnTo>
                <a:lnTo>
                  <a:pt x="4178"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2" name="object 302"/>
          <p:cNvSpPr/>
          <p:nvPr/>
        </p:nvSpPr>
        <p:spPr>
          <a:xfrm>
            <a:off x="3319449" y="3622246"/>
            <a:ext cx="9525" cy="14604"/>
          </a:xfrm>
          <a:custGeom>
            <a:avLst/>
            <a:gdLst/>
            <a:ahLst/>
            <a:cxnLst/>
            <a:rect l="l" t="t" r="r" b="b"/>
            <a:pathLst>
              <a:path w="9525" h="14604">
                <a:moveTo>
                  <a:pt x="4152" y="0"/>
                </a:moveTo>
                <a:lnTo>
                  <a:pt x="2514" y="533"/>
                </a:lnTo>
                <a:lnTo>
                  <a:pt x="888" y="1028"/>
                </a:lnTo>
                <a:lnTo>
                  <a:pt x="0" y="2781"/>
                </a:lnTo>
                <a:lnTo>
                  <a:pt x="495" y="4419"/>
                </a:lnTo>
                <a:lnTo>
                  <a:pt x="3238" y="13195"/>
                </a:lnTo>
                <a:lnTo>
                  <a:pt x="4991" y="14097"/>
                </a:lnTo>
                <a:lnTo>
                  <a:pt x="8254" y="13068"/>
                </a:lnTo>
                <a:lnTo>
                  <a:pt x="9131" y="11303"/>
                </a:lnTo>
                <a:lnTo>
                  <a:pt x="6413" y="2552"/>
                </a:lnTo>
                <a:lnTo>
                  <a:pt x="5880" y="939"/>
                </a:lnTo>
                <a:lnTo>
                  <a:pt x="4152"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3" name="object 303"/>
          <p:cNvSpPr/>
          <p:nvPr/>
        </p:nvSpPr>
        <p:spPr>
          <a:xfrm>
            <a:off x="3324339" y="3620163"/>
            <a:ext cx="9525" cy="14604"/>
          </a:xfrm>
          <a:custGeom>
            <a:avLst/>
            <a:gdLst/>
            <a:ahLst/>
            <a:cxnLst/>
            <a:rect l="l" t="t" r="r" b="b"/>
            <a:pathLst>
              <a:path w="9525" h="14604">
                <a:moveTo>
                  <a:pt x="4165" y="0"/>
                </a:moveTo>
                <a:lnTo>
                  <a:pt x="2540" y="482"/>
                </a:lnTo>
                <a:lnTo>
                  <a:pt x="914" y="1028"/>
                </a:lnTo>
                <a:lnTo>
                  <a:pt x="0" y="2755"/>
                </a:lnTo>
                <a:lnTo>
                  <a:pt x="546" y="4419"/>
                </a:lnTo>
                <a:lnTo>
                  <a:pt x="2755" y="11531"/>
                </a:lnTo>
                <a:lnTo>
                  <a:pt x="3289" y="13157"/>
                </a:lnTo>
                <a:lnTo>
                  <a:pt x="5016" y="14071"/>
                </a:lnTo>
                <a:lnTo>
                  <a:pt x="8293" y="13017"/>
                </a:lnTo>
                <a:lnTo>
                  <a:pt x="9182" y="11290"/>
                </a:lnTo>
                <a:lnTo>
                  <a:pt x="8661" y="9677"/>
                </a:lnTo>
                <a:lnTo>
                  <a:pt x="5918" y="876"/>
                </a:lnTo>
                <a:lnTo>
                  <a:pt x="4165"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4" name="object 304"/>
          <p:cNvSpPr/>
          <p:nvPr/>
        </p:nvSpPr>
        <p:spPr>
          <a:xfrm>
            <a:off x="3327793" y="3617013"/>
            <a:ext cx="9525" cy="14604"/>
          </a:xfrm>
          <a:custGeom>
            <a:avLst/>
            <a:gdLst/>
            <a:ahLst/>
            <a:cxnLst/>
            <a:rect l="l" t="t" r="r" b="b"/>
            <a:pathLst>
              <a:path w="9525" h="14604">
                <a:moveTo>
                  <a:pt x="4165" y="0"/>
                </a:moveTo>
                <a:lnTo>
                  <a:pt x="2527" y="495"/>
                </a:lnTo>
                <a:lnTo>
                  <a:pt x="914" y="1016"/>
                </a:lnTo>
                <a:lnTo>
                  <a:pt x="0" y="2755"/>
                </a:lnTo>
                <a:lnTo>
                  <a:pt x="533" y="4394"/>
                </a:lnTo>
                <a:lnTo>
                  <a:pt x="2730" y="11544"/>
                </a:lnTo>
                <a:lnTo>
                  <a:pt x="3263" y="13169"/>
                </a:lnTo>
                <a:lnTo>
                  <a:pt x="5003" y="14071"/>
                </a:lnTo>
                <a:lnTo>
                  <a:pt x="6616" y="13550"/>
                </a:lnTo>
                <a:lnTo>
                  <a:pt x="8280" y="13042"/>
                </a:lnTo>
                <a:lnTo>
                  <a:pt x="9169" y="11303"/>
                </a:lnTo>
                <a:lnTo>
                  <a:pt x="5905" y="876"/>
                </a:lnTo>
                <a:lnTo>
                  <a:pt x="4165"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5" name="object 305"/>
          <p:cNvSpPr/>
          <p:nvPr/>
        </p:nvSpPr>
        <p:spPr>
          <a:xfrm>
            <a:off x="3303739" y="3607475"/>
            <a:ext cx="14604" cy="14604"/>
          </a:xfrm>
          <a:custGeom>
            <a:avLst/>
            <a:gdLst/>
            <a:ahLst/>
            <a:cxnLst/>
            <a:rect l="l" t="t" r="r" b="b"/>
            <a:pathLst>
              <a:path w="14604" h="14604">
                <a:moveTo>
                  <a:pt x="8420" y="0"/>
                </a:moveTo>
                <a:lnTo>
                  <a:pt x="1828" y="2070"/>
                </a:lnTo>
                <a:lnTo>
                  <a:pt x="0" y="5575"/>
                </a:lnTo>
                <a:lnTo>
                  <a:pt x="2222" y="12649"/>
                </a:lnTo>
                <a:lnTo>
                  <a:pt x="5753" y="14465"/>
                </a:lnTo>
                <a:lnTo>
                  <a:pt x="12344" y="12395"/>
                </a:lnTo>
                <a:lnTo>
                  <a:pt x="14173" y="8864"/>
                </a:lnTo>
                <a:lnTo>
                  <a:pt x="11938" y="1816"/>
                </a:lnTo>
                <a:lnTo>
                  <a:pt x="8420"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6" name="object 306"/>
          <p:cNvSpPr/>
          <p:nvPr/>
        </p:nvSpPr>
        <p:spPr>
          <a:xfrm>
            <a:off x="3304908" y="3614917"/>
            <a:ext cx="8255" cy="15875"/>
          </a:xfrm>
          <a:custGeom>
            <a:avLst/>
            <a:gdLst/>
            <a:ahLst/>
            <a:cxnLst/>
            <a:rect l="l" t="t" r="r" b="b"/>
            <a:pathLst>
              <a:path w="8254" h="15875">
                <a:moveTo>
                  <a:pt x="2705" y="0"/>
                </a:moveTo>
                <a:lnTo>
                  <a:pt x="1625" y="317"/>
                </a:lnTo>
                <a:lnTo>
                  <a:pt x="571" y="685"/>
                </a:lnTo>
                <a:lnTo>
                  <a:pt x="0" y="1790"/>
                </a:lnTo>
                <a:lnTo>
                  <a:pt x="317" y="2857"/>
                </a:lnTo>
                <a:lnTo>
                  <a:pt x="4165" y="14960"/>
                </a:lnTo>
                <a:lnTo>
                  <a:pt x="5295" y="15544"/>
                </a:lnTo>
                <a:lnTo>
                  <a:pt x="7442" y="14897"/>
                </a:lnTo>
                <a:lnTo>
                  <a:pt x="8026" y="13728"/>
                </a:lnTo>
                <a:lnTo>
                  <a:pt x="7670" y="12687"/>
                </a:lnTo>
                <a:lnTo>
                  <a:pt x="3835" y="584"/>
                </a:lnTo>
                <a:lnTo>
                  <a:pt x="2705"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7" name="object 307"/>
          <p:cNvSpPr/>
          <p:nvPr/>
        </p:nvSpPr>
        <p:spPr>
          <a:xfrm>
            <a:off x="2997466" y="3170430"/>
            <a:ext cx="112395" cy="118110"/>
          </a:xfrm>
          <a:custGeom>
            <a:avLst/>
            <a:gdLst/>
            <a:ahLst/>
            <a:cxnLst/>
            <a:rect l="l" t="t" r="r" b="b"/>
            <a:pathLst>
              <a:path w="112394" h="118110">
                <a:moveTo>
                  <a:pt x="105318" y="74294"/>
                </a:moveTo>
                <a:lnTo>
                  <a:pt x="14884" y="74294"/>
                </a:lnTo>
                <a:lnTo>
                  <a:pt x="19672" y="111315"/>
                </a:lnTo>
                <a:lnTo>
                  <a:pt x="43375" y="118044"/>
                </a:lnTo>
                <a:lnTo>
                  <a:pt x="66649" y="116798"/>
                </a:lnTo>
                <a:lnTo>
                  <a:pt x="89552" y="108747"/>
                </a:lnTo>
                <a:lnTo>
                  <a:pt x="112141" y="95059"/>
                </a:lnTo>
                <a:lnTo>
                  <a:pt x="105318" y="74294"/>
                </a:lnTo>
                <a:close/>
              </a:path>
              <a:path w="112394" h="118110">
                <a:moveTo>
                  <a:pt x="59728" y="0"/>
                </a:moveTo>
                <a:lnTo>
                  <a:pt x="10007" y="7645"/>
                </a:lnTo>
                <a:lnTo>
                  <a:pt x="0" y="74866"/>
                </a:lnTo>
                <a:lnTo>
                  <a:pt x="14884" y="74294"/>
                </a:lnTo>
                <a:lnTo>
                  <a:pt x="105318" y="74294"/>
                </a:lnTo>
                <a:lnTo>
                  <a:pt x="86258" y="16281"/>
                </a:lnTo>
                <a:lnTo>
                  <a:pt x="82200" y="8765"/>
                </a:lnTo>
                <a:lnTo>
                  <a:pt x="75979" y="3273"/>
                </a:lnTo>
                <a:lnTo>
                  <a:pt x="68265" y="215"/>
                </a:lnTo>
                <a:lnTo>
                  <a:pt x="59728" y="0"/>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8" name="object 308"/>
          <p:cNvSpPr/>
          <p:nvPr/>
        </p:nvSpPr>
        <p:spPr>
          <a:xfrm>
            <a:off x="3015945" y="3208327"/>
            <a:ext cx="4445" cy="8255"/>
          </a:xfrm>
          <a:custGeom>
            <a:avLst/>
            <a:gdLst/>
            <a:ahLst/>
            <a:cxnLst/>
            <a:rect l="l" t="t" r="r" b="b"/>
            <a:pathLst>
              <a:path w="4444" h="8254">
                <a:moveTo>
                  <a:pt x="2489" y="0"/>
                </a:moveTo>
                <a:lnTo>
                  <a:pt x="1536" y="114"/>
                </a:lnTo>
                <a:lnTo>
                  <a:pt x="558" y="266"/>
                </a:lnTo>
                <a:lnTo>
                  <a:pt x="0" y="2032"/>
                </a:lnTo>
                <a:lnTo>
                  <a:pt x="533" y="6121"/>
                </a:lnTo>
                <a:lnTo>
                  <a:pt x="1536" y="7683"/>
                </a:lnTo>
                <a:lnTo>
                  <a:pt x="3454" y="7442"/>
                </a:lnTo>
                <a:lnTo>
                  <a:pt x="4013" y="5664"/>
                </a:lnTo>
                <a:lnTo>
                  <a:pt x="3479" y="1574"/>
                </a:lnTo>
                <a:lnTo>
                  <a:pt x="2489" y="0"/>
                </a:lnTo>
                <a:close/>
              </a:path>
            </a:pathLst>
          </a:custGeom>
          <a:solidFill>
            <a:srgbClr val="1A2D4E"/>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9" name="object 309"/>
          <p:cNvSpPr/>
          <p:nvPr/>
        </p:nvSpPr>
        <p:spPr>
          <a:xfrm>
            <a:off x="3005848" y="3170430"/>
            <a:ext cx="88900" cy="52705"/>
          </a:xfrm>
          <a:custGeom>
            <a:avLst/>
            <a:gdLst/>
            <a:ahLst/>
            <a:cxnLst/>
            <a:rect l="l" t="t" r="r" b="b"/>
            <a:pathLst>
              <a:path w="88900" h="52704">
                <a:moveTo>
                  <a:pt x="51320" y="0"/>
                </a:moveTo>
                <a:lnTo>
                  <a:pt x="1625" y="7632"/>
                </a:lnTo>
                <a:lnTo>
                  <a:pt x="0" y="18554"/>
                </a:lnTo>
                <a:lnTo>
                  <a:pt x="27787" y="24511"/>
                </a:lnTo>
                <a:lnTo>
                  <a:pt x="42163" y="52222"/>
                </a:lnTo>
                <a:lnTo>
                  <a:pt x="47358" y="51257"/>
                </a:lnTo>
                <a:lnTo>
                  <a:pt x="46050" y="40474"/>
                </a:lnTo>
                <a:lnTo>
                  <a:pt x="49301" y="31254"/>
                </a:lnTo>
                <a:lnTo>
                  <a:pt x="55092" y="30251"/>
                </a:lnTo>
                <a:lnTo>
                  <a:pt x="82468" y="30251"/>
                </a:lnTo>
                <a:lnTo>
                  <a:pt x="77876" y="16281"/>
                </a:lnTo>
                <a:lnTo>
                  <a:pt x="73818" y="8765"/>
                </a:lnTo>
                <a:lnTo>
                  <a:pt x="67594" y="3273"/>
                </a:lnTo>
                <a:lnTo>
                  <a:pt x="59872" y="215"/>
                </a:lnTo>
                <a:lnTo>
                  <a:pt x="51320" y="0"/>
                </a:lnTo>
                <a:close/>
              </a:path>
              <a:path w="88900" h="52704">
                <a:moveTo>
                  <a:pt x="82468" y="30251"/>
                </a:moveTo>
                <a:lnTo>
                  <a:pt x="55092" y="30251"/>
                </a:lnTo>
                <a:lnTo>
                  <a:pt x="59727" y="31167"/>
                </a:lnTo>
                <a:lnTo>
                  <a:pt x="64073" y="35102"/>
                </a:lnTo>
                <a:lnTo>
                  <a:pt x="67649" y="41438"/>
                </a:lnTo>
                <a:lnTo>
                  <a:pt x="70027" y="49707"/>
                </a:lnTo>
                <a:lnTo>
                  <a:pt x="88658" y="49085"/>
                </a:lnTo>
                <a:lnTo>
                  <a:pt x="82468" y="30251"/>
                </a:lnTo>
                <a:close/>
              </a:path>
            </a:pathLst>
          </a:custGeom>
          <a:solidFill>
            <a:srgbClr val="1A2D4E"/>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10" name="object 310"/>
          <p:cNvSpPr/>
          <p:nvPr/>
        </p:nvSpPr>
        <p:spPr>
          <a:xfrm>
            <a:off x="4249013" y="3660650"/>
            <a:ext cx="122555" cy="123189"/>
          </a:xfrm>
          <a:custGeom>
            <a:avLst/>
            <a:gdLst/>
            <a:ahLst/>
            <a:cxnLst/>
            <a:rect l="l" t="t" r="r" b="b"/>
            <a:pathLst>
              <a:path w="122554" h="123189">
                <a:moveTo>
                  <a:pt x="61277" y="0"/>
                </a:moveTo>
                <a:lnTo>
                  <a:pt x="37445" y="4824"/>
                </a:lnTo>
                <a:lnTo>
                  <a:pt x="17965" y="17970"/>
                </a:lnTo>
                <a:lnTo>
                  <a:pt x="4822" y="37451"/>
                </a:lnTo>
                <a:lnTo>
                  <a:pt x="0" y="61277"/>
                </a:lnTo>
                <a:lnTo>
                  <a:pt x="4822" y="85111"/>
                </a:lnTo>
                <a:lnTo>
                  <a:pt x="17965" y="104595"/>
                </a:lnTo>
                <a:lnTo>
                  <a:pt x="37445" y="117743"/>
                </a:lnTo>
                <a:lnTo>
                  <a:pt x="61277" y="122567"/>
                </a:lnTo>
                <a:lnTo>
                  <a:pt x="85109" y="117743"/>
                </a:lnTo>
                <a:lnTo>
                  <a:pt x="86579" y="116751"/>
                </a:lnTo>
                <a:lnTo>
                  <a:pt x="61277" y="116751"/>
                </a:lnTo>
                <a:lnTo>
                  <a:pt x="39710" y="112385"/>
                </a:lnTo>
                <a:lnTo>
                  <a:pt x="22078" y="100487"/>
                </a:lnTo>
                <a:lnTo>
                  <a:pt x="10181" y="82852"/>
                </a:lnTo>
                <a:lnTo>
                  <a:pt x="5816" y="61277"/>
                </a:lnTo>
                <a:lnTo>
                  <a:pt x="10181" y="39710"/>
                </a:lnTo>
                <a:lnTo>
                  <a:pt x="22078" y="22078"/>
                </a:lnTo>
                <a:lnTo>
                  <a:pt x="39710" y="10181"/>
                </a:lnTo>
                <a:lnTo>
                  <a:pt x="61277" y="5816"/>
                </a:lnTo>
                <a:lnTo>
                  <a:pt x="86580" y="5816"/>
                </a:lnTo>
                <a:lnTo>
                  <a:pt x="85109" y="4824"/>
                </a:lnTo>
                <a:lnTo>
                  <a:pt x="61277" y="0"/>
                </a:lnTo>
                <a:close/>
              </a:path>
              <a:path w="122554" h="123189">
                <a:moveTo>
                  <a:pt x="86580" y="5816"/>
                </a:moveTo>
                <a:lnTo>
                  <a:pt x="61277" y="5816"/>
                </a:lnTo>
                <a:lnTo>
                  <a:pt x="82844" y="10181"/>
                </a:lnTo>
                <a:lnTo>
                  <a:pt x="100476" y="22078"/>
                </a:lnTo>
                <a:lnTo>
                  <a:pt x="112373" y="39710"/>
                </a:lnTo>
                <a:lnTo>
                  <a:pt x="116738" y="61277"/>
                </a:lnTo>
                <a:lnTo>
                  <a:pt x="112373" y="82852"/>
                </a:lnTo>
                <a:lnTo>
                  <a:pt x="100476" y="100487"/>
                </a:lnTo>
                <a:lnTo>
                  <a:pt x="82844" y="112385"/>
                </a:lnTo>
                <a:lnTo>
                  <a:pt x="61277" y="116751"/>
                </a:lnTo>
                <a:lnTo>
                  <a:pt x="86579" y="116751"/>
                </a:lnTo>
                <a:lnTo>
                  <a:pt x="104589" y="104595"/>
                </a:lnTo>
                <a:lnTo>
                  <a:pt x="117732" y="85111"/>
                </a:lnTo>
                <a:lnTo>
                  <a:pt x="122554" y="61277"/>
                </a:lnTo>
                <a:lnTo>
                  <a:pt x="117732" y="37451"/>
                </a:lnTo>
                <a:lnTo>
                  <a:pt x="104589" y="17970"/>
                </a:lnTo>
                <a:lnTo>
                  <a:pt x="86580" y="5816"/>
                </a:lnTo>
                <a:close/>
              </a:path>
            </a:pathLst>
          </a:custGeom>
          <a:solidFill>
            <a:srgbClr val="FFFFFF"/>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11" name="object 311"/>
          <p:cNvSpPr/>
          <p:nvPr/>
        </p:nvSpPr>
        <p:spPr>
          <a:xfrm>
            <a:off x="4213834" y="3625471"/>
            <a:ext cx="193040" cy="193040"/>
          </a:xfrm>
          <a:custGeom>
            <a:avLst/>
            <a:gdLst/>
            <a:ahLst/>
            <a:cxnLst/>
            <a:rect l="l" t="t" r="r" b="b"/>
            <a:pathLst>
              <a:path w="193039" h="193039">
                <a:moveTo>
                  <a:pt x="96456" y="0"/>
                </a:moveTo>
                <a:lnTo>
                  <a:pt x="58946" y="7592"/>
                </a:lnTo>
                <a:lnTo>
                  <a:pt x="28282" y="28284"/>
                </a:lnTo>
                <a:lnTo>
                  <a:pt x="7591" y="58952"/>
                </a:lnTo>
                <a:lnTo>
                  <a:pt x="0" y="96469"/>
                </a:lnTo>
                <a:lnTo>
                  <a:pt x="7591" y="133979"/>
                </a:lnTo>
                <a:lnTo>
                  <a:pt x="28282" y="164642"/>
                </a:lnTo>
                <a:lnTo>
                  <a:pt x="58946" y="185333"/>
                </a:lnTo>
                <a:lnTo>
                  <a:pt x="96456" y="192925"/>
                </a:lnTo>
                <a:lnTo>
                  <a:pt x="133966" y="185333"/>
                </a:lnTo>
                <a:lnTo>
                  <a:pt x="136285" y="183768"/>
                </a:lnTo>
                <a:lnTo>
                  <a:pt x="96456" y="183768"/>
                </a:lnTo>
                <a:lnTo>
                  <a:pt x="62502" y="176897"/>
                </a:lnTo>
                <a:lnTo>
                  <a:pt x="34745" y="158168"/>
                </a:lnTo>
                <a:lnTo>
                  <a:pt x="16016" y="130415"/>
                </a:lnTo>
                <a:lnTo>
                  <a:pt x="9144" y="96469"/>
                </a:lnTo>
                <a:lnTo>
                  <a:pt x="16016" y="62515"/>
                </a:lnTo>
                <a:lnTo>
                  <a:pt x="34745" y="34758"/>
                </a:lnTo>
                <a:lnTo>
                  <a:pt x="62502" y="16028"/>
                </a:lnTo>
                <a:lnTo>
                  <a:pt x="96456" y="9156"/>
                </a:lnTo>
                <a:lnTo>
                  <a:pt x="136285" y="9156"/>
                </a:lnTo>
                <a:lnTo>
                  <a:pt x="133966" y="7592"/>
                </a:lnTo>
                <a:lnTo>
                  <a:pt x="96456" y="0"/>
                </a:lnTo>
                <a:close/>
              </a:path>
              <a:path w="193039" h="193039">
                <a:moveTo>
                  <a:pt x="136285" y="9156"/>
                </a:moveTo>
                <a:lnTo>
                  <a:pt x="96456" y="9156"/>
                </a:lnTo>
                <a:lnTo>
                  <a:pt x="130408" y="16028"/>
                </a:lnTo>
                <a:lnTo>
                  <a:pt x="158161" y="34758"/>
                </a:lnTo>
                <a:lnTo>
                  <a:pt x="176886" y="62515"/>
                </a:lnTo>
                <a:lnTo>
                  <a:pt x="183756" y="96469"/>
                </a:lnTo>
                <a:lnTo>
                  <a:pt x="176886" y="130415"/>
                </a:lnTo>
                <a:lnTo>
                  <a:pt x="158161" y="158168"/>
                </a:lnTo>
                <a:lnTo>
                  <a:pt x="130408" y="176897"/>
                </a:lnTo>
                <a:lnTo>
                  <a:pt x="96456" y="183768"/>
                </a:lnTo>
                <a:lnTo>
                  <a:pt x="136285" y="183768"/>
                </a:lnTo>
                <a:lnTo>
                  <a:pt x="164630" y="164642"/>
                </a:lnTo>
                <a:lnTo>
                  <a:pt x="185321" y="133979"/>
                </a:lnTo>
                <a:lnTo>
                  <a:pt x="192913" y="96469"/>
                </a:lnTo>
                <a:lnTo>
                  <a:pt x="185321" y="58952"/>
                </a:lnTo>
                <a:lnTo>
                  <a:pt x="164630" y="28284"/>
                </a:lnTo>
                <a:lnTo>
                  <a:pt x="136285" y="9156"/>
                </a:lnTo>
                <a:close/>
              </a:path>
            </a:pathLst>
          </a:custGeom>
          <a:solidFill>
            <a:srgbClr val="E6E7E8"/>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12" name="object 312"/>
          <p:cNvSpPr/>
          <p:nvPr/>
        </p:nvSpPr>
        <p:spPr>
          <a:xfrm>
            <a:off x="4178655" y="3590305"/>
            <a:ext cx="263525" cy="263525"/>
          </a:xfrm>
          <a:custGeom>
            <a:avLst/>
            <a:gdLst/>
            <a:ahLst/>
            <a:cxnLst/>
            <a:rect l="l" t="t" r="r" b="b"/>
            <a:pathLst>
              <a:path w="263525" h="263525">
                <a:moveTo>
                  <a:pt x="131635" y="0"/>
                </a:moveTo>
                <a:lnTo>
                  <a:pt x="90074" y="6722"/>
                </a:lnTo>
                <a:lnTo>
                  <a:pt x="53945" y="25432"/>
                </a:lnTo>
                <a:lnTo>
                  <a:pt x="25432" y="53945"/>
                </a:lnTo>
                <a:lnTo>
                  <a:pt x="6722" y="90074"/>
                </a:lnTo>
                <a:lnTo>
                  <a:pt x="0" y="131635"/>
                </a:lnTo>
                <a:lnTo>
                  <a:pt x="6722" y="173196"/>
                </a:lnTo>
                <a:lnTo>
                  <a:pt x="25432" y="209325"/>
                </a:lnTo>
                <a:lnTo>
                  <a:pt x="53945" y="237838"/>
                </a:lnTo>
                <a:lnTo>
                  <a:pt x="90074" y="256548"/>
                </a:lnTo>
                <a:lnTo>
                  <a:pt x="131635" y="263271"/>
                </a:lnTo>
                <a:lnTo>
                  <a:pt x="173196" y="256548"/>
                </a:lnTo>
                <a:lnTo>
                  <a:pt x="184322" y="250786"/>
                </a:lnTo>
                <a:lnTo>
                  <a:pt x="131635" y="250786"/>
                </a:lnTo>
                <a:lnTo>
                  <a:pt x="85302" y="241408"/>
                </a:lnTo>
                <a:lnTo>
                  <a:pt x="47423" y="215847"/>
                </a:lnTo>
                <a:lnTo>
                  <a:pt x="21862" y="177968"/>
                </a:lnTo>
                <a:lnTo>
                  <a:pt x="12484" y="131635"/>
                </a:lnTo>
                <a:lnTo>
                  <a:pt x="21862" y="85302"/>
                </a:lnTo>
                <a:lnTo>
                  <a:pt x="47423" y="47423"/>
                </a:lnTo>
                <a:lnTo>
                  <a:pt x="85302" y="21862"/>
                </a:lnTo>
                <a:lnTo>
                  <a:pt x="131635" y="12484"/>
                </a:lnTo>
                <a:lnTo>
                  <a:pt x="184322" y="12484"/>
                </a:lnTo>
                <a:lnTo>
                  <a:pt x="173196" y="6722"/>
                </a:lnTo>
                <a:lnTo>
                  <a:pt x="131635" y="0"/>
                </a:lnTo>
                <a:close/>
              </a:path>
              <a:path w="263525" h="263525">
                <a:moveTo>
                  <a:pt x="184322" y="12484"/>
                </a:moveTo>
                <a:lnTo>
                  <a:pt x="131635" y="12484"/>
                </a:lnTo>
                <a:lnTo>
                  <a:pt x="177968" y="21862"/>
                </a:lnTo>
                <a:lnTo>
                  <a:pt x="215847" y="47423"/>
                </a:lnTo>
                <a:lnTo>
                  <a:pt x="241408" y="85302"/>
                </a:lnTo>
                <a:lnTo>
                  <a:pt x="250786" y="131635"/>
                </a:lnTo>
                <a:lnTo>
                  <a:pt x="241408" y="177968"/>
                </a:lnTo>
                <a:lnTo>
                  <a:pt x="215847" y="215847"/>
                </a:lnTo>
                <a:lnTo>
                  <a:pt x="177968" y="241408"/>
                </a:lnTo>
                <a:lnTo>
                  <a:pt x="131635" y="250786"/>
                </a:lnTo>
                <a:lnTo>
                  <a:pt x="184322" y="250786"/>
                </a:lnTo>
                <a:lnTo>
                  <a:pt x="209325" y="237838"/>
                </a:lnTo>
                <a:lnTo>
                  <a:pt x="237838" y="209325"/>
                </a:lnTo>
                <a:lnTo>
                  <a:pt x="256548" y="173196"/>
                </a:lnTo>
                <a:lnTo>
                  <a:pt x="263271" y="131635"/>
                </a:lnTo>
                <a:lnTo>
                  <a:pt x="256548" y="90074"/>
                </a:lnTo>
                <a:lnTo>
                  <a:pt x="237838" y="53945"/>
                </a:lnTo>
                <a:lnTo>
                  <a:pt x="209325" y="25432"/>
                </a:lnTo>
                <a:lnTo>
                  <a:pt x="184322" y="12484"/>
                </a:lnTo>
                <a:close/>
              </a:path>
            </a:pathLst>
          </a:custGeom>
          <a:solidFill>
            <a:srgbClr val="D1D3D4"/>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13" name="object 313"/>
          <p:cNvSpPr/>
          <p:nvPr/>
        </p:nvSpPr>
        <p:spPr>
          <a:xfrm>
            <a:off x="4143476" y="3555113"/>
            <a:ext cx="334010" cy="334010"/>
          </a:xfrm>
          <a:custGeom>
            <a:avLst/>
            <a:gdLst/>
            <a:ahLst/>
            <a:cxnLst/>
            <a:rect l="l" t="t" r="r" b="b"/>
            <a:pathLst>
              <a:path w="334010" h="334010">
                <a:moveTo>
                  <a:pt x="166814" y="0"/>
                </a:moveTo>
                <a:lnTo>
                  <a:pt x="122518" y="5969"/>
                </a:lnTo>
                <a:lnTo>
                  <a:pt x="82683" y="22809"/>
                </a:lnTo>
                <a:lnTo>
                  <a:pt x="48912" y="48917"/>
                </a:lnTo>
                <a:lnTo>
                  <a:pt x="22806" y="82689"/>
                </a:lnTo>
                <a:lnTo>
                  <a:pt x="5968" y="122522"/>
                </a:lnTo>
                <a:lnTo>
                  <a:pt x="0" y="166814"/>
                </a:lnTo>
                <a:lnTo>
                  <a:pt x="5968" y="211110"/>
                </a:lnTo>
                <a:lnTo>
                  <a:pt x="22806" y="250945"/>
                </a:lnTo>
                <a:lnTo>
                  <a:pt x="48912" y="284716"/>
                </a:lnTo>
                <a:lnTo>
                  <a:pt x="82683" y="310822"/>
                </a:lnTo>
                <a:lnTo>
                  <a:pt x="122518" y="327660"/>
                </a:lnTo>
                <a:lnTo>
                  <a:pt x="166814" y="333628"/>
                </a:lnTo>
                <a:lnTo>
                  <a:pt x="211110" y="327660"/>
                </a:lnTo>
                <a:lnTo>
                  <a:pt x="234396" y="317817"/>
                </a:lnTo>
                <a:lnTo>
                  <a:pt x="166814" y="317817"/>
                </a:lnTo>
                <a:lnTo>
                  <a:pt x="119139" y="310106"/>
                </a:lnTo>
                <a:lnTo>
                  <a:pt x="77697" y="288643"/>
                </a:lnTo>
                <a:lnTo>
                  <a:pt x="44993" y="255936"/>
                </a:lnTo>
                <a:lnTo>
                  <a:pt x="23534" y="214491"/>
                </a:lnTo>
                <a:lnTo>
                  <a:pt x="15824" y="166814"/>
                </a:lnTo>
                <a:lnTo>
                  <a:pt x="23534" y="119144"/>
                </a:lnTo>
                <a:lnTo>
                  <a:pt x="44993" y="77702"/>
                </a:lnTo>
                <a:lnTo>
                  <a:pt x="77697" y="44997"/>
                </a:lnTo>
                <a:lnTo>
                  <a:pt x="119139" y="23535"/>
                </a:lnTo>
                <a:lnTo>
                  <a:pt x="166814" y="15824"/>
                </a:lnTo>
                <a:lnTo>
                  <a:pt x="234421" y="15824"/>
                </a:lnTo>
                <a:lnTo>
                  <a:pt x="211110" y="5969"/>
                </a:lnTo>
                <a:lnTo>
                  <a:pt x="166814" y="0"/>
                </a:lnTo>
                <a:close/>
              </a:path>
              <a:path w="334010" h="334010">
                <a:moveTo>
                  <a:pt x="234421" y="15824"/>
                </a:moveTo>
                <a:lnTo>
                  <a:pt x="166814" y="15824"/>
                </a:lnTo>
                <a:lnTo>
                  <a:pt x="214489" y="23535"/>
                </a:lnTo>
                <a:lnTo>
                  <a:pt x="255931" y="44997"/>
                </a:lnTo>
                <a:lnTo>
                  <a:pt x="288635" y="77702"/>
                </a:lnTo>
                <a:lnTo>
                  <a:pt x="310094" y="119144"/>
                </a:lnTo>
                <a:lnTo>
                  <a:pt x="317804" y="166814"/>
                </a:lnTo>
                <a:lnTo>
                  <a:pt x="310094" y="214491"/>
                </a:lnTo>
                <a:lnTo>
                  <a:pt x="288635" y="255936"/>
                </a:lnTo>
                <a:lnTo>
                  <a:pt x="255931" y="288643"/>
                </a:lnTo>
                <a:lnTo>
                  <a:pt x="214489" y="310106"/>
                </a:lnTo>
                <a:lnTo>
                  <a:pt x="166814" y="317817"/>
                </a:lnTo>
                <a:lnTo>
                  <a:pt x="234396" y="317817"/>
                </a:lnTo>
                <a:lnTo>
                  <a:pt x="284716" y="284716"/>
                </a:lnTo>
                <a:lnTo>
                  <a:pt x="310822" y="250945"/>
                </a:lnTo>
                <a:lnTo>
                  <a:pt x="327660" y="211110"/>
                </a:lnTo>
                <a:lnTo>
                  <a:pt x="333628" y="166814"/>
                </a:lnTo>
                <a:lnTo>
                  <a:pt x="327660" y="122522"/>
                </a:lnTo>
                <a:lnTo>
                  <a:pt x="310822" y="82689"/>
                </a:lnTo>
                <a:lnTo>
                  <a:pt x="284716" y="48917"/>
                </a:lnTo>
                <a:lnTo>
                  <a:pt x="250945" y="22809"/>
                </a:lnTo>
                <a:lnTo>
                  <a:pt x="234421" y="15824"/>
                </a:lnTo>
                <a:close/>
              </a:path>
            </a:pathLst>
          </a:custGeom>
          <a:solidFill>
            <a:srgbClr val="BCBEC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14" name="object 314"/>
          <p:cNvSpPr/>
          <p:nvPr/>
        </p:nvSpPr>
        <p:spPr>
          <a:xfrm>
            <a:off x="4236758" y="4943706"/>
            <a:ext cx="216535" cy="214629"/>
          </a:xfrm>
          <a:custGeom>
            <a:avLst/>
            <a:gdLst/>
            <a:ahLst/>
            <a:cxnLst/>
            <a:rect l="l" t="t" r="r" b="b"/>
            <a:pathLst>
              <a:path w="216535" h="214629">
                <a:moveTo>
                  <a:pt x="161759" y="188480"/>
                </a:moveTo>
                <a:lnTo>
                  <a:pt x="54330" y="188480"/>
                </a:lnTo>
                <a:lnTo>
                  <a:pt x="71932" y="197713"/>
                </a:lnTo>
                <a:lnTo>
                  <a:pt x="71780" y="209321"/>
                </a:lnTo>
                <a:lnTo>
                  <a:pt x="92849" y="214515"/>
                </a:lnTo>
                <a:lnTo>
                  <a:pt x="98107" y="204165"/>
                </a:lnTo>
                <a:lnTo>
                  <a:pt x="144248" y="204165"/>
                </a:lnTo>
                <a:lnTo>
                  <a:pt x="144170" y="197713"/>
                </a:lnTo>
                <a:lnTo>
                  <a:pt x="161759" y="188480"/>
                </a:lnTo>
                <a:close/>
              </a:path>
              <a:path w="216535" h="214629">
                <a:moveTo>
                  <a:pt x="144248" y="204165"/>
                </a:moveTo>
                <a:lnTo>
                  <a:pt x="117983" y="204165"/>
                </a:lnTo>
                <a:lnTo>
                  <a:pt x="123240" y="214515"/>
                </a:lnTo>
                <a:lnTo>
                  <a:pt x="144310" y="209321"/>
                </a:lnTo>
                <a:lnTo>
                  <a:pt x="144248" y="204165"/>
                </a:lnTo>
                <a:close/>
              </a:path>
              <a:path w="216535" h="214629">
                <a:moveTo>
                  <a:pt x="46817" y="154241"/>
                </a:moveTo>
                <a:lnTo>
                  <a:pt x="22872" y="154241"/>
                </a:lnTo>
                <a:lnTo>
                  <a:pt x="34150" y="170599"/>
                </a:lnTo>
                <a:lnTo>
                  <a:pt x="28625" y="180809"/>
                </a:lnTo>
                <a:lnTo>
                  <a:pt x="44869" y="195199"/>
                </a:lnTo>
                <a:lnTo>
                  <a:pt x="54330" y="188480"/>
                </a:lnTo>
                <a:lnTo>
                  <a:pt x="178805" y="188480"/>
                </a:lnTo>
                <a:lnTo>
                  <a:pt x="181902" y="185737"/>
                </a:lnTo>
                <a:lnTo>
                  <a:pt x="108038" y="185737"/>
                </a:lnTo>
                <a:lnTo>
                  <a:pt x="77496" y="179569"/>
                </a:lnTo>
                <a:lnTo>
                  <a:pt x="52552" y="162748"/>
                </a:lnTo>
                <a:lnTo>
                  <a:pt x="46817" y="154241"/>
                </a:lnTo>
                <a:close/>
              </a:path>
              <a:path w="216535" h="214629">
                <a:moveTo>
                  <a:pt x="178805" y="188480"/>
                </a:moveTo>
                <a:lnTo>
                  <a:pt x="161759" y="188480"/>
                </a:lnTo>
                <a:lnTo>
                  <a:pt x="171221" y="195199"/>
                </a:lnTo>
                <a:lnTo>
                  <a:pt x="178805" y="188480"/>
                </a:lnTo>
                <a:close/>
              </a:path>
              <a:path w="216535" h="214629">
                <a:moveTo>
                  <a:pt x="164894" y="28778"/>
                </a:moveTo>
                <a:lnTo>
                  <a:pt x="108038" y="28778"/>
                </a:lnTo>
                <a:lnTo>
                  <a:pt x="138588" y="34946"/>
                </a:lnTo>
                <a:lnTo>
                  <a:pt x="163536" y="51765"/>
                </a:lnTo>
                <a:lnTo>
                  <a:pt x="180356" y="76709"/>
                </a:lnTo>
                <a:lnTo>
                  <a:pt x="186524" y="107251"/>
                </a:lnTo>
                <a:lnTo>
                  <a:pt x="180356" y="137801"/>
                </a:lnTo>
                <a:lnTo>
                  <a:pt x="163536" y="162748"/>
                </a:lnTo>
                <a:lnTo>
                  <a:pt x="138588" y="179569"/>
                </a:lnTo>
                <a:lnTo>
                  <a:pt x="108038" y="185737"/>
                </a:lnTo>
                <a:lnTo>
                  <a:pt x="181902" y="185737"/>
                </a:lnTo>
                <a:lnTo>
                  <a:pt x="187464" y="180809"/>
                </a:lnTo>
                <a:lnTo>
                  <a:pt x="181940" y="170599"/>
                </a:lnTo>
                <a:lnTo>
                  <a:pt x="193230" y="154241"/>
                </a:lnTo>
                <a:lnTo>
                  <a:pt x="205328" y="154241"/>
                </a:lnTo>
                <a:lnTo>
                  <a:pt x="212432" y="135496"/>
                </a:lnTo>
                <a:lnTo>
                  <a:pt x="202793" y="129032"/>
                </a:lnTo>
                <a:lnTo>
                  <a:pt x="205181" y="109308"/>
                </a:lnTo>
                <a:lnTo>
                  <a:pt x="216090" y="105333"/>
                </a:lnTo>
                <a:lnTo>
                  <a:pt x="213474" y="83781"/>
                </a:lnTo>
                <a:lnTo>
                  <a:pt x="201930" y="82537"/>
                </a:lnTo>
                <a:lnTo>
                  <a:pt x="194881" y="63957"/>
                </a:lnTo>
                <a:lnTo>
                  <a:pt x="202704" y="55372"/>
                </a:lnTo>
                <a:lnTo>
                  <a:pt x="193311" y="41770"/>
                </a:lnTo>
                <a:lnTo>
                  <a:pt x="179565" y="41770"/>
                </a:lnTo>
                <a:lnTo>
                  <a:pt x="164894" y="28778"/>
                </a:lnTo>
                <a:close/>
              </a:path>
              <a:path w="216535" h="214629">
                <a:moveTo>
                  <a:pt x="25717" y="37515"/>
                </a:moveTo>
                <a:lnTo>
                  <a:pt x="13398" y="55372"/>
                </a:lnTo>
                <a:lnTo>
                  <a:pt x="21209" y="63957"/>
                </a:lnTo>
                <a:lnTo>
                  <a:pt x="14160" y="82537"/>
                </a:lnTo>
                <a:lnTo>
                  <a:pt x="2616" y="83781"/>
                </a:lnTo>
                <a:lnTo>
                  <a:pt x="0" y="105333"/>
                </a:lnTo>
                <a:lnTo>
                  <a:pt x="10909" y="109308"/>
                </a:lnTo>
                <a:lnTo>
                  <a:pt x="13309" y="129032"/>
                </a:lnTo>
                <a:lnTo>
                  <a:pt x="3670" y="135496"/>
                </a:lnTo>
                <a:lnTo>
                  <a:pt x="11366" y="155803"/>
                </a:lnTo>
                <a:lnTo>
                  <a:pt x="22872" y="154241"/>
                </a:lnTo>
                <a:lnTo>
                  <a:pt x="46817" y="154241"/>
                </a:lnTo>
                <a:lnTo>
                  <a:pt x="35733" y="137801"/>
                </a:lnTo>
                <a:lnTo>
                  <a:pt x="29565" y="107251"/>
                </a:lnTo>
                <a:lnTo>
                  <a:pt x="35733" y="76709"/>
                </a:lnTo>
                <a:lnTo>
                  <a:pt x="52552" y="51765"/>
                </a:lnTo>
                <a:lnTo>
                  <a:pt x="67375" y="41770"/>
                </a:lnTo>
                <a:lnTo>
                  <a:pt x="36525" y="41770"/>
                </a:lnTo>
                <a:lnTo>
                  <a:pt x="25717" y="37515"/>
                </a:lnTo>
                <a:close/>
              </a:path>
              <a:path w="216535" h="214629">
                <a:moveTo>
                  <a:pt x="205328" y="154241"/>
                </a:moveTo>
                <a:lnTo>
                  <a:pt x="193230" y="154241"/>
                </a:lnTo>
                <a:lnTo>
                  <a:pt x="204736" y="155803"/>
                </a:lnTo>
                <a:lnTo>
                  <a:pt x="205328" y="154241"/>
                </a:lnTo>
                <a:close/>
              </a:path>
              <a:path w="216535" h="214629">
                <a:moveTo>
                  <a:pt x="67691" y="7277"/>
                </a:moveTo>
                <a:lnTo>
                  <a:pt x="48463" y="17360"/>
                </a:lnTo>
                <a:lnTo>
                  <a:pt x="51396" y="28600"/>
                </a:lnTo>
                <a:lnTo>
                  <a:pt x="36525" y="41770"/>
                </a:lnTo>
                <a:lnTo>
                  <a:pt x="67375" y="41770"/>
                </a:lnTo>
                <a:lnTo>
                  <a:pt x="77496" y="34946"/>
                </a:lnTo>
                <a:lnTo>
                  <a:pt x="108038" y="28778"/>
                </a:lnTo>
                <a:lnTo>
                  <a:pt x="164894" y="28778"/>
                </a:lnTo>
                <a:lnTo>
                  <a:pt x="164693" y="28600"/>
                </a:lnTo>
                <a:lnTo>
                  <a:pt x="167627" y="17360"/>
                </a:lnTo>
                <a:lnTo>
                  <a:pt x="165157" y="16065"/>
                </a:lnTo>
                <a:lnTo>
                  <a:pt x="75272" y="16065"/>
                </a:lnTo>
                <a:lnTo>
                  <a:pt x="67691" y="7277"/>
                </a:lnTo>
                <a:close/>
              </a:path>
              <a:path w="216535" h="214629">
                <a:moveTo>
                  <a:pt x="190373" y="37515"/>
                </a:moveTo>
                <a:lnTo>
                  <a:pt x="179565" y="41770"/>
                </a:lnTo>
                <a:lnTo>
                  <a:pt x="193311" y="41770"/>
                </a:lnTo>
                <a:lnTo>
                  <a:pt x="190373" y="37515"/>
                </a:lnTo>
                <a:close/>
              </a:path>
              <a:path w="216535" h="214629">
                <a:moveTo>
                  <a:pt x="118897" y="0"/>
                </a:moveTo>
                <a:lnTo>
                  <a:pt x="97193" y="0"/>
                </a:lnTo>
                <a:lnTo>
                  <a:pt x="94564" y="11303"/>
                </a:lnTo>
                <a:lnTo>
                  <a:pt x="75272" y="16065"/>
                </a:lnTo>
                <a:lnTo>
                  <a:pt x="140817" y="16065"/>
                </a:lnTo>
                <a:lnTo>
                  <a:pt x="121526" y="11303"/>
                </a:lnTo>
                <a:lnTo>
                  <a:pt x="118897" y="0"/>
                </a:lnTo>
                <a:close/>
              </a:path>
              <a:path w="216535" h="214629">
                <a:moveTo>
                  <a:pt x="148399" y="7277"/>
                </a:moveTo>
                <a:lnTo>
                  <a:pt x="140817" y="16065"/>
                </a:lnTo>
                <a:lnTo>
                  <a:pt x="165157" y="16065"/>
                </a:lnTo>
                <a:lnTo>
                  <a:pt x="148399" y="7277"/>
                </a:lnTo>
                <a:close/>
              </a:path>
            </a:pathLst>
          </a:custGeom>
          <a:solidFill>
            <a:srgbClr val="20BEC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15" name="object 315"/>
          <p:cNvSpPr/>
          <p:nvPr/>
        </p:nvSpPr>
        <p:spPr>
          <a:xfrm>
            <a:off x="6538404" y="3503399"/>
            <a:ext cx="71120" cy="121920"/>
          </a:xfrm>
          <a:custGeom>
            <a:avLst/>
            <a:gdLst/>
            <a:ahLst/>
            <a:cxnLst/>
            <a:rect l="l" t="t" r="r" b="b"/>
            <a:pathLst>
              <a:path w="71120" h="121920">
                <a:moveTo>
                  <a:pt x="36995" y="0"/>
                </a:moveTo>
                <a:lnTo>
                  <a:pt x="33591" y="0"/>
                </a:lnTo>
                <a:lnTo>
                  <a:pt x="21111" y="2475"/>
                </a:lnTo>
                <a:lnTo>
                  <a:pt x="10753" y="9259"/>
                </a:lnTo>
                <a:lnTo>
                  <a:pt x="3448" y="19389"/>
                </a:lnTo>
                <a:lnTo>
                  <a:pt x="126" y="31902"/>
                </a:lnTo>
                <a:lnTo>
                  <a:pt x="0" y="34671"/>
                </a:lnTo>
                <a:lnTo>
                  <a:pt x="693" y="41712"/>
                </a:lnTo>
                <a:lnTo>
                  <a:pt x="2682" y="48264"/>
                </a:lnTo>
                <a:lnTo>
                  <a:pt x="5829" y="54185"/>
                </a:lnTo>
                <a:lnTo>
                  <a:pt x="14268" y="64643"/>
                </a:lnTo>
                <a:lnTo>
                  <a:pt x="17357" y="70507"/>
                </a:lnTo>
                <a:lnTo>
                  <a:pt x="19281" y="76918"/>
                </a:lnTo>
                <a:lnTo>
                  <a:pt x="19938" y="83642"/>
                </a:lnTo>
                <a:lnTo>
                  <a:pt x="19938" y="85356"/>
                </a:lnTo>
                <a:lnTo>
                  <a:pt x="17741" y="86360"/>
                </a:lnTo>
                <a:lnTo>
                  <a:pt x="16205" y="88557"/>
                </a:lnTo>
                <a:lnTo>
                  <a:pt x="16205" y="93243"/>
                </a:lnTo>
                <a:lnTo>
                  <a:pt x="17221" y="95072"/>
                </a:lnTo>
                <a:lnTo>
                  <a:pt x="18783" y="96240"/>
                </a:lnTo>
                <a:lnTo>
                  <a:pt x="17221" y="97396"/>
                </a:lnTo>
                <a:lnTo>
                  <a:pt x="16205" y="99237"/>
                </a:lnTo>
                <a:lnTo>
                  <a:pt x="16205" y="103428"/>
                </a:lnTo>
                <a:lnTo>
                  <a:pt x="17221" y="105270"/>
                </a:lnTo>
                <a:lnTo>
                  <a:pt x="18783" y="106426"/>
                </a:lnTo>
                <a:lnTo>
                  <a:pt x="17906" y="107073"/>
                </a:lnTo>
                <a:lnTo>
                  <a:pt x="17208" y="107950"/>
                </a:lnTo>
                <a:lnTo>
                  <a:pt x="16395" y="109740"/>
                </a:lnTo>
                <a:lnTo>
                  <a:pt x="16205" y="110604"/>
                </a:lnTo>
                <a:lnTo>
                  <a:pt x="16205" y="112636"/>
                </a:lnTo>
                <a:lnTo>
                  <a:pt x="16497" y="113652"/>
                </a:lnTo>
                <a:lnTo>
                  <a:pt x="18084" y="116522"/>
                </a:lnTo>
                <a:lnTo>
                  <a:pt x="20129" y="117868"/>
                </a:lnTo>
                <a:lnTo>
                  <a:pt x="23558" y="117868"/>
                </a:lnTo>
                <a:lnTo>
                  <a:pt x="23634" y="120091"/>
                </a:lnTo>
                <a:lnTo>
                  <a:pt x="25438" y="121881"/>
                </a:lnTo>
                <a:lnTo>
                  <a:pt x="48285" y="121881"/>
                </a:lnTo>
                <a:lnTo>
                  <a:pt x="50100" y="120091"/>
                </a:lnTo>
                <a:lnTo>
                  <a:pt x="50152" y="117792"/>
                </a:lnTo>
                <a:lnTo>
                  <a:pt x="53098" y="117424"/>
                </a:lnTo>
                <a:lnTo>
                  <a:pt x="55371" y="115074"/>
                </a:lnTo>
                <a:lnTo>
                  <a:pt x="55613" y="112636"/>
                </a:lnTo>
                <a:lnTo>
                  <a:pt x="55531" y="109740"/>
                </a:lnTo>
                <a:lnTo>
                  <a:pt x="55422" y="108953"/>
                </a:lnTo>
                <a:lnTo>
                  <a:pt x="54482" y="107429"/>
                </a:lnTo>
                <a:lnTo>
                  <a:pt x="53124" y="106426"/>
                </a:lnTo>
                <a:lnTo>
                  <a:pt x="54686" y="105270"/>
                </a:lnTo>
                <a:lnTo>
                  <a:pt x="55714" y="103428"/>
                </a:lnTo>
                <a:lnTo>
                  <a:pt x="55714" y="99237"/>
                </a:lnTo>
                <a:lnTo>
                  <a:pt x="54686" y="97396"/>
                </a:lnTo>
                <a:lnTo>
                  <a:pt x="53124" y="96240"/>
                </a:lnTo>
                <a:lnTo>
                  <a:pt x="54686" y="95072"/>
                </a:lnTo>
                <a:lnTo>
                  <a:pt x="55714" y="93243"/>
                </a:lnTo>
                <a:lnTo>
                  <a:pt x="55598" y="88557"/>
                </a:lnTo>
                <a:lnTo>
                  <a:pt x="54355" y="86664"/>
                </a:lnTo>
                <a:lnTo>
                  <a:pt x="52374" y="85585"/>
                </a:lnTo>
                <a:lnTo>
                  <a:pt x="52374" y="71386"/>
                </a:lnTo>
                <a:lnTo>
                  <a:pt x="55206" y="64643"/>
                </a:lnTo>
                <a:lnTo>
                  <a:pt x="60210" y="59702"/>
                </a:lnTo>
                <a:lnTo>
                  <a:pt x="64522" y="54510"/>
                </a:lnTo>
                <a:lnTo>
                  <a:pt x="67781" y="48506"/>
                </a:lnTo>
                <a:lnTo>
                  <a:pt x="69842" y="41841"/>
                </a:lnTo>
                <a:lnTo>
                  <a:pt x="70561" y="34671"/>
                </a:lnTo>
                <a:lnTo>
                  <a:pt x="70459" y="31902"/>
                </a:lnTo>
                <a:lnTo>
                  <a:pt x="67138" y="19389"/>
                </a:lnTo>
                <a:lnTo>
                  <a:pt x="59832" y="9259"/>
                </a:lnTo>
                <a:lnTo>
                  <a:pt x="49474" y="2475"/>
                </a:lnTo>
                <a:lnTo>
                  <a:pt x="36995" y="0"/>
                </a:lnTo>
                <a:close/>
              </a:path>
            </a:pathLst>
          </a:custGeom>
          <a:solidFill>
            <a:srgbClr val="20BEC6"/>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pic>
        <p:nvPicPr>
          <p:cNvPr id="317" name="図 316"/>
          <p:cNvPicPr>
            <a:picLocks noChangeAspect="1"/>
          </p:cNvPicPr>
          <p:nvPr/>
        </p:nvPicPr>
        <p:blipFill>
          <a:blip r:embed="rId2"/>
          <a:stretch>
            <a:fillRect/>
          </a:stretch>
        </p:blipFill>
        <p:spPr>
          <a:xfrm>
            <a:off x="439807" y="605846"/>
            <a:ext cx="3450780" cy="2417298"/>
          </a:xfrm>
          <a:prstGeom prst="rect">
            <a:avLst/>
          </a:prstGeom>
        </p:spPr>
      </p:pic>
    </p:spTree>
    <p:extLst>
      <p:ext uri="{BB962C8B-B14F-4D97-AF65-F5344CB8AC3E}">
        <p14:creationId xmlns:p14="http://schemas.microsoft.com/office/powerpoint/2010/main" val="2712002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10886" y="0"/>
            <a:ext cx="881743" cy="551089"/>
          </a:xfrm>
          <a:prstGeom prst="rect">
            <a:avLst/>
          </a:prstGeom>
        </p:spPr>
      </p:pic>
      <p:sp>
        <p:nvSpPr>
          <p:cNvPr id="10" name="object 4"/>
          <p:cNvSpPr txBox="1">
            <a:spLocks/>
          </p:cNvSpPr>
          <p:nvPr/>
        </p:nvSpPr>
        <p:spPr>
          <a:xfrm>
            <a:off x="1571320" y="446530"/>
            <a:ext cx="8411057" cy="487313"/>
          </a:xfrm>
          <a:prstGeom prst="rect">
            <a:avLst/>
          </a:prstGeom>
        </p:spPr>
        <p:txBody>
          <a:bodyPr vert="horz" wrap="square" lIns="0" tIns="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ts val="3750"/>
              </a:lnSpc>
            </a:pPr>
            <a:r>
              <a:rPr lang="ja-JP" altLang="en-US" sz="3200" dirty="0">
                <a:latin typeface="Meiryo UI" panose="020B0604030504040204" pitchFamily="50" charset="-128"/>
                <a:ea typeface="Meiryo UI" panose="020B0604030504040204" pitchFamily="50" charset="-128"/>
              </a:rPr>
              <a:t>産業のデジタル化が意味するもの</a:t>
            </a:r>
          </a:p>
        </p:txBody>
      </p:sp>
      <p:sp>
        <p:nvSpPr>
          <p:cNvPr id="11" name="object 5"/>
          <p:cNvSpPr txBox="1"/>
          <p:nvPr/>
        </p:nvSpPr>
        <p:spPr>
          <a:xfrm>
            <a:off x="3314700" y="4341173"/>
            <a:ext cx="2383619" cy="676467"/>
          </a:xfrm>
          <a:prstGeom prst="rect">
            <a:avLst/>
          </a:prstGeom>
        </p:spPr>
        <p:txBody>
          <a:bodyPr vert="horz" wrap="square" lIns="0" tIns="0" rIns="0" bIns="0" rtlCol="0">
            <a:spAutoFit/>
          </a:bodyPr>
          <a:lstStyle/>
          <a:p>
            <a:pPr marL="256540" marR="5080" indent="-244475">
              <a:lnSpc>
                <a:spcPct val="156900"/>
              </a:lnSpc>
            </a:pPr>
            <a:r>
              <a:rPr sz="1400" dirty="0">
                <a:latin typeface="Meiryo UI" panose="020B0604030504040204" pitchFamily="50" charset="-128"/>
                <a:ea typeface="Meiryo UI" panose="020B0604030504040204" pitchFamily="50" charset="-128"/>
                <a:cs typeface="MS PGothic"/>
              </a:rPr>
              <a:t>Platforms +</a:t>
            </a:r>
            <a:r>
              <a:rPr sz="1400" spc="-90" dirty="0">
                <a:latin typeface="Meiryo UI" panose="020B0604030504040204" pitchFamily="50" charset="-128"/>
                <a:ea typeface="Meiryo UI" panose="020B0604030504040204" pitchFamily="50" charset="-128"/>
                <a:cs typeface="MS PGothic"/>
              </a:rPr>
              <a:t> </a:t>
            </a:r>
            <a:r>
              <a:rPr sz="1400" spc="-5" dirty="0">
                <a:latin typeface="Meiryo UI" panose="020B0604030504040204" pitchFamily="50" charset="-128"/>
                <a:ea typeface="Meiryo UI" panose="020B0604030504040204" pitchFamily="50" charset="-128"/>
                <a:cs typeface="MS PGothic"/>
              </a:rPr>
              <a:t>Ecosystems  </a:t>
            </a:r>
            <a:r>
              <a:rPr sz="1400" dirty="0">
                <a:latin typeface="Meiryo UI" panose="020B0604030504040204" pitchFamily="50" charset="-128"/>
                <a:ea typeface="Meiryo UI" panose="020B0604030504040204" pitchFamily="50" charset="-128"/>
                <a:cs typeface="MS PGothic"/>
              </a:rPr>
              <a:t>Human +</a:t>
            </a:r>
            <a:r>
              <a:rPr sz="1400" spc="-125" dirty="0">
                <a:latin typeface="Meiryo UI" panose="020B0604030504040204" pitchFamily="50" charset="-128"/>
                <a:ea typeface="Meiryo UI" panose="020B0604030504040204" pitchFamily="50" charset="-128"/>
                <a:cs typeface="MS PGothic"/>
              </a:rPr>
              <a:t> </a:t>
            </a:r>
            <a:r>
              <a:rPr sz="1400" dirty="0">
                <a:latin typeface="Meiryo UI" panose="020B0604030504040204" pitchFamily="50" charset="-128"/>
                <a:ea typeface="Meiryo UI" panose="020B0604030504040204" pitchFamily="50" charset="-128"/>
                <a:cs typeface="MS PGothic"/>
              </a:rPr>
              <a:t>Machine</a:t>
            </a:r>
          </a:p>
        </p:txBody>
      </p:sp>
      <p:sp>
        <p:nvSpPr>
          <p:cNvPr id="12" name="object 6"/>
          <p:cNvSpPr txBox="1"/>
          <p:nvPr/>
        </p:nvSpPr>
        <p:spPr>
          <a:xfrm>
            <a:off x="2623457" y="2070353"/>
            <a:ext cx="3341914" cy="1041311"/>
          </a:xfrm>
          <a:prstGeom prst="rect">
            <a:avLst/>
          </a:prstGeom>
        </p:spPr>
        <p:txBody>
          <a:bodyPr vert="horz" wrap="square" lIns="0" tIns="0" rIns="0" bIns="0" rtlCol="0">
            <a:spAutoFit/>
          </a:bodyPr>
          <a:lstStyle/>
          <a:p>
            <a:pPr marL="649605" marR="575310" indent="-207645" algn="ctr">
              <a:lnSpc>
                <a:spcPct val="100000"/>
              </a:lnSpc>
            </a:pPr>
            <a:r>
              <a:rPr sz="1600" b="1" dirty="0" err="1">
                <a:latin typeface="Meiryo UI" panose="020B0604030504040204" pitchFamily="50" charset="-128"/>
                <a:ea typeface="Meiryo UI" panose="020B0604030504040204" pitchFamily="50" charset="-128"/>
                <a:cs typeface="MS PGothic"/>
              </a:rPr>
              <a:t>デ</a:t>
            </a:r>
            <a:r>
              <a:rPr sz="1600" b="1" spc="-15" dirty="0" err="1">
                <a:latin typeface="Meiryo UI" panose="020B0604030504040204" pitchFamily="50" charset="-128"/>
                <a:ea typeface="Meiryo UI" panose="020B0604030504040204" pitchFamily="50" charset="-128"/>
                <a:cs typeface="MS PGothic"/>
              </a:rPr>
              <a:t>ジ</a:t>
            </a:r>
            <a:r>
              <a:rPr sz="1600" b="1" dirty="0" err="1">
                <a:latin typeface="Meiryo UI" panose="020B0604030504040204" pitchFamily="50" charset="-128"/>
                <a:ea typeface="Meiryo UI" panose="020B0604030504040204" pitchFamily="50" charset="-128"/>
                <a:cs typeface="MS PGothic"/>
              </a:rPr>
              <a:t>タ</a:t>
            </a:r>
            <a:r>
              <a:rPr sz="1600" b="1" spc="0" dirty="0" err="1">
                <a:latin typeface="Meiryo UI" panose="020B0604030504040204" pitchFamily="50" charset="-128"/>
                <a:ea typeface="Meiryo UI" panose="020B0604030504040204" pitchFamily="50" charset="-128"/>
                <a:cs typeface="MS PGothic"/>
              </a:rPr>
              <a:t>ル</a:t>
            </a:r>
            <a:r>
              <a:rPr sz="1600" b="1" spc="-10" dirty="0" err="1">
                <a:latin typeface="Meiryo UI" panose="020B0604030504040204" pitchFamily="50" charset="-128"/>
                <a:ea typeface="Meiryo UI" panose="020B0604030504040204" pitchFamily="50" charset="-128"/>
                <a:cs typeface="MS PGothic"/>
              </a:rPr>
              <a:t>化</a:t>
            </a:r>
            <a:r>
              <a:rPr sz="1600" b="1" spc="-10" dirty="0">
                <a:latin typeface="Meiryo UI" panose="020B0604030504040204" pitchFamily="50" charset="-128"/>
                <a:ea typeface="Meiryo UI" panose="020B0604030504040204" pitchFamily="50" charset="-128"/>
                <a:cs typeface="MS PGothic"/>
              </a:rPr>
              <a:t>  </a:t>
            </a:r>
            <a:r>
              <a:rPr sz="1600" b="1" spc="-5" dirty="0">
                <a:latin typeface="Meiryo UI" panose="020B0604030504040204" pitchFamily="50" charset="-128"/>
                <a:ea typeface="Meiryo UI" panose="020B0604030504040204" pitchFamily="50" charset="-128"/>
                <a:cs typeface="MS PGothic"/>
              </a:rPr>
              <a:t>Digital</a:t>
            </a:r>
            <a:endParaRPr lang="en-US" sz="1600" b="1" spc="-5" dirty="0">
              <a:latin typeface="Meiryo UI" panose="020B0604030504040204" pitchFamily="50" charset="-128"/>
              <a:ea typeface="Meiryo UI" panose="020B0604030504040204" pitchFamily="50" charset="-128"/>
              <a:cs typeface="MS PGothic"/>
            </a:endParaRPr>
          </a:p>
          <a:p>
            <a:pPr marL="649605" marR="575310" indent="-207645" algn="ctr">
              <a:lnSpc>
                <a:spcPct val="100000"/>
              </a:lnSpc>
            </a:pPr>
            <a:endParaRPr sz="1600" dirty="0">
              <a:latin typeface="Meiryo UI" panose="020B0604030504040204" pitchFamily="50" charset="-128"/>
              <a:ea typeface="Meiryo UI" panose="020B0604030504040204" pitchFamily="50" charset="-128"/>
              <a:cs typeface="MS PGothic"/>
            </a:endParaRPr>
          </a:p>
          <a:p>
            <a:pPr algn="ctr">
              <a:lnSpc>
                <a:spcPts val="1639"/>
              </a:lnSpc>
            </a:pPr>
            <a:r>
              <a:rPr sz="1400" dirty="0">
                <a:latin typeface="Meiryo UI" panose="020B0604030504040204" pitchFamily="50" charset="-128"/>
                <a:ea typeface="Meiryo UI" panose="020B0604030504040204" pitchFamily="50" charset="-128"/>
                <a:cs typeface="MS PGothic"/>
              </a:rPr>
              <a:t>Peopled by Digital</a:t>
            </a:r>
            <a:r>
              <a:rPr sz="1400" spc="-114" dirty="0">
                <a:latin typeface="Meiryo UI" panose="020B0604030504040204" pitchFamily="50" charset="-128"/>
                <a:ea typeface="Meiryo UI" panose="020B0604030504040204" pitchFamily="50" charset="-128"/>
                <a:cs typeface="MS PGothic"/>
              </a:rPr>
              <a:t> </a:t>
            </a:r>
            <a:r>
              <a:rPr sz="1400" dirty="0">
                <a:latin typeface="Meiryo UI" panose="020B0604030504040204" pitchFamily="50" charset="-128"/>
                <a:ea typeface="Meiryo UI" panose="020B0604030504040204" pitchFamily="50" charset="-128"/>
                <a:cs typeface="MS PGothic"/>
              </a:rPr>
              <a:t>Natives</a:t>
            </a:r>
          </a:p>
          <a:p>
            <a:pPr algn="ctr">
              <a:lnSpc>
                <a:spcPct val="100000"/>
              </a:lnSpc>
              <a:spcBef>
                <a:spcPts val="975"/>
              </a:spcBef>
            </a:pPr>
            <a:r>
              <a:rPr sz="1400" dirty="0">
                <a:latin typeface="Meiryo UI" panose="020B0604030504040204" pitchFamily="50" charset="-128"/>
                <a:ea typeface="Meiryo UI" panose="020B0604030504040204" pitchFamily="50" charset="-128"/>
                <a:cs typeface="MS PGothic"/>
              </a:rPr>
              <a:t>Powered </a:t>
            </a:r>
            <a:r>
              <a:rPr sz="1400" spc="-5" dirty="0">
                <a:latin typeface="Meiryo UI" panose="020B0604030504040204" pitchFamily="50" charset="-128"/>
                <a:ea typeface="Meiryo UI" panose="020B0604030504040204" pitchFamily="50" charset="-128"/>
                <a:cs typeface="MS PGothic"/>
              </a:rPr>
              <a:t>by</a:t>
            </a:r>
            <a:r>
              <a:rPr sz="1400" spc="-95" dirty="0">
                <a:latin typeface="Meiryo UI" panose="020B0604030504040204" pitchFamily="50" charset="-128"/>
                <a:ea typeface="Meiryo UI" panose="020B0604030504040204" pitchFamily="50" charset="-128"/>
                <a:cs typeface="MS PGothic"/>
              </a:rPr>
              <a:t> </a:t>
            </a:r>
            <a:r>
              <a:rPr sz="1400" dirty="0">
                <a:latin typeface="Meiryo UI" panose="020B0604030504040204" pitchFamily="50" charset="-128"/>
                <a:ea typeface="Meiryo UI" panose="020B0604030504040204" pitchFamily="50" charset="-128"/>
                <a:cs typeface="MS PGothic"/>
              </a:rPr>
              <a:t>Insights</a:t>
            </a:r>
          </a:p>
        </p:txBody>
      </p:sp>
      <p:sp>
        <p:nvSpPr>
          <p:cNvPr id="13" name="object 8"/>
          <p:cNvSpPr txBox="1"/>
          <p:nvPr/>
        </p:nvSpPr>
        <p:spPr>
          <a:xfrm>
            <a:off x="3337396" y="6040526"/>
            <a:ext cx="6296660" cy="307777"/>
          </a:xfrm>
          <a:prstGeom prst="rect">
            <a:avLst/>
          </a:prstGeom>
        </p:spPr>
        <p:txBody>
          <a:bodyPr vert="horz" wrap="square" lIns="0" tIns="0" rIns="0" bIns="0" rtlCol="0">
            <a:spAutoFit/>
          </a:bodyPr>
          <a:lstStyle/>
          <a:p>
            <a:pPr marL="12700">
              <a:lnSpc>
                <a:spcPts val="2380"/>
              </a:lnSpc>
            </a:pPr>
            <a:r>
              <a:rPr sz="2000" spc="-30" dirty="0">
                <a:latin typeface="Meiryo UI" panose="020B0604030504040204" pitchFamily="50" charset="-128"/>
                <a:ea typeface="Meiryo UI" panose="020B0604030504040204" pitchFamily="50" charset="-128"/>
                <a:cs typeface="MS PGothic"/>
              </a:rPr>
              <a:t> </a:t>
            </a:r>
            <a:r>
              <a:rPr sz="2000" dirty="0">
                <a:latin typeface="Meiryo UI" panose="020B0604030504040204" pitchFamily="50" charset="-128"/>
                <a:ea typeface="Meiryo UI" panose="020B0604030504040204" pitchFamily="50" charset="-128"/>
                <a:cs typeface="MS PGothic"/>
              </a:rPr>
              <a:t>ソフトウェアベースの機械とソリューションで産業を変革</a:t>
            </a:r>
          </a:p>
        </p:txBody>
      </p:sp>
      <p:sp>
        <p:nvSpPr>
          <p:cNvPr id="14" name="object 9"/>
          <p:cNvSpPr/>
          <p:nvPr/>
        </p:nvSpPr>
        <p:spPr>
          <a:xfrm>
            <a:off x="2977243" y="3361944"/>
            <a:ext cx="6254750" cy="0"/>
          </a:xfrm>
          <a:custGeom>
            <a:avLst/>
            <a:gdLst/>
            <a:ahLst/>
            <a:cxnLst/>
            <a:rect l="l" t="t" r="r" b="b"/>
            <a:pathLst>
              <a:path w="6254750">
                <a:moveTo>
                  <a:pt x="0" y="0"/>
                </a:moveTo>
                <a:lnTo>
                  <a:pt x="6254750" y="0"/>
                </a:lnTo>
              </a:path>
            </a:pathLst>
          </a:custGeom>
          <a:ln w="76200">
            <a:solidFill>
              <a:schemeClr val="tx1"/>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 name="object 10"/>
          <p:cNvSpPr/>
          <p:nvPr/>
        </p:nvSpPr>
        <p:spPr>
          <a:xfrm>
            <a:off x="2977243" y="4248911"/>
            <a:ext cx="6254750" cy="0"/>
          </a:xfrm>
          <a:custGeom>
            <a:avLst/>
            <a:gdLst/>
            <a:ahLst/>
            <a:cxnLst/>
            <a:rect l="l" t="t" r="r" b="b"/>
            <a:pathLst>
              <a:path w="6254750">
                <a:moveTo>
                  <a:pt x="0" y="0"/>
                </a:moveTo>
                <a:lnTo>
                  <a:pt x="6254750" y="0"/>
                </a:lnTo>
              </a:path>
            </a:pathLst>
          </a:custGeom>
          <a:ln w="76200">
            <a:solidFill>
              <a:schemeClr val="tx1"/>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 name="object 11"/>
          <p:cNvSpPr/>
          <p:nvPr/>
        </p:nvSpPr>
        <p:spPr>
          <a:xfrm>
            <a:off x="1597661" y="2456219"/>
            <a:ext cx="655682" cy="650178"/>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 name="object 12"/>
          <p:cNvSpPr/>
          <p:nvPr/>
        </p:nvSpPr>
        <p:spPr>
          <a:xfrm>
            <a:off x="1611377" y="3430056"/>
            <a:ext cx="641966" cy="630315"/>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 name="object 13"/>
          <p:cNvSpPr/>
          <p:nvPr/>
        </p:nvSpPr>
        <p:spPr>
          <a:xfrm>
            <a:off x="1647520" y="4384030"/>
            <a:ext cx="605823" cy="573072"/>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 name="object 14"/>
          <p:cNvSpPr txBox="1"/>
          <p:nvPr/>
        </p:nvSpPr>
        <p:spPr>
          <a:xfrm>
            <a:off x="6529832" y="3560572"/>
            <a:ext cx="3060180" cy="215444"/>
          </a:xfrm>
          <a:prstGeom prst="rect">
            <a:avLst/>
          </a:prstGeom>
        </p:spPr>
        <p:txBody>
          <a:bodyPr vert="horz" wrap="square" lIns="0" tIns="0" rIns="0" bIns="0" rtlCol="0">
            <a:spAutoFit/>
          </a:bodyPr>
          <a:lstStyle/>
          <a:p>
            <a:pPr marL="12700">
              <a:lnSpc>
                <a:spcPct val="100000"/>
              </a:lnSpc>
            </a:pPr>
            <a:r>
              <a:rPr sz="1400" dirty="0">
                <a:latin typeface="Meiryo UI" panose="020B0604030504040204" pitchFamily="50" charset="-128"/>
                <a:ea typeface="Meiryo UI" panose="020B0604030504040204" pitchFamily="50" charset="-128"/>
                <a:cs typeface="MS PGothic"/>
              </a:rPr>
              <a:t>Industrial Strength</a:t>
            </a:r>
            <a:r>
              <a:rPr sz="1400" spc="-140" dirty="0">
                <a:latin typeface="Meiryo UI" panose="020B0604030504040204" pitchFamily="50" charset="-128"/>
                <a:ea typeface="Meiryo UI" panose="020B0604030504040204" pitchFamily="50" charset="-128"/>
                <a:cs typeface="MS PGothic"/>
              </a:rPr>
              <a:t> </a:t>
            </a:r>
            <a:r>
              <a:rPr sz="1400" dirty="0">
                <a:latin typeface="Meiryo UI" panose="020B0604030504040204" pitchFamily="50" charset="-128"/>
                <a:ea typeface="Meiryo UI" panose="020B0604030504040204" pitchFamily="50" charset="-128"/>
                <a:cs typeface="MS PGothic"/>
              </a:rPr>
              <a:t>Systems</a:t>
            </a:r>
          </a:p>
        </p:txBody>
      </p:sp>
      <p:sp>
        <p:nvSpPr>
          <p:cNvPr id="20" name="object 15"/>
          <p:cNvSpPr txBox="1"/>
          <p:nvPr/>
        </p:nvSpPr>
        <p:spPr>
          <a:xfrm>
            <a:off x="6442075" y="4332851"/>
            <a:ext cx="3256897" cy="635110"/>
          </a:xfrm>
          <a:prstGeom prst="rect">
            <a:avLst/>
          </a:prstGeom>
        </p:spPr>
        <p:txBody>
          <a:bodyPr vert="horz" wrap="square" lIns="0" tIns="0" rIns="0" bIns="0" rtlCol="0">
            <a:spAutoFit/>
          </a:bodyPr>
          <a:lstStyle/>
          <a:p>
            <a:pPr marL="12700" marR="5080" indent="299720">
              <a:lnSpc>
                <a:spcPct val="159400"/>
              </a:lnSpc>
            </a:pPr>
            <a:r>
              <a:rPr sz="1400" spc="-5" dirty="0">
                <a:latin typeface="Meiryo UI" panose="020B0604030504040204" pitchFamily="50" charset="-128"/>
                <a:ea typeface="Meiryo UI" panose="020B0604030504040204" pitchFamily="50" charset="-128"/>
                <a:cs typeface="MS PGothic"/>
              </a:rPr>
              <a:t>World </a:t>
            </a:r>
            <a:r>
              <a:rPr sz="1400" dirty="0">
                <a:latin typeface="Meiryo UI" panose="020B0604030504040204" pitchFamily="50" charset="-128"/>
                <a:ea typeface="Meiryo UI" panose="020B0604030504040204" pitchFamily="50" charset="-128"/>
                <a:cs typeface="MS PGothic"/>
              </a:rPr>
              <a:t>Class </a:t>
            </a:r>
            <a:r>
              <a:rPr sz="1400" spc="-5" dirty="0">
                <a:latin typeface="Meiryo UI" panose="020B0604030504040204" pitchFamily="50" charset="-128"/>
                <a:ea typeface="Meiryo UI" panose="020B0604030504040204" pitchFamily="50" charset="-128"/>
                <a:cs typeface="MS PGothic"/>
              </a:rPr>
              <a:t>Products  </a:t>
            </a:r>
            <a:endParaRPr lang="en-US" sz="1400" spc="-5" dirty="0">
              <a:latin typeface="Meiryo UI" panose="020B0604030504040204" pitchFamily="50" charset="-128"/>
              <a:ea typeface="Meiryo UI" panose="020B0604030504040204" pitchFamily="50" charset="-128"/>
              <a:cs typeface="MS PGothic"/>
            </a:endParaRPr>
          </a:p>
          <a:p>
            <a:pPr marL="12700" marR="5080" indent="299720">
              <a:lnSpc>
                <a:spcPct val="159400"/>
              </a:lnSpc>
            </a:pPr>
            <a:r>
              <a:rPr sz="1400" dirty="0">
                <a:latin typeface="Meiryo UI" panose="020B0604030504040204" pitchFamily="50" charset="-128"/>
                <a:ea typeface="Meiryo UI" panose="020B0604030504040204" pitchFamily="50" charset="-128"/>
                <a:cs typeface="MS PGothic"/>
              </a:rPr>
              <a:t>Deep Customer</a:t>
            </a:r>
            <a:r>
              <a:rPr sz="1400" spc="-105" dirty="0">
                <a:latin typeface="Meiryo UI" panose="020B0604030504040204" pitchFamily="50" charset="-128"/>
                <a:ea typeface="Meiryo UI" panose="020B0604030504040204" pitchFamily="50" charset="-128"/>
                <a:cs typeface="MS PGothic"/>
              </a:rPr>
              <a:t> </a:t>
            </a:r>
            <a:r>
              <a:rPr sz="1400" dirty="0">
                <a:latin typeface="Meiryo UI" panose="020B0604030504040204" pitchFamily="50" charset="-128"/>
                <a:ea typeface="Meiryo UI" panose="020B0604030504040204" pitchFamily="50" charset="-128"/>
                <a:cs typeface="MS PGothic"/>
              </a:rPr>
              <a:t>Relationships</a:t>
            </a:r>
          </a:p>
        </p:txBody>
      </p:sp>
      <p:sp>
        <p:nvSpPr>
          <p:cNvPr id="21" name="object 16"/>
          <p:cNvSpPr txBox="1"/>
          <p:nvPr/>
        </p:nvSpPr>
        <p:spPr>
          <a:xfrm>
            <a:off x="2590410" y="3454725"/>
            <a:ext cx="3387362" cy="697627"/>
          </a:xfrm>
          <a:prstGeom prst="rect">
            <a:avLst/>
          </a:prstGeom>
        </p:spPr>
        <p:txBody>
          <a:bodyPr vert="horz" wrap="square" lIns="0" tIns="0" rIns="0" bIns="0" rtlCol="0">
            <a:spAutoFit/>
          </a:bodyPr>
          <a:lstStyle/>
          <a:p>
            <a:pPr marL="12700" marR="5080" algn="ctr">
              <a:lnSpc>
                <a:spcPct val="100000"/>
              </a:lnSpc>
            </a:pPr>
            <a:r>
              <a:rPr sz="1400" dirty="0">
                <a:latin typeface="Meiryo UI" panose="020B0604030504040204" pitchFamily="50" charset="-128"/>
                <a:ea typeface="Meiryo UI" panose="020B0604030504040204" pitchFamily="50" charset="-128"/>
                <a:cs typeface="MS PGothic"/>
              </a:rPr>
              <a:t>Business at the</a:t>
            </a:r>
            <a:r>
              <a:rPr sz="1400" spc="-135" dirty="0">
                <a:latin typeface="Meiryo UI" panose="020B0604030504040204" pitchFamily="50" charset="-128"/>
                <a:ea typeface="Meiryo UI" panose="020B0604030504040204" pitchFamily="50" charset="-128"/>
                <a:cs typeface="MS PGothic"/>
              </a:rPr>
              <a:t> </a:t>
            </a:r>
            <a:r>
              <a:rPr sz="1400" dirty="0">
                <a:latin typeface="Meiryo UI" panose="020B0604030504040204" pitchFamily="50" charset="-128"/>
                <a:ea typeface="Meiryo UI" panose="020B0604030504040204" pitchFamily="50" charset="-128"/>
                <a:cs typeface="MS PGothic"/>
              </a:rPr>
              <a:t>Digital  </a:t>
            </a:r>
            <a:endParaRPr lang="en-US" sz="1400" dirty="0">
              <a:latin typeface="Meiryo UI" panose="020B0604030504040204" pitchFamily="50" charset="-128"/>
              <a:ea typeface="Meiryo UI" panose="020B0604030504040204" pitchFamily="50" charset="-128"/>
              <a:cs typeface="MS PGothic"/>
            </a:endParaRPr>
          </a:p>
          <a:p>
            <a:pPr marL="12700" marR="5080" algn="ctr">
              <a:lnSpc>
                <a:spcPct val="100000"/>
              </a:lnSpc>
            </a:pPr>
            <a:r>
              <a:rPr sz="1400" dirty="0">
                <a:latin typeface="Meiryo UI" panose="020B0604030504040204" pitchFamily="50" charset="-128"/>
                <a:ea typeface="Meiryo UI" panose="020B0604030504040204" pitchFamily="50" charset="-128"/>
                <a:cs typeface="MS PGothic"/>
              </a:rPr>
              <a:t>Time</a:t>
            </a:r>
            <a:r>
              <a:rPr sz="1400" spc="-105" dirty="0">
                <a:latin typeface="Meiryo UI" panose="020B0604030504040204" pitchFamily="50" charset="-128"/>
                <a:ea typeface="Meiryo UI" panose="020B0604030504040204" pitchFamily="50" charset="-128"/>
                <a:cs typeface="MS PGothic"/>
              </a:rPr>
              <a:t> </a:t>
            </a:r>
            <a:r>
              <a:rPr sz="1400" dirty="0">
                <a:latin typeface="Meiryo UI" panose="020B0604030504040204" pitchFamily="50" charset="-128"/>
                <a:ea typeface="Meiryo UI" panose="020B0604030504040204" pitchFamily="50" charset="-128"/>
                <a:cs typeface="MS PGothic"/>
              </a:rPr>
              <a:t>Scale</a:t>
            </a:r>
          </a:p>
          <a:p>
            <a:pPr marL="1905" algn="ctr">
              <a:lnSpc>
                <a:spcPct val="100000"/>
              </a:lnSpc>
              <a:spcBef>
                <a:spcPts val="360"/>
              </a:spcBef>
            </a:pPr>
            <a:r>
              <a:rPr sz="1400" dirty="0">
                <a:latin typeface="Meiryo UI" panose="020B0604030504040204" pitchFamily="50" charset="-128"/>
                <a:ea typeface="Meiryo UI" panose="020B0604030504040204" pitchFamily="50" charset="-128"/>
                <a:cs typeface="MS PGothic"/>
              </a:rPr>
              <a:t>IT</a:t>
            </a:r>
            <a:r>
              <a:rPr sz="1400" spc="-110" dirty="0">
                <a:latin typeface="Meiryo UI" panose="020B0604030504040204" pitchFamily="50" charset="-128"/>
                <a:ea typeface="Meiryo UI" panose="020B0604030504040204" pitchFamily="50" charset="-128"/>
                <a:cs typeface="MS PGothic"/>
              </a:rPr>
              <a:t> </a:t>
            </a:r>
            <a:r>
              <a:rPr sz="1400" dirty="0">
                <a:latin typeface="Meiryo UI" panose="020B0604030504040204" pitchFamily="50" charset="-128"/>
                <a:ea typeface="Meiryo UI" panose="020B0604030504040204" pitchFamily="50" charset="-128"/>
                <a:cs typeface="MS PGothic"/>
              </a:rPr>
              <a:t>Enabled</a:t>
            </a:r>
          </a:p>
        </p:txBody>
      </p:sp>
      <p:sp>
        <p:nvSpPr>
          <p:cNvPr id="22" name="object 17"/>
          <p:cNvSpPr txBox="1"/>
          <p:nvPr/>
        </p:nvSpPr>
        <p:spPr>
          <a:xfrm>
            <a:off x="7130541" y="3926585"/>
            <a:ext cx="2272703" cy="215444"/>
          </a:xfrm>
          <a:prstGeom prst="rect">
            <a:avLst/>
          </a:prstGeom>
        </p:spPr>
        <p:txBody>
          <a:bodyPr vert="horz" wrap="square" lIns="0" tIns="0" rIns="0" bIns="0" rtlCol="0">
            <a:spAutoFit/>
          </a:bodyPr>
          <a:lstStyle/>
          <a:p>
            <a:pPr marL="12700">
              <a:lnSpc>
                <a:spcPct val="100000"/>
              </a:lnSpc>
            </a:pPr>
            <a:r>
              <a:rPr sz="1400" dirty="0">
                <a:latin typeface="Meiryo UI" panose="020B0604030504040204" pitchFamily="50" charset="-128"/>
                <a:ea typeface="Meiryo UI" panose="020B0604030504040204" pitchFamily="50" charset="-128"/>
                <a:cs typeface="MS PGothic"/>
              </a:rPr>
              <a:t>OT</a:t>
            </a:r>
            <a:r>
              <a:rPr sz="1400" spc="-114" dirty="0">
                <a:latin typeface="Meiryo UI" panose="020B0604030504040204" pitchFamily="50" charset="-128"/>
                <a:ea typeface="Meiryo UI" panose="020B0604030504040204" pitchFamily="50" charset="-128"/>
                <a:cs typeface="MS PGothic"/>
              </a:rPr>
              <a:t> </a:t>
            </a:r>
            <a:r>
              <a:rPr sz="1400" dirty="0">
                <a:latin typeface="Meiryo UI" panose="020B0604030504040204" pitchFamily="50" charset="-128"/>
                <a:ea typeface="Meiryo UI" panose="020B0604030504040204" pitchFamily="50" charset="-128"/>
                <a:cs typeface="MS PGothic"/>
              </a:rPr>
              <a:t>Enabled</a:t>
            </a:r>
          </a:p>
        </p:txBody>
      </p:sp>
      <p:sp>
        <p:nvSpPr>
          <p:cNvPr id="23" name="object 18"/>
          <p:cNvSpPr txBox="1"/>
          <p:nvPr/>
        </p:nvSpPr>
        <p:spPr>
          <a:xfrm>
            <a:off x="6059488" y="2052262"/>
            <a:ext cx="3530524" cy="1054135"/>
          </a:xfrm>
          <a:prstGeom prst="rect">
            <a:avLst/>
          </a:prstGeom>
        </p:spPr>
        <p:txBody>
          <a:bodyPr vert="horz" wrap="square" lIns="0" tIns="0" rIns="0" bIns="0" rtlCol="0">
            <a:spAutoFit/>
          </a:bodyPr>
          <a:lstStyle/>
          <a:p>
            <a:pPr marL="730885" marR="725170" indent="3810" algn="ctr">
              <a:lnSpc>
                <a:spcPct val="100000"/>
              </a:lnSpc>
            </a:pPr>
            <a:r>
              <a:rPr sz="1600" b="1" spc="-5" dirty="0" err="1">
                <a:latin typeface="Meiryo UI" panose="020B0604030504040204" pitchFamily="50" charset="-128"/>
                <a:ea typeface="Meiryo UI" panose="020B0604030504040204" pitchFamily="50" charset="-128"/>
                <a:cs typeface="MS PGothic"/>
              </a:rPr>
              <a:t>産業</a:t>
            </a:r>
            <a:r>
              <a:rPr sz="1600" b="1" spc="-5" dirty="0">
                <a:latin typeface="Meiryo UI" panose="020B0604030504040204" pitchFamily="50" charset="-128"/>
                <a:ea typeface="Meiryo UI" panose="020B0604030504040204" pitchFamily="50" charset="-128"/>
                <a:cs typeface="MS PGothic"/>
              </a:rPr>
              <a:t>  </a:t>
            </a:r>
            <a:r>
              <a:rPr sz="1600" b="1" dirty="0">
                <a:latin typeface="Meiryo UI" panose="020B0604030504040204" pitchFamily="50" charset="-128"/>
                <a:ea typeface="Meiryo UI" panose="020B0604030504040204" pitchFamily="50" charset="-128"/>
                <a:cs typeface="MS PGothic"/>
              </a:rPr>
              <a:t>I</a:t>
            </a:r>
            <a:r>
              <a:rPr sz="1600" b="1" spc="0" dirty="0">
                <a:latin typeface="Meiryo UI" panose="020B0604030504040204" pitchFamily="50" charset="-128"/>
                <a:ea typeface="Meiryo UI" panose="020B0604030504040204" pitchFamily="50" charset="-128"/>
                <a:cs typeface="MS PGothic"/>
              </a:rPr>
              <a:t>n</a:t>
            </a:r>
            <a:r>
              <a:rPr sz="1600" b="1" dirty="0">
                <a:latin typeface="Meiryo UI" panose="020B0604030504040204" pitchFamily="50" charset="-128"/>
                <a:ea typeface="Meiryo UI" panose="020B0604030504040204" pitchFamily="50" charset="-128"/>
                <a:cs typeface="MS PGothic"/>
              </a:rPr>
              <a:t>d</a:t>
            </a:r>
            <a:r>
              <a:rPr sz="1600" b="1" spc="0" dirty="0">
                <a:latin typeface="Meiryo UI" panose="020B0604030504040204" pitchFamily="50" charset="-128"/>
                <a:ea typeface="Meiryo UI" panose="020B0604030504040204" pitchFamily="50" charset="-128"/>
                <a:cs typeface="MS PGothic"/>
              </a:rPr>
              <a:t>u</a:t>
            </a:r>
            <a:r>
              <a:rPr sz="1600" b="1" spc="-5" dirty="0">
                <a:latin typeface="Meiryo UI" panose="020B0604030504040204" pitchFamily="50" charset="-128"/>
                <a:ea typeface="Meiryo UI" panose="020B0604030504040204" pitchFamily="50" charset="-128"/>
                <a:cs typeface="MS PGothic"/>
              </a:rPr>
              <a:t>s</a:t>
            </a:r>
            <a:r>
              <a:rPr sz="1600" b="1" dirty="0">
                <a:latin typeface="Meiryo UI" panose="020B0604030504040204" pitchFamily="50" charset="-128"/>
                <a:ea typeface="Meiryo UI" panose="020B0604030504040204" pitchFamily="50" charset="-128"/>
                <a:cs typeface="MS PGothic"/>
              </a:rPr>
              <a:t>t</a:t>
            </a:r>
            <a:r>
              <a:rPr sz="1600" b="1" spc="-5" dirty="0">
                <a:latin typeface="Meiryo UI" panose="020B0604030504040204" pitchFamily="50" charset="-128"/>
                <a:ea typeface="Meiryo UI" panose="020B0604030504040204" pitchFamily="50" charset="-128"/>
                <a:cs typeface="MS PGothic"/>
              </a:rPr>
              <a:t>ria</a:t>
            </a:r>
            <a:r>
              <a:rPr sz="1600" b="1" spc="-10" dirty="0">
                <a:latin typeface="Meiryo UI" panose="020B0604030504040204" pitchFamily="50" charset="-128"/>
                <a:ea typeface="Meiryo UI" panose="020B0604030504040204" pitchFamily="50" charset="-128"/>
                <a:cs typeface="MS PGothic"/>
              </a:rPr>
              <a:t>l</a:t>
            </a:r>
            <a:endParaRPr lang="en-US" sz="1600" b="1" spc="-10" dirty="0">
              <a:latin typeface="Meiryo UI" panose="020B0604030504040204" pitchFamily="50" charset="-128"/>
              <a:ea typeface="Meiryo UI" panose="020B0604030504040204" pitchFamily="50" charset="-128"/>
              <a:cs typeface="MS PGothic"/>
            </a:endParaRPr>
          </a:p>
          <a:p>
            <a:pPr marL="730885" marR="725170" indent="3810" algn="ctr">
              <a:lnSpc>
                <a:spcPct val="100000"/>
              </a:lnSpc>
            </a:pPr>
            <a:endParaRPr sz="1600" dirty="0">
              <a:latin typeface="Meiryo UI" panose="020B0604030504040204" pitchFamily="50" charset="-128"/>
              <a:ea typeface="Meiryo UI" panose="020B0604030504040204" pitchFamily="50" charset="-128"/>
              <a:cs typeface="MS PGothic"/>
            </a:endParaRPr>
          </a:p>
          <a:p>
            <a:pPr algn="ctr">
              <a:lnSpc>
                <a:spcPts val="1664"/>
              </a:lnSpc>
            </a:pPr>
            <a:r>
              <a:rPr sz="1400" spc="-5" dirty="0">
                <a:latin typeface="Meiryo UI" panose="020B0604030504040204" pitchFamily="50" charset="-128"/>
                <a:ea typeface="Meiryo UI" panose="020B0604030504040204" pitchFamily="50" charset="-128"/>
                <a:cs typeface="MS PGothic"/>
              </a:rPr>
              <a:t>Peopled by</a:t>
            </a:r>
            <a:r>
              <a:rPr sz="1400" spc="-60" dirty="0">
                <a:latin typeface="Meiryo UI" panose="020B0604030504040204" pitchFamily="50" charset="-128"/>
                <a:ea typeface="Meiryo UI" panose="020B0604030504040204" pitchFamily="50" charset="-128"/>
                <a:cs typeface="MS PGothic"/>
              </a:rPr>
              <a:t> </a:t>
            </a:r>
            <a:r>
              <a:rPr sz="1400" dirty="0">
                <a:latin typeface="Meiryo UI" panose="020B0604030504040204" pitchFamily="50" charset="-128"/>
                <a:ea typeface="Meiryo UI" panose="020B0604030504040204" pitchFamily="50" charset="-128"/>
                <a:cs typeface="MS PGothic"/>
              </a:rPr>
              <a:t>Technologists</a:t>
            </a:r>
          </a:p>
          <a:p>
            <a:pPr algn="ctr">
              <a:lnSpc>
                <a:spcPct val="100000"/>
              </a:lnSpc>
              <a:spcBef>
                <a:spcPts val="975"/>
              </a:spcBef>
            </a:pPr>
            <a:r>
              <a:rPr sz="1400" dirty="0">
                <a:latin typeface="Meiryo UI" panose="020B0604030504040204" pitchFamily="50" charset="-128"/>
                <a:ea typeface="Meiryo UI" panose="020B0604030504040204" pitchFamily="50" charset="-128"/>
                <a:cs typeface="MS PGothic"/>
              </a:rPr>
              <a:t>Powered </a:t>
            </a:r>
            <a:r>
              <a:rPr sz="1400" spc="-5" dirty="0">
                <a:latin typeface="Meiryo UI" panose="020B0604030504040204" pitchFamily="50" charset="-128"/>
                <a:ea typeface="Meiryo UI" panose="020B0604030504040204" pitchFamily="50" charset="-128"/>
                <a:cs typeface="MS PGothic"/>
              </a:rPr>
              <a:t>by Domain</a:t>
            </a:r>
            <a:r>
              <a:rPr sz="1400" spc="-95" dirty="0">
                <a:latin typeface="Meiryo UI" panose="020B0604030504040204" pitchFamily="50" charset="-128"/>
                <a:ea typeface="Meiryo UI" panose="020B0604030504040204" pitchFamily="50" charset="-128"/>
                <a:cs typeface="MS PGothic"/>
              </a:rPr>
              <a:t> </a:t>
            </a:r>
            <a:r>
              <a:rPr sz="1400" dirty="0">
                <a:latin typeface="Meiryo UI" panose="020B0604030504040204" pitchFamily="50" charset="-128"/>
                <a:ea typeface="Meiryo UI" panose="020B0604030504040204" pitchFamily="50" charset="-128"/>
                <a:cs typeface="MS PGothic"/>
              </a:rPr>
              <a:t>Expertise</a:t>
            </a:r>
          </a:p>
        </p:txBody>
      </p:sp>
    </p:spTree>
    <p:extLst>
      <p:ext uri="{BB962C8B-B14F-4D97-AF65-F5344CB8AC3E}">
        <p14:creationId xmlns:p14="http://schemas.microsoft.com/office/powerpoint/2010/main" val="3037656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10886" y="0"/>
            <a:ext cx="881743" cy="551089"/>
          </a:xfrm>
          <a:prstGeom prst="rect">
            <a:avLst/>
          </a:prstGeom>
        </p:spPr>
      </p:pic>
      <p:sp>
        <p:nvSpPr>
          <p:cNvPr id="26" name="object 4"/>
          <p:cNvSpPr txBox="1">
            <a:spLocks/>
          </p:cNvSpPr>
          <p:nvPr/>
        </p:nvSpPr>
        <p:spPr>
          <a:xfrm>
            <a:off x="1853959" y="757468"/>
            <a:ext cx="8411057" cy="487313"/>
          </a:xfrm>
          <a:prstGeom prst="rect">
            <a:avLst/>
          </a:prstGeom>
        </p:spPr>
        <p:txBody>
          <a:bodyPr vert="horz" wrap="square" lIns="0" tIns="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ts val="3750"/>
              </a:lnSpc>
            </a:pPr>
            <a:r>
              <a:rPr lang="ja-JP" altLang="en-US" sz="3200" dirty="0"/>
              <a:t>第三の市場の時代？</a:t>
            </a:r>
          </a:p>
        </p:txBody>
      </p:sp>
      <p:sp>
        <p:nvSpPr>
          <p:cNvPr id="27" name="object 5"/>
          <p:cNvSpPr txBox="1"/>
          <p:nvPr/>
        </p:nvSpPr>
        <p:spPr>
          <a:xfrm>
            <a:off x="1212254" y="2121495"/>
            <a:ext cx="9694455" cy="369332"/>
          </a:xfrm>
          <a:prstGeom prst="rect">
            <a:avLst/>
          </a:prstGeom>
        </p:spPr>
        <p:txBody>
          <a:bodyPr vert="horz" wrap="square" lIns="0" tIns="0" rIns="0" bIns="0" rtlCol="0">
            <a:spAutoFit/>
          </a:bodyPr>
          <a:lstStyle/>
          <a:p>
            <a:pPr marL="12700" algn="ctr">
              <a:lnSpc>
                <a:spcPct val="100000"/>
              </a:lnSpc>
            </a:pPr>
            <a:r>
              <a:rPr sz="2400" b="1" spc="-25" dirty="0" err="1">
                <a:latin typeface="Meiryo UI" panose="020B0604030504040204" pitchFamily="50" charset="-128"/>
                <a:ea typeface="Meiryo UI" panose="020B0604030504040204" pitchFamily="50" charset="-128"/>
                <a:cs typeface="Meiryo"/>
              </a:rPr>
              <a:t>最初の</a:t>
            </a:r>
            <a:r>
              <a:rPr lang="ja-JP" altLang="en-US" sz="2400" b="1" spc="-25" dirty="0">
                <a:latin typeface="Meiryo UI" panose="020B0604030504040204" pitchFamily="50" charset="-128"/>
                <a:ea typeface="Meiryo UI" panose="020B0604030504040204" pitchFamily="50" charset="-128"/>
                <a:cs typeface="Meiryo"/>
              </a:rPr>
              <a:t>市場の</a:t>
            </a:r>
            <a:r>
              <a:rPr sz="2400" b="1" spc="-25" dirty="0" err="1">
                <a:latin typeface="Meiryo UI" panose="020B0604030504040204" pitchFamily="50" charset="-128"/>
                <a:ea typeface="Meiryo UI" panose="020B0604030504040204" pitchFamily="50" charset="-128"/>
                <a:cs typeface="Meiryo"/>
              </a:rPr>
              <a:t>時代は</a:t>
            </a:r>
            <a:r>
              <a:rPr lang="ja-JP" altLang="en-US" sz="2400" b="1" spc="-25" dirty="0" err="1">
                <a:latin typeface="Meiryo UI" panose="020B0604030504040204" pitchFamily="50" charset="-128"/>
                <a:ea typeface="Meiryo UI" panose="020B0604030504040204" pitchFamily="50" charset="-128"/>
                <a:cs typeface="Meiryo"/>
              </a:rPr>
              <a:t>、</a:t>
            </a:r>
            <a:r>
              <a:rPr sz="2400" b="1" spc="-25" dirty="0" err="1">
                <a:solidFill>
                  <a:srgbClr val="FF0000"/>
                </a:solidFill>
                <a:latin typeface="Meiryo UI" panose="020B0604030504040204" pitchFamily="50" charset="-128"/>
                <a:ea typeface="Meiryo UI" panose="020B0604030504040204" pitchFamily="50" charset="-128"/>
                <a:cs typeface="Meiryo"/>
              </a:rPr>
              <a:t>資源への不平等なアクセス</a:t>
            </a:r>
            <a:r>
              <a:rPr sz="2400" b="1" spc="-25" dirty="0" err="1">
                <a:latin typeface="Meiryo UI" panose="020B0604030504040204" pitchFamily="50" charset="-128"/>
                <a:ea typeface="Meiryo UI" panose="020B0604030504040204" pitchFamily="50" charset="-128"/>
                <a:cs typeface="Meiryo"/>
              </a:rPr>
              <a:t>によって誕生</a:t>
            </a:r>
            <a:endParaRPr sz="2400" dirty="0">
              <a:latin typeface="Meiryo UI" panose="020B0604030504040204" pitchFamily="50" charset="-128"/>
              <a:ea typeface="Meiryo UI" panose="020B0604030504040204" pitchFamily="50" charset="-128"/>
              <a:cs typeface="Meiryo"/>
            </a:endParaRPr>
          </a:p>
        </p:txBody>
      </p:sp>
      <p:sp>
        <p:nvSpPr>
          <p:cNvPr id="28" name="object 6"/>
          <p:cNvSpPr txBox="1">
            <a:spLocks/>
          </p:cNvSpPr>
          <p:nvPr/>
        </p:nvSpPr>
        <p:spPr>
          <a:xfrm>
            <a:off x="770998" y="3367541"/>
            <a:ext cx="10576969" cy="2541721"/>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33020">
              <a:lnSpc>
                <a:spcPct val="100000"/>
              </a:lnSpc>
            </a:pPr>
            <a:r>
              <a:rPr lang="ja-JP" altLang="en-US" sz="3200" b="1" dirty="0">
                <a:latin typeface="Meiryo UI" panose="020B0604030504040204" pitchFamily="50" charset="-128"/>
                <a:ea typeface="Meiryo UI" panose="020B0604030504040204" pitchFamily="50" charset="-128"/>
              </a:rPr>
              <a:t>第二の市場の時代は、</a:t>
            </a:r>
            <a:r>
              <a:rPr lang="ja-JP" altLang="en-US" sz="3200" b="1" dirty="0">
                <a:solidFill>
                  <a:srgbClr val="FF0000"/>
                </a:solidFill>
                <a:latin typeface="Meiryo UI" panose="020B0604030504040204" pitchFamily="50" charset="-128"/>
                <a:ea typeface="Meiryo UI" panose="020B0604030504040204" pitchFamily="50" charset="-128"/>
              </a:rPr>
              <a:t>情報への不平等なアクセス</a:t>
            </a:r>
            <a:r>
              <a:rPr lang="ja-JP" altLang="en-US" sz="3200" b="1" dirty="0">
                <a:latin typeface="Meiryo UI" panose="020B0604030504040204" pitchFamily="50" charset="-128"/>
                <a:ea typeface="Meiryo UI" panose="020B0604030504040204" pitchFamily="50" charset="-128"/>
              </a:rPr>
              <a:t>によって誕生</a:t>
            </a:r>
          </a:p>
          <a:p>
            <a:pPr marL="33020">
              <a:lnSpc>
                <a:spcPct val="100000"/>
              </a:lnSpc>
            </a:pPr>
            <a:endParaRPr lang="ja-JP" altLang="en-US" sz="3200" b="1" dirty="0">
              <a:latin typeface="Meiryo UI" panose="020B0604030504040204" pitchFamily="50" charset="-128"/>
              <a:ea typeface="Meiryo UI" panose="020B0604030504040204" pitchFamily="50" charset="-128"/>
            </a:endParaRPr>
          </a:p>
          <a:p>
            <a:pPr marL="33020" marR="58419">
              <a:lnSpc>
                <a:spcPct val="100000"/>
              </a:lnSpc>
              <a:spcBef>
                <a:spcPts val="1515"/>
              </a:spcBef>
            </a:pPr>
            <a:r>
              <a:rPr lang="ja-JP" altLang="en-US" sz="3600" b="1" i="1" spc="-70" dirty="0">
                <a:latin typeface="Meiryo UI" panose="020B0604030504040204" pitchFamily="50" charset="-128"/>
                <a:ea typeface="Meiryo UI" panose="020B0604030504040204" pitchFamily="50" charset="-128"/>
                <a:cs typeface="Meiryo"/>
              </a:rPr>
              <a:t>第三の市場の時代は、情報にプラスし、</a:t>
            </a:r>
            <a:endParaRPr lang="ja-JP" altLang="en-US" sz="3600" b="1" dirty="0">
              <a:latin typeface="Meiryo UI" panose="020B0604030504040204" pitchFamily="50" charset="-128"/>
              <a:ea typeface="Meiryo UI" panose="020B0604030504040204" pitchFamily="50" charset="-128"/>
              <a:cs typeface="Meiryo"/>
            </a:endParaRPr>
          </a:p>
          <a:p>
            <a:pPr marL="33020" marR="59690">
              <a:lnSpc>
                <a:spcPct val="100000"/>
              </a:lnSpc>
            </a:pPr>
            <a:r>
              <a:rPr lang="ja-JP" altLang="en-US" sz="3600" b="1" i="1" spc="-5" dirty="0">
                <a:solidFill>
                  <a:srgbClr val="FF0000"/>
                </a:solidFill>
                <a:latin typeface="Meiryo UI" panose="020B0604030504040204" pitchFamily="50" charset="-128"/>
                <a:ea typeface="Meiryo UI" panose="020B0604030504040204" pitchFamily="50" charset="-128"/>
                <a:cs typeface="Meiryo"/>
              </a:rPr>
              <a:t>”インサイト”へのアクセスがカギ</a:t>
            </a:r>
            <a:r>
              <a:rPr lang="ja-JP" altLang="en-US" sz="3600" b="1" i="1" spc="-5" dirty="0">
                <a:latin typeface="Meiryo UI" panose="020B0604030504040204" pitchFamily="50" charset="-128"/>
                <a:ea typeface="Meiryo UI" panose="020B0604030504040204" pitchFamily="50" charset="-128"/>
                <a:cs typeface="Meiryo"/>
              </a:rPr>
              <a:t>となる！</a:t>
            </a:r>
            <a:endParaRPr lang="ja-JP" altLang="en-US" sz="3600" b="1" dirty="0">
              <a:latin typeface="Meiryo UI" panose="020B0604030504040204" pitchFamily="50" charset="-128"/>
              <a:ea typeface="Meiryo UI" panose="020B0604030504040204" pitchFamily="50" charset="-128"/>
              <a:cs typeface="Meiryo"/>
            </a:endParaRPr>
          </a:p>
        </p:txBody>
      </p:sp>
      <p:sp>
        <p:nvSpPr>
          <p:cNvPr id="2" name="下矢印 1"/>
          <p:cNvSpPr/>
          <p:nvPr/>
        </p:nvSpPr>
        <p:spPr>
          <a:xfrm>
            <a:off x="5791200" y="2601686"/>
            <a:ext cx="576943" cy="7658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a:off x="5771009" y="3861327"/>
            <a:ext cx="576943" cy="7658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3685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0886" y="0"/>
            <a:ext cx="881743" cy="551089"/>
          </a:xfrm>
          <a:prstGeom prst="rect">
            <a:avLst/>
          </a:prstGeom>
        </p:spPr>
      </p:pic>
    </p:spTree>
    <p:extLst>
      <p:ext uri="{BB962C8B-B14F-4D97-AF65-F5344CB8AC3E}">
        <p14:creationId xmlns:p14="http://schemas.microsoft.com/office/powerpoint/2010/main" val="387929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3142148" y="1358052"/>
            <a:ext cx="2897293" cy="169333"/>
          </a:xfrm>
          <a:custGeom>
            <a:avLst/>
            <a:gdLst/>
            <a:ahLst/>
            <a:cxnLst/>
            <a:rect l="l" t="t" r="r" b="b"/>
            <a:pathLst>
              <a:path w="2172970"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716" y="69850"/>
                </a:lnTo>
                <a:lnTo>
                  <a:pt x="63500" y="69850"/>
                </a:lnTo>
                <a:lnTo>
                  <a:pt x="63500" y="57150"/>
                </a:lnTo>
                <a:lnTo>
                  <a:pt x="125716" y="57150"/>
                </a:lnTo>
                <a:lnTo>
                  <a:pt x="122007" y="38790"/>
                </a:lnTo>
                <a:lnTo>
                  <a:pt x="108394" y="18605"/>
                </a:lnTo>
                <a:lnTo>
                  <a:pt x="88209" y="4992"/>
                </a:lnTo>
                <a:lnTo>
                  <a:pt x="63500" y="0"/>
                </a:lnTo>
                <a:close/>
              </a:path>
              <a:path w="2172970" h="127000">
                <a:moveTo>
                  <a:pt x="125716" y="57150"/>
                </a:moveTo>
                <a:lnTo>
                  <a:pt x="63500" y="57150"/>
                </a:lnTo>
                <a:lnTo>
                  <a:pt x="63500" y="69850"/>
                </a:lnTo>
                <a:lnTo>
                  <a:pt x="125716" y="69850"/>
                </a:lnTo>
                <a:lnTo>
                  <a:pt x="127000" y="63500"/>
                </a:lnTo>
                <a:lnTo>
                  <a:pt x="125716" y="57150"/>
                </a:lnTo>
                <a:close/>
              </a:path>
              <a:path w="2172970" h="127000">
                <a:moveTo>
                  <a:pt x="2172716" y="57150"/>
                </a:moveTo>
                <a:lnTo>
                  <a:pt x="125716" y="57150"/>
                </a:lnTo>
                <a:lnTo>
                  <a:pt x="127000" y="63500"/>
                </a:lnTo>
                <a:lnTo>
                  <a:pt x="125716" y="69850"/>
                </a:lnTo>
                <a:lnTo>
                  <a:pt x="2172716" y="69850"/>
                </a:lnTo>
                <a:lnTo>
                  <a:pt x="2172716" y="57150"/>
                </a:lnTo>
                <a:close/>
              </a:path>
            </a:pathLst>
          </a:custGeom>
          <a:solidFill>
            <a:srgbClr val="BDDEFF"/>
          </a:solidFill>
        </p:spPr>
        <p:txBody>
          <a:bodyPr wrap="square" lIns="0" tIns="0" rIns="0" bIns="0" rtlCol="0"/>
          <a:lstStyle/>
          <a:p>
            <a:endParaRPr sz="2400"/>
          </a:p>
        </p:txBody>
      </p:sp>
      <p:sp>
        <p:nvSpPr>
          <p:cNvPr id="4" name="object 4"/>
          <p:cNvSpPr txBox="1">
            <a:spLocks noGrp="1"/>
          </p:cNvSpPr>
          <p:nvPr>
            <p:ph type="title"/>
          </p:nvPr>
        </p:nvSpPr>
        <p:spPr>
          <a:xfrm>
            <a:off x="1117600" y="824293"/>
            <a:ext cx="14020800" cy="1092499"/>
          </a:xfrm>
          <a:prstGeom prst="rect">
            <a:avLst/>
          </a:prstGeom>
        </p:spPr>
        <p:txBody>
          <a:bodyPr vert="horz" wrap="square" lIns="0" tIns="797389" rIns="0" bIns="0" rtlCol="0" anchor="ctr">
            <a:spAutoFit/>
          </a:bodyPr>
          <a:lstStyle/>
          <a:p>
            <a:pPr marL="117684">
              <a:lnSpc>
                <a:spcPct val="100000"/>
              </a:lnSpc>
            </a:pPr>
            <a:r>
              <a:rPr dirty="0"/>
              <a:t>Flying in </a:t>
            </a:r>
            <a:r>
              <a:rPr spc="-7" dirty="0"/>
              <a:t>North</a:t>
            </a:r>
            <a:r>
              <a:rPr spc="-100" dirty="0"/>
              <a:t> </a:t>
            </a:r>
            <a:r>
              <a:rPr dirty="0"/>
              <a:t>America</a:t>
            </a:r>
          </a:p>
        </p:txBody>
      </p:sp>
      <p:sp>
        <p:nvSpPr>
          <p:cNvPr id="5" name="object 5"/>
          <p:cNvSpPr/>
          <p:nvPr/>
        </p:nvSpPr>
        <p:spPr>
          <a:xfrm>
            <a:off x="3142148" y="2534580"/>
            <a:ext cx="2897293" cy="169333"/>
          </a:xfrm>
          <a:custGeom>
            <a:avLst/>
            <a:gdLst/>
            <a:ahLst/>
            <a:cxnLst/>
            <a:rect l="l" t="t" r="r" b="b"/>
            <a:pathLst>
              <a:path w="2172970"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716" y="69850"/>
                </a:lnTo>
                <a:lnTo>
                  <a:pt x="63500" y="69850"/>
                </a:lnTo>
                <a:lnTo>
                  <a:pt x="63500" y="57150"/>
                </a:lnTo>
                <a:lnTo>
                  <a:pt x="125716" y="57150"/>
                </a:lnTo>
                <a:lnTo>
                  <a:pt x="122007" y="38790"/>
                </a:lnTo>
                <a:lnTo>
                  <a:pt x="108394" y="18605"/>
                </a:lnTo>
                <a:lnTo>
                  <a:pt x="88209" y="4992"/>
                </a:lnTo>
                <a:lnTo>
                  <a:pt x="63500" y="0"/>
                </a:lnTo>
                <a:close/>
              </a:path>
              <a:path w="2172970" h="127000">
                <a:moveTo>
                  <a:pt x="125716" y="57150"/>
                </a:moveTo>
                <a:lnTo>
                  <a:pt x="63500" y="57150"/>
                </a:lnTo>
                <a:lnTo>
                  <a:pt x="63500" y="69850"/>
                </a:lnTo>
                <a:lnTo>
                  <a:pt x="125716" y="69850"/>
                </a:lnTo>
                <a:lnTo>
                  <a:pt x="127000" y="63500"/>
                </a:lnTo>
                <a:lnTo>
                  <a:pt x="125716" y="57150"/>
                </a:lnTo>
                <a:close/>
              </a:path>
              <a:path w="2172970" h="127000">
                <a:moveTo>
                  <a:pt x="2172716" y="57150"/>
                </a:moveTo>
                <a:lnTo>
                  <a:pt x="125716" y="57150"/>
                </a:lnTo>
                <a:lnTo>
                  <a:pt x="127000" y="63500"/>
                </a:lnTo>
                <a:lnTo>
                  <a:pt x="125716" y="69850"/>
                </a:lnTo>
                <a:lnTo>
                  <a:pt x="2172716" y="69850"/>
                </a:lnTo>
                <a:lnTo>
                  <a:pt x="2172716" y="57150"/>
                </a:lnTo>
                <a:close/>
              </a:path>
            </a:pathLst>
          </a:custGeom>
          <a:solidFill>
            <a:srgbClr val="BDDEFF"/>
          </a:solidFill>
        </p:spPr>
        <p:txBody>
          <a:bodyPr wrap="square" lIns="0" tIns="0" rIns="0" bIns="0" rtlCol="0"/>
          <a:lstStyle/>
          <a:p>
            <a:endParaRPr sz="2400"/>
          </a:p>
        </p:txBody>
      </p:sp>
      <p:sp>
        <p:nvSpPr>
          <p:cNvPr id="6" name="object 6"/>
          <p:cNvSpPr txBox="1"/>
          <p:nvPr/>
        </p:nvSpPr>
        <p:spPr>
          <a:xfrm>
            <a:off x="1179101" y="2477685"/>
            <a:ext cx="1771227" cy="287323"/>
          </a:xfrm>
          <a:prstGeom prst="rect">
            <a:avLst/>
          </a:prstGeom>
        </p:spPr>
        <p:txBody>
          <a:bodyPr vert="horz" wrap="square" lIns="0" tIns="0" rIns="0" bIns="0" rtlCol="0">
            <a:spAutoFit/>
          </a:bodyPr>
          <a:lstStyle/>
          <a:p>
            <a:pPr marL="16933"/>
            <a:r>
              <a:rPr sz="1867" dirty="0">
                <a:solidFill>
                  <a:srgbClr val="FFFFFF"/>
                </a:solidFill>
                <a:latin typeface="MS PGothic"/>
                <a:cs typeface="MS PGothic"/>
              </a:rPr>
              <a:t>2.6 Service</a:t>
            </a:r>
            <a:r>
              <a:rPr sz="1867" spc="-180" dirty="0">
                <a:solidFill>
                  <a:srgbClr val="FFFFFF"/>
                </a:solidFill>
                <a:latin typeface="MS PGothic"/>
                <a:cs typeface="MS PGothic"/>
              </a:rPr>
              <a:t> </a:t>
            </a:r>
            <a:r>
              <a:rPr sz="1867" dirty="0">
                <a:solidFill>
                  <a:srgbClr val="FFFFFF"/>
                </a:solidFill>
                <a:latin typeface="MS PGothic"/>
                <a:cs typeface="MS PGothic"/>
              </a:rPr>
              <a:t>Years</a:t>
            </a:r>
            <a:endParaRPr sz="1867">
              <a:latin typeface="MS PGothic"/>
              <a:cs typeface="MS PGothic"/>
            </a:endParaRPr>
          </a:p>
        </p:txBody>
      </p:sp>
      <p:sp>
        <p:nvSpPr>
          <p:cNvPr id="7" name="object 7"/>
          <p:cNvSpPr/>
          <p:nvPr/>
        </p:nvSpPr>
        <p:spPr>
          <a:xfrm>
            <a:off x="3142148" y="3729398"/>
            <a:ext cx="2897293" cy="169333"/>
          </a:xfrm>
          <a:custGeom>
            <a:avLst/>
            <a:gdLst/>
            <a:ahLst/>
            <a:cxnLst/>
            <a:rect l="l" t="t" r="r" b="b"/>
            <a:pathLst>
              <a:path w="2172970"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716" y="69850"/>
                </a:lnTo>
                <a:lnTo>
                  <a:pt x="63500" y="69850"/>
                </a:lnTo>
                <a:lnTo>
                  <a:pt x="63500" y="57150"/>
                </a:lnTo>
                <a:lnTo>
                  <a:pt x="125716" y="57150"/>
                </a:lnTo>
                <a:lnTo>
                  <a:pt x="122007" y="38790"/>
                </a:lnTo>
                <a:lnTo>
                  <a:pt x="108394" y="18605"/>
                </a:lnTo>
                <a:lnTo>
                  <a:pt x="88209" y="4992"/>
                </a:lnTo>
                <a:lnTo>
                  <a:pt x="63500" y="0"/>
                </a:lnTo>
                <a:close/>
              </a:path>
              <a:path w="2172970" h="127000">
                <a:moveTo>
                  <a:pt x="125716" y="57150"/>
                </a:moveTo>
                <a:lnTo>
                  <a:pt x="63500" y="57150"/>
                </a:lnTo>
                <a:lnTo>
                  <a:pt x="63500" y="69850"/>
                </a:lnTo>
                <a:lnTo>
                  <a:pt x="125716" y="69850"/>
                </a:lnTo>
                <a:lnTo>
                  <a:pt x="127000" y="63500"/>
                </a:lnTo>
                <a:lnTo>
                  <a:pt x="125716" y="57150"/>
                </a:lnTo>
                <a:close/>
              </a:path>
              <a:path w="2172970" h="127000">
                <a:moveTo>
                  <a:pt x="2172716" y="57150"/>
                </a:moveTo>
                <a:lnTo>
                  <a:pt x="125716" y="57150"/>
                </a:lnTo>
                <a:lnTo>
                  <a:pt x="127000" y="63500"/>
                </a:lnTo>
                <a:lnTo>
                  <a:pt x="125716" y="69850"/>
                </a:lnTo>
                <a:lnTo>
                  <a:pt x="2172716" y="69850"/>
                </a:lnTo>
                <a:lnTo>
                  <a:pt x="2172716" y="57150"/>
                </a:lnTo>
                <a:close/>
              </a:path>
            </a:pathLst>
          </a:custGeom>
          <a:solidFill>
            <a:srgbClr val="BDDEFF"/>
          </a:solidFill>
        </p:spPr>
        <p:txBody>
          <a:bodyPr wrap="square" lIns="0" tIns="0" rIns="0" bIns="0" rtlCol="0"/>
          <a:lstStyle/>
          <a:p>
            <a:endParaRPr sz="2400"/>
          </a:p>
        </p:txBody>
      </p:sp>
      <p:sp>
        <p:nvSpPr>
          <p:cNvPr id="8" name="object 8"/>
          <p:cNvSpPr txBox="1"/>
          <p:nvPr/>
        </p:nvSpPr>
        <p:spPr>
          <a:xfrm>
            <a:off x="785707" y="3553460"/>
            <a:ext cx="2166620" cy="564257"/>
          </a:xfrm>
          <a:prstGeom prst="rect">
            <a:avLst/>
          </a:prstGeom>
        </p:spPr>
        <p:txBody>
          <a:bodyPr vert="horz" wrap="square" lIns="0" tIns="0" rIns="0" bIns="0" rtlCol="0">
            <a:spAutoFit/>
          </a:bodyPr>
          <a:lstStyle/>
          <a:p>
            <a:pPr marL="16933">
              <a:lnSpc>
                <a:spcPts val="2185"/>
              </a:lnSpc>
            </a:pPr>
            <a:r>
              <a:rPr sz="1867" spc="-7" dirty="0">
                <a:solidFill>
                  <a:srgbClr val="FFFFFF"/>
                </a:solidFill>
                <a:latin typeface="MS PGothic"/>
                <a:cs typeface="MS PGothic"/>
              </a:rPr>
              <a:t>Last </a:t>
            </a:r>
            <a:r>
              <a:rPr sz="1867" dirty="0">
                <a:solidFill>
                  <a:srgbClr val="FFFFFF"/>
                </a:solidFill>
                <a:latin typeface="MS PGothic"/>
                <a:cs typeface="MS PGothic"/>
              </a:rPr>
              <a:t>inspection</a:t>
            </a:r>
            <a:r>
              <a:rPr sz="1867" spc="-140" dirty="0">
                <a:solidFill>
                  <a:srgbClr val="FFFFFF"/>
                </a:solidFill>
                <a:latin typeface="MS PGothic"/>
                <a:cs typeface="MS PGothic"/>
              </a:rPr>
              <a:t> </a:t>
            </a:r>
            <a:r>
              <a:rPr sz="1867" dirty="0">
                <a:solidFill>
                  <a:srgbClr val="FFFFFF"/>
                </a:solidFill>
                <a:latin typeface="MS PGothic"/>
                <a:cs typeface="MS PGothic"/>
              </a:rPr>
              <a:t>found</a:t>
            </a:r>
            <a:endParaRPr sz="1867">
              <a:latin typeface="MS PGothic"/>
              <a:cs typeface="MS PGothic"/>
            </a:endParaRPr>
          </a:p>
          <a:p>
            <a:pPr marL="281086">
              <a:lnSpc>
                <a:spcPts val="2185"/>
              </a:lnSpc>
            </a:pPr>
            <a:r>
              <a:rPr sz="1867" dirty="0">
                <a:solidFill>
                  <a:srgbClr val="FFFFFF"/>
                </a:solidFill>
                <a:latin typeface="MS PGothic"/>
                <a:cs typeface="MS PGothic"/>
              </a:rPr>
              <a:t>distress ranking</a:t>
            </a:r>
            <a:r>
              <a:rPr sz="1867" spc="-147" dirty="0">
                <a:solidFill>
                  <a:srgbClr val="FFFFFF"/>
                </a:solidFill>
                <a:latin typeface="MS PGothic"/>
                <a:cs typeface="MS PGothic"/>
              </a:rPr>
              <a:t> </a:t>
            </a:r>
            <a:r>
              <a:rPr sz="1867" dirty="0">
                <a:solidFill>
                  <a:srgbClr val="FFFFFF"/>
                </a:solidFill>
                <a:latin typeface="MS PGothic"/>
                <a:cs typeface="MS PGothic"/>
              </a:rPr>
              <a:t>&lt;2</a:t>
            </a:r>
            <a:endParaRPr sz="1867">
              <a:latin typeface="MS PGothic"/>
              <a:cs typeface="MS PGothic"/>
            </a:endParaRPr>
          </a:p>
        </p:txBody>
      </p:sp>
      <p:sp>
        <p:nvSpPr>
          <p:cNvPr id="9" name="object 9"/>
          <p:cNvSpPr/>
          <p:nvPr/>
        </p:nvSpPr>
        <p:spPr>
          <a:xfrm>
            <a:off x="3142148" y="5011588"/>
            <a:ext cx="2897293" cy="169333"/>
          </a:xfrm>
          <a:custGeom>
            <a:avLst/>
            <a:gdLst/>
            <a:ahLst/>
            <a:cxnLst/>
            <a:rect l="l" t="t" r="r" b="b"/>
            <a:pathLst>
              <a:path w="2172970"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716" y="69850"/>
                </a:lnTo>
                <a:lnTo>
                  <a:pt x="63500" y="69850"/>
                </a:lnTo>
                <a:lnTo>
                  <a:pt x="63500" y="57150"/>
                </a:lnTo>
                <a:lnTo>
                  <a:pt x="125716" y="57150"/>
                </a:lnTo>
                <a:lnTo>
                  <a:pt x="122007" y="38790"/>
                </a:lnTo>
                <a:lnTo>
                  <a:pt x="108394" y="18605"/>
                </a:lnTo>
                <a:lnTo>
                  <a:pt x="88209" y="4992"/>
                </a:lnTo>
                <a:lnTo>
                  <a:pt x="63500" y="0"/>
                </a:lnTo>
                <a:close/>
              </a:path>
              <a:path w="2172970" h="127000">
                <a:moveTo>
                  <a:pt x="125716" y="57150"/>
                </a:moveTo>
                <a:lnTo>
                  <a:pt x="63500" y="57150"/>
                </a:lnTo>
                <a:lnTo>
                  <a:pt x="63500" y="69850"/>
                </a:lnTo>
                <a:lnTo>
                  <a:pt x="125716" y="69850"/>
                </a:lnTo>
                <a:lnTo>
                  <a:pt x="127000" y="63500"/>
                </a:lnTo>
                <a:lnTo>
                  <a:pt x="125716" y="57150"/>
                </a:lnTo>
                <a:close/>
              </a:path>
              <a:path w="2172970" h="127000">
                <a:moveTo>
                  <a:pt x="2172716" y="57150"/>
                </a:moveTo>
                <a:lnTo>
                  <a:pt x="125716" y="57150"/>
                </a:lnTo>
                <a:lnTo>
                  <a:pt x="127000" y="63500"/>
                </a:lnTo>
                <a:lnTo>
                  <a:pt x="125716" y="69850"/>
                </a:lnTo>
                <a:lnTo>
                  <a:pt x="2172716" y="69850"/>
                </a:lnTo>
                <a:lnTo>
                  <a:pt x="2172716" y="57150"/>
                </a:lnTo>
                <a:close/>
              </a:path>
            </a:pathLst>
          </a:custGeom>
          <a:solidFill>
            <a:srgbClr val="BDDEFF"/>
          </a:solidFill>
        </p:spPr>
        <p:txBody>
          <a:bodyPr wrap="square" lIns="0" tIns="0" rIns="0" bIns="0" rtlCol="0"/>
          <a:lstStyle/>
          <a:p>
            <a:endParaRPr sz="2400"/>
          </a:p>
        </p:txBody>
      </p:sp>
      <p:sp>
        <p:nvSpPr>
          <p:cNvPr id="10" name="object 10"/>
          <p:cNvSpPr txBox="1"/>
          <p:nvPr/>
        </p:nvSpPr>
        <p:spPr>
          <a:xfrm>
            <a:off x="647531" y="4972575"/>
            <a:ext cx="2303780" cy="287323"/>
          </a:xfrm>
          <a:prstGeom prst="rect">
            <a:avLst/>
          </a:prstGeom>
        </p:spPr>
        <p:txBody>
          <a:bodyPr vert="horz" wrap="square" lIns="0" tIns="0" rIns="0" bIns="0" rtlCol="0">
            <a:spAutoFit/>
          </a:bodyPr>
          <a:lstStyle/>
          <a:p>
            <a:pPr marL="16933"/>
            <a:r>
              <a:rPr sz="1867" dirty="0">
                <a:solidFill>
                  <a:srgbClr val="FFFFFF"/>
                </a:solidFill>
                <a:latin typeface="MS PGothic"/>
                <a:cs typeface="MS PGothic"/>
              </a:rPr>
              <a:t>Flies </a:t>
            </a:r>
            <a:r>
              <a:rPr sz="1867" spc="-313" dirty="0">
                <a:solidFill>
                  <a:srgbClr val="FFFFFF"/>
                </a:solidFill>
                <a:latin typeface="MS PGothic"/>
                <a:cs typeface="MS PGothic"/>
              </a:rPr>
              <a:t>80  </a:t>
            </a:r>
            <a:r>
              <a:rPr sz="1867" dirty="0">
                <a:solidFill>
                  <a:srgbClr val="FFFFFF"/>
                </a:solidFill>
                <a:latin typeface="MS PGothic"/>
                <a:cs typeface="MS PGothic"/>
              </a:rPr>
              <a:t>in Pacific</a:t>
            </a:r>
            <a:r>
              <a:rPr sz="1867" spc="-113" dirty="0">
                <a:solidFill>
                  <a:srgbClr val="FFFFFF"/>
                </a:solidFill>
                <a:latin typeface="MS PGothic"/>
                <a:cs typeface="MS PGothic"/>
              </a:rPr>
              <a:t> </a:t>
            </a:r>
            <a:r>
              <a:rPr sz="1867" dirty="0">
                <a:solidFill>
                  <a:srgbClr val="FFFFFF"/>
                </a:solidFill>
                <a:latin typeface="MS PGothic"/>
                <a:cs typeface="MS PGothic"/>
              </a:rPr>
              <a:t>NW</a:t>
            </a:r>
            <a:endParaRPr sz="1867">
              <a:latin typeface="MS PGothic"/>
              <a:cs typeface="MS PGothic"/>
            </a:endParaRPr>
          </a:p>
        </p:txBody>
      </p:sp>
      <p:sp>
        <p:nvSpPr>
          <p:cNvPr id="11" name="object 11"/>
          <p:cNvSpPr/>
          <p:nvPr/>
        </p:nvSpPr>
        <p:spPr>
          <a:xfrm>
            <a:off x="6886447" y="3385990"/>
            <a:ext cx="2897293" cy="169333"/>
          </a:xfrm>
          <a:custGeom>
            <a:avLst/>
            <a:gdLst/>
            <a:ahLst/>
            <a:cxnLst/>
            <a:rect l="l" t="t" r="r" b="b"/>
            <a:pathLst>
              <a:path w="2172970" h="127000">
                <a:moveTo>
                  <a:pt x="2109216" y="0"/>
                </a:moveTo>
                <a:lnTo>
                  <a:pt x="2084506" y="4992"/>
                </a:lnTo>
                <a:lnTo>
                  <a:pt x="2064321" y="18605"/>
                </a:lnTo>
                <a:lnTo>
                  <a:pt x="2050708" y="38790"/>
                </a:lnTo>
                <a:lnTo>
                  <a:pt x="2045715" y="63500"/>
                </a:lnTo>
                <a:lnTo>
                  <a:pt x="2050708" y="88209"/>
                </a:lnTo>
                <a:lnTo>
                  <a:pt x="2064321" y="108394"/>
                </a:lnTo>
                <a:lnTo>
                  <a:pt x="2084506" y="122007"/>
                </a:lnTo>
                <a:lnTo>
                  <a:pt x="2109216" y="127000"/>
                </a:lnTo>
                <a:lnTo>
                  <a:pt x="2133925" y="122007"/>
                </a:lnTo>
                <a:lnTo>
                  <a:pt x="2154110" y="108394"/>
                </a:lnTo>
                <a:lnTo>
                  <a:pt x="2167723" y="88209"/>
                </a:lnTo>
                <a:lnTo>
                  <a:pt x="2171432" y="69850"/>
                </a:lnTo>
                <a:lnTo>
                  <a:pt x="2109216" y="69850"/>
                </a:lnTo>
                <a:lnTo>
                  <a:pt x="2109216" y="57150"/>
                </a:lnTo>
                <a:lnTo>
                  <a:pt x="2171432" y="57150"/>
                </a:lnTo>
                <a:lnTo>
                  <a:pt x="2167723" y="38790"/>
                </a:lnTo>
                <a:lnTo>
                  <a:pt x="2154110" y="18605"/>
                </a:lnTo>
                <a:lnTo>
                  <a:pt x="2133925" y="4992"/>
                </a:lnTo>
                <a:lnTo>
                  <a:pt x="2109216" y="0"/>
                </a:lnTo>
                <a:close/>
              </a:path>
              <a:path w="2172970" h="127000">
                <a:moveTo>
                  <a:pt x="2046999" y="57150"/>
                </a:moveTo>
                <a:lnTo>
                  <a:pt x="0" y="57150"/>
                </a:lnTo>
                <a:lnTo>
                  <a:pt x="0" y="69850"/>
                </a:lnTo>
                <a:lnTo>
                  <a:pt x="2046999" y="69850"/>
                </a:lnTo>
                <a:lnTo>
                  <a:pt x="2045715" y="63500"/>
                </a:lnTo>
                <a:lnTo>
                  <a:pt x="2046999" y="57150"/>
                </a:lnTo>
                <a:close/>
              </a:path>
              <a:path w="2172970" h="127000">
                <a:moveTo>
                  <a:pt x="2171432" y="57150"/>
                </a:moveTo>
                <a:lnTo>
                  <a:pt x="2109216" y="57150"/>
                </a:lnTo>
                <a:lnTo>
                  <a:pt x="2109216" y="69850"/>
                </a:lnTo>
                <a:lnTo>
                  <a:pt x="2171432" y="69850"/>
                </a:lnTo>
                <a:lnTo>
                  <a:pt x="2172716" y="63500"/>
                </a:lnTo>
                <a:lnTo>
                  <a:pt x="2171432" y="57150"/>
                </a:lnTo>
                <a:close/>
              </a:path>
            </a:pathLst>
          </a:custGeom>
          <a:solidFill>
            <a:srgbClr val="BDDEFF"/>
          </a:solidFill>
        </p:spPr>
        <p:txBody>
          <a:bodyPr wrap="square" lIns="0" tIns="0" rIns="0" bIns="0" rtlCol="0"/>
          <a:lstStyle/>
          <a:p>
            <a:endParaRPr sz="2400"/>
          </a:p>
        </p:txBody>
      </p:sp>
      <p:sp>
        <p:nvSpPr>
          <p:cNvPr id="12" name="object 12"/>
          <p:cNvSpPr txBox="1"/>
          <p:nvPr/>
        </p:nvSpPr>
        <p:spPr>
          <a:xfrm>
            <a:off x="10005737" y="3194980"/>
            <a:ext cx="1649307" cy="564257"/>
          </a:xfrm>
          <a:prstGeom prst="rect">
            <a:avLst/>
          </a:prstGeom>
        </p:spPr>
        <p:txBody>
          <a:bodyPr vert="horz" wrap="square" lIns="0" tIns="0" rIns="0" bIns="0" rtlCol="0">
            <a:spAutoFit/>
          </a:bodyPr>
          <a:lstStyle/>
          <a:p>
            <a:pPr marL="16933">
              <a:lnSpc>
                <a:spcPts val="2185"/>
              </a:lnSpc>
            </a:pPr>
            <a:r>
              <a:rPr sz="1867" dirty="0">
                <a:solidFill>
                  <a:srgbClr val="FFFFFF"/>
                </a:solidFill>
                <a:latin typeface="MS PGothic"/>
                <a:cs typeface="MS PGothic"/>
              </a:rPr>
              <a:t>Temp.</a:t>
            </a:r>
            <a:r>
              <a:rPr sz="1867" spc="-147" dirty="0">
                <a:solidFill>
                  <a:srgbClr val="FFFFFF"/>
                </a:solidFill>
                <a:latin typeface="MS PGothic"/>
                <a:cs typeface="MS PGothic"/>
              </a:rPr>
              <a:t> </a:t>
            </a:r>
            <a:r>
              <a:rPr sz="1867" dirty="0">
                <a:solidFill>
                  <a:srgbClr val="FFFFFF"/>
                </a:solidFill>
                <a:latin typeface="MS PGothic"/>
                <a:cs typeface="MS PGothic"/>
              </a:rPr>
              <a:t>T49</a:t>
            </a:r>
            <a:endParaRPr sz="1867">
              <a:latin typeface="MS PGothic"/>
              <a:cs typeface="MS PGothic"/>
            </a:endParaRPr>
          </a:p>
          <a:p>
            <a:pPr marL="16933">
              <a:lnSpc>
                <a:spcPts val="2185"/>
              </a:lnSpc>
            </a:pPr>
            <a:r>
              <a:rPr sz="1867" dirty="0">
                <a:solidFill>
                  <a:srgbClr val="FFFFFF"/>
                </a:solidFill>
                <a:latin typeface="MS PGothic"/>
                <a:cs typeface="MS PGothic"/>
              </a:rPr>
              <a:t>delta &lt;10 Deg.</a:t>
            </a:r>
            <a:r>
              <a:rPr sz="1867" spc="-180" dirty="0">
                <a:solidFill>
                  <a:srgbClr val="FFFFFF"/>
                </a:solidFill>
                <a:latin typeface="MS PGothic"/>
                <a:cs typeface="MS PGothic"/>
              </a:rPr>
              <a:t> </a:t>
            </a:r>
            <a:r>
              <a:rPr sz="1867" dirty="0">
                <a:solidFill>
                  <a:srgbClr val="FFFFFF"/>
                </a:solidFill>
                <a:latin typeface="MS PGothic"/>
                <a:cs typeface="MS PGothic"/>
              </a:rPr>
              <a:t>F</a:t>
            </a:r>
            <a:endParaRPr sz="1867">
              <a:latin typeface="MS PGothic"/>
              <a:cs typeface="MS PGothic"/>
            </a:endParaRPr>
          </a:p>
        </p:txBody>
      </p:sp>
      <p:sp>
        <p:nvSpPr>
          <p:cNvPr id="13" name="object 13"/>
          <p:cNvSpPr/>
          <p:nvPr/>
        </p:nvSpPr>
        <p:spPr>
          <a:xfrm>
            <a:off x="6886447" y="5854870"/>
            <a:ext cx="2897293" cy="169333"/>
          </a:xfrm>
          <a:custGeom>
            <a:avLst/>
            <a:gdLst/>
            <a:ahLst/>
            <a:cxnLst/>
            <a:rect l="l" t="t" r="r" b="b"/>
            <a:pathLst>
              <a:path w="2172970" h="127000">
                <a:moveTo>
                  <a:pt x="2109216" y="0"/>
                </a:moveTo>
                <a:lnTo>
                  <a:pt x="2084506" y="4990"/>
                </a:lnTo>
                <a:lnTo>
                  <a:pt x="2064321" y="18600"/>
                </a:lnTo>
                <a:lnTo>
                  <a:pt x="2050708" y="38785"/>
                </a:lnTo>
                <a:lnTo>
                  <a:pt x="2045715" y="63500"/>
                </a:lnTo>
                <a:lnTo>
                  <a:pt x="2050708" y="88214"/>
                </a:lnTo>
                <a:lnTo>
                  <a:pt x="2064321" y="108399"/>
                </a:lnTo>
                <a:lnTo>
                  <a:pt x="2084506" y="122009"/>
                </a:lnTo>
                <a:lnTo>
                  <a:pt x="2109216" y="127000"/>
                </a:lnTo>
                <a:lnTo>
                  <a:pt x="2133925" y="122009"/>
                </a:lnTo>
                <a:lnTo>
                  <a:pt x="2154110" y="108399"/>
                </a:lnTo>
                <a:lnTo>
                  <a:pt x="2167723" y="88214"/>
                </a:lnTo>
                <a:lnTo>
                  <a:pt x="2171433" y="69850"/>
                </a:lnTo>
                <a:lnTo>
                  <a:pt x="2109216" y="69850"/>
                </a:lnTo>
                <a:lnTo>
                  <a:pt x="2109216" y="57150"/>
                </a:lnTo>
                <a:lnTo>
                  <a:pt x="2171433" y="57150"/>
                </a:lnTo>
                <a:lnTo>
                  <a:pt x="2167723" y="38779"/>
                </a:lnTo>
                <a:lnTo>
                  <a:pt x="2154110" y="18595"/>
                </a:lnTo>
                <a:lnTo>
                  <a:pt x="2133925" y="4989"/>
                </a:lnTo>
                <a:lnTo>
                  <a:pt x="2109216" y="0"/>
                </a:lnTo>
                <a:close/>
              </a:path>
              <a:path w="2172970" h="127000">
                <a:moveTo>
                  <a:pt x="2046998" y="57150"/>
                </a:moveTo>
                <a:lnTo>
                  <a:pt x="0" y="57150"/>
                </a:lnTo>
                <a:lnTo>
                  <a:pt x="0" y="69850"/>
                </a:lnTo>
                <a:lnTo>
                  <a:pt x="2046998" y="69850"/>
                </a:lnTo>
                <a:lnTo>
                  <a:pt x="2045715" y="63500"/>
                </a:lnTo>
                <a:lnTo>
                  <a:pt x="2046998" y="57150"/>
                </a:lnTo>
                <a:close/>
              </a:path>
              <a:path w="2172970" h="127000">
                <a:moveTo>
                  <a:pt x="2171433" y="57150"/>
                </a:moveTo>
                <a:lnTo>
                  <a:pt x="2109216" y="57150"/>
                </a:lnTo>
                <a:lnTo>
                  <a:pt x="2109216" y="69850"/>
                </a:lnTo>
                <a:lnTo>
                  <a:pt x="2171433" y="69850"/>
                </a:lnTo>
                <a:lnTo>
                  <a:pt x="2172716" y="63500"/>
                </a:lnTo>
                <a:lnTo>
                  <a:pt x="2171433" y="57150"/>
                </a:lnTo>
                <a:close/>
              </a:path>
            </a:pathLst>
          </a:custGeom>
          <a:solidFill>
            <a:srgbClr val="BDDEFF"/>
          </a:solidFill>
        </p:spPr>
        <p:txBody>
          <a:bodyPr wrap="square" lIns="0" tIns="0" rIns="0" bIns="0" rtlCol="0"/>
          <a:lstStyle/>
          <a:p>
            <a:endParaRPr sz="2400"/>
          </a:p>
        </p:txBody>
      </p:sp>
      <p:sp>
        <p:nvSpPr>
          <p:cNvPr id="14" name="object 14"/>
          <p:cNvSpPr txBox="1"/>
          <p:nvPr/>
        </p:nvSpPr>
        <p:spPr>
          <a:xfrm>
            <a:off x="10005738" y="5681336"/>
            <a:ext cx="1919393" cy="564257"/>
          </a:xfrm>
          <a:prstGeom prst="rect">
            <a:avLst/>
          </a:prstGeom>
        </p:spPr>
        <p:txBody>
          <a:bodyPr vert="horz" wrap="square" lIns="0" tIns="0" rIns="0" bIns="0" rtlCol="0">
            <a:spAutoFit/>
          </a:bodyPr>
          <a:lstStyle/>
          <a:p>
            <a:pPr marL="16933">
              <a:lnSpc>
                <a:spcPts val="2185"/>
              </a:lnSpc>
            </a:pPr>
            <a:r>
              <a:rPr sz="1867" dirty="0">
                <a:solidFill>
                  <a:srgbClr val="FFFFFF"/>
                </a:solidFill>
                <a:latin typeface="MS PGothic"/>
                <a:cs typeface="MS PGothic"/>
              </a:rPr>
              <a:t>Due for overhaul</a:t>
            </a:r>
            <a:r>
              <a:rPr sz="1867" spc="-173" dirty="0">
                <a:solidFill>
                  <a:srgbClr val="FFFFFF"/>
                </a:solidFill>
                <a:latin typeface="MS PGothic"/>
                <a:cs typeface="MS PGothic"/>
              </a:rPr>
              <a:t> </a:t>
            </a:r>
            <a:r>
              <a:rPr sz="1867" dirty="0">
                <a:solidFill>
                  <a:srgbClr val="FFFFFF"/>
                </a:solidFill>
                <a:latin typeface="MS PGothic"/>
                <a:cs typeface="MS PGothic"/>
              </a:rPr>
              <a:t>in</a:t>
            </a:r>
            <a:endParaRPr sz="1867">
              <a:latin typeface="MS PGothic"/>
              <a:cs typeface="MS PGothic"/>
            </a:endParaRPr>
          </a:p>
          <a:p>
            <a:pPr marL="16933">
              <a:lnSpc>
                <a:spcPts val="2185"/>
              </a:lnSpc>
            </a:pPr>
            <a:r>
              <a:rPr sz="1867" dirty="0">
                <a:solidFill>
                  <a:srgbClr val="FFFFFF"/>
                </a:solidFill>
                <a:latin typeface="MS PGothic"/>
                <a:cs typeface="MS PGothic"/>
              </a:rPr>
              <a:t>7.1</a:t>
            </a:r>
            <a:r>
              <a:rPr sz="1867" spc="-120" dirty="0">
                <a:solidFill>
                  <a:srgbClr val="FFFFFF"/>
                </a:solidFill>
                <a:latin typeface="MS PGothic"/>
                <a:cs typeface="MS PGothic"/>
              </a:rPr>
              <a:t> </a:t>
            </a:r>
            <a:r>
              <a:rPr sz="1867" spc="-7" dirty="0">
                <a:solidFill>
                  <a:srgbClr val="FFFFFF"/>
                </a:solidFill>
                <a:latin typeface="MS PGothic"/>
                <a:cs typeface="MS PGothic"/>
              </a:rPr>
              <a:t>Months</a:t>
            </a:r>
            <a:endParaRPr sz="1867">
              <a:latin typeface="MS PGothic"/>
              <a:cs typeface="MS PGothic"/>
            </a:endParaRPr>
          </a:p>
        </p:txBody>
      </p:sp>
      <p:pic>
        <p:nvPicPr>
          <p:cNvPr id="41" name="図 40"/>
          <p:cNvPicPr>
            <a:picLocks noChangeAspect="1"/>
          </p:cNvPicPr>
          <p:nvPr/>
        </p:nvPicPr>
        <p:blipFill>
          <a:blip r:embed="rId3"/>
          <a:stretch>
            <a:fillRect/>
          </a:stretch>
        </p:blipFill>
        <p:spPr>
          <a:xfrm>
            <a:off x="10886" y="0"/>
            <a:ext cx="881743" cy="551089"/>
          </a:xfrm>
          <a:prstGeom prst="rect">
            <a:avLst/>
          </a:prstGeom>
        </p:spPr>
      </p:pic>
    </p:spTree>
    <p:extLst>
      <p:ext uri="{BB962C8B-B14F-4D97-AF65-F5344CB8AC3E}">
        <p14:creationId xmlns:p14="http://schemas.microsoft.com/office/powerpoint/2010/main" val="20816491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3"/>
          <p:cNvSpPr/>
          <p:nvPr/>
        </p:nvSpPr>
        <p:spPr>
          <a:xfrm>
            <a:off x="1628" y="3840513"/>
            <a:ext cx="12190372" cy="887094"/>
          </a:xfrm>
          <a:custGeom>
            <a:avLst/>
            <a:gdLst/>
            <a:ahLst/>
            <a:cxnLst/>
            <a:rect l="l" t="t" r="r" b="b"/>
            <a:pathLst>
              <a:path w="12141200" h="887095">
                <a:moveTo>
                  <a:pt x="0" y="886879"/>
                </a:moveTo>
                <a:lnTo>
                  <a:pt x="12140692" y="886879"/>
                </a:lnTo>
                <a:lnTo>
                  <a:pt x="12140692" y="0"/>
                </a:lnTo>
                <a:lnTo>
                  <a:pt x="0" y="0"/>
                </a:lnTo>
                <a:lnTo>
                  <a:pt x="0" y="886879"/>
                </a:lnTo>
                <a:close/>
              </a:path>
            </a:pathLst>
          </a:custGeom>
          <a:solidFill>
            <a:srgbClr val="0070C0">
              <a:alpha val="50195"/>
            </a:srgbClr>
          </a:solidFill>
          <a:scene3d>
            <a:camera prst="orthographicFront"/>
            <a:lightRig rig="threePt" dir="t"/>
          </a:scene3d>
          <a:sp3d>
            <a:bevelT prst="slope"/>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3" name="object 4"/>
          <p:cNvSpPr/>
          <p:nvPr/>
        </p:nvSpPr>
        <p:spPr>
          <a:xfrm>
            <a:off x="1628" y="4770153"/>
            <a:ext cx="12190372" cy="887094"/>
          </a:xfrm>
          <a:custGeom>
            <a:avLst/>
            <a:gdLst/>
            <a:ahLst/>
            <a:cxnLst/>
            <a:rect l="l" t="t" r="r" b="b"/>
            <a:pathLst>
              <a:path w="12141200" h="887095">
                <a:moveTo>
                  <a:pt x="0" y="886879"/>
                </a:moveTo>
                <a:lnTo>
                  <a:pt x="12140692" y="886879"/>
                </a:lnTo>
                <a:lnTo>
                  <a:pt x="12140692" y="0"/>
                </a:lnTo>
                <a:lnTo>
                  <a:pt x="0" y="0"/>
                </a:lnTo>
                <a:lnTo>
                  <a:pt x="0" y="886879"/>
                </a:lnTo>
                <a:close/>
              </a:path>
            </a:pathLst>
          </a:custGeom>
          <a:solidFill>
            <a:srgbClr val="0070C0">
              <a:alpha val="50195"/>
            </a:srgbClr>
          </a:solidFill>
          <a:scene3d>
            <a:camera prst="orthographicFront"/>
            <a:lightRig rig="threePt" dir="t"/>
          </a:scene3d>
          <a:sp3d>
            <a:bevelT prst="slope"/>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4" name="object 5"/>
          <p:cNvSpPr/>
          <p:nvPr/>
        </p:nvSpPr>
        <p:spPr>
          <a:xfrm>
            <a:off x="-1" y="2476952"/>
            <a:ext cx="12189297" cy="1305560"/>
          </a:xfrm>
          <a:custGeom>
            <a:avLst/>
            <a:gdLst/>
            <a:ahLst/>
            <a:cxnLst/>
            <a:rect l="l" t="t" r="r" b="b"/>
            <a:pathLst>
              <a:path w="12141200" h="1305560">
                <a:moveTo>
                  <a:pt x="0" y="1305560"/>
                </a:moveTo>
                <a:lnTo>
                  <a:pt x="12140692" y="1305560"/>
                </a:lnTo>
                <a:lnTo>
                  <a:pt x="12140692" y="0"/>
                </a:lnTo>
                <a:lnTo>
                  <a:pt x="0" y="0"/>
                </a:lnTo>
                <a:lnTo>
                  <a:pt x="0" y="1305560"/>
                </a:lnTo>
                <a:close/>
              </a:path>
            </a:pathLst>
          </a:custGeom>
          <a:solidFill>
            <a:srgbClr val="0070C0">
              <a:alpha val="50195"/>
            </a:srgbClr>
          </a:solidFill>
          <a:scene3d>
            <a:camera prst="orthographicFront"/>
            <a:lightRig rig="threePt" dir="t"/>
          </a:scene3d>
          <a:sp3d>
            <a:bevelT prst="slope"/>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5" name="object 6"/>
          <p:cNvSpPr/>
          <p:nvPr/>
        </p:nvSpPr>
        <p:spPr>
          <a:xfrm>
            <a:off x="0" y="1527462"/>
            <a:ext cx="12189297" cy="887094"/>
          </a:xfrm>
          <a:custGeom>
            <a:avLst/>
            <a:gdLst/>
            <a:ahLst/>
            <a:cxnLst/>
            <a:rect l="l" t="t" r="r" b="b"/>
            <a:pathLst>
              <a:path w="12141200" h="887094">
                <a:moveTo>
                  <a:pt x="0" y="886879"/>
                </a:moveTo>
                <a:lnTo>
                  <a:pt x="12140692" y="886879"/>
                </a:lnTo>
                <a:lnTo>
                  <a:pt x="12140692" y="0"/>
                </a:lnTo>
                <a:lnTo>
                  <a:pt x="0" y="0"/>
                </a:lnTo>
                <a:lnTo>
                  <a:pt x="0" y="886879"/>
                </a:lnTo>
                <a:close/>
              </a:path>
            </a:pathLst>
          </a:custGeom>
          <a:solidFill>
            <a:srgbClr val="0070C0">
              <a:alpha val="50195"/>
            </a:srgbClr>
          </a:solidFill>
          <a:scene3d>
            <a:camera prst="orthographicFront"/>
            <a:lightRig rig="threePt" dir="t"/>
          </a:scene3d>
          <a:sp3d>
            <a:bevelT prst="slope"/>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6" name="object 7"/>
          <p:cNvSpPr txBox="1"/>
          <p:nvPr/>
        </p:nvSpPr>
        <p:spPr>
          <a:xfrm>
            <a:off x="1139748" y="1852747"/>
            <a:ext cx="1477645" cy="249554"/>
          </a:xfrm>
          <a:prstGeom prst="rect">
            <a:avLst/>
          </a:prstGeom>
        </p:spPr>
        <p:txBody>
          <a:bodyPr vert="horz" wrap="square" lIns="0" tIns="0" rIns="0" bIns="0" rtlCol="0">
            <a:spAutoFit/>
          </a:bodyPr>
          <a:lstStyle/>
          <a:p>
            <a:pPr marL="12700">
              <a:lnSpc>
                <a:spcPct val="100000"/>
              </a:lnSpc>
            </a:pPr>
            <a:r>
              <a:rPr sz="1600" b="1" spc="-5" dirty="0">
                <a:solidFill>
                  <a:srgbClr val="FF0000"/>
                </a:solidFill>
                <a:latin typeface="Meiryo UI" panose="020B0604030504040204" pitchFamily="50" charset="-128"/>
                <a:ea typeface="Meiryo UI" panose="020B0604030504040204" pitchFamily="50" charset="-128"/>
                <a:cs typeface="Meiryo UI"/>
              </a:rPr>
              <a:t>ビジネスの最適化</a:t>
            </a:r>
            <a:endParaRPr sz="1600" dirty="0">
              <a:solidFill>
                <a:srgbClr val="FF0000"/>
              </a:solidFill>
              <a:latin typeface="Meiryo UI" panose="020B0604030504040204" pitchFamily="50" charset="-128"/>
              <a:ea typeface="Meiryo UI" panose="020B0604030504040204" pitchFamily="50" charset="-128"/>
              <a:cs typeface="Meiryo UI"/>
            </a:endParaRPr>
          </a:p>
        </p:txBody>
      </p:sp>
      <p:sp>
        <p:nvSpPr>
          <p:cNvPr id="27" name="object 8"/>
          <p:cNvSpPr txBox="1"/>
          <p:nvPr/>
        </p:nvSpPr>
        <p:spPr>
          <a:xfrm>
            <a:off x="1139748" y="4021399"/>
            <a:ext cx="1882775" cy="469265"/>
          </a:xfrm>
          <a:prstGeom prst="rect">
            <a:avLst/>
          </a:prstGeom>
        </p:spPr>
        <p:txBody>
          <a:bodyPr vert="horz" wrap="square" lIns="0" tIns="0" rIns="0" bIns="0" rtlCol="0">
            <a:spAutoFit/>
          </a:bodyPr>
          <a:lstStyle/>
          <a:p>
            <a:pPr marL="12700">
              <a:lnSpc>
                <a:spcPts val="1825"/>
              </a:lnSpc>
            </a:pPr>
            <a:r>
              <a:rPr sz="1600" b="1" spc="-5" dirty="0">
                <a:solidFill>
                  <a:srgbClr val="FF0000"/>
                </a:solidFill>
                <a:latin typeface="Meiryo UI" panose="020B0604030504040204" pitchFamily="50" charset="-128"/>
                <a:ea typeface="Meiryo UI" panose="020B0604030504040204" pitchFamily="50" charset="-128"/>
                <a:cs typeface="Meiryo UI"/>
              </a:rPr>
              <a:t>アセット・パフォ</a:t>
            </a:r>
            <a:r>
              <a:rPr sz="1600" b="1" spc="-15" dirty="0">
                <a:solidFill>
                  <a:srgbClr val="FF0000"/>
                </a:solidFill>
                <a:latin typeface="Meiryo UI" panose="020B0604030504040204" pitchFamily="50" charset="-128"/>
                <a:ea typeface="Meiryo UI" panose="020B0604030504040204" pitchFamily="50" charset="-128"/>
                <a:cs typeface="Meiryo UI"/>
              </a:rPr>
              <a:t>ー</a:t>
            </a:r>
            <a:r>
              <a:rPr sz="1600" b="1" spc="-5" dirty="0">
                <a:solidFill>
                  <a:srgbClr val="FF0000"/>
                </a:solidFill>
                <a:latin typeface="Meiryo UI" panose="020B0604030504040204" pitchFamily="50" charset="-128"/>
                <a:ea typeface="Meiryo UI" panose="020B0604030504040204" pitchFamily="50" charset="-128"/>
                <a:cs typeface="Meiryo UI"/>
              </a:rPr>
              <a:t>マンス</a:t>
            </a:r>
            <a:endParaRPr sz="1600" dirty="0">
              <a:solidFill>
                <a:srgbClr val="FF0000"/>
              </a:solidFill>
              <a:latin typeface="Meiryo UI" panose="020B0604030504040204" pitchFamily="50" charset="-128"/>
              <a:ea typeface="Meiryo UI" panose="020B0604030504040204" pitchFamily="50" charset="-128"/>
              <a:cs typeface="Meiryo UI"/>
            </a:endParaRPr>
          </a:p>
          <a:p>
            <a:pPr marL="12700">
              <a:lnSpc>
                <a:spcPts val="1825"/>
              </a:lnSpc>
            </a:pPr>
            <a:r>
              <a:rPr sz="1600" b="1" spc="-10" dirty="0">
                <a:solidFill>
                  <a:srgbClr val="FF0000"/>
                </a:solidFill>
                <a:latin typeface="Meiryo UI" panose="020B0604030504040204" pitchFamily="50" charset="-128"/>
                <a:ea typeface="Meiryo UI" panose="020B0604030504040204" pitchFamily="50" charset="-128"/>
                <a:cs typeface="Meiryo UI"/>
              </a:rPr>
              <a:t>管理</a:t>
            </a:r>
            <a:endParaRPr sz="1600" dirty="0">
              <a:solidFill>
                <a:srgbClr val="FF0000"/>
              </a:solidFill>
              <a:latin typeface="Meiryo UI" panose="020B0604030504040204" pitchFamily="50" charset="-128"/>
              <a:ea typeface="Meiryo UI" panose="020B0604030504040204" pitchFamily="50" charset="-128"/>
              <a:cs typeface="Meiryo UI"/>
            </a:endParaRPr>
          </a:p>
        </p:txBody>
      </p:sp>
      <p:sp>
        <p:nvSpPr>
          <p:cNvPr id="28" name="object 9"/>
          <p:cNvSpPr txBox="1"/>
          <p:nvPr/>
        </p:nvSpPr>
        <p:spPr>
          <a:xfrm>
            <a:off x="1139748" y="3003622"/>
            <a:ext cx="1932939" cy="249554"/>
          </a:xfrm>
          <a:prstGeom prst="rect">
            <a:avLst/>
          </a:prstGeom>
        </p:spPr>
        <p:txBody>
          <a:bodyPr vert="horz" wrap="square" lIns="0" tIns="0" rIns="0" bIns="0" rtlCol="0">
            <a:spAutoFit/>
          </a:bodyPr>
          <a:lstStyle/>
          <a:p>
            <a:pPr marL="12700">
              <a:lnSpc>
                <a:spcPct val="100000"/>
              </a:lnSpc>
            </a:pPr>
            <a:r>
              <a:rPr sz="1600" b="1" spc="-5" dirty="0">
                <a:solidFill>
                  <a:srgbClr val="FF0000"/>
                </a:solidFill>
                <a:latin typeface="Meiryo UI" panose="020B0604030504040204" pitchFamily="50" charset="-128"/>
                <a:ea typeface="Meiryo UI" panose="020B0604030504040204" pitchFamily="50" charset="-128"/>
                <a:cs typeface="Meiryo UI"/>
              </a:rPr>
              <a:t>オペレ</a:t>
            </a:r>
            <a:r>
              <a:rPr sz="1600" b="1" spc="-15" dirty="0">
                <a:solidFill>
                  <a:srgbClr val="FF0000"/>
                </a:solidFill>
                <a:latin typeface="Meiryo UI" panose="020B0604030504040204" pitchFamily="50" charset="-128"/>
                <a:ea typeface="Meiryo UI" panose="020B0604030504040204" pitchFamily="50" charset="-128"/>
                <a:cs typeface="Meiryo UI"/>
              </a:rPr>
              <a:t>ー</a:t>
            </a:r>
            <a:r>
              <a:rPr sz="1600" b="1" spc="-5" dirty="0">
                <a:solidFill>
                  <a:srgbClr val="FF0000"/>
                </a:solidFill>
                <a:latin typeface="Meiryo UI" panose="020B0604030504040204" pitchFamily="50" charset="-128"/>
                <a:ea typeface="Meiryo UI" panose="020B0604030504040204" pitchFamily="50" charset="-128"/>
                <a:cs typeface="Meiryo UI"/>
              </a:rPr>
              <a:t>ションの</a:t>
            </a:r>
            <a:r>
              <a:rPr sz="1600" b="1" spc="-15" dirty="0">
                <a:solidFill>
                  <a:srgbClr val="FF0000"/>
                </a:solidFill>
                <a:latin typeface="Meiryo UI" panose="020B0604030504040204" pitchFamily="50" charset="-128"/>
                <a:ea typeface="Meiryo UI" panose="020B0604030504040204" pitchFamily="50" charset="-128"/>
                <a:cs typeface="Meiryo UI"/>
              </a:rPr>
              <a:t>最</a:t>
            </a:r>
            <a:r>
              <a:rPr sz="1600" b="1" spc="-5" dirty="0">
                <a:solidFill>
                  <a:srgbClr val="FF0000"/>
                </a:solidFill>
                <a:latin typeface="Meiryo UI" panose="020B0604030504040204" pitchFamily="50" charset="-128"/>
                <a:ea typeface="Meiryo UI" panose="020B0604030504040204" pitchFamily="50" charset="-128"/>
                <a:cs typeface="Meiryo UI"/>
              </a:rPr>
              <a:t>適化</a:t>
            </a:r>
            <a:endParaRPr sz="1600" dirty="0">
              <a:solidFill>
                <a:srgbClr val="FF0000"/>
              </a:solidFill>
              <a:latin typeface="Meiryo UI" panose="020B0604030504040204" pitchFamily="50" charset="-128"/>
              <a:ea typeface="Meiryo UI" panose="020B0604030504040204" pitchFamily="50" charset="-128"/>
              <a:cs typeface="Meiryo UI"/>
            </a:endParaRPr>
          </a:p>
        </p:txBody>
      </p:sp>
      <p:sp>
        <p:nvSpPr>
          <p:cNvPr id="29" name="object 10"/>
          <p:cNvSpPr/>
          <p:nvPr/>
        </p:nvSpPr>
        <p:spPr>
          <a:xfrm>
            <a:off x="151752" y="2918544"/>
            <a:ext cx="793978" cy="419976"/>
          </a:xfrm>
          <a:prstGeom prst="rect">
            <a:avLst/>
          </a:prstGeom>
          <a:blipFill>
            <a:blip r:embed="rId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0" name="object 11"/>
          <p:cNvSpPr/>
          <p:nvPr/>
        </p:nvSpPr>
        <p:spPr>
          <a:xfrm>
            <a:off x="239674" y="1676243"/>
            <a:ext cx="618134" cy="693521"/>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1" name="object 12"/>
          <p:cNvSpPr/>
          <p:nvPr/>
        </p:nvSpPr>
        <p:spPr>
          <a:xfrm>
            <a:off x="229603" y="3960084"/>
            <a:ext cx="638276" cy="653770"/>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2" name="object 13"/>
          <p:cNvSpPr/>
          <p:nvPr/>
        </p:nvSpPr>
        <p:spPr>
          <a:xfrm>
            <a:off x="182638" y="4860247"/>
            <a:ext cx="732205" cy="706742"/>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3" name="object 14"/>
          <p:cNvSpPr txBox="1"/>
          <p:nvPr/>
        </p:nvSpPr>
        <p:spPr>
          <a:xfrm>
            <a:off x="1109267" y="5083628"/>
            <a:ext cx="1381013" cy="246221"/>
          </a:xfrm>
          <a:prstGeom prst="rect">
            <a:avLst/>
          </a:prstGeom>
        </p:spPr>
        <p:txBody>
          <a:bodyPr vert="horz" wrap="square" lIns="0" tIns="0" rIns="0" bIns="0" rtlCol="0">
            <a:spAutoFit/>
          </a:bodyPr>
          <a:lstStyle/>
          <a:p>
            <a:pPr marL="12700">
              <a:lnSpc>
                <a:spcPct val="100000"/>
              </a:lnSpc>
            </a:pPr>
            <a:r>
              <a:rPr lang="ja-JP" altLang="en-US" sz="1600" b="1" spc="-35" dirty="0">
                <a:solidFill>
                  <a:srgbClr val="FF0000"/>
                </a:solidFill>
                <a:latin typeface="Meiryo UI" panose="020B0604030504040204" pitchFamily="50" charset="-128"/>
                <a:ea typeface="Meiryo UI" panose="020B0604030504040204" pitchFamily="50" charset="-128"/>
                <a:cs typeface="Trebuchet MS"/>
              </a:rPr>
              <a:t>プラットフォーム</a:t>
            </a:r>
            <a:endParaRPr sz="1600" dirty="0">
              <a:solidFill>
                <a:srgbClr val="FF0000"/>
              </a:solidFill>
              <a:latin typeface="Meiryo UI" panose="020B0604030504040204" pitchFamily="50" charset="-128"/>
              <a:ea typeface="Meiryo UI" panose="020B0604030504040204" pitchFamily="50" charset="-128"/>
              <a:cs typeface="Trebuchet MS"/>
            </a:endParaRPr>
          </a:p>
        </p:txBody>
      </p:sp>
      <p:sp>
        <p:nvSpPr>
          <p:cNvPr id="34" name="object 15"/>
          <p:cNvSpPr txBox="1"/>
          <p:nvPr/>
        </p:nvSpPr>
        <p:spPr>
          <a:xfrm>
            <a:off x="10079481" y="4972376"/>
            <a:ext cx="1252220" cy="488950"/>
          </a:xfrm>
          <a:prstGeom prst="rect">
            <a:avLst/>
          </a:prstGeom>
        </p:spPr>
        <p:txBody>
          <a:bodyPr vert="horz" wrap="square" lIns="0" tIns="0" rIns="0" bIns="0" rtlCol="0">
            <a:spAutoFit/>
          </a:bodyPr>
          <a:lstStyle/>
          <a:p>
            <a:pPr marL="12700">
              <a:lnSpc>
                <a:spcPct val="100000"/>
              </a:lnSpc>
            </a:pPr>
            <a:r>
              <a:rPr sz="1600" b="1" spc="5" dirty="0">
                <a:solidFill>
                  <a:srgbClr val="FF0000"/>
                </a:solidFill>
                <a:latin typeface="Meiryo UI" panose="020B0604030504040204" pitchFamily="50" charset="-128"/>
                <a:ea typeface="Meiryo UI" panose="020B0604030504040204" pitchFamily="50" charset="-128"/>
                <a:cs typeface="Microsoft YaHei"/>
              </a:rPr>
              <a:t>サイバー</a:t>
            </a:r>
            <a:endParaRPr sz="1600" dirty="0">
              <a:solidFill>
                <a:srgbClr val="FF0000"/>
              </a:solidFill>
              <a:latin typeface="Meiryo UI" panose="020B0604030504040204" pitchFamily="50" charset="-128"/>
              <a:ea typeface="Meiryo UI" panose="020B0604030504040204" pitchFamily="50" charset="-128"/>
              <a:cs typeface="Microsoft YaHei"/>
            </a:endParaRPr>
          </a:p>
          <a:p>
            <a:pPr marL="12700">
              <a:lnSpc>
                <a:spcPct val="100000"/>
              </a:lnSpc>
            </a:pPr>
            <a:r>
              <a:rPr sz="1600" b="1" spc="10" dirty="0">
                <a:solidFill>
                  <a:srgbClr val="FF0000"/>
                </a:solidFill>
                <a:latin typeface="Meiryo UI" panose="020B0604030504040204" pitchFamily="50" charset="-128"/>
                <a:ea typeface="Meiryo UI" panose="020B0604030504040204" pitchFamily="50" charset="-128"/>
                <a:cs typeface="Microsoft YaHei"/>
              </a:rPr>
              <a:t>セ</a:t>
            </a:r>
            <a:r>
              <a:rPr sz="1600" b="1" dirty="0">
                <a:solidFill>
                  <a:srgbClr val="FF0000"/>
                </a:solidFill>
                <a:latin typeface="Meiryo UI" panose="020B0604030504040204" pitchFamily="50" charset="-128"/>
                <a:ea typeface="Meiryo UI" panose="020B0604030504040204" pitchFamily="50" charset="-128"/>
                <a:cs typeface="Microsoft YaHei"/>
              </a:rPr>
              <a:t>キュ</a:t>
            </a:r>
            <a:r>
              <a:rPr sz="1600" b="1" spc="10" dirty="0">
                <a:solidFill>
                  <a:srgbClr val="FF0000"/>
                </a:solidFill>
                <a:latin typeface="Meiryo UI" panose="020B0604030504040204" pitchFamily="50" charset="-128"/>
                <a:ea typeface="Meiryo UI" panose="020B0604030504040204" pitchFamily="50" charset="-128"/>
                <a:cs typeface="Microsoft YaHei"/>
              </a:rPr>
              <a:t>リ</a:t>
            </a:r>
            <a:r>
              <a:rPr sz="1600" b="1" dirty="0">
                <a:solidFill>
                  <a:srgbClr val="FF0000"/>
                </a:solidFill>
                <a:latin typeface="Meiryo UI" panose="020B0604030504040204" pitchFamily="50" charset="-128"/>
                <a:ea typeface="Meiryo UI" panose="020B0604030504040204" pitchFamily="50" charset="-128"/>
                <a:cs typeface="Microsoft YaHei"/>
              </a:rPr>
              <a:t>テ</a:t>
            </a:r>
            <a:r>
              <a:rPr sz="1600" b="1" spc="-5" dirty="0">
                <a:solidFill>
                  <a:srgbClr val="FF0000"/>
                </a:solidFill>
                <a:latin typeface="Meiryo UI" panose="020B0604030504040204" pitchFamily="50" charset="-128"/>
                <a:ea typeface="Meiryo UI" panose="020B0604030504040204" pitchFamily="50" charset="-128"/>
                <a:cs typeface="Microsoft YaHei"/>
              </a:rPr>
              <a:t>ィ</a:t>
            </a:r>
            <a:endParaRPr sz="1600" dirty="0">
              <a:solidFill>
                <a:srgbClr val="FF0000"/>
              </a:solidFill>
              <a:latin typeface="Meiryo UI" panose="020B0604030504040204" pitchFamily="50" charset="-128"/>
              <a:ea typeface="Meiryo UI" panose="020B0604030504040204" pitchFamily="50" charset="-128"/>
              <a:cs typeface="Microsoft YaHei"/>
            </a:endParaRPr>
          </a:p>
        </p:txBody>
      </p:sp>
      <p:sp>
        <p:nvSpPr>
          <p:cNvPr id="35" name="object 16"/>
          <p:cNvSpPr txBox="1"/>
          <p:nvPr/>
        </p:nvSpPr>
        <p:spPr>
          <a:xfrm>
            <a:off x="5623305" y="5107377"/>
            <a:ext cx="1927225" cy="249554"/>
          </a:xfrm>
          <a:prstGeom prst="rect">
            <a:avLst/>
          </a:prstGeom>
        </p:spPr>
        <p:txBody>
          <a:bodyPr vert="horz" wrap="square" lIns="0" tIns="0" rIns="0" bIns="0" rtlCol="0">
            <a:spAutoFit/>
          </a:bodyPr>
          <a:lstStyle/>
          <a:p>
            <a:pPr marL="12700">
              <a:lnSpc>
                <a:spcPct val="100000"/>
              </a:lnSpc>
            </a:pPr>
            <a:r>
              <a:rPr sz="1600" b="1" spc="-5" dirty="0">
                <a:solidFill>
                  <a:srgbClr val="FF0000"/>
                </a:solidFill>
                <a:latin typeface="Meiryo UI" panose="020B0604030504040204" pitchFamily="50" charset="-128"/>
                <a:ea typeface="Meiryo UI" panose="020B0604030504040204" pitchFamily="50" charset="-128"/>
                <a:cs typeface="Meiryo UI"/>
              </a:rPr>
              <a:t>アドバンス・コント</a:t>
            </a:r>
            <a:r>
              <a:rPr sz="1600" b="1" spc="-15" dirty="0">
                <a:solidFill>
                  <a:srgbClr val="FF0000"/>
                </a:solidFill>
                <a:latin typeface="Meiryo UI" panose="020B0604030504040204" pitchFamily="50" charset="-128"/>
                <a:ea typeface="Meiryo UI" panose="020B0604030504040204" pitchFamily="50" charset="-128"/>
                <a:cs typeface="Meiryo UI"/>
              </a:rPr>
              <a:t>ロ</a:t>
            </a:r>
            <a:r>
              <a:rPr sz="1600" b="1" spc="-5" dirty="0">
                <a:solidFill>
                  <a:srgbClr val="FF0000"/>
                </a:solidFill>
                <a:latin typeface="Meiryo UI" panose="020B0604030504040204" pitchFamily="50" charset="-128"/>
                <a:ea typeface="Meiryo UI" panose="020B0604030504040204" pitchFamily="50" charset="-128"/>
                <a:cs typeface="Meiryo UI"/>
              </a:rPr>
              <a:t>ール</a:t>
            </a:r>
            <a:endParaRPr sz="1600" dirty="0">
              <a:solidFill>
                <a:srgbClr val="FF0000"/>
              </a:solidFill>
              <a:latin typeface="Meiryo UI" panose="020B0604030504040204" pitchFamily="50" charset="-128"/>
              <a:ea typeface="Meiryo UI" panose="020B0604030504040204" pitchFamily="50" charset="-128"/>
              <a:cs typeface="Meiryo UI"/>
            </a:endParaRPr>
          </a:p>
        </p:txBody>
      </p:sp>
      <p:sp>
        <p:nvSpPr>
          <p:cNvPr id="36" name="object 17"/>
          <p:cNvSpPr/>
          <p:nvPr/>
        </p:nvSpPr>
        <p:spPr>
          <a:xfrm>
            <a:off x="4675504" y="4741985"/>
            <a:ext cx="797039" cy="932827"/>
          </a:xfrm>
          <a:prstGeom prst="rect">
            <a:avLst/>
          </a:prstGeom>
          <a:blipFill>
            <a:blip r:embed="rId6"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7" name="object 18"/>
          <p:cNvSpPr/>
          <p:nvPr/>
        </p:nvSpPr>
        <p:spPr>
          <a:xfrm>
            <a:off x="9233281" y="4895667"/>
            <a:ext cx="636270" cy="636270"/>
          </a:xfrm>
          <a:custGeom>
            <a:avLst/>
            <a:gdLst/>
            <a:ahLst/>
            <a:cxnLst/>
            <a:rect l="l" t="t" r="r" b="b"/>
            <a:pathLst>
              <a:path w="636270" h="636270">
                <a:moveTo>
                  <a:pt x="0" y="317881"/>
                </a:moveTo>
                <a:lnTo>
                  <a:pt x="3444" y="270917"/>
                </a:lnTo>
                <a:lnTo>
                  <a:pt x="13452" y="226089"/>
                </a:lnTo>
                <a:lnTo>
                  <a:pt x="29531" y="183890"/>
                </a:lnTo>
                <a:lnTo>
                  <a:pt x="51192" y="144812"/>
                </a:lnTo>
                <a:lnTo>
                  <a:pt x="77943" y="109346"/>
                </a:lnTo>
                <a:lnTo>
                  <a:pt x="109295" y="77986"/>
                </a:lnTo>
                <a:lnTo>
                  <a:pt x="144756" y="51224"/>
                </a:lnTo>
                <a:lnTo>
                  <a:pt x="183835" y="29552"/>
                </a:lnTo>
                <a:lnTo>
                  <a:pt x="226043" y="13462"/>
                </a:lnTo>
                <a:lnTo>
                  <a:pt x="270888" y="3447"/>
                </a:lnTo>
                <a:lnTo>
                  <a:pt x="317880" y="0"/>
                </a:lnTo>
                <a:lnTo>
                  <a:pt x="364873" y="3447"/>
                </a:lnTo>
                <a:lnTo>
                  <a:pt x="409718" y="13462"/>
                </a:lnTo>
                <a:lnTo>
                  <a:pt x="451926" y="29552"/>
                </a:lnTo>
                <a:lnTo>
                  <a:pt x="491005" y="51224"/>
                </a:lnTo>
                <a:lnTo>
                  <a:pt x="526466" y="77986"/>
                </a:lnTo>
                <a:lnTo>
                  <a:pt x="557818" y="109346"/>
                </a:lnTo>
                <a:lnTo>
                  <a:pt x="584569" y="144812"/>
                </a:lnTo>
                <a:lnTo>
                  <a:pt x="606230" y="183890"/>
                </a:lnTo>
                <a:lnTo>
                  <a:pt x="622309" y="226089"/>
                </a:lnTo>
                <a:lnTo>
                  <a:pt x="632317" y="270917"/>
                </a:lnTo>
                <a:lnTo>
                  <a:pt x="635762" y="317881"/>
                </a:lnTo>
                <a:lnTo>
                  <a:pt x="632317" y="364876"/>
                </a:lnTo>
                <a:lnTo>
                  <a:pt x="622309" y="409729"/>
                </a:lnTo>
                <a:lnTo>
                  <a:pt x="606230" y="451949"/>
                </a:lnTo>
                <a:lnTo>
                  <a:pt x="584569" y="491044"/>
                </a:lnTo>
                <a:lnTo>
                  <a:pt x="557818" y="526521"/>
                </a:lnTo>
                <a:lnTo>
                  <a:pt x="526466" y="557890"/>
                </a:lnTo>
                <a:lnTo>
                  <a:pt x="491005" y="584658"/>
                </a:lnTo>
                <a:lnTo>
                  <a:pt x="451926" y="606334"/>
                </a:lnTo>
                <a:lnTo>
                  <a:pt x="409718" y="622425"/>
                </a:lnTo>
                <a:lnTo>
                  <a:pt x="364873" y="632441"/>
                </a:lnTo>
                <a:lnTo>
                  <a:pt x="317880" y="635889"/>
                </a:lnTo>
                <a:lnTo>
                  <a:pt x="270888" y="632441"/>
                </a:lnTo>
                <a:lnTo>
                  <a:pt x="226043" y="622425"/>
                </a:lnTo>
                <a:lnTo>
                  <a:pt x="183835" y="606334"/>
                </a:lnTo>
                <a:lnTo>
                  <a:pt x="144756" y="584658"/>
                </a:lnTo>
                <a:lnTo>
                  <a:pt x="109295" y="557890"/>
                </a:lnTo>
                <a:lnTo>
                  <a:pt x="77943" y="526521"/>
                </a:lnTo>
                <a:lnTo>
                  <a:pt x="51192" y="491044"/>
                </a:lnTo>
                <a:lnTo>
                  <a:pt x="29531" y="451949"/>
                </a:lnTo>
                <a:lnTo>
                  <a:pt x="13452" y="409729"/>
                </a:lnTo>
                <a:lnTo>
                  <a:pt x="3444" y="364876"/>
                </a:lnTo>
                <a:lnTo>
                  <a:pt x="0" y="317881"/>
                </a:lnTo>
                <a:close/>
              </a:path>
            </a:pathLst>
          </a:custGeom>
          <a:ln w="12700">
            <a:solidFill>
              <a:srgbClr val="E9E9E9"/>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8" name="object 19"/>
          <p:cNvSpPr/>
          <p:nvPr/>
        </p:nvSpPr>
        <p:spPr>
          <a:xfrm>
            <a:off x="9381997" y="4953795"/>
            <a:ext cx="351637" cy="478828"/>
          </a:xfrm>
          <a:prstGeom prst="rect">
            <a:avLst/>
          </a:prstGeom>
          <a:blipFill>
            <a:blip r:embed="rId7"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39" name="object 20"/>
          <p:cNvSpPr txBox="1"/>
          <p:nvPr/>
        </p:nvSpPr>
        <p:spPr>
          <a:xfrm>
            <a:off x="3395090" y="3944374"/>
            <a:ext cx="2677160" cy="582852"/>
          </a:xfrm>
          <a:prstGeom prst="rect">
            <a:avLst/>
          </a:prstGeom>
          <a:solidFill>
            <a:srgbClr val="071327"/>
          </a:solidFill>
          <a:ln w="9525">
            <a:solidFill>
              <a:srgbClr val="E9E9E9"/>
            </a:solidFill>
          </a:ln>
        </p:spPr>
        <p:txBody>
          <a:bodyPr vert="horz" wrap="square" lIns="0" tIns="89535" rIns="0" bIns="0" rtlCol="0">
            <a:spAutoFit/>
          </a:bodyPr>
          <a:lstStyle/>
          <a:p>
            <a:pPr marL="1270" algn="ctr">
              <a:lnSpc>
                <a:spcPct val="100000"/>
              </a:lnSpc>
              <a:spcBef>
                <a:spcPts val="705"/>
              </a:spcBef>
            </a:pPr>
            <a:r>
              <a:rPr sz="1600" spc="-5" dirty="0">
                <a:solidFill>
                  <a:srgbClr val="FFFFFF"/>
                </a:solidFill>
                <a:latin typeface="Meiryo UI" panose="020B0604030504040204" pitchFamily="50" charset="-128"/>
                <a:ea typeface="Meiryo UI" panose="020B0604030504040204" pitchFamily="50" charset="-128"/>
                <a:cs typeface="Meiryo UI"/>
              </a:rPr>
              <a:t>マシン &amp;</a:t>
            </a:r>
            <a:r>
              <a:rPr sz="1600" spc="-40" dirty="0">
                <a:solidFill>
                  <a:srgbClr val="FFFFFF"/>
                </a:solidFill>
                <a:latin typeface="Meiryo UI" panose="020B0604030504040204" pitchFamily="50" charset="-128"/>
                <a:ea typeface="Meiryo UI" panose="020B0604030504040204" pitchFamily="50" charset="-128"/>
                <a:cs typeface="Meiryo UI"/>
              </a:rPr>
              <a:t> </a:t>
            </a:r>
            <a:r>
              <a:rPr sz="1600" spc="-10" dirty="0">
                <a:solidFill>
                  <a:srgbClr val="FFFFFF"/>
                </a:solidFill>
                <a:latin typeface="Meiryo UI" panose="020B0604030504040204" pitchFamily="50" charset="-128"/>
                <a:ea typeface="Meiryo UI" panose="020B0604030504040204" pitchFamily="50" charset="-128"/>
                <a:cs typeface="Meiryo UI"/>
              </a:rPr>
              <a:t>装置</a:t>
            </a:r>
            <a:endParaRPr sz="1600" dirty="0">
              <a:latin typeface="Meiryo UI" panose="020B0604030504040204" pitchFamily="50" charset="-128"/>
              <a:ea typeface="Meiryo UI" panose="020B0604030504040204" pitchFamily="50" charset="-128"/>
              <a:cs typeface="Meiryo UI"/>
            </a:endParaRPr>
          </a:p>
          <a:p>
            <a:pPr marL="1270" algn="ctr">
              <a:lnSpc>
                <a:spcPct val="100000"/>
              </a:lnSpc>
            </a:pPr>
            <a:r>
              <a:rPr sz="1600" spc="-5" dirty="0">
                <a:solidFill>
                  <a:srgbClr val="FFFFFF"/>
                </a:solidFill>
                <a:latin typeface="Meiryo UI" panose="020B0604030504040204" pitchFamily="50" charset="-128"/>
                <a:ea typeface="Meiryo UI" panose="020B0604030504040204" pitchFamily="50" charset="-128"/>
                <a:cs typeface="Meiryo UI"/>
              </a:rPr>
              <a:t>状態可視化</a:t>
            </a:r>
            <a:endParaRPr sz="1600" dirty="0">
              <a:latin typeface="Meiryo UI" panose="020B0604030504040204" pitchFamily="50" charset="-128"/>
              <a:ea typeface="Meiryo UI" panose="020B0604030504040204" pitchFamily="50" charset="-128"/>
              <a:cs typeface="Meiryo UI"/>
            </a:endParaRPr>
          </a:p>
        </p:txBody>
      </p:sp>
      <p:sp>
        <p:nvSpPr>
          <p:cNvPr id="40" name="object 21"/>
          <p:cNvSpPr txBox="1"/>
          <p:nvPr/>
        </p:nvSpPr>
        <p:spPr>
          <a:xfrm>
            <a:off x="6285865" y="3929350"/>
            <a:ext cx="2677160" cy="590546"/>
          </a:xfrm>
          <a:prstGeom prst="rect">
            <a:avLst/>
          </a:prstGeom>
          <a:solidFill>
            <a:srgbClr val="071327"/>
          </a:solidFill>
          <a:ln w="9524">
            <a:solidFill>
              <a:srgbClr val="E9E9E9"/>
            </a:solidFill>
          </a:ln>
        </p:spPr>
        <p:txBody>
          <a:bodyPr vert="horz" wrap="square" lIns="0" tIns="97155" rIns="0" bIns="0" rtlCol="0">
            <a:spAutoFit/>
          </a:bodyPr>
          <a:lstStyle/>
          <a:p>
            <a:pPr algn="ctr">
              <a:lnSpc>
                <a:spcPct val="100000"/>
              </a:lnSpc>
              <a:spcBef>
                <a:spcPts val="765"/>
              </a:spcBef>
            </a:pPr>
            <a:r>
              <a:rPr sz="1600" spc="-5" dirty="0">
                <a:solidFill>
                  <a:srgbClr val="FFFFFF"/>
                </a:solidFill>
                <a:latin typeface="Meiryo UI" panose="020B0604030504040204" pitchFamily="50" charset="-128"/>
                <a:ea typeface="Meiryo UI" panose="020B0604030504040204" pitchFamily="50" charset="-128"/>
                <a:cs typeface="Meiryo UI"/>
              </a:rPr>
              <a:t>信頼性の管理</a:t>
            </a:r>
            <a:endParaRPr sz="1600" dirty="0">
              <a:latin typeface="Meiryo UI" panose="020B0604030504040204" pitchFamily="50" charset="-128"/>
              <a:ea typeface="Meiryo UI" panose="020B0604030504040204" pitchFamily="50" charset="-128"/>
              <a:cs typeface="Meiryo UI"/>
            </a:endParaRPr>
          </a:p>
          <a:p>
            <a:pPr algn="ctr">
              <a:lnSpc>
                <a:spcPct val="100000"/>
              </a:lnSpc>
            </a:pPr>
            <a:r>
              <a:rPr sz="1600" spc="-5" dirty="0">
                <a:solidFill>
                  <a:srgbClr val="FFFFFF"/>
                </a:solidFill>
                <a:latin typeface="Meiryo UI" panose="020B0604030504040204" pitchFamily="50" charset="-128"/>
                <a:ea typeface="Meiryo UI" panose="020B0604030504040204" pitchFamily="50" charset="-128"/>
                <a:cs typeface="Meiryo UI"/>
              </a:rPr>
              <a:t>（予兆検知含む）</a:t>
            </a:r>
            <a:endParaRPr sz="1600" dirty="0">
              <a:latin typeface="Meiryo UI" panose="020B0604030504040204" pitchFamily="50" charset="-128"/>
              <a:ea typeface="Meiryo UI" panose="020B0604030504040204" pitchFamily="50" charset="-128"/>
              <a:cs typeface="Meiryo UI"/>
            </a:endParaRPr>
          </a:p>
        </p:txBody>
      </p:sp>
      <p:sp>
        <p:nvSpPr>
          <p:cNvPr id="41" name="object 22"/>
          <p:cNvSpPr txBox="1"/>
          <p:nvPr/>
        </p:nvSpPr>
        <p:spPr>
          <a:xfrm>
            <a:off x="9171940" y="3944374"/>
            <a:ext cx="2677160" cy="582852"/>
          </a:xfrm>
          <a:prstGeom prst="rect">
            <a:avLst/>
          </a:prstGeom>
          <a:solidFill>
            <a:srgbClr val="071327"/>
          </a:solidFill>
          <a:ln w="9525">
            <a:solidFill>
              <a:srgbClr val="E9E9E9"/>
            </a:solidFill>
          </a:ln>
        </p:spPr>
        <p:txBody>
          <a:bodyPr vert="horz" wrap="square" lIns="0" tIns="89535" rIns="0" bIns="0" rtlCol="0">
            <a:spAutoFit/>
          </a:bodyPr>
          <a:lstStyle/>
          <a:p>
            <a:pPr marL="1270" algn="ctr">
              <a:lnSpc>
                <a:spcPct val="100000"/>
              </a:lnSpc>
              <a:spcBef>
                <a:spcPts val="705"/>
              </a:spcBef>
            </a:pPr>
            <a:r>
              <a:rPr sz="1600" spc="-5" dirty="0">
                <a:solidFill>
                  <a:srgbClr val="FFFFFF"/>
                </a:solidFill>
                <a:latin typeface="Meiryo UI" panose="020B0604030504040204" pitchFamily="50" charset="-128"/>
                <a:ea typeface="Meiryo UI" panose="020B0604030504040204" pitchFamily="50" charset="-128"/>
                <a:cs typeface="Meiryo UI"/>
              </a:rPr>
              <a:t>保守運用の最適化</a:t>
            </a:r>
            <a:endParaRPr sz="1600">
              <a:latin typeface="Meiryo UI" panose="020B0604030504040204" pitchFamily="50" charset="-128"/>
              <a:ea typeface="Meiryo UI" panose="020B0604030504040204" pitchFamily="50" charset="-128"/>
              <a:cs typeface="Meiryo UI"/>
            </a:endParaRPr>
          </a:p>
          <a:p>
            <a:pPr marL="2540" algn="ctr">
              <a:lnSpc>
                <a:spcPct val="100000"/>
              </a:lnSpc>
            </a:pPr>
            <a:r>
              <a:rPr sz="1600" spc="-5" dirty="0">
                <a:solidFill>
                  <a:srgbClr val="FFFFFF"/>
                </a:solidFill>
                <a:latin typeface="Meiryo UI" panose="020B0604030504040204" pitchFamily="50" charset="-128"/>
                <a:ea typeface="Meiryo UI" panose="020B0604030504040204" pitchFamily="50" charset="-128"/>
                <a:cs typeface="Meiryo UI"/>
              </a:rPr>
              <a:t>（メンテナンス戦略）</a:t>
            </a:r>
            <a:endParaRPr sz="1600">
              <a:latin typeface="Meiryo UI" panose="020B0604030504040204" pitchFamily="50" charset="-128"/>
              <a:ea typeface="Meiryo UI" panose="020B0604030504040204" pitchFamily="50" charset="-128"/>
              <a:cs typeface="Meiryo UI"/>
            </a:endParaRPr>
          </a:p>
        </p:txBody>
      </p:sp>
      <p:sp>
        <p:nvSpPr>
          <p:cNvPr id="42" name="object 23"/>
          <p:cNvSpPr/>
          <p:nvPr/>
        </p:nvSpPr>
        <p:spPr>
          <a:xfrm>
            <a:off x="3254883" y="1656444"/>
            <a:ext cx="2217660" cy="655320"/>
          </a:xfrm>
          <a:custGeom>
            <a:avLst/>
            <a:gdLst/>
            <a:ahLst/>
            <a:cxnLst/>
            <a:rect l="l" t="t" r="r" b="b"/>
            <a:pathLst>
              <a:path w="1972945" h="655319">
                <a:moveTo>
                  <a:pt x="0" y="655154"/>
                </a:moveTo>
                <a:lnTo>
                  <a:pt x="1972437" y="655154"/>
                </a:lnTo>
                <a:lnTo>
                  <a:pt x="1972437" y="0"/>
                </a:lnTo>
                <a:lnTo>
                  <a:pt x="0" y="0"/>
                </a:lnTo>
                <a:lnTo>
                  <a:pt x="0" y="655154"/>
                </a:lnTo>
                <a:close/>
              </a:path>
            </a:pathLst>
          </a:custGeom>
          <a:ln w="28575">
            <a:solidFill>
              <a:srgbClr val="FF0000"/>
            </a:solidFill>
          </a:ln>
          <a:scene3d>
            <a:camera prst="orthographicFront"/>
            <a:lightRig rig="threePt" dir="t"/>
          </a:scene3d>
          <a:sp3d>
            <a:bevelT/>
          </a:sp3d>
        </p:spPr>
        <p:txBody>
          <a:bodyPr wrap="square" lIns="0" tIns="0" rIns="0" bIns="0" rtlCol="0"/>
          <a:lstStyle/>
          <a:p>
            <a:endParaRPr b="1">
              <a:latin typeface="Meiryo UI" panose="020B0604030504040204" pitchFamily="50" charset="-128"/>
              <a:ea typeface="Meiryo UI" panose="020B0604030504040204" pitchFamily="50" charset="-128"/>
            </a:endParaRPr>
          </a:p>
        </p:txBody>
      </p:sp>
      <p:sp>
        <p:nvSpPr>
          <p:cNvPr id="43" name="object 24"/>
          <p:cNvSpPr txBox="1"/>
          <p:nvPr/>
        </p:nvSpPr>
        <p:spPr>
          <a:xfrm>
            <a:off x="3283798" y="1741496"/>
            <a:ext cx="2200796" cy="246221"/>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Meiryo UI" panose="020B0604030504040204" pitchFamily="50" charset="-128"/>
                <a:ea typeface="Meiryo UI" panose="020B0604030504040204" pitchFamily="50" charset="-128"/>
                <a:cs typeface="Meiryo UI"/>
              </a:rPr>
              <a:t>マーケット・インテリジェンス</a:t>
            </a:r>
            <a:endParaRPr sz="1600" b="1" dirty="0">
              <a:latin typeface="Meiryo UI" panose="020B0604030504040204" pitchFamily="50" charset="-128"/>
              <a:ea typeface="Meiryo UI" panose="020B0604030504040204" pitchFamily="50" charset="-128"/>
              <a:cs typeface="Meiryo UI"/>
            </a:endParaRPr>
          </a:p>
        </p:txBody>
      </p:sp>
      <p:sp>
        <p:nvSpPr>
          <p:cNvPr id="44" name="object 25"/>
          <p:cNvSpPr txBox="1"/>
          <p:nvPr/>
        </p:nvSpPr>
        <p:spPr>
          <a:xfrm>
            <a:off x="4063110" y="1985590"/>
            <a:ext cx="648970" cy="249554"/>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Meiryo UI" panose="020B0604030504040204" pitchFamily="50" charset="-128"/>
                <a:ea typeface="Meiryo UI" panose="020B0604030504040204" pitchFamily="50" charset="-128"/>
                <a:cs typeface="Meiryo UI"/>
              </a:rPr>
              <a:t>&amp;</a:t>
            </a:r>
            <a:r>
              <a:rPr sz="1600" b="1" spc="-80" dirty="0">
                <a:solidFill>
                  <a:srgbClr val="FFFFFF"/>
                </a:solidFill>
                <a:latin typeface="Meiryo UI" panose="020B0604030504040204" pitchFamily="50" charset="-128"/>
                <a:ea typeface="Meiryo UI" panose="020B0604030504040204" pitchFamily="50" charset="-128"/>
                <a:cs typeface="Meiryo UI"/>
              </a:rPr>
              <a:t> </a:t>
            </a:r>
            <a:r>
              <a:rPr sz="1600" b="1" spc="-10" dirty="0">
                <a:solidFill>
                  <a:srgbClr val="FFFFFF"/>
                </a:solidFill>
                <a:latin typeface="Meiryo UI" panose="020B0604030504040204" pitchFamily="50" charset="-128"/>
                <a:ea typeface="Meiryo UI" panose="020B0604030504040204" pitchFamily="50" charset="-128"/>
                <a:cs typeface="Meiryo UI"/>
              </a:rPr>
              <a:t>予測</a:t>
            </a:r>
            <a:endParaRPr sz="1600" b="1" dirty="0">
              <a:latin typeface="Meiryo UI" panose="020B0604030504040204" pitchFamily="50" charset="-128"/>
              <a:ea typeface="Meiryo UI" panose="020B0604030504040204" pitchFamily="50" charset="-128"/>
              <a:cs typeface="Meiryo UI"/>
            </a:endParaRPr>
          </a:p>
        </p:txBody>
      </p:sp>
      <p:sp>
        <p:nvSpPr>
          <p:cNvPr id="45" name="object 26"/>
          <p:cNvSpPr txBox="1"/>
          <p:nvPr/>
        </p:nvSpPr>
        <p:spPr>
          <a:xfrm>
            <a:off x="5521452" y="1658476"/>
            <a:ext cx="2037714" cy="579005"/>
          </a:xfrm>
          <a:prstGeom prst="rect">
            <a:avLst/>
          </a:prstGeom>
          <a:solidFill>
            <a:srgbClr val="071327"/>
          </a:solidFill>
          <a:ln w="9525">
            <a:solidFill>
              <a:srgbClr val="E9E9E9"/>
            </a:solidFill>
          </a:ln>
        </p:spPr>
        <p:txBody>
          <a:bodyPr vert="horz" wrap="square" lIns="0" tIns="85725" rIns="0" bIns="0" rtlCol="0">
            <a:spAutoFit/>
          </a:bodyPr>
          <a:lstStyle/>
          <a:p>
            <a:pPr marL="710565" marR="292735" indent="-410209">
              <a:lnSpc>
                <a:spcPct val="100000"/>
              </a:lnSpc>
              <a:spcBef>
                <a:spcPts val="675"/>
              </a:spcBef>
            </a:pPr>
            <a:r>
              <a:rPr sz="1600" spc="-5" dirty="0">
                <a:solidFill>
                  <a:srgbClr val="FFFFFF"/>
                </a:solidFill>
                <a:latin typeface="Meiryo UI" panose="020B0604030504040204" pitchFamily="50" charset="-128"/>
                <a:ea typeface="Meiryo UI" panose="020B0604030504040204" pitchFamily="50" charset="-128"/>
                <a:cs typeface="Meiryo UI"/>
              </a:rPr>
              <a:t>発電ポートフォリオ  最適化</a:t>
            </a:r>
            <a:endParaRPr sz="1600" dirty="0">
              <a:latin typeface="Meiryo UI" panose="020B0604030504040204" pitchFamily="50" charset="-128"/>
              <a:ea typeface="Meiryo UI" panose="020B0604030504040204" pitchFamily="50" charset="-128"/>
              <a:cs typeface="Meiryo UI"/>
            </a:endParaRPr>
          </a:p>
        </p:txBody>
      </p:sp>
      <p:sp>
        <p:nvSpPr>
          <p:cNvPr id="46" name="object 27"/>
          <p:cNvSpPr txBox="1"/>
          <p:nvPr/>
        </p:nvSpPr>
        <p:spPr>
          <a:xfrm>
            <a:off x="7705979" y="1660000"/>
            <a:ext cx="1972945" cy="573234"/>
          </a:xfrm>
          <a:prstGeom prst="rect">
            <a:avLst/>
          </a:prstGeom>
          <a:solidFill>
            <a:srgbClr val="071327"/>
          </a:solidFill>
          <a:ln w="9525">
            <a:solidFill>
              <a:srgbClr val="E9E9E9"/>
            </a:solidFill>
          </a:ln>
        </p:spPr>
        <p:txBody>
          <a:bodyPr vert="horz" wrap="square" lIns="0" tIns="80010" rIns="0" bIns="0" rtlCol="0">
            <a:spAutoFit/>
          </a:bodyPr>
          <a:lstStyle/>
          <a:p>
            <a:pPr marL="479425" marR="469265" indent="97155">
              <a:lnSpc>
                <a:spcPct val="100000"/>
              </a:lnSpc>
              <a:spcBef>
                <a:spcPts val="630"/>
              </a:spcBef>
            </a:pPr>
            <a:r>
              <a:rPr sz="1600" spc="-5" dirty="0">
                <a:solidFill>
                  <a:srgbClr val="FFFFFF"/>
                </a:solidFill>
                <a:latin typeface="Meiryo UI" panose="020B0604030504040204" pitchFamily="50" charset="-128"/>
                <a:ea typeface="Meiryo UI" panose="020B0604030504040204" pitchFamily="50" charset="-128"/>
                <a:cs typeface="Meiryo UI"/>
              </a:rPr>
              <a:t>燃料選択  ノミネ</a:t>
            </a:r>
            <a:r>
              <a:rPr sz="1600" dirty="0">
                <a:solidFill>
                  <a:srgbClr val="FFFFFF"/>
                </a:solidFill>
                <a:latin typeface="Meiryo UI" panose="020B0604030504040204" pitchFamily="50" charset="-128"/>
                <a:ea typeface="Meiryo UI" panose="020B0604030504040204" pitchFamily="50" charset="-128"/>
                <a:cs typeface="Meiryo UI"/>
              </a:rPr>
              <a:t>ー</a:t>
            </a:r>
            <a:r>
              <a:rPr sz="1600" spc="-5" dirty="0">
                <a:solidFill>
                  <a:srgbClr val="FFFFFF"/>
                </a:solidFill>
                <a:latin typeface="Meiryo UI" panose="020B0604030504040204" pitchFamily="50" charset="-128"/>
                <a:ea typeface="Meiryo UI" panose="020B0604030504040204" pitchFamily="50" charset="-128"/>
                <a:cs typeface="Meiryo UI"/>
              </a:rPr>
              <a:t>ション</a:t>
            </a:r>
            <a:endParaRPr sz="1600">
              <a:latin typeface="Meiryo UI" panose="020B0604030504040204" pitchFamily="50" charset="-128"/>
              <a:ea typeface="Meiryo UI" panose="020B0604030504040204" pitchFamily="50" charset="-128"/>
              <a:cs typeface="Meiryo UI"/>
            </a:endParaRPr>
          </a:p>
        </p:txBody>
      </p:sp>
      <p:sp>
        <p:nvSpPr>
          <p:cNvPr id="47" name="object 28"/>
          <p:cNvSpPr txBox="1"/>
          <p:nvPr/>
        </p:nvSpPr>
        <p:spPr>
          <a:xfrm>
            <a:off x="9876775" y="1719395"/>
            <a:ext cx="2037714" cy="495649"/>
          </a:xfrm>
          <a:prstGeom prst="rect">
            <a:avLst/>
          </a:prstGeom>
          <a:solidFill>
            <a:srgbClr val="071327"/>
          </a:solidFill>
          <a:ln w="9525">
            <a:solidFill>
              <a:srgbClr val="E9E9E9"/>
            </a:solidFill>
          </a:ln>
        </p:spPr>
        <p:txBody>
          <a:bodyPr vert="horz" wrap="square" lIns="0" tIns="3175" rIns="0" bIns="0" rtlCol="0">
            <a:spAutoFit/>
          </a:bodyPr>
          <a:lstStyle/>
          <a:p>
            <a:pPr marL="61594">
              <a:lnSpc>
                <a:spcPct val="100000"/>
              </a:lnSpc>
            </a:pPr>
            <a:endParaRPr lang="en-US" sz="1600" spc="-5" dirty="0">
              <a:solidFill>
                <a:srgbClr val="FFFFFF"/>
              </a:solidFill>
              <a:latin typeface="Meiryo UI" panose="020B0604030504040204" pitchFamily="50" charset="-128"/>
              <a:ea typeface="Meiryo UI" panose="020B0604030504040204" pitchFamily="50" charset="-128"/>
              <a:cs typeface="Meiryo UI"/>
            </a:endParaRPr>
          </a:p>
          <a:p>
            <a:pPr marL="61594">
              <a:lnSpc>
                <a:spcPct val="100000"/>
              </a:lnSpc>
            </a:pPr>
            <a:r>
              <a:rPr sz="1600" spc="-5" dirty="0" err="1">
                <a:solidFill>
                  <a:srgbClr val="FFFFFF"/>
                </a:solidFill>
                <a:latin typeface="Meiryo UI" panose="020B0604030504040204" pitchFamily="50" charset="-128"/>
                <a:ea typeface="Meiryo UI" panose="020B0604030504040204" pitchFamily="50" charset="-128"/>
                <a:cs typeface="Meiryo UI"/>
              </a:rPr>
              <a:t>ファイナンスに基づく判断</a:t>
            </a:r>
            <a:endParaRPr sz="1600" dirty="0">
              <a:latin typeface="Meiryo UI" panose="020B0604030504040204" pitchFamily="50" charset="-128"/>
              <a:ea typeface="Meiryo UI" panose="020B0604030504040204" pitchFamily="50" charset="-128"/>
              <a:cs typeface="Meiryo UI"/>
            </a:endParaRPr>
          </a:p>
        </p:txBody>
      </p:sp>
      <p:sp>
        <p:nvSpPr>
          <p:cNvPr id="48" name="object 29"/>
          <p:cNvSpPr txBox="1"/>
          <p:nvPr/>
        </p:nvSpPr>
        <p:spPr>
          <a:xfrm>
            <a:off x="3405123" y="2584839"/>
            <a:ext cx="1397000" cy="804707"/>
          </a:xfrm>
          <a:prstGeom prst="rect">
            <a:avLst/>
          </a:prstGeom>
          <a:solidFill>
            <a:srgbClr val="071327"/>
          </a:solidFill>
          <a:ln w="9525">
            <a:solidFill>
              <a:srgbClr val="E9E9E9"/>
            </a:solidFill>
          </a:ln>
        </p:spPr>
        <p:txBody>
          <a:bodyPr vert="horz" wrap="square" lIns="0" tIns="4445" rIns="0" bIns="0" rtlCol="0">
            <a:spAutoFit/>
          </a:bodyPr>
          <a:lstStyle/>
          <a:p>
            <a:pPr>
              <a:lnSpc>
                <a:spcPct val="100000"/>
              </a:lnSpc>
              <a:spcBef>
                <a:spcPts val="35"/>
              </a:spcBef>
            </a:pPr>
            <a:endParaRPr sz="2000">
              <a:latin typeface="Meiryo UI" panose="020B0604030504040204" pitchFamily="50" charset="-128"/>
              <a:ea typeface="Meiryo UI" panose="020B0604030504040204" pitchFamily="50" charset="-128"/>
              <a:cs typeface="Times New Roman"/>
            </a:endParaRPr>
          </a:p>
          <a:p>
            <a:pPr marL="122555" marR="115570" indent="36195">
              <a:lnSpc>
                <a:spcPct val="100000"/>
              </a:lnSpc>
              <a:spcBef>
                <a:spcPts val="5"/>
              </a:spcBef>
            </a:pPr>
            <a:r>
              <a:rPr sz="1600" spc="-5" dirty="0">
                <a:solidFill>
                  <a:srgbClr val="FFFFFF"/>
                </a:solidFill>
                <a:latin typeface="Meiryo UI" panose="020B0604030504040204" pitchFamily="50" charset="-128"/>
                <a:ea typeface="Meiryo UI" panose="020B0604030504040204" pitchFamily="50" charset="-128"/>
                <a:cs typeface="Meiryo UI"/>
              </a:rPr>
              <a:t>パフォーマンス  測定と可視化</a:t>
            </a:r>
            <a:endParaRPr sz="1600">
              <a:latin typeface="Meiryo UI" panose="020B0604030504040204" pitchFamily="50" charset="-128"/>
              <a:ea typeface="Meiryo UI" panose="020B0604030504040204" pitchFamily="50" charset="-128"/>
              <a:cs typeface="Meiryo UI"/>
            </a:endParaRPr>
          </a:p>
        </p:txBody>
      </p:sp>
      <p:sp>
        <p:nvSpPr>
          <p:cNvPr id="49" name="object 30"/>
          <p:cNvSpPr/>
          <p:nvPr/>
        </p:nvSpPr>
        <p:spPr>
          <a:xfrm>
            <a:off x="4886071" y="2584852"/>
            <a:ext cx="2676525" cy="1106170"/>
          </a:xfrm>
          <a:custGeom>
            <a:avLst/>
            <a:gdLst/>
            <a:ahLst/>
            <a:cxnLst/>
            <a:rect l="l" t="t" r="r" b="b"/>
            <a:pathLst>
              <a:path w="2676525" h="1106170">
                <a:moveTo>
                  <a:pt x="0" y="1105966"/>
                </a:moveTo>
                <a:lnTo>
                  <a:pt x="2676144" y="1105966"/>
                </a:lnTo>
                <a:lnTo>
                  <a:pt x="2676144" y="0"/>
                </a:lnTo>
                <a:lnTo>
                  <a:pt x="0" y="0"/>
                </a:lnTo>
                <a:lnTo>
                  <a:pt x="0" y="1105966"/>
                </a:lnTo>
                <a:close/>
              </a:path>
            </a:pathLst>
          </a:custGeom>
          <a:ln w="9525">
            <a:solidFill>
              <a:srgbClr val="E9E9E9"/>
            </a:solidFill>
          </a:ln>
          <a:scene3d>
            <a:camera prst="orthographicFront"/>
            <a:lightRig rig="threePt" dir="t"/>
          </a:scene3d>
          <a:sp3d>
            <a:bevelT/>
          </a:sp3d>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50" name="object 31"/>
          <p:cNvSpPr txBox="1"/>
          <p:nvPr/>
        </p:nvSpPr>
        <p:spPr>
          <a:xfrm>
            <a:off x="9117583" y="2584839"/>
            <a:ext cx="1296035" cy="804707"/>
          </a:xfrm>
          <a:prstGeom prst="rect">
            <a:avLst/>
          </a:prstGeom>
          <a:solidFill>
            <a:srgbClr val="071327"/>
          </a:solidFill>
          <a:ln w="9525">
            <a:solidFill>
              <a:srgbClr val="E9E9E9"/>
            </a:solidFill>
          </a:ln>
        </p:spPr>
        <p:txBody>
          <a:bodyPr vert="horz" wrap="square" lIns="0" tIns="4445" rIns="0" bIns="0" rtlCol="0">
            <a:spAutoFit/>
          </a:bodyPr>
          <a:lstStyle/>
          <a:p>
            <a:pPr>
              <a:lnSpc>
                <a:spcPct val="100000"/>
              </a:lnSpc>
              <a:spcBef>
                <a:spcPts val="35"/>
              </a:spcBef>
            </a:pPr>
            <a:endParaRPr sz="2000">
              <a:latin typeface="Meiryo UI" panose="020B0604030504040204" pitchFamily="50" charset="-128"/>
              <a:ea typeface="Meiryo UI" panose="020B0604030504040204" pitchFamily="50" charset="-128"/>
              <a:cs typeface="Times New Roman"/>
            </a:endParaRPr>
          </a:p>
          <a:p>
            <a:pPr marL="192405" indent="-190500">
              <a:lnSpc>
                <a:spcPct val="100000"/>
              </a:lnSpc>
              <a:spcBef>
                <a:spcPts val="5"/>
              </a:spcBef>
            </a:pPr>
            <a:r>
              <a:rPr sz="1600" spc="-5" dirty="0">
                <a:solidFill>
                  <a:srgbClr val="FFFFFF"/>
                </a:solidFill>
                <a:latin typeface="Meiryo UI" panose="020B0604030504040204" pitchFamily="50" charset="-128"/>
                <a:ea typeface="Meiryo UI" panose="020B0604030504040204" pitchFamily="50" charset="-128"/>
                <a:cs typeface="Meiryo UI"/>
              </a:rPr>
              <a:t>ファイナンシャル・  プランニング</a:t>
            </a:r>
            <a:endParaRPr sz="1600">
              <a:latin typeface="Meiryo UI" panose="020B0604030504040204" pitchFamily="50" charset="-128"/>
              <a:ea typeface="Meiryo UI" panose="020B0604030504040204" pitchFamily="50" charset="-128"/>
              <a:cs typeface="Meiryo UI"/>
            </a:endParaRPr>
          </a:p>
        </p:txBody>
      </p:sp>
      <p:sp>
        <p:nvSpPr>
          <p:cNvPr id="51" name="object 32"/>
          <p:cNvSpPr txBox="1"/>
          <p:nvPr/>
        </p:nvSpPr>
        <p:spPr>
          <a:xfrm>
            <a:off x="10524743" y="2584852"/>
            <a:ext cx="1338580" cy="814325"/>
          </a:xfrm>
          <a:prstGeom prst="rect">
            <a:avLst/>
          </a:prstGeom>
          <a:solidFill>
            <a:srgbClr val="071327"/>
          </a:solidFill>
          <a:ln w="9525">
            <a:solidFill>
              <a:srgbClr val="E9E9E9"/>
            </a:solidFill>
          </a:ln>
        </p:spPr>
        <p:txBody>
          <a:bodyPr vert="horz" wrap="square" lIns="0" tIns="6350" rIns="0" bIns="0" rtlCol="0">
            <a:spAutoFit/>
          </a:bodyPr>
          <a:lstStyle/>
          <a:p>
            <a:pPr>
              <a:lnSpc>
                <a:spcPct val="100000"/>
              </a:lnSpc>
              <a:spcBef>
                <a:spcPts val="50"/>
              </a:spcBef>
            </a:pPr>
            <a:endParaRPr sz="2050">
              <a:latin typeface="Meiryo UI" panose="020B0604030504040204" pitchFamily="50" charset="-128"/>
              <a:ea typeface="Meiryo UI" panose="020B0604030504040204" pitchFamily="50" charset="-128"/>
              <a:cs typeface="Times New Roman"/>
            </a:endParaRPr>
          </a:p>
          <a:p>
            <a:pPr marL="176530" marR="9525" indent="-157480">
              <a:lnSpc>
                <a:spcPct val="100000"/>
              </a:lnSpc>
            </a:pPr>
            <a:r>
              <a:rPr sz="1600" spc="-5" dirty="0">
                <a:solidFill>
                  <a:srgbClr val="FFFFFF"/>
                </a:solidFill>
                <a:latin typeface="Meiryo UI" panose="020B0604030504040204" pitchFamily="50" charset="-128"/>
                <a:ea typeface="Meiryo UI" panose="020B0604030504040204" pitchFamily="50" charset="-128"/>
                <a:cs typeface="Meiryo UI"/>
              </a:rPr>
              <a:t>コン</a:t>
            </a:r>
            <a:r>
              <a:rPr sz="1600" spc="-10" dirty="0">
                <a:solidFill>
                  <a:srgbClr val="FFFFFF"/>
                </a:solidFill>
                <a:latin typeface="Meiryo UI" panose="020B0604030504040204" pitchFamily="50" charset="-128"/>
                <a:ea typeface="Meiryo UI" panose="020B0604030504040204" pitchFamily="50" charset="-128"/>
                <a:cs typeface="Meiryo UI"/>
              </a:rPr>
              <a:t>プ</a:t>
            </a:r>
            <a:r>
              <a:rPr sz="1600" spc="-5" dirty="0">
                <a:solidFill>
                  <a:srgbClr val="FFFFFF"/>
                </a:solidFill>
                <a:latin typeface="Meiryo UI" panose="020B0604030504040204" pitchFamily="50" charset="-128"/>
                <a:ea typeface="Meiryo UI" panose="020B0604030504040204" pitchFamily="50" charset="-128"/>
                <a:cs typeface="Meiryo UI"/>
              </a:rPr>
              <a:t>ライ</a:t>
            </a:r>
            <a:r>
              <a:rPr sz="1600" dirty="0">
                <a:solidFill>
                  <a:srgbClr val="FFFFFF"/>
                </a:solidFill>
                <a:latin typeface="Meiryo UI" panose="020B0604030504040204" pitchFamily="50" charset="-128"/>
                <a:ea typeface="Meiryo UI" panose="020B0604030504040204" pitchFamily="50" charset="-128"/>
                <a:cs typeface="Meiryo UI"/>
              </a:rPr>
              <a:t>ア</a:t>
            </a:r>
            <a:r>
              <a:rPr sz="1600" spc="-5" dirty="0">
                <a:solidFill>
                  <a:srgbClr val="FFFFFF"/>
                </a:solidFill>
                <a:latin typeface="Meiryo UI" panose="020B0604030504040204" pitchFamily="50" charset="-128"/>
                <a:ea typeface="Meiryo UI" panose="020B0604030504040204" pitchFamily="50" charset="-128"/>
                <a:cs typeface="Meiryo UI"/>
              </a:rPr>
              <a:t>ンス・  規制の順守</a:t>
            </a:r>
            <a:endParaRPr sz="1600">
              <a:latin typeface="Meiryo UI" panose="020B0604030504040204" pitchFamily="50" charset="-128"/>
              <a:ea typeface="Meiryo UI" panose="020B0604030504040204" pitchFamily="50" charset="-128"/>
              <a:cs typeface="Meiryo UI"/>
            </a:endParaRPr>
          </a:p>
        </p:txBody>
      </p:sp>
      <p:sp>
        <p:nvSpPr>
          <p:cNvPr id="52" name="object 33"/>
          <p:cNvSpPr txBox="1"/>
          <p:nvPr/>
        </p:nvSpPr>
        <p:spPr>
          <a:xfrm>
            <a:off x="7660513" y="2584839"/>
            <a:ext cx="1376045" cy="804707"/>
          </a:xfrm>
          <a:prstGeom prst="rect">
            <a:avLst/>
          </a:prstGeom>
          <a:solidFill>
            <a:srgbClr val="071327"/>
          </a:solidFill>
          <a:ln w="9525">
            <a:solidFill>
              <a:srgbClr val="E9E9E9"/>
            </a:solidFill>
          </a:ln>
        </p:spPr>
        <p:txBody>
          <a:bodyPr vert="horz" wrap="square" lIns="0" tIns="4445" rIns="0" bIns="0" rtlCol="0">
            <a:spAutoFit/>
          </a:bodyPr>
          <a:lstStyle/>
          <a:p>
            <a:pPr>
              <a:lnSpc>
                <a:spcPct val="100000"/>
              </a:lnSpc>
              <a:spcBef>
                <a:spcPts val="35"/>
              </a:spcBef>
            </a:pPr>
            <a:endParaRPr sz="2000" dirty="0">
              <a:latin typeface="Meiryo UI" panose="020B0604030504040204" pitchFamily="50" charset="-128"/>
              <a:ea typeface="Meiryo UI" panose="020B0604030504040204" pitchFamily="50" charset="-128"/>
              <a:cs typeface="Times New Roman"/>
            </a:endParaRPr>
          </a:p>
          <a:p>
            <a:pPr marL="480695" marR="269240" indent="-203200">
              <a:lnSpc>
                <a:spcPct val="100000"/>
              </a:lnSpc>
              <a:spcBef>
                <a:spcPts val="5"/>
              </a:spcBef>
            </a:pPr>
            <a:r>
              <a:rPr sz="1600" spc="-5" dirty="0">
                <a:solidFill>
                  <a:srgbClr val="FFFFFF"/>
                </a:solidFill>
                <a:latin typeface="Meiryo UI" panose="020B0604030504040204" pitchFamily="50" charset="-128"/>
                <a:ea typeface="Meiryo UI" panose="020B0604030504040204" pitchFamily="50" charset="-128"/>
                <a:cs typeface="Meiryo UI"/>
              </a:rPr>
              <a:t>燃料供給  管理</a:t>
            </a:r>
            <a:endParaRPr sz="1600" dirty="0">
              <a:latin typeface="Meiryo UI" panose="020B0604030504040204" pitchFamily="50" charset="-128"/>
              <a:ea typeface="Meiryo UI" panose="020B0604030504040204" pitchFamily="50" charset="-128"/>
              <a:cs typeface="Meiryo UI"/>
            </a:endParaRPr>
          </a:p>
        </p:txBody>
      </p:sp>
      <p:sp>
        <p:nvSpPr>
          <p:cNvPr id="53" name="object 34"/>
          <p:cNvSpPr txBox="1"/>
          <p:nvPr/>
        </p:nvSpPr>
        <p:spPr>
          <a:xfrm>
            <a:off x="5041201" y="3335980"/>
            <a:ext cx="888683" cy="166712"/>
          </a:xfrm>
          <a:prstGeom prst="rect">
            <a:avLst/>
          </a:prstGeom>
        </p:spPr>
        <p:txBody>
          <a:bodyPr vert="horz" wrap="square" lIns="0" tIns="0" rIns="0" bIns="0" rtlCol="0">
            <a:spAutoFit/>
          </a:bodyPr>
          <a:lstStyle/>
          <a:p>
            <a:pPr>
              <a:lnSpc>
                <a:spcPts val="1285"/>
              </a:lnSpc>
            </a:pPr>
            <a:r>
              <a:rPr sz="1100" b="1" dirty="0">
                <a:solidFill>
                  <a:srgbClr val="FF0000"/>
                </a:solidFill>
                <a:latin typeface="Meiryo UI" panose="020B0604030504040204" pitchFamily="50" charset="-128"/>
                <a:ea typeface="Meiryo UI" panose="020B0604030504040204" pitchFamily="50" charset="-128"/>
                <a:cs typeface="Meiryo UI"/>
              </a:rPr>
              <a:t>運転の柔軟性</a:t>
            </a:r>
          </a:p>
        </p:txBody>
      </p:sp>
      <p:sp>
        <p:nvSpPr>
          <p:cNvPr id="54" name="object 35"/>
          <p:cNvSpPr txBox="1"/>
          <p:nvPr/>
        </p:nvSpPr>
        <p:spPr>
          <a:xfrm>
            <a:off x="5113909" y="2632147"/>
            <a:ext cx="2276092" cy="477054"/>
          </a:xfrm>
          <a:prstGeom prst="rect">
            <a:avLst/>
          </a:prstGeom>
        </p:spPr>
        <p:txBody>
          <a:bodyPr vert="horz" wrap="square" lIns="0" tIns="0" rIns="0" bIns="0" rtlCol="0">
            <a:spAutoFit/>
          </a:bodyPr>
          <a:lstStyle/>
          <a:p>
            <a:pPr marL="49530" algn="ctr">
              <a:lnSpc>
                <a:spcPct val="100000"/>
              </a:lnSpc>
            </a:pPr>
            <a:r>
              <a:rPr sz="1600" b="1" spc="-5" dirty="0" err="1">
                <a:solidFill>
                  <a:srgbClr val="FF0000"/>
                </a:solidFill>
                <a:latin typeface="Meiryo UI" panose="020B0604030504040204" pitchFamily="50" charset="-128"/>
                <a:ea typeface="Meiryo UI" panose="020B0604030504040204" pitchFamily="50" charset="-128"/>
                <a:cs typeface="Meiryo UI"/>
              </a:rPr>
              <a:t>発電所</a:t>
            </a:r>
            <a:r>
              <a:rPr lang="ja-JP" altLang="en-US" sz="1600" b="1" spc="-5" dirty="0">
                <a:solidFill>
                  <a:srgbClr val="FF0000"/>
                </a:solidFill>
                <a:latin typeface="Meiryo UI" panose="020B0604030504040204" pitchFamily="50" charset="-128"/>
                <a:ea typeface="Meiryo UI" panose="020B0604030504040204" pitchFamily="50" charset="-128"/>
                <a:cs typeface="Meiryo UI"/>
              </a:rPr>
              <a:t>稼働管理</a:t>
            </a:r>
            <a:endParaRPr sz="1600" b="1" dirty="0">
              <a:solidFill>
                <a:srgbClr val="FF0000"/>
              </a:solidFill>
              <a:latin typeface="Meiryo UI" panose="020B0604030504040204" pitchFamily="50" charset="-128"/>
              <a:ea typeface="Meiryo UI" panose="020B0604030504040204" pitchFamily="50" charset="-128"/>
              <a:cs typeface="Meiryo UI"/>
            </a:endParaRPr>
          </a:p>
          <a:p>
            <a:pPr algn="ctr">
              <a:lnSpc>
                <a:spcPts val="1285"/>
              </a:lnSpc>
              <a:spcBef>
                <a:spcPts val="530"/>
              </a:spcBef>
              <a:tabLst>
                <a:tab pos="1191895" algn="l"/>
              </a:tabLst>
            </a:pPr>
            <a:r>
              <a:rPr sz="1100" b="1" i="1" spc="5" dirty="0">
                <a:solidFill>
                  <a:srgbClr val="FF0000"/>
                </a:solidFill>
                <a:latin typeface="Meiryo UI" panose="020B0604030504040204" pitchFamily="50" charset="-128"/>
                <a:ea typeface="Meiryo UI" panose="020B0604030504040204" pitchFamily="50" charset="-128"/>
                <a:cs typeface="Meiryo UI"/>
              </a:rPr>
              <a:t>出</a:t>
            </a:r>
            <a:r>
              <a:rPr sz="1100" b="1" i="1" dirty="0">
                <a:solidFill>
                  <a:srgbClr val="FF0000"/>
                </a:solidFill>
                <a:latin typeface="Meiryo UI" panose="020B0604030504040204" pitchFamily="50" charset="-128"/>
                <a:ea typeface="Meiryo UI" panose="020B0604030504040204" pitchFamily="50" charset="-128"/>
                <a:cs typeface="Meiryo UI"/>
              </a:rPr>
              <a:t>力・熱</a:t>
            </a:r>
            <a:r>
              <a:rPr sz="1100" b="1" i="1" spc="5" dirty="0">
                <a:solidFill>
                  <a:srgbClr val="FF0000"/>
                </a:solidFill>
                <a:latin typeface="Meiryo UI" panose="020B0604030504040204" pitchFamily="50" charset="-128"/>
                <a:ea typeface="Meiryo UI" panose="020B0604030504040204" pitchFamily="50" charset="-128"/>
                <a:cs typeface="Meiryo UI"/>
              </a:rPr>
              <a:t>効率</a:t>
            </a:r>
            <a:r>
              <a:rPr sz="1100" b="1" i="1" dirty="0">
                <a:solidFill>
                  <a:srgbClr val="FF0000"/>
                </a:solidFill>
                <a:latin typeface="Meiryo UI" panose="020B0604030504040204" pitchFamily="50" charset="-128"/>
                <a:ea typeface="Meiryo UI" panose="020B0604030504040204" pitchFamily="50" charset="-128"/>
                <a:cs typeface="Meiryo UI"/>
              </a:rPr>
              <a:t>	</a:t>
            </a:r>
            <a:r>
              <a:rPr sz="1100" b="1" i="1" spc="5" dirty="0" err="1">
                <a:solidFill>
                  <a:srgbClr val="FF0000"/>
                </a:solidFill>
                <a:latin typeface="Meiryo UI" panose="020B0604030504040204" pitchFamily="50" charset="-128"/>
                <a:ea typeface="Meiryo UI" panose="020B0604030504040204" pitchFamily="50" charset="-128"/>
                <a:cs typeface="Meiryo UI"/>
              </a:rPr>
              <a:t>シ</a:t>
            </a:r>
            <a:r>
              <a:rPr sz="1100" b="1" i="1" spc="-10" dirty="0" err="1">
                <a:solidFill>
                  <a:srgbClr val="FF0000"/>
                </a:solidFill>
                <a:latin typeface="Meiryo UI" panose="020B0604030504040204" pitchFamily="50" charset="-128"/>
                <a:ea typeface="Meiryo UI" panose="020B0604030504040204" pitchFamily="50" charset="-128"/>
                <a:cs typeface="Meiryo UI"/>
              </a:rPr>
              <a:t>ス</a:t>
            </a:r>
            <a:r>
              <a:rPr sz="1100" b="1" i="1" spc="-5" dirty="0" err="1">
                <a:solidFill>
                  <a:srgbClr val="FF0000"/>
                </a:solidFill>
                <a:latin typeface="Meiryo UI" panose="020B0604030504040204" pitchFamily="50" charset="-128"/>
                <a:ea typeface="Meiryo UI" panose="020B0604030504040204" pitchFamily="50" charset="-128"/>
                <a:cs typeface="Meiryo UI"/>
              </a:rPr>
              <a:t>テ</a:t>
            </a:r>
            <a:r>
              <a:rPr sz="1100" b="1" i="1" dirty="0" err="1">
                <a:solidFill>
                  <a:srgbClr val="FF0000"/>
                </a:solidFill>
                <a:latin typeface="Meiryo UI" panose="020B0604030504040204" pitchFamily="50" charset="-128"/>
                <a:ea typeface="Meiryo UI" panose="020B0604030504040204" pitchFamily="50" charset="-128"/>
                <a:cs typeface="Meiryo UI"/>
              </a:rPr>
              <a:t>ム</a:t>
            </a:r>
            <a:r>
              <a:rPr sz="1100" b="1" i="1" spc="-10" dirty="0" err="1">
                <a:solidFill>
                  <a:srgbClr val="FF0000"/>
                </a:solidFill>
                <a:latin typeface="Meiryo UI" panose="020B0604030504040204" pitchFamily="50" charset="-128"/>
                <a:ea typeface="Meiryo UI" panose="020B0604030504040204" pitchFamily="50" charset="-128"/>
                <a:cs typeface="Meiryo UI"/>
              </a:rPr>
              <a:t>の</a:t>
            </a:r>
            <a:r>
              <a:rPr sz="1100" b="1" i="1" spc="5" dirty="0" err="1">
                <a:solidFill>
                  <a:srgbClr val="FF0000"/>
                </a:solidFill>
                <a:latin typeface="Meiryo UI" panose="020B0604030504040204" pitchFamily="50" charset="-128"/>
                <a:ea typeface="Meiryo UI" panose="020B0604030504040204" pitchFamily="50" charset="-128"/>
                <a:cs typeface="Meiryo UI"/>
              </a:rPr>
              <a:t>可</a:t>
            </a:r>
            <a:r>
              <a:rPr sz="1100" b="1" i="1" dirty="0" err="1">
                <a:solidFill>
                  <a:srgbClr val="FF0000"/>
                </a:solidFill>
                <a:latin typeface="Meiryo UI" panose="020B0604030504040204" pitchFamily="50" charset="-128"/>
                <a:ea typeface="Meiryo UI" panose="020B0604030504040204" pitchFamily="50" charset="-128"/>
                <a:cs typeface="Meiryo UI"/>
              </a:rPr>
              <a:t>用</a:t>
            </a:r>
            <a:r>
              <a:rPr sz="1100" b="1" i="1" spc="5" dirty="0" err="1">
                <a:solidFill>
                  <a:srgbClr val="FF0000"/>
                </a:solidFill>
                <a:latin typeface="Meiryo UI" panose="020B0604030504040204" pitchFamily="50" charset="-128"/>
                <a:ea typeface="Meiryo UI" panose="020B0604030504040204" pitchFamily="50" charset="-128"/>
                <a:cs typeface="Meiryo UI"/>
              </a:rPr>
              <a:t>性</a:t>
            </a:r>
            <a:endParaRPr sz="1100" b="1" dirty="0">
              <a:solidFill>
                <a:srgbClr val="FF0000"/>
              </a:solidFill>
              <a:latin typeface="Meiryo UI" panose="020B0604030504040204" pitchFamily="50" charset="-128"/>
              <a:ea typeface="Meiryo UI" panose="020B0604030504040204" pitchFamily="50" charset="-128"/>
              <a:cs typeface="Meiryo UI"/>
            </a:endParaRPr>
          </a:p>
        </p:txBody>
      </p:sp>
      <p:sp>
        <p:nvSpPr>
          <p:cNvPr id="55" name="object 36"/>
          <p:cNvSpPr txBox="1"/>
          <p:nvPr/>
        </p:nvSpPr>
        <p:spPr>
          <a:xfrm>
            <a:off x="6157722" y="3335980"/>
            <a:ext cx="1276349" cy="166712"/>
          </a:xfrm>
          <a:prstGeom prst="rect">
            <a:avLst/>
          </a:prstGeom>
        </p:spPr>
        <p:txBody>
          <a:bodyPr vert="horz" wrap="square" lIns="0" tIns="0" rIns="0" bIns="0" rtlCol="0">
            <a:spAutoFit/>
          </a:bodyPr>
          <a:lstStyle/>
          <a:p>
            <a:pPr>
              <a:lnSpc>
                <a:spcPts val="1285"/>
              </a:lnSpc>
            </a:pPr>
            <a:r>
              <a:rPr sz="1100" b="1" dirty="0">
                <a:solidFill>
                  <a:srgbClr val="FF0000"/>
                </a:solidFill>
                <a:latin typeface="Meiryo UI" panose="020B0604030504040204" pitchFamily="50" charset="-128"/>
                <a:ea typeface="Meiryo UI" panose="020B0604030504040204" pitchFamily="50" charset="-128"/>
                <a:cs typeface="Meiryo UI"/>
              </a:rPr>
              <a:t>運転</a:t>
            </a:r>
            <a:r>
              <a:rPr sz="1100" b="1" spc="-5" dirty="0">
                <a:solidFill>
                  <a:srgbClr val="FF0000"/>
                </a:solidFill>
                <a:latin typeface="Meiryo UI" panose="020B0604030504040204" pitchFamily="50" charset="-128"/>
                <a:ea typeface="Meiryo UI" panose="020B0604030504040204" pitchFamily="50" charset="-128"/>
                <a:cs typeface="Meiryo UI"/>
              </a:rPr>
              <a:t>プ</a:t>
            </a:r>
            <a:r>
              <a:rPr sz="1100" b="1" spc="-10" dirty="0">
                <a:solidFill>
                  <a:srgbClr val="FF0000"/>
                </a:solidFill>
                <a:latin typeface="Meiryo UI" panose="020B0604030504040204" pitchFamily="50" charset="-128"/>
                <a:ea typeface="Meiryo UI" panose="020B0604030504040204" pitchFamily="50" charset="-128"/>
                <a:cs typeface="Meiryo UI"/>
              </a:rPr>
              <a:t>ロ</a:t>
            </a:r>
            <a:r>
              <a:rPr sz="1100" b="1" dirty="0">
                <a:solidFill>
                  <a:srgbClr val="FF0000"/>
                </a:solidFill>
                <a:latin typeface="Meiryo UI" panose="020B0604030504040204" pitchFamily="50" charset="-128"/>
                <a:ea typeface="Meiryo UI" panose="020B0604030504040204" pitchFamily="50" charset="-128"/>
                <a:cs typeface="Meiryo UI"/>
              </a:rPr>
              <a:t>セ</a:t>
            </a:r>
            <a:r>
              <a:rPr sz="1100" b="1" spc="-10" dirty="0">
                <a:solidFill>
                  <a:srgbClr val="FF0000"/>
                </a:solidFill>
                <a:latin typeface="Meiryo UI" panose="020B0604030504040204" pitchFamily="50" charset="-128"/>
                <a:ea typeface="Meiryo UI" panose="020B0604030504040204" pitchFamily="50" charset="-128"/>
                <a:cs typeface="Meiryo UI"/>
              </a:rPr>
              <a:t>ス</a:t>
            </a:r>
            <a:r>
              <a:rPr sz="1100" b="1" dirty="0">
                <a:solidFill>
                  <a:srgbClr val="FF0000"/>
                </a:solidFill>
                <a:latin typeface="Meiryo UI" panose="020B0604030504040204" pitchFamily="50" charset="-128"/>
                <a:ea typeface="Meiryo UI" panose="020B0604030504040204" pitchFamily="50" charset="-128"/>
                <a:cs typeface="Meiryo UI"/>
              </a:rPr>
              <a:t>最適化</a:t>
            </a:r>
          </a:p>
        </p:txBody>
      </p:sp>
      <p:sp>
        <p:nvSpPr>
          <p:cNvPr id="67" name="object 38"/>
          <p:cNvSpPr txBox="1"/>
          <p:nvPr/>
        </p:nvSpPr>
        <p:spPr>
          <a:xfrm>
            <a:off x="4042476" y="402446"/>
            <a:ext cx="941069" cy="360680"/>
          </a:xfrm>
          <a:prstGeom prst="rect">
            <a:avLst/>
          </a:prstGeom>
        </p:spPr>
        <p:txBody>
          <a:bodyPr vert="horz" wrap="square" lIns="0" tIns="0" rIns="0" bIns="0" rtlCol="0">
            <a:spAutoFit/>
          </a:bodyPr>
          <a:lstStyle/>
          <a:p>
            <a:pPr marL="12700">
              <a:lnSpc>
                <a:spcPts val="2835"/>
              </a:lnSpc>
            </a:pPr>
            <a:r>
              <a:rPr sz="2400" b="1" dirty="0">
                <a:latin typeface="Meiryo UI" panose="020B0604030504040204" pitchFamily="50" charset="-128"/>
                <a:ea typeface="Meiryo UI" panose="020B0604030504040204" pitchFamily="50" charset="-128"/>
                <a:cs typeface="MS Mincho"/>
              </a:rPr>
              <a:t>繋いで</a:t>
            </a:r>
          </a:p>
        </p:txBody>
      </p:sp>
      <p:sp>
        <p:nvSpPr>
          <p:cNvPr id="68" name="object 39"/>
          <p:cNvSpPr txBox="1"/>
          <p:nvPr/>
        </p:nvSpPr>
        <p:spPr>
          <a:xfrm>
            <a:off x="5543042" y="402446"/>
            <a:ext cx="1229359" cy="359073"/>
          </a:xfrm>
          <a:prstGeom prst="rect">
            <a:avLst/>
          </a:prstGeom>
        </p:spPr>
        <p:txBody>
          <a:bodyPr vert="horz" wrap="square" lIns="0" tIns="0" rIns="0" bIns="0" rtlCol="0">
            <a:spAutoFit/>
          </a:bodyPr>
          <a:lstStyle/>
          <a:p>
            <a:pPr marL="12700">
              <a:lnSpc>
                <a:spcPts val="2835"/>
              </a:lnSpc>
            </a:pPr>
            <a:r>
              <a:rPr sz="2400" b="1" dirty="0" err="1">
                <a:latin typeface="Meiryo UI" panose="020B0604030504040204" pitchFamily="50" charset="-128"/>
                <a:ea typeface="Meiryo UI" panose="020B0604030504040204" pitchFamily="50" charset="-128"/>
                <a:cs typeface="MS Mincho"/>
              </a:rPr>
              <a:t>可視化</a:t>
            </a:r>
            <a:r>
              <a:rPr lang="ja-JP" altLang="en-US" sz="2400" b="1" dirty="0">
                <a:latin typeface="Meiryo UI" panose="020B0604030504040204" pitchFamily="50" charset="-128"/>
                <a:ea typeface="Meiryo UI" panose="020B0604030504040204" pitchFamily="50" charset="-128"/>
                <a:cs typeface="MS Mincho"/>
              </a:rPr>
              <a:t>し</a:t>
            </a:r>
            <a:endParaRPr sz="2400" b="1" dirty="0">
              <a:latin typeface="Meiryo UI" panose="020B0604030504040204" pitchFamily="50" charset="-128"/>
              <a:ea typeface="Meiryo UI" panose="020B0604030504040204" pitchFamily="50" charset="-128"/>
              <a:cs typeface="MS Mincho"/>
            </a:endParaRPr>
          </a:p>
        </p:txBody>
      </p:sp>
      <p:sp>
        <p:nvSpPr>
          <p:cNvPr id="69" name="object 40"/>
          <p:cNvSpPr txBox="1"/>
          <p:nvPr/>
        </p:nvSpPr>
        <p:spPr>
          <a:xfrm>
            <a:off x="7434071" y="402445"/>
            <a:ext cx="1448372" cy="359073"/>
          </a:xfrm>
          <a:prstGeom prst="rect">
            <a:avLst/>
          </a:prstGeom>
        </p:spPr>
        <p:txBody>
          <a:bodyPr vert="horz" wrap="square" lIns="0" tIns="0" rIns="0" bIns="0" rtlCol="0">
            <a:spAutoFit/>
          </a:bodyPr>
          <a:lstStyle/>
          <a:p>
            <a:pPr marL="12700">
              <a:lnSpc>
                <a:spcPts val="2835"/>
              </a:lnSpc>
            </a:pPr>
            <a:r>
              <a:rPr sz="2400" b="1" dirty="0" err="1">
                <a:latin typeface="Meiryo UI" panose="020B0604030504040204" pitchFamily="50" charset="-128"/>
                <a:ea typeface="Meiryo UI" panose="020B0604030504040204" pitchFamily="50" charset="-128"/>
                <a:cs typeface="MS Mincho"/>
              </a:rPr>
              <a:t>最適化</a:t>
            </a:r>
            <a:r>
              <a:rPr lang="ja-JP" altLang="en-US" sz="2400" b="1" dirty="0">
                <a:latin typeface="Meiryo UI" panose="020B0604030504040204" pitchFamily="50" charset="-128"/>
                <a:ea typeface="Meiryo UI" panose="020B0604030504040204" pitchFamily="50" charset="-128"/>
                <a:cs typeface="MS Mincho"/>
              </a:rPr>
              <a:t>する</a:t>
            </a:r>
            <a:endParaRPr sz="2400" b="1" dirty="0">
              <a:latin typeface="Meiryo UI" panose="020B0604030504040204" pitchFamily="50" charset="-128"/>
              <a:ea typeface="Meiryo UI" panose="020B0604030504040204" pitchFamily="50" charset="-128"/>
              <a:cs typeface="MS Mincho"/>
            </a:endParaRPr>
          </a:p>
        </p:txBody>
      </p:sp>
      <p:sp>
        <p:nvSpPr>
          <p:cNvPr id="70" name="object 43"/>
          <p:cNvSpPr/>
          <p:nvPr/>
        </p:nvSpPr>
        <p:spPr>
          <a:xfrm>
            <a:off x="5164455" y="454607"/>
            <a:ext cx="145415" cy="266700"/>
          </a:xfrm>
          <a:custGeom>
            <a:avLst/>
            <a:gdLst/>
            <a:ahLst/>
            <a:cxnLst/>
            <a:rect l="l" t="t" r="r" b="b"/>
            <a:pathLst>
              <a:path w="145414" h="266700">
                <a:moveTo>
                  <a:pt x="0" y="0"/>
                </a:moveTo>
                <a:lnTo>
                  <a:pt x="0" y="266306"/>
                </a:lnTo>
                <a:lnTo>
                  <a:pt x="145161" y="133146"/>
                </a:lnTo>
                <a:lnTo>
                  <a:pt x="0" y="0"/>
                </a:lnTo>
                <a:close/>
              </a:path>
            </a:pathLst>
          </a:custGeom>
          <a:solidFill>
            <a:srgbClr val="BEBEBE"/>
          </a:solidFill>
        </p:spPr>
        <p:txBody>
          <a:bodyPr wrap="square" lIns="0" tIns="0" rIns="0" bIns="0" rtlCol="0"/>
          <a:lstStyle/>
          <a:p>
            <a:endParaRPr b="1">
              <a:latin typeface="Meiryo UI" panose="020B0604030504040204" pitchFamily="50" charset="-128"/>
              <a:ea typeface="Meiryo UI" panose="020B0604030504040204" pitchFamily="50" charset="-128"/>
            </a:endParaRPr>
          </a:p>
        </p:txBody>
      </p:sp>
      <p:sp>
        <p:nvSpPr>
          <p:cNvPr id="71" name="object 44"/>
          <p:cNvSpPr/>
          <p:nvPr/>
        </p:nvSpPr>
        <p:spPr>
          <a:xfrm>
            <a:off x="6985052" y="457952"/>
            <a:ext cx="145415" cy="266700"/>
          </a:xfrm>
          <a:custGeom>
            <a:avLst/>
            <a:gdLst/>
            <a:ahLst/>
            <a:cxnLst/>
            <a:rect l="l" t="t" r="r" b="b"/>
            <a:pathLst>
              <a:path w="145415" h="266700">
                <a:moveTo>
                  <a:pt x="0" y="0"/>
                </a:moveTo>
                <a:lnTo>
                  <a:pt x="0" y="266306"/>
                </a:lnTo>
                <a:lnTo>
                  <a:pt x="145160" y="133146"/>
                </a:lnTo>
                <a:lnTo>
                  <a:pt x="0" y="0"/>
                </a:lnTo>
                <a:close/>
              </a:path>
            </a:pathLst>
          </a:custGeom>
          <a:solidFill>
            <a:srgbClr val="BEBEBE"/>
          </a:solidFill>
        </p:spPr>
        <p:txBody>
          <a:bodyPr wrap="square" lIns="0" tIns="0" rIns="0" bIns="0" rtlCol="0"/>
          <a:lstStyle/>
          <a:p>
            <a:endParaRPr b="1">
              <a:latin typeface="Meiryo UI" panose="020B0604030504040204" pitchFamily="50" charset="-128"/>
              <a:ea typeface="Meiryo UI" panose="020B0604030504040204" pitchFamily="50" charset="-128"/>
            </a:endParaRPr>
          </a:p>
        </p:txBody>
      </p:sp>
      <p:pic>
        <p:nvPicPr>
          <p:cNvPr id="72" name="図 71"/>
          <p:cNvPicPr>
            <a:picLocks noChangeAspect="1"/>
          </p:cNvPicPr>
          <p:nvPr/>
        </p:nvPicPr>
        <p:blipFill>
          <a:blip r:embed="rId8"/>
          <a:stretch>
            <a:fillRect/>
          </a:stretch>
        </p:blipFill>
        <p:spPr>
          <a:xfrm>
            <a:off x="10886" y="0"/>
            <a:ext cx="881743" cy="551089"/>
          </a:xfrm>
          <a:prstGeom prst="rect">
            <a:avLst/>
          </a:prstGeom>
        </p:spPr>
      </p:pic>
    </p:spTree>
    <p:extLst>
      <p:ext uri="{BB962C8B-B14F-4D97-AF65-F5344CB8AC3E}">
        <p14:creationId xmlns:p14="http://schemas.microsoft.com/office/powerpoint/2010/main" val="3497194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877892" y="377310"/>
            <a:ext cx="9929571" cy="423705"/>
          </a:xfrm>
          <a:prstGeom prst="rect">
            <a:avLst/>
          </a:prstGeom>
        </p:spPr>
        <p:txBody>
          <a:bodyPr vert="horz" wrap="square" lIns="0" tIns="53847"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765810">
              <a:lnSpc>
                <a:spcPct val="100000"/>
              </a:lnSpc>
            </a:pPr>
            <a:r>
              <a:rPr lang="ja-JP" altLang="en-US" sz="2400" b="1" spc="745" dirty="0">
                <a:latin typeface="Meiryo UI" panose="020B0604030504040204" pitchFamily="50" charset="-128"/>
                <a:ea typeface="Meiryo UI" panose="020B0604030504040204" pitchFamily="50" charset="-128"/>
              </a:rPr>
              <a:t>デジタル</a:t>
            </a:r>
            <a:r>
              <a:rPr lang="ja-JP" altLang="en-US" sz="2400" b="1" spc="655" dirty="0">
                <a:latin typeface="Meiryo UI" panose="020B0604030504040204" pitchFamily="50" charset="-128"/>
                <a:ea typeface="Meiryo UI" panose="020B0604030504040204" pitchFamily="50" charset="-128"/>
              </a:rPr>
              <a:t>ト</a:t>
            </a:r>
            <a:r>
              <a:rPr lang="ja-JP" altLang="en-US" sz="2400" b="1" spc="869" dirty="0">
                <a:latin typeface="Meiryo UI" panose="020B0604030504040204" pitchFamily="50" charset="-128"/>
                <a:ea typeface="Meiryo UI" panose="020B0604030504040204" pitchFamily="50" charset="-128"/>
              </a:rPr>
              <a:t>ラ</a:t>
            </a:r>
            <a:r>
              <a:rPr lang="ja-JP" altLang="en-US" sz="2400" b="1" spc="925" dirty="0">
                <a:latin typeface="Meiryo UI" panose="020B0604030504040204" pitchFamily="50" charset="-128"/>
                <a:ea typeface="Meiryo UI" panose="020B0604030504040204" pitchFamily="50" charset="-128"/>
              </a:rPr>
              <a:t>ン</a:t>
            </a:r>
            <a:r>
              <a:rPr lang="ja-JP" altLang="en-US" sz="2400" b="1" spc="740" dirty="0">
                <a:latin typeface="Meiryo UI" panose="020B0604030504040204" pitchFamily="50" charset="-128"/>
                <a:ea typeface="Meiryo UI" panose="020B0604030504040204" pitchFamily="50" charset="-128"/>
              </a:rPr>
              <a:t>ス</a:t>
            </a:r>
            <a:r>
              <a:rPr lang="ja-JP" altLang="en-US" sz="2400" b="1" spc="1025" dirty="0">
                <a:latin typeface="Meiryo UI" panose="020B0604030504040204" pitchFamily="50" charset="-128"/>
                <a:ea typeface="Meiryo UI" panose="020B0604030504040204" pitchFamily="50" charset="-128"/>
              </a:rPr>
              <a:t>フ</a:t>
            </a:r>
            <a:r>
              <a:rPr lang="ja-JP" altLang="en-US" sz="2400" b="1" spc="750" dirty="0">
                <a:latin typeface="Meiryo UI" panose="020B0604030504040204" pitchFamily="50" charset="-128"/>
                <a:ea typeface="Meiryo UI" panose="020B0604030504040204" pitchFamily="50" charset="-128"/>
              </a:rPr>
              <a:t>ォ</a:t>
            </a:r>
            <a:r>
              <a:rPr lang="ja-JP" altLang="en-US" sz="2400" b="1" spc="915" dirty="0">
                <a:latin typeface="Meiryo UI" panose="020B0604030504040204" pitchFamily="50" charset="-128"/>
                <a:ea typeface="Meiryo UI" panose="020B0604030504040204" pitchFamily="50" charset="-128"/>
              </a:rPr>
              <a:t>ー</a:t>
            </a:r>
            <a:r>
              <a:rPr lang="ja-JP" altLang="en-US" sz="2400" b="1" spc="975" dirty="0">
                <a:latin typeface="Meiryo UI" panose="020B0604030504040204" pitchFamily="50" charset="-128"/>
                <a:ea typeface="Meiryo UI" panose="020B0604030504040204" pitchFamily="50" charset="-128"/>
              </a:rPr>
              <a:t>メ</a:t>
            </a:r>
            <a:r>
              <a:rPr lang="ja-JP" altLang="en-US" sz="2400" b="1" spc="575" dirty="0">
                <a:latin typeface="Meiryo UI" panose="020B0604030504040204" pitchFamily="50" charset="-128"/>
                <a:ea typeface="Meiryo UI" panose="020B0604030504040204" pitchFamily="50" charset="-128"/>
              </a:rPr>
              <a:t>ー</a:t>
            </a:r>
            <a:r>
              <a:rPr lang="ja-JP" altLang="en-US" sz="2400" b="1" spc="1350" dirty="0">
                <a:latin typeface="Meiryo UI" panose="020B0604030504040204" pitchFamily="50" charset="-128"/>
                <a:ea typeface="Meiryo UI" panose="020B0604030504040204" pitchFamily="50" charset="-128"/>
              </a:rPr>
              <a:t>シ</a:t>
            </a:r>
            <a:r>
              <a:rPr lang="ja-JP" altLang="en-US" sz="2400" b="1" spc="819" dirty="0">
                <a:latin typeface="Meiryo UI" panose="020B0604030504040204" pitchFamily="50" charset="-128"/>
                <a:ea typeface="Meiryo UI" panose="020B0604030504040204" pitchFamily="50" charset="-128"/>
              </a:rPr>
              <a:t>ョ</a:t>
            </a:r>
            <a:r>
              <a:rPr lang="ja-JP" altLang="en-US" sz="2400" b="1" spc="775" dirty="0">
                <a:latin typeface="Meiryo UI" panose="020B0604030504040204" pitchFamily="50" charset="-128"/>
                <a:ea typeface="Meiryo UI" panose="020B0604030504040204" pitchFamily="50" charset="-128"/>
              </a:rPr>
              <a:t>ン</a:t>
            </a:r>
            <a:r>
              <a:rPr lang="ja-JP" altLang="en-US" sz="2400" b="1" spc="565" dirty="0">
                <a:latin typeface="Meiryo UI" panose="020B0604030504040204" pitchFamily="50" charset="-128"/>
                <a:ea typeface="Meiryo UI" panose="020B0604030504040204" pitchFamily="50" charset="-128"/>
              </a:rPr>
              <a:t>の</a:t>
            </a:r>
            <a:r>
              <a:rPr lang="ja-JP" altLang="en-US" sz="2400" b="1" spc="-10" dirty="0">
                <a:latin typeface="Meiryo UI" panose="020B0604030504040204" pitchFamily="50" charset="-128"/>
                <a:ea typeface="Meiryo UI" panose="020B0604030504040204" pitchFamily="50" charset="-128"/>
              </a:rPr>
              <a:t>意</a:t>
            </a:r>
            <a:r>
              <a:rPr lang="ja-JP" altLang="en-US" sz="2400" b="1" spc="5" dirty="0">
                <a:latin typeface="Meiryo UI" panose="020B0604030504040204" pitchFamily="50" charset="-128"/>
                <a:ea typeface="Meiryo UI" panose="020B0604030504040204" pitchFamily="50" charset="-128"/>
              </a:rPr>
              <a:t>味</a:t>
            </a:r>
            <a:endParaRPr lang="ja-JP" altLang="en-US" sz="2400" b="1" dirty="0">
              <a:latin typeface="Meiryo UI" panose="020B0604030504040204" pitchFamily="50" charset="-128"/>
              <a:ea typeface="Meiryo UI" panose="020B0604030504040204" pitchFamily="50" charset="-128"/>
            </a:endParaRPr>
          </a:p>
        </p:txBody>
      </p:sp>
      <p:sp>
        <p:nvSpPr>
          <p:cNvPr id="3" name="object 3"/>
          <p:cNvSpPr txBox="1"/>
          <p:nvPr/>
        </p:nvSpPr>
        <p:spPr>
          <a:xfrm>
            <a:off x="892629" y="3591303"/>
            <a:ext cx="11571514" cy="615553"/>
          </a:xfrm>
          <a:prstGeom prst="rect">
            <a:avLst/>
          </a:prstGeom>
        </p:spPr>
        <p:txBody>
          <a:bodyPr vert="horz" wrap="square" lIns="0" tIns="0" rIns="0" bIns="0" rtlCol="0">
            <a:spAutoFit/>
          </a:bodyPr>
          <a:lstStyle/>
          <a:p>
            <a:pPr marL="355600" marR="5080" indent="-342900">
              <a:lnSpc>
                <a:spcPct val="100000"/>
              </a:lnSpc>
              <a:buFont typeface="Wingdings"/>
              <a:buChar char=""/>
              <a:tabLst>
                <a:tab pos="355600" algn="l"/>
              </a:tabLst>
            </a:pPr>
            <a:r>
              <a:rPr sz="2000" spc="345" dirty="0">
                <a:latin typeface="Meiryo UI" panose="020B0604030504040204" pitchFamily="50" charset="-128"/>
                <a:ea typeface="Meiryo UI" panose="020B0604030504040204" pitchFamily="50" charset="-128"/>
                <a:cs typeface="MS UI Gothic"/>
              </a:rPr>
              <a:t>第</a:t>
            </a:r>
            <a:r>
              <a:rPr sz="2000" spc="345" dirty="0">
                <a:latin typeface="Meiryo UI" panose="020B0604030504040204" pitchFamily="50" charset="-128"/>
                <a:ea typeface="Meiryo UI" panose="020B0604030504040204" pitchFamily="50" charset="-128"/>
                <a:cs typeface="Arial"/>
              </a:rPr>
              <a:t>3</a:t>
            </a:r>
            <a:r>
              <a:rPr sz="2000" spc="345" dirty="0">
                <a:latin typeface="Meiryo UI" panose="020B0604030504040204" pitchFamily="50" charset="-128"/>
                <a:ea typeface="Meiryo UI" panose="020B0604030504040204" pitchFamily="50" charset="-128"/>
                <a:cs typeface="MS UI Gothic"/>
              </a:rPr>
              <a:t>のプラットフォーム関連</a:t>
            </a:r>
            <a:r>
              <a:rPr sz="2000" spc="345" dirty="0">
                <a:latin typeface="Meiryo UI" panose="020B0604030504040204" pitchFamily="50" charset="-128"/>
                <a:ea typeface="Meiryo UI" panose="020B0604030504040204" pitchFamily="50" charset="-128"/>
                <a:cs typeface="Arial"/>
              </a:rPr>
              <a:t>IT</a:t>
            </a:r>
            <a:r>
              <a:rPr sz="2000" spc="345" dirty="0">
                <a:latin typeface="Meiryo UI" panose="020B0604030504040204" pitchFamily="50" charset="-128"/>
                <a:ea typeface="Meiryo UI" panose="020B0604030504040204" pitchFamily="50" charset="-128"/>
                <a:cs typeface="MS UI Gothic"/>
              </a:rPr>
              <a:t>技術（</a:t>
            </a:r>
            <a:r>
              <a:rPr sz="2000" spc="345" dirty="0">
                <a:latin typeface="Meiryo UI" panose="020B0604030504040204" pitchFamily="50" charset="-128"/>
                <a:ea typeface="Meiryo UI" panose="020B0604030504040204" pitchFamily="50" charset="-128"/>
                <a:cs typeface="Arial"/>
              </a:rPr>
              <a:t>Cloud, </a:t>
            </a:r>
            <a:r>
              <a:rPr lang="en-US" sz="2000" spc="345" dirty="0">
                <a:latin typeface="Meiryo UI" panose="020B0604030504040204" pitchFamily="50" charset="-128"/>
                <a:ea typeface="Meiryo UI" panose="020B0604030504040204" pitchFamily="50" charset="-128"/>
                <a:cs typeface="Arial"/>
              </a:rPr>
              <a:t>M</a:t>
            </a:r>
            <a:r>
              <a:rPr sz="2000" spc="50" dirty="0">
                <a:latin typeface="Meiryo UI" panose="020B0604030504040204" pitchFamily="50" charset="-128"/>
                <a:ea typeface="Meiryo UI" panose="020B0604030504040204" pitchFamily="50" charset="-128"/>
                <a:cs typeface="Arial"/>
              </a:rPr>
              <a:t>obility, </a:t>
            </a:r>
            <a:r>
              <a:rPr sz="2000" spc="100" dirty="0">
                <a:latin typeface="Meiryo UI" panose="020B0604030504040204" pitchFamily="50" charset="-128"/>
                <a:ea typeface="Meiryo UI" panose="020B0604030504040204" pitchFamily="50" charset="-128"/>
                <a:cs typeface="Arial"/>
              </a:rPr>
              <a:t>Big </a:t>
            </a:r>
            <a:r>
              <a:rPr sz="2000" spc="114" dirty="0" err="1">
                <a:latin typeface="Meiryo UI" panose="020B0604030504040204" pitchFamily="50" charset="-128"/>
                <a:ea typeface="Meiryo UI" panose="020B0604030504040204" pitchFamily="50" charset="-128"/>
                <a:cs typeface="Arial"/>
              </a:rPr>
              <a:t>Data,</a:t>
            </a:r>
            <a:r>
              <a:rPr lang="en-US" sz="2000" spc="114" dirty="0" err="1">
                <a:latin typeface="Meiryo UI" panose="020B0604030504040204" pitchFamily="50" charset="-128"/>
                <a:ea typeface="Meiryo UI" panose="020B0604030504040204" pitchFamily="50" charset="-128"/>
                <a:cs typeface="Arial"/>
              </a:rPr>
              <a:t>S</a:t>
            </a:r>
            <a:r>
              <a:rPr sz="2000" spc="45" dirty="0" err="1">
                <a:latin typeface="Meiryo UI" panose="020B0604030504040204" pitchFamily="50" charset="-128"/>
                <a:ea typeface="Meiryo UI" panose="020B0604030504040204" pitchFamily="50" charset="-128"/>
                <a:cs typeface="Arial"/>
              </a:rPr>
              <a:t>ocial</a:t>
            </a:r>
            <a:r>
              <a:rPr sz="2000" spc="45" dirty="0">
                <a:latin typeface="Meiryo UI" panose="020B0604030504040204" pitchFamily="50" charset="-128"/>
                <a:ea typeface="Meiryo UI" panose="020B0604030504040204" pitchFamily="50" charset="-128"/>
                <a:cs typeface="Arial"/>
              </a:rPr>
              <a:t>, </a:t>
            </a:r>
            <a:r>
              <a:rPr sz="2000" spc="-5" dirty="0">
                <a:latin typeface="Meiryo UI" panose="020B0604030504040204" pitchFamily="50" charset="-128"/>
                <a:ea typeface="Meiryo UI" panose="020B0604030504040204" pitchFamily="50" charset="-128"/>
                <a:cs typeface="Arial"/>
              </a:rPr>
              <a:t>IoT, </a:t>
            </a:r>
            <a:r>
              <a:rPr lang="en-US" altLang="ja-JP" sz="2000" spc="-5" dirty="0">
                <a:latin typeface="Meiryo UI" panose="020B0604030504040204" pitchFamily="50" charset="-128"/>
                <a:ea typeface="Meiryo UI" panose="020B0604030504040204" pitchFamily="50" charset="-128"/>
                <a:cs typeface="Arial"/>
              </a:rPr>
              <a:t>R</a:t>
            </a:r>
            <a:r>
              <a:rPr sz="2000" spc="114" dirty="0">
                <a:latin typeface="Meiryo UI" panose="020B0604030504040204" pitchFamily="50" charset="-128"/>
                <a:ea typeface="Meiryo UI" panose="020B0604030504040204" pitchFamily="50" charset="-128"/>
                <a:cs typeface="Arial"/>
              </a:rPr>
              <a:t>obotics, </a:t>
            </a:r>
            <a:r>
              <a:rPr sz="2000" spc="315" dirty="0">
                <a:latin typeface="Meiryo UI" panose="020B0604030504040204" pitchFamily="50" charset="-128"/>
                <a:ea typeface="Meiryo UI" panose="020B0604030504040204" pitchFamily="50" charset="-128"/>
                <a:cs typeface="Arial"/>
              </a:rPr>
              <a:t>3D</a:t>
            </a:r>
            <a:r>
              <a:rPr lang="ja-JP" altLang="en-US" sz="2000" spc="315" dirty="0">
                <a:latin typeface="Meiryo UI" panose="020B0604030504040204" pitchFamily="50" charset="-128"/>
                <a:ea typeface="Meiryo UI" panose="020B0604030504040204" pitchFamily="50" charset="-128"/>
                <a:cs typeface="Arial"/>
              </a:rPr>
              <a:t>プリンタ</a:t>
            </a:r>
            <a:r>
              <a:rPr sz="2000" spc="280" dirty="0" err="1">
                <a:latin typeface="Meiryo UI" panose="020B0604030504040204" pitchFamily="50" charset="-128"/>
                <a:ea typeface="Meiryo UI" panose="020B0604030504040204" pitchFamily="50" charset="-128"/>
                <a:cs typeface="MS UI Gothic"/>
              </a:rPr>
              <a:t>等）を</a:t>
            </a:r>
            <a:r>
              <a:rPr sz="2000" spc="220" dirty="0" err="1">
                <a:latin typeface="Meiryo UI" panose="020B0604030504040204" pitchFamily="50" charset="-128"/>
                <a:ea typeface="Meiryo UI" panose="020B0604030504040204" pitchFamily="50" charset="-128"/>
                <a:cs typeface="MS UI Gothic"/>
              </a:rPr>
              <a:t>活用して、社会の全ての側面を抜本的に変革</a:t>
            </a:r>
            <a:r>
              <a:rPr lang="ja-JP" altLang="en-US" sz="2000" spc="220" dirty="0" err="1">
                <a:latin typeface="Meiryo UI" panose="020B0604030504040204" pitchFamily="50" charset="-128"/>
                <a:ea typeface="Meiryo UI" panose="020B0604030504040204" pitchFamily="50" charset="-128"/>
                <a:cs typeface="MS UI Gothic"/>
              </a:rPr>
              <a:t>。</a:t>
            </a:r>
            <a:endParaRPr lang="en-US" sz="2000" spc="220" dirty="0">
              <a:latin typeface="Meiryo UI" panose="020B0604030504040204" pitchFamily="50" charset="-128"/>
              <a:ea typeface="Meiryo UI" panose="020B0604030504040204" pitchFamily="50" charset="-128"/>
              <a:cs typeface="MS UI Gothic"/>
            </a:endParaRPr>
          </a:p>
        </p:txBody>
      </p:sp>
      <p:pic>
        <p:nvPicPr>
          <p:cNvPr id="15" name="図 14"/>
          <p:cNvPicPr>
            <a:picLocks noChangeAspect="1"/>
          </p:cNvPicPr>
          <p:nvPr/>
        </p:nvPicPr>
        <p:blipFill>
          <a:blip r:embed="rId2"/>
          <a:stretch>
            <a:fillRect/>
          </a:stretch>
        </p:blipFill>
        <p:spPr>
          <a:xfrm>
            <a:off x="10886" y="0"/>
            <a:ext cx="881743" cy="551089"/>
          </a:xfrm>
          <a:prstGeom prst="rect">
            <a:avLst/>
          </a:prstGeom>
        </p:spPr>
      </p:pic>
      <p:sp>
        <p:nvSpPr>
          <p:cNvPr id="14" name="角丸四角形 13"/>
          <p:cNvSpPr/>
          <p:nvPr/>
        </p:nvSpPr>
        <p:spPr>
          <a:xfrm>
            <a:off x="1739663" y="1205461"/>
            <a:ext cx="8795657" cy="2111632"/>
          </a:xfrm>
          <a:prstGeom prst="roundRect">
            <a:avLst>
              <a:gd name="adj" fmla="val 7946"/>
            </a:avLst>
          </a:prstGeom>
          <a:solidFill>
            <a:schemeClr val="accent1">
              <a:lumMod val="60000"/>
              <a:lumOff val="4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2400" b="1" dirty="0">
                <a:solidFill>
                  <a:schemeClr val="tx1"/>
                </a:solidFill>
                <a:latin typeface="Meiryo UI" panose="020B0604030504040204" pitchFamily="50" charset="-128"/>
                <a:ea typeface="Meiryo UI" panose="020B0604030504040204" pitchFamily="50" charset="-128"/>
              </a:rPr>
              <a:t>★変革：新しいビジネス価値、モデルの創出</a:t>
            </a:r>
            <a:endParaRPr kumimoji="1" lang="en-US" altLang="ja-JP" sz="2400" b="1" dirty="0">
              <a:solidFill>
                <a:schemeClr val="tx1"/>
              </a:solidFill>
              <a:latin typeface="Meiryo UI" panose="020B0604030504040204" pitchFamily="50" charset="-128"/>
              <a:ea typeface="Meiryo UI" panose="020B0604030504040204" pitchFamily="50" charset="-128"/>
            </a:endParaRPr>
          </a:p>
          <a:p>
            <a:endParaRPr lang="en-US" altLang="ja-JP" sz="2400" b="1" dirty="0">
              <a:solidFill>
                <a:schemeClr val="tx1"/>
              </a:solidFill>
              <a:latin typeface="Meiryo UI" panose="020B0604030504040204" pitchFamily="50" charset="-128"/>
              <a:ea typeface="Meiryo UI" panose="020B0604030504040204" pitchFamily="50" charset="-128"/>
            </a:endParaRPr>
          </a:p>
          <a:p>
            <a:r>
              <a:rPr kumimoji="1" lang="ja-JP" altLang="en-US" sz="2400" b="1" dirty="0">
                <a:solidFill>
                  <a:schemeClr val="tx1"/>
                </a:solidFill>
                <a:latin typeface="Meiryo UI" panose="020B0604030504040204" pitchFamily="50" charset="-128"/>
                <a:ea typeface="Meiryo UI" panose="020B0604030504040204" pitchFamily="50" charset="-128"/>
              </a:rPr>
              <a:t>★意思決定：データドリブン</a:t>
            </a:r>
            <a:endParaRPr kumimoji="1" lang="en-US" altLang="ja-JP" sz="2400" b="1" dirty="0">
              <a:solidFill>
                <a:schemeClr val="tx1"/>
              </a:solidFill>
              <a:latin typeface="Meiryo UI" panose="020B0604030504040204" pitchFamily="50" charset="-128"/>
              <a:ea typeface="Meiryo UI" panose="020B0604030504040204" pitchFamily="50" charset="-128"/>
            </a:endParaRPr>
          </a:p>
          <a:p>
            <a:endParaRPr lang="en-US" altLang="ja-JP" sz="2400" b="1" dirty="0">
              <a:solidFill>
                <a:schemeClr val="tx1"/>
              </a:solidFill>
              <a:latin typeface="Meiryo UI" panose="020B0604030504040204" pitchFamily="50" charset="-128"/>
              <a:ea typeface="Meiryo UI" panose="020B0604030504040204" pitchFamily="50" charset="-128"/>
            </a:endParaRPr>
          </a:p>
          <a:p>
            <a:r>
              <a:rPr kumimoji="1" lang="ja-JP" altLang="en-US" sz="2400" b="1" dirty="0">
                <a:solidFill>
                  <a:schemeClr val="tx1"/>
                </a:solidFill>
                <a:latin typeface="Meiryo UI" panose="020B0604030504040204" pitchFamily="50" charset="-128"/>
                <a:ea typeface="Meiryo UI" panose="020B0604030504040204" pitchFamily="50" charset="-128"/>
              </a:rPr>
              <a:t>★顧客中心型ビジネス：顧客体験のための</a:t>
            </a:r>
            <a:r>
              <a:rPr kumimoji="1" lang="en-US" altLang="ja-JP" sz="2400" b="1" dirty="0">
                <a:solidFill>
                  <a:schemeClr val="tx1"/>
                </a:solidFill>
                <a:latin typeface="Meiryo UI" panose="020B0604030504040204" pitchFamily="50" charset="-128"/>
                <a:ea typeface="Meiryo UI" panose="020B0604030504040204" pitchFamily="50" charset="-128"/>
              </a:rPr>
              <a:t>IT</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025123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82"/>
          <p:cNvSpPr/>
          <p:nvPr/>
        </p:nvSpPr>
        <p:spPr>
          <a:xfrm>
            <a:off x="1592101" y="2210150"/>
            <a:ext cx="8934774" cy="2510725"/>
          </a:xfrm>
          <a:prstGeom prst="rightArrow">
            <a:avLst/>
          </a:prstGeom>
          <a:solidFill>
            <a:srgbClr val="C00000"/>
          </a:solidFill>
          <a:ln w="952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lgn="l">
              <a:defRPr kumimoji="1">
                <a:solidFill>
                  <a:schemeClr val="tx1"/>
                </a:solidFill>
                <a:latin typeface="Arial" charset="0"/>
                <a:ea typeface="ＭＳ Ｐゴシック" pitchFamily="50" charset="-128"/>
              </a:defRPr>
            </a:lvl1pPr>
            <a:lvl2pPr marL="742950" indent="-285750" algn="l">
              <a:defRPr kumimoji="1">
                <a:solidFill>
                  <a:schemeClr val="tx1"/>
                </a:solidFill>
                <a:latin typeface="Arial" charset="0"/>
                <a:ea typeface="ＭＳ Ｐゴシック" pitchFamily="50" charset="-128"/>
              </a:defRPr>
            </a:lvl2pPr>
            <a:lvl3pPr marL="1143000" indent="-228600" algn="l">
              <a:defRPr kumimoji="1">
                <a:solidFill>
                  <a:schemeClr val="tx1"/>
                </a:solidFill>
                <a:latin typeface="Arial" charset="0"/>
                <a:ea typeface="ＭＳ Ｐゴシック" pitchFamily="50" charset="-128"/>
              </a:defRPr>
            </a:lvl3pPr>
            <a:lvl4pPr marL="1600200" indent="-228600" algn="l">
              <a:defRPr kumimoji="1">
                <a:solidFill>
                  <a:schemeClr val="tx1"/>
                </a:solidFill>
                <a:latin typeface="Arial" charset="0"/>
                <a:ea typeface="ＭＳ Ｐゴシック" pitchFamily="50" charset="-128"/>
              </a:defRPr>
            </a:lvl4pPr>
            <a:lvl5pPr marL="2057400" indent="-228600" algn="l">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eaLnBrk="1" hangingPunct="1">
              <a:defRPr/>
            </a:pPr>
            <a:endParaRPr kumimoji="0" lang="ja-JP" altLang="ja-JP" b="1">
              <a:solidFill>
                <a:srgbClr val="FFFFFF"/>
              </a:solidFill>
            </a:endParaRPr>
          </a:p>
        </p:txBody>
      </p:sp>
      <p:pic>
        <p:nvPicPr>
          <p:cNvPr id="3" name="Cloud 3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9487" y="2782000"/>
            <a:ext cx="2938463"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8"/>
          <p:cNvGrpSpPr>
            <a:grpSpLocks/>
          </p:cNvGrpSpPr>
          <p:nvPr/>
        </p:nvGrpSpPr>
        <p:grpSpPr bwMode="auto">
          <a:xfrm>
            <a:off x="1576362" y="3288413"/>
            <a:ext cx="6318250" cy="2293937"/>
            <a:chOff x="15503" y="3099664"/>
            <a:chExt cx="6318545" cy="3079200"/>
          </a:xfrm>
        </p:grpSpPr>
        <p:sp>
          <p:nvSpPr>
            <p:cNvPr id="5" name="Bent Arrow 77"/>
            <p:cNvSpPr/>
            <p:nvPr/>
          </p:nvSpPr>
          <p:spPr>
            <a:xfrm>
              <a:off x="2626963" y="3099664"/>
              <a:ext cx="3707085" cy="1619570"/>
            </a:xfrm>
            <a:prstGeom prst="bentArrow">
              <a:avLst>
                <a:gd name="adj1" fmla="val 44894"/>
                <a:gd name="adj2" fmla="val 35542"/>
                <a:gd name="adj3" fmla="val 40541"/>
                <a:gd name="adj4" fmla="val 84999"/>
              </a:avLst>
            </a:prstGeom>
            <a:gradFill>
              <a:gsLst>
                <a:gs pos="0">
                  <a:srgbClr val="660066"/>
                </a:gs>
                <a:gs pos="100000">
                  <a:srgbClr val="7030A0"/>
                </a:gs>
              </a:gsLst>
              <a:lin ang="5400000" scaled="0"/>
            </a:gradFill>
            <a:ln w="952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lgn="l">
                <a:defRPr kumimoji="1">
                  <a:solidFill>
                    <a:schemeClr val="tx1"/>
                  </a:solidFill>
                  <a:latin typeface="Arial" charset="0"/>
                  <a:ea typeface="ＭＳ Ｐゴシック" pitchFamily="50" charset="-128"/>
                </a:defRPr>
              </a:lvl1pPr>
              <a:lvl2pPr marL="742950" indent="-285750" algn="l">
                <a:defRPr kumimoji="1">
                  <a:solidFill>
                    <a:schemeClr val="tx1"/>
                  </a:solidFill>
                  <a:latin typeface="Arial" charset="0"/>
                  <a:ea typeface="ＭＳ Ｐゴシック" pitchFamily="50" charset="-128"/>
                </a:defRPr>
              </a:lvl2pPr>
              <a:lvl3pPr marL="1143000" indent="-228600" algn="l">
                <a:defRPr kumimoji="1">
                  <a:solidFill>
                    <a:schemeClr val="tx1"/>
                  </a:solidFill>
                  <a:latin typeface="Arial" charset="0"/>
                  <a:ea typeface="ＭＳ Ｐゴシック" pitchFamily="50" charset="-128"/>
                </a:defRPr>
              </a:lvl3pPr>
              <a:lvl4pPr marL="1600200" indent="-228600" algn="l">
                <a:defRPr kumimoji="1">
                  <a:solidFill>
                    <a:schemeClr val="tx1"/>
                  </a:solidFill>
                  <a:latin typeface="Arial" charset="0"/>
                  <a:ea typeface="ＭＳ Ｐゴシック" pitchFamily="50" charset="-128"/>
                </a:defRPr>
              </a:lvl4pPr>
              <a:lvl5pPr marL="2057400" indent="-228600" algn="l">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lgn="ctr" eaLnBrk="1" hangingPunct="1">
                <a:defRPr/>
              </a:pPr>
              <a:endParaRPr kumimoji="0" lang="ja-JP" altLang="ja-JP"/>
            </a:p>
          </p:txBody>
        </p:sp>
        <p:grpSp>
          <p:nvGrpSpPr>
            <p:cNvPr id="6" name="Bent Arrow 76"/>
            <p:cNvGrpSpPr>
              <a:grpSpLocks/>
            </p:cNvGrpSpPr>
            <p:nvPr/>
          </p:nvGrpSpPr>
          <p:grpSpPr bwMode="auto">
            <a:xfrm>
              <a:off x="-54414" y="4006674"/>
              <a:ext cx="3596808" cy="2291181"/>
              <a:chOff x="115824" y="3938016"/>
              <a:chExt cx="3596640" cy="1706880"/>
            </a:xfrm>
          </p:grpSpPr>
          <p:pic>
            <p:nvPicPr>
              <p:cNvPr id="7" name="Bent Arrow 7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24" y="3938016"/>
                <a:ext cx="3596640" cy="170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4"/>
              <p:cNvSpPr txBox="1">
                <a:spLocks noChangeArrowheads="1"/>
              </p:cNvSpPr>
              <p:nvPr/>
            </p:nvSpPr>
            <p:spPr bwMode="auto">
              <a:xfrm rot="5400000">
                <a:off x="1124671" y="3039223"/>
                <a:ext cx="1578094" cy="3455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kumimoji="0" lang="ja-JP" altLang="ja-JP" sz="1800"/>
              </a:p>
            </p:txBody>
          </p:sp>
        </p:grpSp>
      </p:grpSp>
      <p:grpSp>
        <p:nvGrpSpPr>
          <p:cNvPr id="9" name="Group 81"/>
          <p:cNvGrpSpPr>
            <a:grpSpLocks/>
          </p:cNvGrpSpPr>
          <p:nvPr/>
        </p:nvGrpSpPr>
        <p:grpSpPr bwMode="auto">
          <a:xfrm flipV="1">
            <a:off x="1592237" y="1483425"/>
            <a:ext cx="6269038" cy="2100263"/>
            <a:chOff x="216977" y="3252064"/>
            <a:chExt cx="6269471" cy="3079199"/>
          </a:xfrm>
        </p:grpSpPr>
        <p:grpSp>
          <p:nvGrpSpPr>
            <p:cNvPr id="10" name="Bent Arrow 79"/>
            <p:cNvGrpSpPr>
              <a:grpSpLocks/>
            </p:cNvGrpSpPr>
            <p:nvPr/>
          </p:nvGrpSpPr>
          <p:grpSpPr bwMode="auto">
            <a:xfrm flipV="1">
              <a:off x="2709969" y="3105436"/>
              <a:ext cx="3840746" cy="1832158"/>
              <a:chOff x="2694432" y="2407920"/>
              <a:chExt cx="3840480" cy="1249680"/>
            </a:xfrm>
          </p:grpSpPr>
          <p:pic>
            <p:nvPicPr>
              <p:cNvPr id="14" name="Bent Arrow 7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32" y="2407920"/>
                <a:ext cx="3840480" cy="124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29"/>
              <p:cNvSpPr txBox="1">
                <a:spLocks noChangeArrowheads="1"/>
              </p:cNvSpPr>
              <p:nvPr/>
            </p:nvSpPr>
            <p:spPr bwMode="auto">
              <a:xfrm rot="10800000">
                <a:off x="2763822" y="2452910"/>
                <a:ext cx="3706828" cy="11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kumimoji="0" lang="ja-JP" altLang="ja-JP" sz="1800"/>
              </a:p>
            </p:txBody>
          </p:sp>
        </p:grpSp>
        <p:grpSp>
          <p:nvGrpSpPr>
            <p:cNvPr id="11" name="Bent Arrow 80"/>
            <p:cNvGrpSpPr>
              <a:grpSpLocks/>
            </p:cNvGrpSpPr>
            <p:nvPr/>
          </p:nvGrpSpPr>
          <p:grpSpPr bwMode="auto">
            <a:xfrm flipV="1">
              <a:off x="149471" y="4079608"/>
              <a:ext cx="3468864" cy="2314775"/>
              <a:chOff x="134112" y="1414272"/>
              <a:chExt cx="3468624" cy="1578864"/>
            </a:xfrm>
          </p:grpSpPr>
          <p:pic>
            <p:nvPicPr>
              <p:cNvPr id="12" name="Bent Arrow 8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112" y="1414272"/>
                <a:ext cx="3468624" cy="157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32"/>
              <p:cNvSpPr txBox="1">
                <a:spLocks noChangeArrowheads="1"/>
              </p:cNvSpPr>
              <p:nvPr/>
            </p:nvSpPr>
            <p:spPr bwMode="auto">
              <a:xfrm rot="5400000">
                <a:off x="1143847" y="515090"/>
                <a:ext cx="1444858" cy="332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kumimoji="0" lang="ja-JP" altLang="ja-JP" sz="1800"/>
              </a:p>
            </p:txBody>
          </p:sp>
        </p:grpSp>
      </p:grpSp>
      <p:sp>
        <p:nvSpPr>
          <p:cNvPr id="16" name="Text Box 21"/>
          <p:cNvSpPr txBox="1">
            <a:spLocks noChangeArrowheads="1"/>
          </p:cNvSpPr>
          <p:nvPr/>
        </p:nvSpPr>
        <p:spPr bwMode="auto">
          <a:xfrm>
            <a:off x="1431900" y="1489775"/>
            <a:ext cx="27162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FontTx/>
              <a:buNone/>
            </a:pPr>
            <a:r>
              <a:rPr lang="ja-JP" altLang="en-US" sz="1800">
                <a:solidFill>
                  <a:schemeClr val="bg1"/>
                </a:solidFill>
                <a:ea typeface="HGP創英角ｺﾞｼｯｸUB" panose="020B0900000000000000" pitchFamily="50" charset="-128"/>
              </a:rPr>
              <a:t>戦略研の情報武装化</a:t>
            </a:r>
          </a:p>
        </p:txBody>
      </p:sp>
      <p:sp>
        <p:nvSpPr>
          <p:cNvPr id="17" name="Text Box 22"/>
          <p:cNvSpPr txBox="1">
            <a:spLocks noChangeArrowheads="1"/>
          </p:cNvSpPr>
          <p:nvPr/>
        </p:nvSpPr>
        <p:spPr bwMode="auto">
          <a:xfrm>
            <a:off x="1392212" y="5118800"/>
            <a:ext cx="29733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FontTx/>
              <a:buNone/>
            </a:pPr>
            <a:r>
              <a:rPr lang="ja-JP" altLang="en-US" sz="1800" dirty="0">
                <a:solidFill>
                  <a:schemeClr val="bg1"/>
                </a:solidFill>
                <a:ea typeface="HGP創英角ｺﾞｼｯｸUB" panose="020B0900000000000000" pitchFamily="50" charset="-128"/>
              </a:rPr>
              <a:t>情報分析力の強化</a:t>
            </a:r>
          </a:p>
        </p:txBody>
      </p:sp>
      <p:sp>
        <p:nvSpPr>
          <p:cNvPr id="18" name="Text Box 23"/>
          <p:cNvSpPr txBox="1">
            <a:spLocks noChangeArrowheads="1"/>
          </p:cNvSpPr>
          <p:nvPr/>
        </p:nvSpPr>
        <p:spPr bwMode="auto">
          <a:xfrm>
            <a:off x="4733900" y="3018538"/>
            <a:ext cx="271621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FontTx/>
              <a:buNone/>
            </a:pPr>
            <a:r>
              <a:rPr lang="ja-JP" altLang="en-US" sz="1800">
                <a:solidFill>
                  <a:schemeClr val="bg1"/>
                </a:solidFill>
                <a:ea typeface="HGP創英角ｺﾞｼｯｸUB" panose="020B0900000000000000" pitchFamily="50" charset="-128"/>
              </a:rPr>
              <a:t>戦略研の知的生産性向上</a:t>
            </a:r>
          </a:p>
          <a:p>
            <a:pPr algn="ctr" eaLnBrk="1" hangingPunct="1">
              <a:spcBef>
                <a:spcPct val="50000"/>
              </a:spcBef>
              <a:buFontTx/>
              <a:buNone/>
            </a:pPr>
            <a:endParaRPr lang="ja-JP" altLang="en-US" sz="600">
              <a:solidFill>
                <a:schemeClr val="bg1"/>
              </a:solidFill>
              <a:ea typeface="HGP創英角ｺﾞｼｯｸUB" panose="020B0900000000000000" pitchFamily="50" charset="-128"/>
            </a:endParaRPr>
          </a:p>
          <a:p>
            <a:pPr algn="ctr" eaLnBrk="1" hangingPunct="1">
              <a:spcBef>
                <a:spcPct val="50000"/>
              </a:spcBef>
              <a:buFontTx/>
              <a:buNone/>
            </a:pPr>
            <a:r>
              <a:rPr lang="ja-JP" altLang="en-US" sz="1800">
                <a:solidFill>
                  <a:schemeClr val="bg1"/>
                </a:solidFill>
                <a:ea typeface="HGP創英角ｺﾞｼｯｸUB" panose="020B0900000000000000" pitchFamily="50" charset="-128"/>
              </a:rPr>
              <a:t>ナレッジセンターへの転換</a:t>
            </a:r>
          </a:p>
        </p:txBody>
      </p:sp>
      <p:sp>
        <p:nvSpPr>
          <p:cNvPr id="19" name="Text Box 24"/>
          <p:cNvSpPr txBox="1">
            <a:spLocks noChangeArrowheads="1"/>
          </p:cNvSpPr>
          <p:nvPr/>
        </p:nvSpPr>
        <p:spPr bwMode="auto">
          <a:xfrm>
            <a:off x="7445350" y="3064575"/>
            <a:ext cx="29733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FontTx/>
              <a:buNone/>
            </a:pPr>
            <a:r>
              <a:rPr lang="ja-JP" altLang="en-US" sz="1800" dirty="0">
                <a:ea typeface="HGP創英角ｺﾞｼｯｸUB" panose="020B0900000000000000" pitchFamily="50" charset="-128"/>
              </a:rPr>
              <a:t>事業創出力向上と</a:t>
            </a:r>
            <a:br>
              <a:rPr lang="ja-JP" altLang="en-US" sz="1800" dirty="0">
                <a:ea typeface="HGP創英角ｺﾞｼｯｸUB" panose="020B0900000000000000" pitchFamily="50" charset="-128"/>
              </a:rPr>
            </a:br>
            <a:r>
              <a:rPr lang="ja-JP" altLang="en-US" sz="1800" dirty="0">
                <a:ea typeface="HGP創英角ｺﾞｼｯｸUB" panose="020B0900000000000000" pitchFamily="50" charset="-128"/>
              </a:rPr>
              <a:t>戦略提言能力の涵養</a:t>
            </a:r>
          </a:p>
        </p:txBody>
      </p:sp>
      <p:sp>
        <p:nvSpPr>
          <p:cNvPr id="20" name="Text Box 25"/>
          <p:cNvSpPr txBox="1">
            <a:spLocks noChangeArrowheads="1"/>
          </p:cNvSpPr>
          <p:nvPr/>
        </p:nvSpPr>
        <p:spPr bwMode="auto">
          <a:xfrm>
            <a:off x="1543025" y="3283650"/>
            <a:ext cx="3259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buFontTx/>
              <a:buNone/>
            </a:pPr>
            <a:r>
              <a:rPr lang="ja-JP" altLang="en-US" sz="1800" dirty="0">
                <a:solidFill>
                  <a:schemeClr val="bg1"/>
                </a:solidFill>
                <a:ea typeface="HGP創英角ｺﾞｼｯｸUB" panose="020B0900000000000000" pitchFamily="50" charset="-128"/>
              </a:rPr>
              <a:t>貿易研究所 → 戦略研究所へ</a:t>
            </a:r>
          </a:p>
        </p:txBody>
      </p:sp>
    </p:spTree>
    <p:extLst>
      <p:ext uri="{BB962C8B-B14F-4D97-AF65-F5344CB8AC3E}">
        <p14:creationId xmlns:p14="http://schemas.microsoft.com/office/powerpoint/2010/main" val="33000626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図 99"/>
          <p:cNvPicPr>
            <a:picLocks noChangeAspect="1"/>
          </p:cNvPicPr>
          <p:nvPr/>
        </p:nvPicPr>
        <p:blipFill>
          <a:blip r:embed="rId2"/>
          <a:stretch>
            <a:fillRect/>
          </a:stretch>
        </p:blipFill>
        <p:spPr>
          <a:xfrm>
            <a:off x="10886" y="0"/>
            <a:ext cx="881743" cy="551089"/>
          </a:xfrm>
          <a:prstGeom prst="rect">
            <a:avLst/>
          </a:prstGeom>
        </p:spPr>
      </p:pic>
      <p:pic>
        <p:nvPicPr>
          <p:cNvPr id="46" name="Picture 4"/>
          <p:cNvPicPr>
            <a:picLocks noChangeAspect="1"/>
          </p:cNvPicPr>
          <p:nvPr/>
        </p:nvPicPr>
        <p:blipFill rotWithShape="1">
          <a:blip r:embed="rId3">
            <a:extLst>
              <a:ext uri="{28A0092B-C50C-407E-A947-70E740481C1C}">
                <a14:useLocalDpi xmlns:a14="http://schemas.microsoft.com/office/drawing/2010/main" val="0"/>
              </a:ext>
            </a:extLst>
          </a:blip>
          <a:srcRect l="434" t="5927"/>
          <a:stretch/>
        </p:blipFill>
        <p:spPr>
          <a:xfrm>
            <a:off x="892629" y="0"/>
            <a:ext cx="10944088" cy="6912549"/>
          </a:xfrm>
          <a:prstGeom prst="rect">
            <a:avLst/>
          </a:prstGeom>
        </p:spPr>
      </p:pic>
      <p:grpSp>
        <p:nvGrpSpPr>
          <p:cNvPr id="47" name="Group 22"/>
          <p:cNvGrpSpPr/>
          <p:nvPr/>
        </p:nvGrpSpPr>
        <p:grpSpPr>
          <a:xfrm>
            <a:off x="1655212" y="1419338"/>
            <a:ext cx="8203705" cy="4889647"/>
            <a:chOff x="535781" y="1572960"/>
            <a:chExt cx="8203705" cy="4889647"/>
          </a:xfrm>
        </p:grpSpPr>
        <p:pic>
          <p:nvPicPr>
            <p:cNvPr id="48" name="Picture 7" descr="RevisedDataTrend_NoRed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81" y="1907646"/>
              <a:ext cx="7785696" cy="4377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Line 8"/>
            <p:cNvSpPr>
              <a:spLocks noChangeShapeType="1"/>
            </p:cNvSpPr>
            <p:nvPr/>
          </p:nvSpPr>
          <p:spPr bwMode="auto">
            <a:xfrm>
              <a:off x="850305" y="6187281"/>
              <a:ext cx="7183438"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7961" dir="2700000" algn="ctr" rotWithShape="0">
                      <a:srgbClr val="999999"/>
                    </a:outerShdw>
                  </a:effectLst>
                </a14:hiddenEffects>
              </a:ext>
            </a:extLst>
          </p:spPr>
          <p:txBody>
            <a:bodyPr lIns="63974" tIns="31985" rIns="63974" bIns="31985"/>
            <a:lstStyle/>
            <a:p>
              <a:pPr algn="ctr"/>
              <a:endParaRPr lang="en-US" sz="1500" dirty="0">
                <a:latin typeface="Arial" panose="020B0604020202020204" pitchFamily="34" charset="0"/>
                <a:cs typeface="Arial" panose="020B0604020202020204" pitchFamily="34" charset="0"/>
              </a:endParaRPr>
            </a:p>
          </p:txBody>
        </p:sp>
        <p:sp>
          <p:nvSpPr>
            <p:cNvPr id="50" name="Rectangle 9"/>
            <p:cNvSpPr>
              <a:spLocks noChangeArrowheads="1"/>
            </p:cNvSpPr>
            <p:nvPr/>
          </p:nvSpPr>
          <p:spPr bwMode="auto">
            <a:xfrm>
              <a:off x="833439" y="1572960"/>
              <a:ext cx="7170539" cy="4628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3974" tIns="31985" rIns="63974" bIns="31985" anchor="ctr"/>
            <a:lstStyle/>
            <a:p>
              <a:pPr algn="ctr" defTabSz="319870"/>
              <a:endParaRPr lang="en-US" sz="1500" dirty="0">
                <a:latin typeface="Arial" panose="020B0604020202020204" pitchFamily="34" charset="0"/>
                <a:ea typeface="MS PGothic" pitchFamily="34" charset="-128"/>
                <a:cs typeface="Arial" panose="020B0604020202020204" pitchFamily="34" charset="0"/>
              </a:endParaRPr>
            </a:p>
          </p:txBody>
        </p:sp>
        <p:sp>
          <p:nvSpPr>
            <p:cNvPr id="51" name="Rectangle 17"/>
            <p:cNvSpPr>
              <a:spLocks noChangeArrowheads="1"/>
            </p:cNvSpPr>
            <p:nvPr/>
          </p:nvSpPr>
          <p:spPr bwMode="auto">
            <a:xfrm>
              <a:off x="538753" y="6216386"/>
              <a:ext cx="658761" cy="246221"/>
            </a:xfrm>
            <a:prstGeom prst="rect">
              <a:avLst/>
            </a:prstGeom>
            <a:gradFill>
              <a:gsLst>
                <a:gs pos="24624">
                  <a:srgbClr val="FFFFFF">
                    <a:alpha val="80000"/>
                  </a:srgbClr>
                </a:gs>
                <a:gs pos="75352">
                  <a:srgbClr val="FFFFFF">
                    <a:alpha val="80000"/>
                  </a:srgbClr>
                </a:gs>
                <a:gs pos="0">
                  <a:schemeClr val="bg1">
                    <a:alpha val="0"/>
                  </a:schemeClr>
                </a:gs>
                <a:gs pos="100000">
                  <a:schemeClr val="bg1">
                    <a:alpha val="0"/>
                  </a:schemeClr>
                </a:gs>
                <a:gs pos="48000">
                  <a:schemeClr val="bg1"/>
                </a:gs>
              </a:gsLst>
              <a:lin ang="0" scaled="1"/>
            </a:gradFill>
            <a:ln>
              <a:noFill/>
            </a:ln>
            <a:effectLst>
              <a:outerShdw blurRad="50800" dist="38100" dir="5400000" algn="t" rotWithShape="0">
                <a:prstClr val="black">
                  <a:alpha val="20000"/>
                </a:prstClr>
              </a:outerShdw>
            </a:effectLst>
            <a:extLst>
              <a:ext uri="{91240B29-F687-4f45-9708-019B960494DF}">
                <a14:hiddenLine xmlns:a14="http://schemas.microsoft.com/office/drawing/2010/main" xmlns="" w="21600">
                  <a:solidFill>
                    <a:srgbClr val="000000"/>
                  </a:solidFill>
                  <a:round/>
                  <a:headEnd/>
                  <a:tailEnd/>
                </a14:hiddenLine>
              </a:ext>
            </a:extLst>
          </p:spPr>
          <p:txBody>
            <a:bodyPr wrap="none" lIns="100770" tIns="0" rIns="100770" bIns="0">
              <a:spAutoFit/>
            </a:bodyPr>
            <a:lstStyle/>
            <a:p>
              <a:pPr algn="ctr" defTabSz="512005">
                <a:spcBef>
                  <a:spcPts val="979"/>
                </a:spcBef>
                <a:buSzPct val="100000"/>
                <a:tabLst>
                  <a:tab pos="0" algn="l"/>
                  <a:tab pos="1022901" algn="l"/>
                  <a:tab pos="2048014" algn="l"/>
                  <a:tab pos="3070916" algn="l"/>
                  <a:tab pos="4096030" algn="l"/>
                  <a:tab pos="5118930" algn="l"/>
                  <a:tab pos="6142941" algn="l"/>
                  <a:tab pos="7165833" algn="l"/>
                  <a:tab pos="8190953" algn="l"/>
                  <a:tab pos="9213848" algn="l"/>
                  <a:tab pos="10238969" algn="l"/>
                  <a:tab pos="11261867" algn="l"/>
                  <a:tab pos="11773868" algn="l"/>
                </a:tabLst>
              </a:pPr>
              <a:r>
                <a:rPr lang="en-US" sz="1600" dirty="0">
                  <a:latin typeface="Arial" panose="020B0604020202020204" pitchFamily="34" charset="0"/>
                  <a:ea typeface="MS PGothic" pitchFamily="34" charset="-128"/>
                  <a:cs typeface="Arial" panose="020B0604020202020204" pitchFamily="34" charset="0"/>
                </a:rPr>
                <a:t>2010</a:t>
              </a:r>
            </a:p>
          </p:txBody>
        </p:sp>
        <p:sp>
          <p:nvSpPr>
            <p:cNvPr id="52" name="Rectangle 17"/>
            <p:cNvSpPr>
              <a:spLocks noChangeArrowheads="1"/>
            </p:cNvSpPr>
            <p:nvPr/>
          </p:nvSpPr>
          <p:spPr bwMode="auto">
            <a:xfrm>
              <a:off x="7695401" y="6216386"/>
              <a:ext cx="658761" cy="246221"/>
            </a:xfrm>
            <a:prstGeom prst="rect">
              <a:avLst/>
            </a:prstGeom>
            <a:gradFill>
              <a:gsLst>
                <a:gs pos="24624">
                  <a:srgbClr val="FFFFFF">
                    <a:alpha val="80000"/>
                  </a:srgbClr>
                </a:gs>
                <a:gs pos="75352">
                  <a:srgbClr val="FFFFFF">
                    <a:alpha val="80000"/>
                  </a:srgbClr>
                </a:gs>
                <a:gs pos="0">
                  <a:schemeClr val="bg1">
                    <a:alpha val="0"/>
                  </a:schemeClr>
                </a:gs>
                <a:gs pos="100000">
                  <a:schemeClr val="bg1">
                    <a:alpha val="0"/>
                  </a:schemeClr>
                </a:gs>
                <a:gs pos="48000">
                  <a:schemeClr val="bg1"/>
                </a:gs>
              </a:gsLst>
              <a:lin ang="0" scaled="1"/>
            </a:gradFill>
            <a:ln>
              <a:noFill/>
            </a:ln>
            <a:effectLst>
              <a:outerShdw blurRad="50800" dist="38100" dir="5400000" algn="t" rotWithShape="0">
                <a:prstClr val="black">
                  <a:alpha val="20000"/>
                </a:prstClr>
              </a:outerShdw>
            </a:effectLst>
            <a:extLst>
              <a:ext uri="{91240B29-F687-4f45-9708-019B960494DF}">
                <a14:hiddenLine xmlns:a14="http://schemas.microsoft.com/office/drawing/2010/main" xmlns="" w="21600">
                  <a:solidFill>
                    <a:srgbClr val="000000"/>
                  </a:solidFill>
                  <a:round/>
                  <a:headEnd/>
                  <a:tailEnd/>
                </a14:hiddenLine>
              </a:ext>
            </a:extLst>
          </p:spPr>
          <p:txBody>
            <a:bodyPr wrap="none" lIns="100770" tIns="0" rIns="100770" bIns="0">
              <a:spAutoFit/>
            </a:bodyPr>
            <a:lstStyle/>
            <a:p>
              <a:pPr algn="ctr" defTabSz="512005">
                <a:spcBef>
                  <a:spcPts val="979"/>
                </a:spcBef>
                <a:buSzPct val="100000"/>
                <a:tabLst>
                  <a:tab pos="0" algn="l"/>
                  <a:tab pos="1022901" algn="l"/>
                  <a:tab pos="2048014" algn="l"/>
                  <a:tab pos="3070916" algn="l"/>
                  <a:tab pos="4096030" algn="l"/>
                  <a:tab pos="5118930" algn="l"/>
                  <a:tab pos="6142941" algn="l"/>
                  <a:tab pos="7165833" algn="l"/>
                  <a:tab pos="8190953" algn="l"/>
                  <a:tab pos="9213848" algn="l"/>
                  <a:tab pos="10238969" algn="l"/>
                  <a:tab pos="11261867" algn="l"/>
                  <a:tab pos="11773868" algn="l"/>
                </a:tabLst>
              </a:pPr>
              <a:r>
                <a:rPr lang="en-US" sz="1600" dirty="0">
                  <a:latin typeface="Arial" panose="020B0604020202020204" pitchFamily="34" charset="0"/>
                  <a:ea typeface="MS PGothic" pitchFamily="34" charset="-128"/>
                  <a:cs typeface="Arial" panose="020B0604020202020204" pitchFamily="34" charset="0"/>
                </a:rPr>
                <a:t>201</a:t>
              </a:r>
              <a:r>
                <a:rPr lang="en-US" altLang="ja-JP" sz="1600" dirty="0">
                  <a:latin typeface="Arial" panose="020B0604020202020204" pitchFamily="34" charset="0"/>
                  <a:ea typeface="MS PGothic" pitchFamily="34" charset="-128"/>
                  <a:cs typeface="Arial" panose="020B0604020202020204" pitchFamily="34" charset="0"/>
                </a:rPr>
                <a:t>6</a:t>
              </a:r>
              <a:endParaRPr lang="en-US" sz="1600" dirty="0">
                <a:latin typeface="Arial" panose="020B0604020202020204" pitchFamily="34" charset="0"/>
                <a:ea typeface="MS PGothic" pitchFamily="34" charset="-128"/>
                <a:cs typeface="Arial" panose="020B0604020202020204" pitchFamily="34" charset="0"/>
              </a:endParaRPr>
            </a:p>
          </p:txBody>
        </p:sp>
        <p:sp>
          <p:nvSpPr>
            <p:cNvPr id="53" name="Rectangle 7"/>
            <p:cNvSpPr>
              <a:spLocks noChangeArrowheads="1"/>
            </p:cNvSpPr>
            <p:nvPr/>
          </p:nvSpPr>
          <p:spPr bwMode="auto">
            <a:xfrm>
              <a:off x="8140901" y="1709222"/>
              <a:ext cx="598585" cy="249299"/>
            </a:xfrm>
            <a:prstGeom prst="rect">
              <a:avLst/>
            </a:prstGeom>
            <a:gradFill>
              <a:gsLst>
                <a:gs pos="24624">
                  <a:srgbClr val="FFFFFF">
                    <a:alpha val="80000"/>
                  </a:srgbClr>
                </a:gs>
                <a:gs pos="75352">
                  <a:srgbClr val="FFFFFF">
                    <a:alpha val="80000"/>
                  </a:srgbClr>
                </a:gs>
                <a:gs pos="0">
                  <a:schemeClr val="bg1">
                    <a:alpha val="0"/>
                  </a:schemeClr>
                </a:gs>
                <a:gs pos="100000">
                  <a:schemeClr val="bg1">
                    <a:alpha val="0"/>
                  </a:schemeClr>
                </a:gs>
                <a:gs pos="48000">
                  <a:schemeClr val="bg1"/>
                </a:gs>
              </a:gsLst>
              <a:lin ang="0" scaled="1"/>
            </a:gradFill>
            <a:ln>
              <a:noFill/>
            </a:ln>
            <a:effectLst>
              <a:outerShdw blurRad="50800" dist="38100" dir="5400000" algn="t" rotWithShape="0">
                <a:prstClr val="black">
                  <a:alpha val="20000"/>
                </a:prstClr>
              </a:outerShdw>
            </a:effectLst>
            <a:extLst>
              <a:ext uri="{91240B29-F687-4f45-9708-019B960494DF}">
                <a14:hiddenLine xmlns:a14="http://schemas.microsoft.com/office/drawing/2010/main" xmlns="" w="21590">
                  <a:solidFill>
                    <a:srgbClr val="000000"/>
                  </a:solidFill>
                  <a:round/>
                  <a:headEnd/>
                  <a:tailEnd/>
                </a14:hiddenLine>
              </a:ext>
            </a:extLst>
          </p:spPr>
          <p:txBody>
            <a:bodyPr wrap="square" lIns="0" tIns="0" rIns="0" bIns="0">
              <a:spAutoFit/>
            </a:bodyPr>
            <a:lstStyle/>
            <a:p>
              <a:pPr algn="ctr" defTabSz="512005">
                <a:lnSpc>
                  <a:spcPct val="90000"/>
                </a:lnSpc>
                <a:buSzPct val="100000"/>
                <a:tabLst>
                  <a:tab pos="0" algn="l"/>
                  <a:tab pos="512005" algn="l"/>
                  <a:tab pos="1022901" algn="l"/>
                  <a:tab pos="1536014" algn="l"/>
                  <a:tab pos="2048014" algn="l"/>
                  <a:tab pos="2560020" algn="l"/>
                  <a:tab pos="3070916" algn="l"/>
                  <a:tab pos="3585135" algn="l"/>
                  <a:tab pos="4096030" algn="l"/>
                  <a:tab pos="4605813" algn="l"/>
                  <a:tab pos="5118930" algn="l"/>
                  <a:tab pos="5630935" algn="l"/>
                  <a:tab pos="6142941" algn="l"/>
                  <a:tab pos="6653837" algn="l"/>
                  <a:tab pos="7165833" algn="l"/>
                  <a:tab pos="7678951" algn="l"/>
                  <a:tab pos="8190953" algn="l"/>
                  <a:tab pos="8701844" algn="l"/>
                  <a:tab pos="9213848" algn="l"/>
                  <a:tab pos="9726965" algn="l"/>
                  <a:tab pos="10238969" algn="l"/>
                </a:tabLst>
              </a:pPr>
              <a:r>
                <a:rPr lang="en-US" dirty="0">
                  <a:latin typeface="Arial" panose="020B0604020202020204" pitchFamily="34" charset="0"/>
                  <a:ea typeface="MS PGothic" pitchFamily="34" charset="-128"/>
                  <a:cs typeface="Arial" panose="020B0604020202020204" pitchFamily="34" charset="0"/>
                </a:rPr>
                <a:t>10</a:t>
              </a:r>
              <a:r>
                <a:rPr lang="en-US" baseline="30000" dirty="0">
                  <a:latin typeface="Arial" panose="020B0604020202020204" pitchFamily="34" charset="0"/>
                  <a:ea typeface="MS PGothic" pitchFamily="34" charset="-128"/>
                  <a:cs typeface="Arial" panose="020B0604020202020204" pitchFamily="34" charset="0"/>
                </a:rPr>
                <a:t>23</a:t>
              </a:r>
            </a:p>
          </p:txBody>
        </p:sp>
        <p:sp>
          <p:nvSpPr>
            <p:cNvPr id="54" name="Rectangle 26"/>
            <p:cNvSpPr>
              <a:spLocks noChangeArrowheads="1"/>
            </p:cNvSpPr>
            <p:nvPr/>
          </p:nvSpPr>
          <p:spPr bwMode="auto">
            <a:xfrm rot="16200000">
              <a:off x="6544313" y="4032624"/>
              <a:ext cx="3461586" cy="313932"/>
            </a:xfrm>
            <a:prstGeom prst="rect">
              <a:avLst/>
            </a:prstGeom>
            <a:gradFill>
              <a:gsLst>
                <a:gs pos="24624">
                  <a:srgbClr val="FFFFFF">
                    <a:alpha val="80000"/>
                  </a:srgbClr>
                </a:gs>
                <a:gs pos="75352">
                  <a:srgbClr val="FFFFFF">
                    <a:alpha val="80000"/>
                  </a:srgbClr>
                </a:gs>
                <a:gs pos="0">
                  <a:schemeClr val="bg1">
                    <a:alpha val="0"/>
                  </a:schemeClr>
                </a:gs>
                <a:gs pos="100000">
                  <a:schemeClr val="bg1">
                    <a:alpha val="0"/>
                  </a:schemeClr>
                </a:gs>
                <a:gs pos="48000">
                  <a:schemeClr val="bg1"/>
                </a:gs>
              </a:gsLst>
              <a:lin ang="0" scaled="1"/>
            </a:gradFill>
            <a:ln>
              <a:noFill/>
            </a:ln>
            <a:effectLst>
              <a:outerShdw blurRad="50800" dist="38100" dir="5400000" algn="t" rotWithShape="0">
                <a:prstClr val="black">
                  <a:alpha val="20000"/>
                </a:prstClr>
              </a:outerShdw>
            </a:effectLst>
            <a:extLst>
              <a:ext uri="{91240B29-F687-4f45-9708-019B960494DF}">
                <a14:hiddenLine xmlns:a14="http://schemas.microsoft.com/office/drawing/2010/main" xmlns="" w="21590">
                  <a:solidFill>
                    <a:srgbClr val="000000"/>
                  </a:solidFill>
                  <a:round/>
                  <a:headEnd/>
                  <a:tailEnd/>
                </a14:hiddenLine>
              </a:ext>
            </a:extLst>
          </p:spPr>
          <p:txBody>
            <a:bodyPr wrap="square" lIns="0" tIns="45720" rIns="0" bIns="45720">
              <a:spAutoFit/>
            </a:bodyPr>
            <a:lstStyle/>
            <a:p>
              <a:pPr algn="ctr" defTabSz="512005">
                <a:lnSpc>
                  <a:spcPct val="90000"/>
                </a:lnSpc>
                <a:buSzPct val="100000"/>
                <a:tabLst>
                  <a:tab pos="0" algn="l"/>
                  <a:tab pos="512005" algn="l"/>
                  <a:tab pos="1022901" algn="l"/>
                  <a:tab pos="1536014" algn="l"/>
                  <a:tab pos="2048014" algn="l"/>
                  <a:tab pos="2560020" algn="l"/>
                  <a:tab pos="3070916" algn="l"/>
                  <a:tab pos="3585135" algn="l"/>
                  <a:tab pos="4096030" algn="l"/>
                  <a:tab pos="4605813" algn="l"/>
                  <a:tab pos="5118930" algn="l"/>
                  <a:tab pos="5630935" algn="l"/>
                  <a:tab pos="6142941" algn="l"/>
                  <a:tab pos="6653837" algn="l"/>
                  <a:tab pos="7165833" algn="l"/>
                  <a:tab pos="7678951" algn="l"/>
                  <a:tab pos="8190953" algn="l"/>
                  <a:tab pos="8701844" algn="l"/>
                  <a:tab pos="9213848" algn="l"/>
                  <a:tab pos="9726965" algn="l"/>
                  <a:tab pos="10238969" algn="l"/>
                </a:tabLst>
              </a:pPr>
              <a:r>
                <a:rPr lang="en-US" sz="1600" dirty="0">
                  <a:latin typeface="Arial" panose="020B0604020202020204" pitchFamily="34" charset="0"/>
                  <a:ea typeface="MS PGothic" pitchFamily="34" charset="-128"/>
                  <a:cs typeface="Arial" panose="020B0604020202020204" pitchFamily="34" charset="0"/>
                </a:rPr>
                <a:t> World's Data (Bytes)</a:t>
              </a:r>
            </a:p>
          </p:txBody>
        </p:sp>
        <p:cxnSp>
          <p:nvCxnSpPr>
            <p:cNvPr id="55" name="Straight Connector 25"/>
            <p:cNvCxnSpPr>
              <a:cxnSpLocks noChangeShapeType="1"/>
            </p:cNvCxnSpPr>
            <p:nvPr/>
          </p:nvCxnSpPr>
          <p:spPr bwMode="auto">
            <a:xfrm>
              <a:off x="8033826" y="2472683"/>
              <a:ext cx="0" cy="478895"/>
            </a:xfrm>
            <a:prstGeom prst="line">
              <a:avLst/>
            </a:prstGeom>
            <a:noFill/>
            <a:ln w="12700">
              <a:solidFill>
                <a:schemeClr val="bg1"/>
              </a:solidFill>
              <a:round/>
              <a:headEnd/>
              <a:tailEnd type="oval" w="med" len="med"/>
            </a:ln>
            <a:extLst>
              <a:ext uri="{909E8E84-426E-40dd-AFC4-6F175D3DCCD1}">
                <a14:hiddenFill xmlns:a14="http://schemas.microsoft.com/office/drawing/2010/main" xmlns="">
                  <a:noFill/>
                </a14:hiddenFill>
              </a:ext>
            </a:extLst>
          </p:spPr>
        </p:cxnSp>
        <p:sp>
          <p:nvSpPr>
            <p:cNvPr id="56" name="Text Box 24"/>
            <p:cNvSpPr txBox="1">
              <a:spLocks noChangeArrowheads="1"/>
            </p:cNvSpPr>
            <p:nvPr/>
          </p:nvSpPr>
          <p:spPr bwMode="auto">
            <a:xfrm>
              <a:off x="5933744" y="2382063"/>
              <a:ext cx="2148272" cy="298979"/>
            </a:xfrm>
            <a:prstGeom prst="rect">
              <a:avLst/>
            </a:prstGeom>
            <a:gradFill>
              <a:gsLst>
                <a:gs pos="24624">
                  <a:srgbClr val="FFFFFF">
                    <a:alpha val="80000"/>
                  </a:srgbClr>
                </a:gs>
                <a:gs pos="75352">
                  <a:srgbClr val="FFFFFF">
                    <a:alpha val="80000"/>
                  </a:srgbClr>
                </a:gs>
                <a:gs pos="0">
                  <a:schemeClr val="bg1">
                    <a:alpha val="0"/>
                  </a:schemeClr>
                </a:gs>
                <a:gs pos="100000">
                  <a:schemeClr val="bg1">
                    <a:alpha val="0"/>
                  </a:schemeClr>
                </a:gs>
                <a:gs pos="48000">
                  <a:schemeClr val="bg1"/>
                </a:gs>
              </a:gsLst>
              <a:lin ang="0" scaled="1"/>
            </a:gradFill>
            <a:ln>
              <a:noFill/>
            </a:ln>
            <a:effectLst>
              <a:outerShdw blurRad="50800" dist="38100" dir="5400000" algn="t" rotWithShape="0">
                <a:prstClr val="black">
                  <a:alpha val="20000"/>
                </a:prst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1308100" eaLnBrk="0" hangingPunct="0">
                <a:defRPr sz="2000">
                  <a:solidFill>
                    <a:schemeClr val="tx1"/>
                  </a:solidFill>
                  <a:latin typeface="Arial" pitchFamily="34" charset="0"/>
                </a:defRPr>
              </a:lvl1pPr>
              <a:lvl2pPr marL="742950" indent="-285750" defTabSz="1308100" eaLnBrk="0" hangingPunct="0">
                <a:defRPr sz="2000">
                  <a:solidFill>
                    <a:schemeClr val="tx1"/>
                  </a:solidFill>
                  <a:latin typeface="Arial" pitchFamily="34" charset="0"/>
                </a:defRPr>
              </a:lvl2pPr>
              <a:lvl3pPr marL="1143000" indent="-228600" defTabSz="1308100" eaLnBrk="0" hangingPunct="0">
                <a:defRPr sz="2000">
                  <a:solidFill>
                    <a:schemeClr val="tx1"/>
                  </a:solidFill>
                  <a:latin typeface="Arial" pitchFamily="34" charset="0"/>
                </a:defRPr>
              </a:lvl3pPr>
              <a:lvl4pPr marL="1600200" indent="-228600" defTabSz="1308100" eaLnBrk="0" hangingPunct="0">
                <a:defRPr sz="2000">
                  <a:solidFill>
                    <a:schemeClr val="tx1"/>
                  </a:solidFill>
                  <a:latin typeface="Arial" pitchFamily="34" charset="0"/>
                </a:defRPr>
              </a:lvl4pPr>
              <a:lvl5pPr marL="2057400" indent="-228600" defTabSz="1308100" eaLnBrk="0" hangingPunct="0">
                <a:defRPr sz="2000">
                  <a:solidFill>
                    <a:schemeClr val="tx1"/>
                  </a:solidFill>
                  <a:latin typeface="Arial" pitchFamily="34" charset="0"/>
                </a:defRPr>
              </a:lvl5pPr>
              <a:lvl6pPr marL="2514600" indent="-228600" algn="ctr" defTabSz="1308100" eaLnBrk="0" fontAlgn="base" hangingPunct="0">
                <a:spcBef>
                  <a:spcPct val="0"/>
                </a:spcBef>
                <a:spcAft>
                  <a:spcPct val="0"/>
                </a:spcAft>
                <a:defRPr sz="2000">
                  <a:solidFill>
                    <a:schemeClr val="tx1"/>
                  </a:solidFill>
                  <a:latin typeface="Arial" pitchFamily="34" charset="0"/>
                </a:defRPr>
              </a:lvl6pPr>
              <a:lvl7pPr marL="2971800" indent="-228600" algn="ctr" defTabSz="1308100" eaLnBrk="0" fontAlgn="base" hangingPunct="0">
                <a:spcBef>
                  <a:spcPct val="0"/>
                </a:spcBef>
                <a:spcAft>
                  <a:spcPct val="0"/>
                </a:spcAft>
                <a:defRPr sz="2000">
                  <a:solidFill>
                    <a:schemeClr val="tx1"/>
                  </a:solidFill>
                  <a:latin typeface="Arial" pitchFamily="34" charset="0"/>
                </a:defRPr>
              </a:lvl7pPr>
              <a:lvl8pPr marL="3429000" indent="-228600" algn="ctr" defTabSz="1308100" eaLnBrk="0" fontAlgn="base" hangingPunct="0">
                <a:spcBef>
                  <a:spcPct val="0"/>
                </a:spcBef>
                <a:spcAft>
                  <a:spcPct val="0"/>
                </a:spcAft>
                <a:defRPr sz="2000">
                  <a:solidFill>
                    <a:schemeClr val="tx1"/>
                  </a:solidFill>
                  <a:latin typeface="Arial" pitchFamily="34" charset="0"/>
                </a:defRPr>
              </a:lvl8pPr>
              <a:lvl9pPr marL="3886200" indent="-228600" algn="ctr" defTabSz="1308100" eaLnBrk="0" fontAlgn="base" hangingPunct="0">
                <a:spcBef>
                  <a:spcPct val="0"/>
                </a:spcBef>
                <a:spcAft>
                  <a:spcPct val="0"/>
                </a:spcAft>
                <a:defRPr sz="2000">
                  <a:solidFill>
                    <a:schemeClr val="tx1"/>
                  </a:solidFill>
                  <a:latin typeface="Arial" pitchFamily="34" charset="0"/>
                </a:defRPr>
              </a:lvl9pPr>
            </a:lstStyle>
            <a:p>
              <a:pPr algn="ctr" eaLnBrk="1" hangingPunct="1">
                <a:spcBef>
                  <a:spcPct val="50000"/>
                </a:spcBef>
              </a:pPr>
              <a:r>
                <a:rPr lang="en-US" sz="1600" dirty="0">
                  <a:ea typeface="MS PGothic" pitchFamily="34" charset="-128"/>
                  <a:cs typeface="Arial" panose="020B0604020202020204" pitchFamily="34" charset="0"/>
                </a:rPr>
                <a:t>You are here</a:t>
              </a:r>
            </a:p>
          </p:txBody>
        </p:sp>
        <p:sp>
          <p:nvSpPr>
            <p:cNvPr id="57" name="Text Box 24"/>
            <p:cNvSpPr txBox="1">
              <a:spLocks noChangeArrowheads="1"/>
            </p:cNvSpPr>
            <p:nvPr/>
          </p:nvSpPr>
          <p:spPr bwMode="auto">
            <a:xfrm>
              <a:off x="3140087" y="1621224"/>
              <a:ext cx="3995726" cy="650367"/>
            </a:xfrm>
            <a:prstGeom prst="rect">
              <a:avLst/>
            </a:prstGeom>
            <a:noFill/>
            <a:ln>
              <a:noFill/>
            </a:ln>
            <a:extLst>
              <a:ext uri="{909E8E84-426E-40dd-AFC4-6F175D3DCCD1}">
                <a14:hiddenFill xmlns:a14="http://schemas.microsoft.com/office/drawing/2010/main" xmlns="">
                  <a:solidFill>
                    <a:srgbClr val="FFFFFF">
                      <a:alpha val="89803"/>
                    </a:srgbClr>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1308100" eaLnBrk="0" hangingPunct="0">
                <a:defRPr sz="2000">
                  <a:solidFill>
                    <a:schemeClr val="tx1"/>
                  </a:solidFill>
                  <a:latin typeface="Arial" pitchFamily="34" charset="0"/>
                </a:defRPr>
              </a:lvl1pPr>
              <a:lvl2pPr marL="742950" indent="-285750" defTabSz="1308100" eaLnBrk="0" hangingPunct="0">
                <a:defRPr sz="2000">
                  <a:solidFill>
                    <a:schemeClr val="tx1"/>
                  </a:solidFill>
                  <a:latin typeface="Arial" pitchFamily="34" charset="0"/>
                </a:defRPr>
              </a:lvl2pPr>
              <a:lvl3pPr marL="1143000" indent="-228600" defTabSz="1308100" eaLnBrk="0" hangingPunct="0">
                <a:defRPr sz="2000">
                  <a:solidFill>
                    <a:schemeClr val="tx1"/>
                  </a:solidFill>
                  <a:latin typeface="Arial" pitchFamily="34" charset="0"/>
                </a:defRPr>
              </a:lvl3pPr>
              <a:lvl4pPr marL="1600200" indent="-228600" defTabSz="1308100" eaLnBrk="0" hangingPunct="0">
                <a:defRPr sz="2000">
                  <a:solidFill>
                    <a:schemeClr val="tx1"/>
                  </a:solidFill>
                  <a:latin typeface="Arial" pitchFamily="34" charset="0"/>
                </a:defRPr>
              </a:lvl4pPr>
              <a:lvl5pPr marL="2057400" indent="-228600" defTabSz="1308100" eaLnBrk="0" hangingPunct="0">
                <a:defRPr sz="2000">
                  <a:solidFill>
                    <a:schemeClr val="tx1"/>
                  </a:solidFill>
                  <a:latin typeface="Arial" pitchFamily="34" charset="0"/>
                </a:defRPr>
              </a:lvl5pPr>
              <a:lvl6pPr marL="2514600" indent="-228600" algn="ctr" defTabSz="1308100" eaLnBrk="0" fontAlgn="base" hangingPunct="0">
                <a:spcBef>
                  <a:spcPct val="0"/>
                </a:spcBef>
                <a:spcAft>
                  <a:spcPct val="0"/>
                </a:spcAft>
                <a:defRPr sz="2000">
                  <a:solidFill>
                    <a:schemeClr val="tx1"/>
                  </a:solidFill>
                  <a:latin typeface="Arial" pitchFamily="34" charset="0"/>
                </a:defRPr>
              </a:lvl6pPr>
              <a:lvl7pPr marL="2971800" indent="-228600" algn="ctr" defTabSz="1308100" eaLnBrk="0" fontAlgn="base" hangingPunct="0">
                <a:spcBef>
                  <a:spcPct val="0"/>
                </a:spcBef>
                <a:spcAft>
                  <a:spcPct val="0"/>
                </a:spcAft>
                <a:defRPr sz="2000">
                  <a:solidFill>
                    <a:schemeClr val="tx1"/>
                  </a:solidFill>
                  <a:latin typeface="Arial" pitchFamily="34" charset="0"/>
                </a:defRPr>
              </a:lvl7pPr>
              <a:lvl8pPr marL="3429000" indent="-228600" algn="ctr" defTabSz="1308100" eaLnBrk="0" fontAlgn="base" hangingPunct="0">
                <a:spcBef>
                  <a:spcPct val="0"/>
                </a:spcBef>
                <a:spcAft>
                  <a:spcPct val="0"/>
                </a:spcAft>
                <a:defRPr sz="2000">
                  <a:solidFill>
                    <a:schemeClr val="tx1"/>
                  </a:solidFill>
                  <a:latin typeface="Arial" pitchFamily="34" charset="0"/>
                </a:defRPr>
              </a:lvl8pPr>
              <a:lvl9pPr marL="3886200" indent="-228600" algn="ctr" defTabSz="1308100" eaLnBrk="0" fontAlgn="base" hangingPunct="0">
                <a:spcBef>
                  <a:spcPct val="0"/>
                </a:spcBef>
                <a:spcAft>
                  <a:spcPct val="0"/>
                </a:spcAft>
                <a:defRPr sz="2000">
                  <a:solidFill>
                    <a:schemeClr val="tx1"/>
                  </a:solidFill>
                  <a:latin typeface="Arial" pitchFamily="34" charset="0"/>
                </a:defRPr>
              </a:lvl9pPr>
            </a:lstStyle>
            <a:p>
              <a:pPr eaLnBrk="1" hangingPunct="1">
                <a:lnSpc>
                  <a:spcPct val="90000"/>
                </a:lnSpc>
              </a:pPr>
              <a:r>
                <a:rPr lang="en-US" dirty="0">
                  <a:solidFill>
                    <a:schemeClr val="bg1"/>
                  </a:solidFill>
                  <a:ea typeface="MS PGothic" pitchFamily="34" charset="-128"/>
                  <a:cs typeface="Arial" panose="020B0604020202020204" pitchFamily="34" charset="0"/>
                </a:rPr>
                <a:t>The number of stars in the universe</a:t>
              </a:r>
            </a:p>
          </p:txBody>
        </p:sp>
        <p:sp>
          <p:nvSpPr>
            <p:cNvPr id="58" name="Line 18"/>
            <p:cNvSpPr>
              <a:spLocks noChangeShapeType="1"/>
            </p:cNvSpPr>
            <p:nvPr/>
          </p:nvSpPr>
          <p:spPr bwMode="auto">
            <a:xfrm>
              <a:off x="7204274" y="1922198"/>
              <a:ext cx="815578" cy="0"/>
            </a:xfrm>
            <a:prstGeom prst="line">
              <a:avLst/>
            </a:prstGeom>
            <a:noFill/>
            <a:ln w="12700">
              <a:solidFill>
                <a:schemeClr val="bg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63974" tIns="31985" rIns="63974" bIns="31985"/>
            <a:lstStyle/>
            <a:p>
              <a:pPr algn="ctr"/>
              <a:endParaRPr lang="en-US" sz="1500" dirty="0">
                <a:latin typeface="Arial" panose="020B0604020202020204" pitchFamily="34" charset="0"/>
                <a:cs typeface="Arial" panose="020B0604020202020204" pitchFamily="34" charset="0"/>
              </a:endParaRPr>
            </a:p>
          </p:txBody>
        </p:sp>
        <p:sp>
          <p:nvSpPr>
            <p:cNvPr id="59" name="Rectangle 7"/>
            <p:cNvSpPr>
              <a:spLocks noChangeArrowheads="1"/>
            </p:cNvSpPr>
            <p:nvPr/>
          </p:nvSpPr>
          <p:spPr bwMode="auto">
            <a:xfrm>
              <a:off x="7094236" y="3288558"/>
              <a:ext cx="1036941" cy="410581"/>
            </a:xfrm>
            <a:prstGeom prst="rect">
              <a:avLst/>
            </a:prstGeom>
            <a:noFill/>
            <a:ln w="21600">
              <a:noFill/>
              <a:round/>
              <a:headEnd/>
              <a:tailEnd/>
            </a:ln>
          </p:spPr>
          <p:txBody>
            <a:bodyPr lIns="100826" tIns="52429" rIns="100826" bIns="52429" anchor="ctr">
              <a:spAutoFit/>
            </a:bodyPr>
            <a:lstStyle/>
            <a:p>
              <a:pPr algn="ctr" defTabSz="512287">
                <a:lnSpc>
                  <a:spcPct val="90000"/>
                </a:lnSpc>
                <a:buSzPct val="100000"/>
                <a:tabLst>
                  <a:tab pos="0" algn="l"/>
                  <a:tab pos="512287" algn="l"/>
                  <a:tab pos="1023462" algn="l"/>
                  <a:tab pos="1536859" algn="l"/>
                  <a:tab pos="2049145" algn="l"/>
                  <a:tab pos="2561432" algn="l"/>
                  <a:tab pos="3072607" algn="l"/>
                  <a:tab pos="3587115" algn="l"/>
                  <a:tab pos="4098290" algn="l"/>
                  <a:tab pos="4608354" algn="l"/>
                  <a:tab pos="5121752" algn="l"/>
                  <a:tab pos="5634038" algn="l"/>
                  <a:tab pos="6146324" algn="l"/>
                  <a:tab pos="6657499" algn="l"/>
                  <a:tab pos="7169785" algn="l"/>
                  <a:tab pos="7683183" algn="l"/>
                  <a:tab pos="8195469" algn="l"/>
                  <a:tab pos="8706644" algn="l"/>
                  <a:tab pos="9218930" algn="l"/>
                  <a:tab pos="9732328" algn="l"/>
                  <a:tab pos="10244614" algn="l"/>
                </a:tabLst>
              </a:pPr>
              <a:r>
                <a:rPr lang="en-US" sz="1100" b="1" dirty="0">
                  <a:latin typeface="Arial" panose="020B0604020202020204" pitchFamily="34" charset="0"/>
                  <a:cs typeface="Arial" panose="020B0604020202020204" pitchFamily="34" charset="0"/>
                </a:rPr>
                <a:t>Sensors </a:t>
              </a:r>
              <a:br>
                <a:rPr lang="en-US" sz="1100" b="1" dirty="0">
                  <a:latin typeface="Arial" panose="020B0604020202020204" pitchFamily="34" charset="0"/>
                  <a:cs typeface="Arial" panose="020B0604020202020204" pitchFamily="34" charset="0"/>
                </a:rPr>
              </a:br>
              <a:r>
                <a:rPr lang="en-US" sz="1100" b="1" dirty="0">
                  <a:latin typeface="Arial" panose="020B0604020202020204" pitchFamily="34" charset="0"/>
                  <a:cs typeface="Arial" panose="020B0604020202020204" pitchFamily="34" charset="0"/>
                </a:rPr>
                <a:t>&amp; Devices</a:t>
              </a:r>
              <a:endParaRPr lang="en-US" sz="1100" dirty="0">
                <a:latin typeface="Arial" panose="020B0604020202020204" pitchFamily="34" charset="0"/>
                <a:cs typeface="Arial" panose="020B0604020202020204" pitchFamily="34" charset="0"/>
              </a:endParaRPr>
            </a:p>
          </p:txBody>
        </p:sp>
        <p:sp>
          <p:nvSpPr>
            <p:cNvPr id="60" name="Rectangle 13"/>
            <p:cNvSpPr>
              <a:spLocks noChangeArrowheads="1"/>
            </p:cNvSpPr>
            <p:nvPr/>
          </p:nvSpPr>
          <p:spPr bwMode="auto">
            <a:xfrm>
              <a:off x="7264347" y="5190112"/>
              <a:ext cx="696719" cy="258231"/>
            </a:xfrm>
            <a:prstGeom prst="rect">
              <a:avLst/>
            </a:prstGeom>
            <a:noFill/>
            <a:ln w="21600">
              <a:noFill/>
              <a:round/>
              <a:headEnd/>
              <a:tailEnd/>
            </a:ln>
          </p:spPr>
          <p:txBody>
            <a:bodyPr lIns="100826" tIns="52429" rIns="100826" bIns="52429" anchor="ctr">
              <a:spAutoFit/>
            </a:bodyPr>
            <a:lstStyle/>
            <a:p>
              <a:pPr algn="ctr" defTabSz="512287">
                <a:lnSpc>
                  <a:spcPct val="90000"/>
                </a:lnSpc>
                <a:buSzPct val="100000"/>
                <a:tabLst>
                  <a:tab pos="0" algn="l"/>
                  <a:tab pos="512287" algn="l"/>
                  <a:tab pos="1023462" algn="l"/>
                  <a:tab pos="1536859" algn="l"/>
                  <a:tab pos="2049145" algn="l"/>
                  <a:tab pos="2561432" algn="l"/>
                  <a:tab pos="3072607" algn="l"/>
                  <a:tab pos="3587115" algn="l"/>
                  <a:tab pos="4098290" algn="l"/>
                  <a:tab pos="4608354" algn="l"/>
                  <a:tab pos="5121752" algn="l"/>
                  <a:tab pos="5634038" algn="l"/>
                  <a:tab pos="6146324" algn="l"/>
                  <a:tab pos="6657499" algn="l"/>
                  <a:tab pos="7169785" algn="l"/>
                  <a:tab pos="7683183" algn="l"/>
                  <a:tab pos="8195469" algn="l"/>
                  <a:tab pos="8706644" algn="l"/>
                  <a:tab pos="9218930" algn="l"/>
                  <a:tab pos="9732328" algn="l"/>
                  <a:tab pos="10244614" algn="l"/>
                </a:tabLst>
              </a:pPr>
              <a:r>
                <a:rPr lang="en-US" sz="1100" b="1" dirty="0">
                  <a:latin typeface="Arial" panose="020B0604020202020204" pitchFamily="34" charset="0"/>
                  <a:cs typeface="Arial" panose="020B0604020202020204" pitchFamily="34" charset="0"/>
                </a:rPr>
                <a:t>VoIP</a:t>
              </a:r>
            </a:p>
          </p:txBody>
        </p:sp>
        <p:sp>
          <p:nvSpPr>
            <p:cNvPr id="61" name="Rectangle 19"/>
            <p:cNvSpPr>
              <a:spLocks noChangeArrowheads="1"/>
            </p:cNvSpPr>
            <p:nvPr/>
          </p:nvSpPr>
          <p:spPr bwMode="auto">
            <a:xfrm>
              <a:off x="6477853" y="5856166"/>
              <a:ext cx="1797253" cy="258231"/>
            </a:xfrm>
            <a:prstGeom prst="rect">
              <a:avLst/>
            </a:prstGeom>
            <a:noFill/>
            <a:ln w="21600">
              <a:noFill/>
              <a:round/>
              <a:headEnd/>
              <a:tailEnd/>
            </a:ln>
          </p:spPr>
          <p:txBody>
            <a:bodyPr wrap="square" lIns="100826" tIns="52429" rIns="100826" bIns="52429" anchor="ctr">
              <a:spAutoFit/>
            </a:bodyPr>
            <a:lstStyle/>
            <a:p>
              <a:pPr algn="ctr" defTabSz="512287">
                <a:lnSpc>
                  <a:spcPct val="90000"/>
                </a:lnSpc>
                <a:buSzPct val="100000"/>
                <a:tabLst>
                  <a:tab pos="0" algn="l"/>
                  <a:tab pos="512287" algn="l"/>
                  <a:tab pos="1023462" algn="l"/>
                  <a:tab pos="1536859" algn="l"/>
                  <a:tab pos="2049145" algn="l"/>
                  <a:tab pos="2561432" algn="l"/>
                  <a:tab pos="3072607" algn="l"/>
                  <a:tab pos="3587115" algn="l"/>
                  <a:tab pos="4098290" algn="l"/>
                  <a:tab pos="4608354" algn="l"/>
                  <a:tab pos="5121752" algn="l"/>
                  <a:tab pos="5634038" algn="l"/>
                  <a:tab pos="6146324" algn="l"/>
                  <a:tab pos="6657499" algn="l"/>
                  <a:tab pos="7169785" algn="l"/>
                  <a:tab pos="7683183" algn="l"/>
                  <a:tab pos="8195469" algn="l"/>
                  <a:tab pos="8706644" algn="l"/>
                  <a:tab pos="9218930" algn="l"/>
                  <a:tab pos="9732328" algn="l"/>
                  <a:tab pos="10244614" algn="l"/>
                </a:tabLst>
              </a:pPr>
              <a:r>
                <a:rPr lang="en-US" sz="1100" b="1" dirty="0">
                  <a:solidFill>
                    <a:schemeClr val="bg1"/>
                  </a:solidFill>
                  <a:latin typeface="Arial" panose="020B0604020202020204" pitchFamily="34" charset="0"/>
                  <a:cs typeface="Arial" panose="020B0604020202020204" pitchFamily="34" charset="0"/>
                </a:rPr>
                <a:t>Enterprise Data</a:t>
              </a:r>
            </a:p>
          </p:txBody>
        </p:sp>
        <p:sp>
          <p:nvSpPr>
            <p:cNvPr id="62" name="Rectangle 26"/>
            <p:cNvSpPr>
              <a:spLocks noChangeArrowheads="1"/>
            </p:cNvSpPr>
            <p:nvPr/>
          </p:nvSpPr>
          <p:spPr bwMode="auto">
            <a:xfrm>
              <a:off x="6740056" y="4628912"/>
              <a:ext cx="1365890" cy="258231"/>
            </a:xfrm>
            <a:prstGeom prst="rect">
              <a:avLst/>
            </a:prstGeom>
            <a:noFill/>
            <a:ln w="21600">
              <a:noFill/>
              <a:round/>
              <a:headEnd/>
              <a:tailEnd/>
            </a:ln>
          </p:spPr>
          <p:txBody>
            <a:bodyPr wrap="square" lIns="100826" tIns="52429" rIns="100826" bIns="52429" anchor="ctr">
              <a:spAutoFit/>
            </a:bodyPr>
            <a:lstStyle/>
            <a:p>
              <a:pPr algn="ctr" defTabSz="512287">
                <a:lnSpc>
                  <a:spcPct val="90000"/>
                </a:lnSpc>
                <a:buSzPct val="100000"/>
                <a:tabLst>
                  <a:tab pos="0" algn="l"/>
                  <a:tab pos="512287" algn="l"/>
                  <a:tab pos="1023462" algn="l"/>
                  <a:tab pos="1536859" algn="l"/>
                  <a:tab pos="2049145" algn="l"/>
                  <a:tab pos="2561432" algn="l"/>
                  <a:tab pos="3072607" algn="l"/>
                  <a:tab pos="3587115" algn="l"/>
                  <a:tab pos="4098290" algn="l"/>
                  <a:tab pos="4608354" algn="l"/>
                  <a:tab pos="5121752" algn="l"/>
                  <a:tab pos="5634038" algn="l"/>
                  <a:tab pos="6146324" algn="l"/>
                  <a:tab pos="6657499" algn="l"/>
                  <a:tab pos="7169785" algn="l"/>
                  <a:tab pos="7683183" algn="l"/>
                  <a:tab pos="8195469" algn="l"/>
                  <a:tab pos="8706644" algn="l"/>
                  <a:tab pos="9218930" algn="l"/>
                  <a:tab pos="9732328" algn="l"/>
                  <a:tab pos="10244614" algn="l"/>
                </a:tabLst>
              </a:pPr>
              <a:r>
                <a:rPr lang="en-US" sz="1100" b="1" dirty="0">
                  <a:latin typeface="Arial" panose="020B0604020202020204" pitchFamily="34" charset="0"/>
                  <a:cs typeface="Arial" panose="020B0604020202020204" pitchFamily="34" charset="0"/>
                </a:rPr>
                <a:t>Social Media</a:t>
              </a:r>
              <a:endParaRPr lang="en-US" sz="1100" dirty="0">
                <a:latin typeface="Arial" panose="020B0604020202020204" pitchFamily="34" charset="0"/>
                <a:cs typeface="Arial" panose="020B0604020202020204" pitchFamily="34" charset="0"/>
              </a:endParaRPr>
            </a:p>
          </p:txBody>
        </p:sp>
      </p:grpSp>
      <p:sp>
        <p:nvSpPr>
          <p:cNvPr id="63" name="Rectangle 4"/>
          <p:cNvSpPr txBox="1">
            <a:spLocks noChangeArrowheads="1"/>
          </p:cNvSpPr>
          <p:nvPr/>
        </p:nvSpPr>
        <p:spPr>
          <a:xfrm>
            <a:off x="1383326" y="170100"/>
            <a:ext cx="5654538" cy="341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sz="3200" b="1" dirty="0">
                <a:solidFill>
                  <a:schemeClr val="bg1"/>
                </a:solidFill>
              </a:rPr>
              <a:t>Big Data, this is just the Beginning</a:t>
            </a:r>
          </a:p>
        </p:txBody>
      </p:sp>
    </p:spTree>
    <p:extLst>
      <p:ext uri="{BB962C8B-B14F-4D97-AF65-F5344CB8AC3E}">
        <p14:creationId xmlns:p14="http://schemas.microsoft.com/office/powerpoint/2010/main" val="262188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16963" y="1073150"/>
            <a:ext cx="1555750" cy="1554163"/>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grey_circles_470x4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13" y="1241425"/>
            <a:ext cx="44767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1768475" y="4271963"/>
            <a:ext cx="1554163" cy="1554162"/>
          </a:xfrm>
          <a:prstGeom prst="rect">
            <a:avLst/>
          </a:prstGeom>
          <a:solidFill>
            <a:srgbClr val="336699"/>
          </a:solidFill>
          <a:ln>
            <a:noFill/>
          </a:ln>
          <a:scene3d>
            <a:camera prst="orthographicFront"/>
            <a:lightRig rig="threePt" dir="t"/>
          </a:scene3d>
          <a:sp3d>
            <a:bevelT w="114300" prst="artDeco"/>
          </a:sp3d>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en-US" altLang="ja-JP" sz="4400" b="1" dirty="0">
                <a:solidFill>
                  <a:schemeClr val="bg1"/>
                </a:solidFill>
                <a:latin typeface="Meiryo UI" panose="020B0604030504040204" pitchFamily="50" charset="-128"/>
                <a:ea typeface="Meiryo UI" panose="020B0604030504040204" pitchFamily="50" charset="-128"/>
              </a:rPr>
              <a:t>2</a:t>
            </a:r>
            <a:endParaRPr lang="en-US" altLang="en-US" sz="4400" b="1" dirty="0">
              <a:solidFill>
                <a:schemeClr val="bg1"/>
              </a:solidFill>
              <a:latin typeface="Meiryo UI" panose="020B0604030504040204" pitchFamily="50" charset="-128"/>
              <a:ea typeface="Meiryo UI" panose="020B0604030504040204" pitchFamily="50" charset="-128"/>
            </a:endParaRPr>
          </a:p>
        </p:txBody>
      </p:sp>
      <p:sp>
        <p:nvSpPr>
          <p:cNvPr id="9" name="Rectangle 10"/>
          <p:cNvSpPr>
            <a:spLocks noChangeArrowheads="1"/>
          </p:cNvSpPr>
          <p:nvPr/>
        </p:nvSpPr>
        <p:spPr bwMode="auto">
          <a:xfrm>
            <a:off x="3316288" y="2636838"/>
            <a:ext cx="5389562" cy="1624012"/>
          </a:xfrm>
          <a:prstGeom prst="rect">
            <a:avLst/>
          </a:prstGeom>
          <a:solidFill>
            <a:schemeClr val="bg1"/>
          </a:solidFill>
          <a:ln w="38100" algn="ctr">
            <a:solidFill>
              <a:srgbClr val="336699"/>
            </a:solidFill>
            <a:round/>
            <a:headEnd type="triangle" w="med" len="med"/>
            <a:tailEnd type="triangle" w="med" len="med"/>
          </a:ln>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lnSpc>
                <a:spcPct val="90000"/>
              </a:lnSpc>
              <a:spcBef>
                <a:spcPct val="50000"/>
              </a:spcBef>
              <a:buFontTx/>
              <a:buNone/>
            </a:pPr>
            <a:endParaRPr lang="en-US" altLang="en-US" sz="1400"/>
          </a:p>
        </p:txBody>
      </p:sp>
      <p:sp>
        <p:nvSpPr>
          <p:cNvPr id="10" name="Rectangle 6"/>
          <p:cNvSpPr txBox="1">
            <a:spLocks noChangeArrowheads="1"/>
          </p:cNvSpPr>
          <p:nvPr/>
        </p:nvSpPr>
        <p:spPr bwMode="auto">
          <a:xfrm>
            <a:off x="3343275" y="3121913"/>
            <a:ext cx="537368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2pPr>
            <a:lvl3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3pPr>
            <a:lvl4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4pPr>
            <a:lvl5pPr algn="ctr" rtl="0" eaLnBrk="0" fontAlgn="base" hangingPunct="0">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5pPr>
            <a:lvl6pPr marL="4572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6pPr>
            <a:lvl7pPr marL="9144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7pPr>
            <a:lvl8pPr marL="13716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8pPr>
            <a:lvl9pPr marL="1828800" algn="ctr" rtl="0" fontAlgn="base">
              <a:spcBef>
                <a:spcPct val="0"/>
              </a:spcBef>
              <a:spcAft>
                <a:spcPct val="0"/>
              </a:spcAft>
              <a:defRPr kumimoji="1" sz="2800">
                <a:solidFill>
                  <a:schemeClr val="tx1"/>
                </a:solidFill>
                <a:latin typeface="Meiryo UI" pitchFamily="50" charset="-128"/>
                <a:ea typeface="Meiryo UI" pitchFamily="50" charset="-128"/>
                <a:cs typeface="Meiryo UI" pitchFamily="50" charset="-128"/>
              </a:defRPr>
            </a:lvl9pPr>
          </a:lstStyle>
          <a:p>
            <a:pPr eaLnBrk="1" hangingPunct="1">
              <a:defRPr/>
            </a:pPr>
            <a:r>
              <a:rPr lang="en-US" altLang="en-US" b="1" dirty="0">
                <a:solidFill>
                  <a:schemeClr val="accent4">
                    <a:lumMod val="50000"/>
                  </a:schemeClr>
                </a:solidFill>
              </a:rPr>
              <a:t> </a:t>
            </a:r>
            <a:r>
              <a:rPr lang="en-US" altLang="ja-JP" b="1" dirty="0">
                <a:solidFill>
                  <a:schemeClr val="accent4">
                    <a:lumMod val="50000"/>
                  </a:schemeClr>
                </a:solidFill>
              </a:rPr>
              <a:t>DT</a:t>
            </a:r>
            <a:r>
              <a:rPr lang="ja-JP" altLang="en-US" b="1" dirty="0">
                <a:solidFill>
                  <a:schemeClr val="accent4">
                    <a:lumMod val="50000"/>
                  </a:schemeClr>
                </a:solidFill>
              </a:rPr>
              <a:t>とは？</a:t>
            </a:r>
            <a:endParaRPr lang="en-US" altLang="en-US" b="1" dirty="0">
              <a:solidFill>
                <a:schemeClr val="accent4">
                  <a:lumMod val="50000"/>
                </a:schemeClr>
              </a:solidFill>
            </a:endParaRPr>
          </a:p>
        </p:txBody>
      </p:sp>
      <p:sp>
        <p:nvSpPr>
          <p:cNvPr id="2" name="スライド番号プレースホルダー 1"/>
          <p:cNvSpPr>
            <a:spLocks noGrp="1"/>
          </p:cNvSpPr>
          <p:nvPr>
            <p:ph type="sldNum" sz="quarter" idx="12"/>
          </p:nvPr>
        </p:nvSpPr>
        <p:spPr>
          <a:xfrm>
            <a:off x="10570028" y="6356350"/>
            <a:ext cx="783771" cy="365125"/>
          </a:xfrm>
        </p:spPr>
        <p:txBody>
          <a:bodyPr/>
          <a:lstStyle/>
          <a:p>
            <a:fld id="{E0111AC5-7BD5-411B-8205-861CC0B8AE82}" type="slidenum">
              <a:rPr kumimoji="1" lang="ja-JP" altLang="en-US" smtClean="0"/>
              <a:t>8</a:t>
            </a:fld>
            <a:endParaRPr kumimoji="1" lang="ja-JP" altLang="en-US"/>
          </a:p>
        </p:txBody>
      </p:sp>
    </p:spTree>
    <p:extLst>
      <p:ext uri="{BB962C8B-B14F-4D97-AF65-F5344CB8AC3E}">
        <p14:creationId xmlns:p14="http://schemas.microsoft.com/office/powerpoint/2010/main" val="22842056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図 139"/>
          <p:cNvPicPr>
            <a:picLocks noChangeAspect="1"/>
          </p:cNvPicPr>
          <p:nvPr/>
        </p:nvPicPr>
        <p:blipFill>
          <a:blip r:embed="rId2"/>
          <a:stretch>
            <a:fillRect/>
          </a:stretch>
        </p:blipFill>
        <p:spPr>
          <a:xfrm>
            <a:off x="10886" y="0"/>
            <a:ext cx="881743" cy="551089"/>
          </a:xfrm>
          <a:prstGeom prst="rect">
            <a:avLst/>
          </a:prstGeom>
        </p:spPr>
      </p:pic>
      <p:sp>
        <p:nvSpPr>
          <p:cNvPr id="2" name="テキスト ボックス 1"/>
          <p:cNvSpPr txBox="1"/>
          <p:nvPr/>
        </p:nvSpPr>
        <p:spPr>
          <a:xfrm>
            <a:off x="3458819" y="398997"/>
            <a:ext cx="5034764" cy="461665"/>
          </a:xfrm>
          <a:prstGeom prst="rect">
            <a:avLst/>
          </a:prstGeom>
          <a:noFill/>
        </p:spPr>
        <p:txBody>
          <a:bodyPr wrap="square" rtlCol="0">
            <a:spAutoFit/>
          </a:bodyPr>
          <a:lstStyle/>
          <a:p>
            <a:pPr algn="ctr"/>
            <a:r>
              <a:rPr kumimoji="1" lang="en-US" altLang="ja-JP" sz="2400" b="1" dirty="0">
                <a:latin typeface="Meiryo UI" panose="020B0604030504040204" pitchFamily="50" charset="-128"/>
                <a:ea typeface="Meiryo UI" panose="020B0604030504040204" pitchFamily="50" charset="-128"/>
              </a:rPr>
              <a:t>IT</a:t>
            </a:r>
            <a:r>
              <a:rPr kumimoji="1" lang="ja-JP" altLang="en-US" sz="2400" b="1" dirty="0">
                <a:latin typeface="Meiryo UI" panose="020B0604030504040204" pitchFamily="50" charset="-128"/>
                <a:ea typeface="Meiryo UI" panose="020B0604030504040204" pitchFamily="50" charset="-128"/>
              </a:rPr>
              <a:t>化とデジタル化</a:t>
            </a:r>
          </a:p>
        </p:txBody>
      </p:sp>
      <p:sp>
        <p:nvSpPr>
          <p:cNvPr id="138" name="object 3"/>
          <p:cNvSpPr/>
          <p:nvPr/>
        </p:nvSpPr>
        <p:spPr>
          <a:xfrm>
            <a:off x="5427308" y="2301464"/>
            <a:ext cx="276504" cy="518896"/>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1" name="object 4"/>
          <p:cNvSpPr txBox="1"/>
          <p:nvPr/>
        </p:nvSpPr>
        <p:spPr>
          <a:xfrm>
            <a:off x="1419820" y="1413174"/>
            <a:ext cx="6305550" cy="487313"/>
          </a:xfrm>
          <a:prstGeom prst="rect">
            <a:avLst/>
          </a:prstGeom>
        </p:spPr>
        <p:txBody>
          <a:bodyPr vert="horz" wrap="square" lIns="0" tIns="0" rIns="0" bIns="0" rtlCol="0">
            <a:spAutoFit/>
          </a:bodyPr>
          <a:lstStyle/>
          <a:p>
            <a:pPr marL="177800">
              <a:lnSpc>
                <a:spcPts val="3829"/>
              </a:lnSpc>
              <a:spcBef>
                <a:spcPts val="2039"/>
              </a:spcBef>
            </a:pPr>
            <a:r>
              <a:rPr sz="3200" dirty="0">
                <a:latin typeface="Meiryo UI" panose="020B0604030504040204" pitchFamily="50" charset="-128"/>
                <a:ea typeface="Meiryo UI" panose="020B0604030504040204" pitchFamily="50" charset="-128"/>
                <a:cs typeface="Meiryo UI"/>
              </a:rPr>
              <a:t>1)</a:t>
            </a:r>
            <a:r>
              <a:rPr sz="3200" spc="-80" dirty="0">
                <a:latin typeface="Meiryo UI" panose="020B0604030504040204" pitchFamily="50" charset="-128"/>
                <a:ea typeface="Meiryo UI" panose="020B0604030504040204" pitchFamily="50" charset="-128"/>
                <a:cs typeface="Meiryo UI"/>
              </a:rPr>
              <a:t> </a:t>
            </a:r>
            <a:r>
              <a:rPr sz="3200" dirty="0">
                <a:latin typeface="Meiryo UI" panose="020B0604030504040204" pitchFamily="50" charset="-128"/>
                <a:ea typeface="Meiryo UI" panose="020B0604030504040204" pitchFamily="50" charset="-128"/>
                <a:cs typeface="Meiryo UI"/>
              </a:rPr>
              <a:t>ビジネスプロセス【可視化/細分化】</a:t>
            </a:r>
          </a:p>
        </p:txBody>
      </p:sp>
      <p:sp>
        <p:nvSpPr>
          <p:cNvPr id="142" name="object 5"/>
          <p:cNvSpPr/>
          <p:nvPr/>
        </p:nvSpPr>
        <p:spPr>
          <a:xfrm>
            <a:off x="3278215" y="2412424"/>
            <a:ext cx="554355" cy="314325"/>
          </a:xfrm>
          <a:custGeom>
            <a:avLst/>
            <a:gdLst/>
            <a:ahLst/>
            <a:cxnLst/>
            <a:rect l="l" t="t" r="r" b="b"/>
            <a:pathLst>
              <a:path w="554355" h="314325">
                <a:moveTo>
                  <a:pt x="0" y="314210"/>
                </a:moveTo>
                <a:lnTo>
                  <a:pt x="554101" y="314210"/>
                </a:lnTo>
                <a:lnTo>
                  <a:pt x="554101" y="0"/>
                </a:lnTo>
                <a:lnTo>
                  <a:pt x="0" y="0"/>
                </a:lnTo>
                <a:lnTo>
                  <a:pt x="0" y="314210"/>
                </a:lnTo>
                <a:close/>
              </a:path>
            </a:pathLst>
          </a:custGeom>
          <a:solidFill>
            <a:srgbClr val="0070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3" name="object 6"/>
          <p:cNvSpPr/>
          <p:nvPr/>
        </p:nvSpPr>
        <p:spPr>
          <a:xfrm>
            <a:off x="3278215" y="2412424"/>
            <a:ext cx="554355" cy="314325"/>
          </a:xfrm>
          <a:custGeom>
            <a:avLst/>
            <a:gdLst/>
            <a:ahLst/>
            <a:cxnLst/>
            <a:rect l="l" t="t" r="r" b="b"/>
            <a:pathLst>
              <a:path w="554355" h="314325">
                <a:moveTo>
                  <a:pt x="0" y="314210"/>
                </a:moveTo>
                <a:lnTo>
                  <a:pt x="554101" y="314210"/>
                </a:lnTo>
                <a:lnTo>
                  <a:pt x="554101" y="0"/>
                </a:lnTo>
                <a:lnTo>
                  <a:pt x="0" y="0"/>
                </a:lnTo>
                <a:lnTo>
                  <a:pt x="0" y="314210"/>
                </a:lnTo>
                <a:close/>
              </a:path>
            </a:pathLst>
          </a:custGeom>
          <a:ln w="25399">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4" name="object 7"/>
          <p:cNvSpPr/>
          <p:nvPr/>
        </p:nvSpPr>
        <p:spPr>
          <a:xfrm>
            <a:off x="4394544" y="2356810"/>
            <a:ext cx="673100" cy="408305"/>
          </a:xfrm>
          <a:custGeom>
            <a:avLst/>
            <a:gdLst/>
            <a:ahLst/>
            <a:cxnLst/>
            <a:rect l="l" t="t" r="r" b="b"/>
            <a:pathLst>
              <a:path w="673100" h="408305">
                <a:moveTo>
                  <a:pt x="336423" y="0"/>
                </a:moveTo>
                <a:lnTo>
                  <a:pt x="0" y="204088"/>
                </a:lnTo>
                <a:lnTo>
                  <a:pt x="336423" y="408050"/>
                </a:lnTo>
                <a:lnTo>
                  <a:pt x="672719" y="204088"/>
                </a:lnTo>
                <a:lnTo>
                  <a:pt x="336423" y="0"/>
                </a:lnTo>
                <a:close/>
              </a:path>
            </a:pathLst>
          </a:custGeom>
          <a:solidFill>
            <a:srgbClr val="0070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5" name="object 8"/>
          <p:cNvSpPr/>
          <p:nvPr/>
        </p:nvSpPr>
        <p:spPr>
          <a:xfrm>
            <a:off x="4394544" y="2356810"/>
            <a:ext cx="673100" cy="408305"/>
          </a:xfrm>
          <a:custGeom>
            <a:avLst/>
            <a:gdLst/>
            <a:ahLst/>
            <a:cxnLst/>
            <a:rect l="l" t="t" r="r" b="b"/>
            <a:pathLst>
              <a:path w="673100" h="408305">
                <a:moveTo>
                  <a:pt x="0" y="204088"/>
                </a:moveTo>
                <a:lnTo>
                  <a:pt x="336423" y="0"/>
                </a:lnTo>
                <a:lnTo>
                  <a:pt x="672719" y="204088"/>
                </a:lnTo>
                <a:lnTo>
                  <a:pt x="336423" y="408050"/>
                </a:lnTo>
                <a:lnTo>
                  <a:pt x="0" y="204088"/>
                </a:lnTo>
                <a:close/>
              </a:path>
            </a:pathLst>
          </a:custGeom>
          <a:ln w="25400">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6" name="object 9"/>
          <p:cNvSpPr/>
          <p:nvPr/>
        </p:nvSpPr>
        <p:spPr>
          <a:xfrm>
            <a:off x="5703788" y="2351476"/>
            <a:ext cx="464820" cy="387350"/>
          </a:xfrm>
          <a:custGeom>
            <a:avLst/>
            <a:gdLst/>
            <a:ahLst/>
            <a:cxnLst/>
            <a:rect l="l" t="t" r="r" b="b"/>
            <a:pathLst>
              <a:path w="464820" h="387350">
                <a:moveTo>
                  <a:pt x="399923" y="387096"/>
                </a:moveTo>
                <a:lnTo>
                  <a:pt x="412876" y="335406"/>
                </a:lnTo>
                <a:lnTo>
                  <a:pt x="464438" y="322579"/>
                </a:lnTo>
                <a:lnTo>
                  <a:pt x="399923" y="387096"/>
                </a:lnTo>
                <a:lnTo>
                  <a:pt x="0" y="387096"/>
                </a:lnTo>
                <a:lnTo>
                  <a:pt x="0" y="0"/>
                </a:lnTo>
                <a:lnTo>
                  <a:pt x="464438" y="0"/>
                </a:lnTo>
                <a:lnTo>
                  <a:pt x="464438" y="322579"/>
                </a:lnTo>
              </a:path>
            </a:pathLst>
          </a:custGeom>
          <a:ln w="25400">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7" name="object 10"/>
          <p:cNvSpPr/>
          <p:nvPr/>
        </p:nvSpPr>
        <p:spPr>
          <a:xfrm>
            <a:off x="6904319" y="2393247"/>
            <a:ext cx="554355" cy="314325"/>
          </a:xfrm>
          <a:custGeom>
            <a:avLst/>
            <a:gdLst/>
            <a:ahLst/>
            <a:cxnLst/>
            <a:rect l="l" t="t" r="r" b="b"/>
            <a:pathLst>
              <a:path w="554354" h="314325">
                <a:moveTo>
                  <a:pt x="0" y="314210"/>
                </a:moveTo>
                <a:lnTo>
                  <a:pt x="554101" y="314210"/>
                </a:lnTo>
                <a:lnTo>
                  <a:pt x="554101" y="0"/>
                </a:lnTo>
                <a:lnTo>
                  <a:pt x="0" y="0"/>
                </a:lnTo>
                <a:lnTo>
                  <a:pt x="0" y="314210"/>
                </a:lnTo>
                <a:close/>
              </a:path>
            </a:pathLst>
          </a:custGeom>
          <a:solidFill>
            <a:srgbClr val="0070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8" name="object 11"/>
          <p:cNvSpPr/>
          <p:nvPr/>
        </p:nvSpPr>
        <p:spPr>
          <a:xfrm>
            <a:off x="6904319" y="2393247"/>
            <a:ext cx="554355" cy="314325"/>
          </a:xfrm>
          <a:custGeom>
            <a:avLst/>
            <a:gdLst/>
            <a:ahLst/>
            <a:cxnLst/>
            <a:rect l="l" t="t" r="r" b="b"/>
            <a:pathLst>
              <a:path w="554354" h="314325">
                <a:moveTo>
                  <a:pt x="0" y="314210"/>
                </a:moveTo>
                <a:lnTo>
                  <a:pt x="554101" y="314210"/>
                </a:lnTo>
                <a:lnTo>
                  <a:pt x="554101" y="0"/>
                </a:lnTo>
                <a:lnTo>
                  <a:pt x="0" y="0"/>
                </a:lnTo>
                <a:lnTo>
                  <a:pt x="0" y="314210"/>
                </a:lnTo>
                <a:close/>
              </a:path>
            </a:pathLst>
          </a:custGeom>
          <a:ln w="25399">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49" name="object 12"/>
          <p:cNvSpPr/>
          <p:nvPr/>
        </p:nvSpPr>
        <p:spPr>
          <a:xfrm>
            <a:off x="2550860" y="2318736"/>
            <a:ext cx="276504" cy="518896"/>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0" name="object 13"/>
          <p:cNvSpPr/>
          <p:nvPr/>
        </p:nvSpPr>
        <p:spPr>
          <a:xfrm>
            <a:off x="7888188" y="2292828"/>
            <a:ext cx="276504" cy="518896"/>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1" name="object 14"/>
          <p:cNvSpPr/>
          <p:nvPr/>
        </p:nvSpPr>
        <p:spPr>
          <a:xfrm>
            <a:off x="2826983" y="2493748"/>
            <a:ext cx="451484" cy="156845"/>
          </a:xfrm>
          <a:custGeom>
            <a:avLst/>
            <a:gdLst/>
            <a:ahLst/>
            <a:cxnLst/>
            <a:rect l="l" t="t" r="r" b="b"/>
            <a:pathLst>
              <a:path w="451485" h="156844">
                <a:moveTo>
                  <a:pt x="421298" y="59023"/>
                </a:moveTo>
                <a:lnTo>
                  <a:pt x="416306" y="59023"/>
                </a:lnTo>
                <a:lnTo>
                  <a:pt x="417068" y="93821"/>
                </a:lnTo>
                <a:lnTo>
                  <a:pt x="352613" y="95059"/>
                </a:lnTo>
                <a:lnTo>
                  <a:pt x="304038" y="124682"/>
                </a:lnTo>
                <a:lnTo>
                  <a:pt x="298928" y="129361"/>
                </a:lnTo>
                <a:lnTo>
                  <a:pt x="296116" y="135445"/>
                </a:lnTo>
                <a:lnTo>
                  <a:pt x="295804" y="142148"/>
                </a:lnTo>
                <a:lnTo>
                  <a:pt x="298196" y="148685"/>
                </a:lnTo>
                <a:lnTo>
                  <a:pt x="302875" y="153721"/>
                </a:lnTo>
                <a:lnTo>
                  <a:pt x="308959" y="156495"/>
                </a:lnTo>
                <a:lnTo>
                  <a:pt x="315662" y="156793"/>
                </a:lnTo>
                <a:lnTo>
                  <a:pt x="322199" y="154400"/>
                </a:lnTo>
                <a:lnTo>
                  <a:pt x="451358" y="75787"/>
                </a:lnTo>
                <a:lnTo>
                  <a:pt x="421298" y="59023"/>
                </a:lnTo>
                <a:close/>
              </a:path>
              <a:path w="451485" h="156844">
                <a:moveTo>
                  <a:pt x="351825" y="60242"/>
                </a:moveTo>
                <a:lnTo>
                  <a:pt x="0" y="66897"/>
                </a:lnTo>
                <a:lnTo>
                  <a:pt x="762" y="101822"/>
                </a:lnTo>
                <a:lnTo>
                  <a:pt x="352613" y="95059"/>
                </a:lnTo>
                <a:lnTo>
                  <a:pt x="382062" y="77101"/>
                </a:lnTo>
                <a:lnTo>
                  <a:pt x="351825" y="60242"/>
                </a:lnTo>
                <a:close/>
              </a:path>
              <a:path w="451485" h="156844">
                <a:moveTo>
                  <a:pt x="382062" y="77101"/>
                </a:moveTo>
                <a:lnTo>
                  <a:pt x="352613" y="95059"/>
                </a:lnTo>
                <a:lnTo>
                  <a:pt x="417068" y="93821"/>
                </a:lnTo>
                <a:lnTo>
                  <a:pt x="417020" y="91662"/>
                </a:lnTo>
                <a:lnTo>
                  <a:pt x="408178" y="91662"/>
                </a:lnTo>
                <a:lnTo>
                  <a:pt x="382062" y="77101"/>
                </a:lnTo>
                <a:close/>
              </a:path>
              <a:path w="451485" h="156844">
                <a:moveTo>
                  <a:pt x="407543" y="61563"/>
                </a:moveTo>
                <a:lnTo>
                  <a:pt x="382062" y="77101"/>
                </a:lnTo>
                <a:lnTo>
                  <a:pt x="408178" y="91662"/>
                </a:lnTo>
                <a:lnTo>
                  <a:pt x="407543" y="61563"/>
                </a:lnTo>
                <a:close/>
              </a:path>
              <a:path w="451485" h="156844">
                <a:moveTo>
                  <a:pt x="416361" y="61563"/>
                </a:moveTo>
                <a:lnTo>
                  <a:pt x="407543" y="61563"/>
                </a:lnTo>
                <a:lnTo>
                  <a:pt x="408178" y="91662"/>
                </a:lnTo>
                <a:lnTo>
                  <a:pt x="417020" y="91662"/>
                </a:lnTo>
                <a:lnTo>
                  <a:pt x="416361" y="61563"/>
                </a:lnTo>
                <a:close/>
              </a:path>
              <a:path w="451485" h="156844">
                <a:moveTo>
                  <a:pt x="416306" y="59023"/>
                </a:moveTo>
                <a:lnTo>
                  <a:pt x="351825" y="60242"/>
                </a:lnTo>
                <a:lnTo>
                  <a:pt x="382062" y="77101"/>
                </a:lnTo>
                <a:lnTo>
                  <a:pt x="407543" y="61563"/>
                </a:lnTo>
                <a:lnTo>
                  <a:pt x="416361" y="61563"/>
                </a:lnTo>
                <a:lnTo>
                  <a:pt x="416306" y="59023"/>
                </a:lnTo>
                <a:close/>
              </a:path>
              <a:path w="451485" h="156844">
                <a:moveTo>
                  <a:pt x="312691" y="0"/>
                </a:moveTo>
                <a:lnTo>
                  <a:pt x="306022" y="539"/>
                </a:lnTo>
                <a:lnTo>
                  <a:pt x="300043" y="3556"/>
                </a:lnTo>
                <a:lnTo>
                  <a:pt x="295528" y="8858"/>
                </a:lnTo>
                <a:lnTo>
                  <a:pt x="293419" y="15444"/>
                </a:lnTo>
                <a:lnTo>
                  <a:pt x="293989" y="22113"/>
                </a:lnTo>
                <a:lnTo>
                  <a:pt x="297011" y="28092"/>
                </a:lnTo>
                <a:lnTo>
                  <a:pt x="302259" y="32607"/>
                </a:lnTo>
                <a:lnTo>
                  <a:pt x="351825" y="60242"/>
                </a:lnTo>
                <a:lnTo>
                  <a:pt x="416306" y="59023"/>
                </a:lnTo>
                <a:lnTo>
                  <a:pt x="421298" y="59023"/>
                </a:lnTo>
                <a:lnTo>
                  <a:pt x="319278" y="2127"/>
                </a:lnTo>
                <a:lnTo>
                  <a:pt x="312691" y="0"/>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2" name="object 15"/>
          <p:cNvSpPr/>
          <p:nvPr/>
        </p:nvSpPr>
        <p:spPr>
          <a:xfrm>
            <a:off x="3832062" y="2484549"/>
            <a:ext cx="562610" cy="157480"/>
          </a:xfrm>
          <a:custGeom>
            <a:avLst/>
            <a:gdLst/>
            <a:ahLst/>
            <a:cxnLst/>
            <a:rect l="l" t="t" r="r" b="b"/>
            <a:pathLst>
              <a:path w="562610" h="157480">
                <a:moveTo>
                  <a:pt x="532362" y="59332"/>
                </a:moveTo>
                <a:lnTo>
                  <a:pt x="527685" y="59332"/>
                </a:lnTo>
                <a:lnTo>
                  <a:pt x="528193" y="94257"/>
                </a:lnTo>
                <a:lnTo>
                  <a:pt x="463650" y="95251"/>
                </a:lnTo>
                <a:lnTo>
                  <a:pt x="415036" y="124610"/>
                </a:lnTo>
                <a:lnTo>
                  <a:pt x="409944" y="129289"/>
                </a:lnTo>
                <a:lnTo>
                  <a:pt x="407162" y="135374"/>
                </a:lnTo>
                <a:lnTo>
                  <a:pt x="406856" y="142077"/>
                </a:lnTo>
                <a:lnTo>
                  <a:pt x="409194" y="148613"/>
                </a:lnTo>
                <a:lnTo>
                  <a:pt x="413873" y="153725"/>
                </a:lnTo>
                <a:lnTo>
                  <a:pt x="419957" y="156551"/>
                </a:lnTo>
                <a:lnTo>
                  <a:pt x="426660" y="156900"/>
                </a:lnTo>
                <a:lnTo>
                  <a:pt x="433197" y="154582"/>
                </a:lnTo>
                <a:lnTo>
                  <a:pt x="562610" y="76350"/>
                </a:lnTo>
                <a:lnTo>
                  <a:pt x="532362" y="59332"/>
                </a:lnTo>
                <a:close/>
              </a:path>
              <a:path w="562610" h="157480">
                <a:moveTo>
                  <a:pt x="463003" y="60329"/>
                </a:moveTo>
                <a:lnTo>
                  <a:pt x="0" y="67460"/>
                </a:lnTo>
                <a:lnTo>
                  <a:pt x="507" y="102385"/>
                </a:lnTo>
                <a:lnTo>
                  <a:pt x="463650" y="95251"/>
                </a:lnTo>
                <a:lnTo>
                  <a:pt x="493265" y="77367"/>
                </a:lnTo>
                <a:lnTo>
                  <a:pt x="463003" y="60329"/>
                </a:lnTo>
                <a:close/>
              </a:path>
              <a:path w="562610" h="157480">
                <a:moveTo>
                  <a:pt x="493265" y="77367"/>
                </a:moveTo>
                <a:lnTo>
                  <a:pt x="463650" y="95251"/>
                </a:lnTo>
                <a:lnTo>
                  <a:pt x="528193" y="94257"/>
                </a:lnTo>
                <a:lnTo>
                  <a:pt x="528161" y="92098"/>
                </a:lnTo>
                <a:lnTo>
                  <a:pt x="519430" y="92098"/>
                </a:lnTo>
                <a:lnTo>
                  <a:pt x="493265" y="77367"/>
                </a:lnTo>
                <a:close/>
              </a:path>
              <a:path w="562610" h="157480">
                <a:moveTo>
                  <a:pt x="518922" y="61872"/>
                </a:moveTo>
                <a:lnTo>
                  <a:pt x="493265" y="77367"/>
                </a:lnTo>
                <a:lnTo>
                  <a:pt x="519430" y="92098"/>
                </a:lnTo>
                <a:lnTo>
                  <a:pt x="518922" y="61872"/>
                </a:lnTo>
                <a:close/>
              </a:path>
              <a:path w="562610" h="157480">
                <a:moveTo>
                  <a:pt x="527721" y="61872"/>
                </a:moveTo>
                <a:lnTo>
                  <a:pt x="518922" y="61872"/>
                </a:lnTo>
                <a:lnTo>
                  <a:pt x="519430" y="92098"/>
                </a:lnTo>
                <a:lnTo>
                  <a:pt x="528161" y="92098"/>
                </a:lnTo>
                <a:lnTo>
                  <a:pt x="527721" y="61872"/>
                </a:lnTo>
                <a:close/>
              </a:path>
              <a:path w="562610" h="157480">
                <a:moveTo>
                  <a:pt x="527685" y="59332"/>
                </a:moveTo>
                <a:lnTo>
                  <a:pt x="463003" y="60329"/>
                </a:lnTo>
                <a:lnTo>
                  <a:pt x="493265" y="77367"/>
                </a:lnTo>
                <a:lnTo>
                  <a:pt x="518922" y="61872"/>
                </a:lnTo>
                <a:lnTo>
                  <a:pt x="527721" y="61872"/>
                </a:lnTo>
                <a:lnTo>
                  <a:pt x="527685" y="59332"/>
                </a:lnTo>
                <a:close/>
              </a:path>
              <a:path w="562610" h="157480">
                <a:moveTo>
                  <a:pt x="424197" y="0"/>
                </a:moveTo>
                <a:lnTo>
                  <a:pt x="417528" y="531"/>
                </a:lnTo>
                <a:lnTo>
                  <a:pt x="411549" y="3540"/>
                </a:lnTo>
                <a:lnTo>
                  <a:pt x="407035" y="8786"/>
                </a:lnTo>
                <a:lnTo>
                  <a:pt x="404905" y="15372"/>
                </a:lnTo>
                <a:lnTo>
                  <a:pt x="405431" y="22042"/>
                </a:lnTo>
                <a:lnTo>
                  <a:pt x="408410" y="28021"/>
                </a:lnTo>
                <a:lnTo>
                  <a:pt x="413638" y="32535"/>
                </a:lnTo>
                <a:lnTo>
                  <a:pt x="463003" y="60329"/>
                </a:lnTo>
                <a:lnTo>
                  <a:pt x="527685" y="59332"/>
                </a:lnTo>
                <a:lnTo>
                  <a:pt x="532362" y="59332"/>
                </a:lnTo>
                <a:lnTo>
                  <a:pt x="430784" y="2182"/>
                </a:lnTo>
                <a:lnTo>
                  <a:pt x="424197" y="0"/>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3" name="object 16"/>
          <p:cNvSpPr/>
          <p:nvPr/>
        </p:nvSpPr>
        <p:spPr>
          <a:xfrm>
            <a:off x="3476833" y="2726507"/>
            <a:ext cx="1271905" cy="263525"/>
          </a:xfrm>
          <a:custGeom>
            <a:avLst/>
            <a:gdLst/>
            <a:ahLst/>
            <a:cxnLst/>
            <a:rect l="l" t="t" r="r" b="b"/>
            <a:pathLst>
              <a:path w="1271904" h="263525">
                <a:moveTo>
                  <a:pt x="78432" y="69246"/>
                </a:moveTo>
                <a:lnTo>
                  <a:pt x="60969" y="99197"/>
                </a:lnTo>
                <a:lnTo>
                  <a:pt x="60969" y="255397"/>
                </a:lnTo>
                <a:lnTo>
                  <a:pt x="68843" y="263144"/>
                </a:lnTo>
                <a:lnTo>
                  <a:pt x="1263786" y="263144"/>
                </a:lnTo>
                <a:lnTo>
                  <a:pt x="1271533" y="255397"/>
                </a:lnTo>
                <a:lnTo>
                  <a:pt x="1271533" y="245745"/>
                </a:lnTo>
                <a:lnTo>
                  <a:pt x="95894" y="245745"/>
                </a:lnTo>
                <a:lnTo>
                  <a:pt x="78495" y="228219"/>
                </a:lnTo>
                <a:lnTo>
                  <a:pt x="95894" y="228219"/>
                </a:lnTo>
                <a:lnTo>
                  <a:pt x="95894" y="99197"/>
                </a:lnTo>
                <a:lnTo>
                  <a:pt x="78432" y="69246"/>
                </a:lnTo>
                <a:close/>
              </a:path>
              <a:path w="1271904" h="263525">
                <a:moveTo>
                  <a:pt x="95894" y="228219"/>
                </a:moveTo>
                <a:lnTo>
                  <a:pt x="78495" y="228219"/>
                </a:lnTo>
                <a:lnTo>
                  <a:pt x="95894" y="245745"/>
                </a:lnTo>
                <a:lnTo>
                  <a:pt x="95894" y="228219"/>
                </a:lnTo>
                <a:close/>
              </a:path>
              <a:path w="1271904" h="263525">
                <a:moveTo>
                  <a:pt x="1236608" y="228219"/>
                </a:moveTo>
                <a:lnTo>
                  <a:pt x="95894" y="228219"/>
                </a:lnTo>
                <a:lnTo>
                  <a:pt x="95894" y="245745"/>
                </a:lnTo>
                <a:lnTo>
                  <a:pt x="1236608" y="245745"/>
                </a:lnTo>
                <a:lnTo>
                  <a:pt x="1236608" y="228219"/>
                </a:lnTo>
                <a:close/>
              </a:path>
              <a:path w="1271904" h="263525">
                <a:moveTo>
                  <a:pt x="1271533" y="38354"/>
                </a:moveTo>
                <a:lnTo>
                  <a:pt x="1236608" y="38354"/>
                </a:lnTo>
                <a:lnTo>
                  <a:pt x="1236608" y="245745"/>
                </a:lnTo>
                <a:lnTo>
                  <a:pt x="1254134" y="228219"/>
                </a:lnTo>
                <a:lnTo>
                  <a:pt x="1271533" y="228219"/>
                </a:lnTo>
                <a:lnTo>
                  <a:pt x="1271533" y="38354"/>
                </a:lnTo>
                <a:close/>
              </a:path>
              <a:path w="1271904" h="263525">
                <a:moveTo>
                  <a:pt x="1271533" y="228219"/>
                </a:moveTo>
                <a:lnTo>
                  <a:pt x="1254134" y="228219"/>
                </a:lnTo>
                <a:lnTo>
                  <a:pt x="1236608" y="245745"/>
                </a:lnTo>
                <a:lnTo>
                  <a:pt x="1271533" y="245745"/>
                </a:lnTo>
                <a:lnTo>
                  <a:pt x="1271533" y="228219"/>
                </a:lnTo>
                <a:close/>
              </a:path>
              <a:path w="1271904" h="263525">
                <a:moveTo>
                  <a:pt x="78495" y="0"/>
                </a:moveTo>
                <a:lnTo>
                  <a:pt x="2295" y="130683"/>
                </a:lnTo>
                <a:lnTo>
                  <a:pt x="0" y="137217"/>
                </a:lnTo>
                <a:lnTo>
                  <a:pt x="406" y="143906"/>
                </a:lnTo>
                <a:lnTo>
                  <a:pt x="3313" y="149953"/>
                </a:lnTo>
                <a:lnTo>
                  <a:pt x="8518" y="154559"/>
                </a:lnTo>
                <a:lnTo>
                  <a:pt x="15107" y="156781"/>
                </a:lnTo>
                <a:lnTo>
                  <a:pt x="21790" y="156337"/>
                </a:lnTo>
                <a:lnTo>
                  <a:pt x="27807" y="153416"/>
                </a:lnTo>
                <a:lnTo>
                  <a:pt x="32394" y="148209"/>
                </a:lnTo>
                <a:lnTo>
                  <a:pt x="60969" y="99197"/>
                </a:lnTo>
                <a:lnTo>
                  <a:pt x="60969" y="34671"/>
                </a:lnTo>
                <a:lnTo>
                  <a:pt x="98712" y="34671"/>
                </a:lnTo>
                <a:lnTo>
                  <a:pt x="78495" y="0"/>
                </a:lnTo>
                <a:close/>
              </a:path>
              <a:path w="1271904" h="263525">
                <a:moveTo>
                  <a:pt x="98712" y="34671"/>
                </a:moveTo>
                <a:lnTo>
                  <a:pt x="95894" y="34671"/>
                </a:lnTo>
                <a:lnTo>
                  <a:pt x="95894" y="99197"/>
                </a:lnTo>
                <a:lnTo>
                  <a:pt x="124469" y="148209"/>
                </a:lnTo>
                <a:lnTo>
                  <a:pt x="129075" y="153416"/>
                </a:lnTo>
                <a:lnTo>
                  <a:pt x="135122" y="156337"/>
                </a:lnTo>
                <a:lnTo>
                  <a:pt x="141811" y="156781"/>
                </a:lnTo>
                <a:lnTo>
                  <a:pt x="148345" y="154559"/>
                </a:lnTo>
                <a:lnTo>
                  <a:pt x="153552" y="149953"/>
                </a:lnTo>
                <a:lnTo>
                  <a:pt x="156473" y="143906"/>
                </a:lnTo>
                <a:lnTo>
                  <a:pt x="156918" y="137217"/>
                </a:lnTo>
                <a:lnTo>
                  <a:pt x="154695" y="130683"/>
                </a:lnTo>
                <a:lnTo>
                  <a:pt x="98712" y="34671"/>
                </a:lnTo>
                <a:close/>
              </a:path>
              <a:path w="1271904" h="263525">
                <a:moveTo>
                  <a:pt x="95894" y="34671"/>
                </a:moveTo>
                <a:lnTo>
                  <a:pt x="60969" y="34671"/>
                </a:lnTo>
                <a:lnTo>
                  <a:pt x="60969" y="99197"/>
                </a:lnTo>
                <a:lnTo>
                  <a:pt x="78432" y="69246"/>
                </a:lnTo>
                <a:lnTo>
                  <a:pt x="63382" y="43434"/>
                </a:lnTo>
                <a:lnTo>
                  <a:pt x="95894" y="43434"/>
                </a:lnTo>
                <a:lnTo>
                  <a:pt x="95894" y="34671"/>
                </a:lnTo>
                <a:close/>
              </a:path>
              <a:path w="1271904" h="263525">
                <a:moveTo>
                  <a:pt x="95894" y="43434"/>
                </a:moveTo>
                <a:lnTo>
                  <a:pt x="93481" y="43434"/>
                </a:lnTo>
                <a:lnTo>
                  <a:pt x="78432" y="69246"/>
                </a:lnTo>
                <a:lnTo>
                  <a:pt x="95894" y="99197"/>
                </a:lnTo>
                <a:lnTo>
                  <a:pt x="95894" y="43434"/>
                </a:lnTo>
                <a:close/>
              </a:path>
              <a:path w="1271904" h="263525">
                <a:moveTo>
                  <a:pt x="93481" y="43434"/>
                </a:moveTo>
                <a:lnTo>
                  <a:pt x="63382" y="43434"/>
                </a:lnTo>
                <a:lnTo>
                  <a:pt x="78432" y="69246"/>
                </a:lnTo>
                <a:lnTo>
                  <a:pt x="93481" y="43434"/>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4" name="object 17"/>
          <p:cNvSpPr/>
          <p:nvPr/>
        </p:nvSpPr>
        <p:spPr>
          <a:xfrm>
            <a:off x="5067264" y="2482421"/>
            <a:ext cx="360045" cy="157480"/>
          </a:xfrm>
          <a:custGeom>
            <a:avLst/>
            <a:gdLst/>
            <a:ahLst/>
            <a:cxnLst/>
            <a:rect l="l" t="t" r="r" b="b"/>
            <a:pathLst>
              <a:path w="360045" h="157480">
                <a:moveTo>
                  <a:pt x="290716" y="78462"/>
                </a:moveTo>
                <a:lnTo>
                  <a:pt x="211836" y="124452"/>
                </a:lnTo>
                <a:lnTo>
                  <a:pt x="206702" y="129111"/>
                </a:lnTo>
                <a:lnTo>
                  <a:pt x="203819" y="135151"/>
                </a:lnTo>
                <a:lnTo>
                  <a:pt x="203388" y="141811"/>
                </a:lnTo>
                <a:lnTo>
                  <a:pt x="205612" y="148328"/>
                </a:lnTo>
                <a:lnTo>
                  <a:pt x="210200" y="153535"/>
                </a:lnTo>
                <a:lnTo>
                  <a:pt x="216217" y="156456"/>
                </a:lnTo>
                <a:lnTo>
                  <a:pt x="222900" y="156900"/>
                </a:lnTo>
                <a:lnTo>
                  <a:pt x="229488" y="154678"/>
                </a:lnTo>
                <a:lnTo>
                  <a:pt x="330234" y="95877"/>
                </a:lnTo>
                <a:lnTo>
                  <a:pt x="325500" y="95877"/>
                </a:lnTo>
                <a:lnTo>
                  <a:pt x="325500" y="93591"/>
                </a:lnTo>
                <a:lnTo>
                  <a:pt x="316611" y="93591"/>
                </a:lnTo>
                <a:lnTo>
                  <a:pt x="290716" y="78462"/>
                </a:lnTo>
                <a:close/>
              </a:path>
              <a:path w="360045" h="157480">
                <a:moveTo>
                  <a:pt x="260745" y="60952"/>
                </a:moveTo>
                <a:lnTo>
                  <a:pt x="0" y="60952"/>
                </a:lnTo>
                <a:lnTo>
                  <a:pt x="0" y="95877"/>
                </a:lnTo>
                <a:lnTo>
                  <a:pt x="260847" y="95877"/>
                </a:lnTo>
                <a:lnTo>
                  <a:pt x="290716" y="78462"/>
                </a:lnTo>
                <a:lnTo>
                  <a:pt x="260745" y="60952"/>
                </a:lnTo>
                <a:close/>
              </a:path>
              <a:path w="360045" h="157480">
                <a:moveTo>
                  <a:pt x="330017" y="60952"/>
                </a:moveTo>
                <a:lnTo>
                  <a:pt x="325500" y="60952"/>
                </a:lnTo>
                <a:lnTo>
                  <a:pt x="325500" y="95877"/>
                </a:lnTo>
                <a:lnTo>
                  <a:pt x="330234" y="95877"/>
                </a:lnTo>
                <a:lnTo>
                  <a:pt x="360045" y="78478"/>
                </a:lnTo>
                <a:lnTo>
                  <a:pt x="330017" y="60952"/>
                </a:lnTo>
                <a:close/>
              </a:path>
              <a:path w="360045" h="157480">
                <a:moveTo>
                  <a:pt x="316611" y="63365"/>
                </a:moveTo>
                <a:lnTo>
                  <a:pt x="290716" y="78462"/>
                </a:lnTo>
                <a:lnTo>
                  <a:pt x="316611" y="93591"/>
                </a:lnTo>
                <a:lnTo>
                  <a:pt x="316611" y="63365"/>
                </a:lnTo>
                <a:close/>
              </a:path>
              <a:path w="360045" h="157480">
                <a:moveTo>
                  <a:pt x="325500" y="63365"/>
                </a:moveTo>
                <a:lnTo>
                  <a:pt x="316611" y="63365"/>
                </a:lnTo>
                <a:lnTo>
                  <a:pt x="316611" y="93591"/>
                </a:lnTo>
                <a:lnTo>
                  <a:pt x="325500" y="93591"/>
                </a:lnTo>
                <a:lnTo>
                  <a:pt x="325500" y="63365"/>
                </a:lnTo>
                <a:close/>
              </a:path>
              <a:path w="360045" h="157480">
                <a:moveTo>
                  <a:pt x="222900" y="0"/>
                </a:moveTo>
                <a:lnTo>
                  <a:pt x="216217" y="436"/>
                </a:lnTo>
                <a:lnTo>
                  <a:pt x="210200" y="3349"/>
                </a:lnTo>
                <a:lnTo>
                  <a:pt x="205612" y="8501"/>
                </a:lnTo>
                <a:lnTo>
                  <a:pt x="203388" y="15089"/>
                </a:lnTo>
                <a:lnTo>
                  <a:pt x="203819" y="21772"/>
                </a:lnTo>
                <a:lnTo>
                  <a:pt x="206702" y="27789"/>
                </a:lnTo>
                <a:lnTo>
                  <a:pt x="211836" y="32377"/>
                </a:lnTo>
                <a:lnTo>
                  <a:pt x="290716" y="78462"/>
                </a:lnTo>
                <a:lnTo>
                  <a:pt x="316611" y="63365"/>
                </a:lnTo>
                <a:lnTo>
                  <a:pt x="325500" y="63365"/>
                </a:lnTo>
                <a:lnTo>
                  <a:pt x="325500" y="60952"/>
                </a:lnTo>
                <a:lnTo>
                  <a:pt x="330017" y="60952"/>
                </a:lnTo>
                <a:lnTo>
                  <a:pt x="229488" y="2278"/>
                </a:lnTo>
                <a:lnTo>
                  <a:pt x="222900" y="0"/>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5" name="object 18"/>
          <p:cNvSpPr/>
          <p:nvPr/>
        </p:nvSpPr>
        <p:spPr>
          <a:xfrm>
            <a:off x="6168100" y="2470954"/>
            <a:ext cx="736600" cy="157480"/>
          </a:xfrm>
          <a:custGeom>
            <a:avLst/>
            <a:gdLst/>
            <a:ahLst/>
            <a:cxnLst/>
            <a:rect l="l" t="t" r="r" b="b"/>
            <a:pathLst>
              <a:path w="736600" h="157480">
                <a:moveTo>
                  <a:pt x="636854" y="96196"/>
                </a:moveTo>
                <a:lnTo>
                  <a:pt x="587756" y="124362"/>
                </a:lnTo>
                <a:lnTo>
                  <a:pt x="582529" y="128950"/>
                </a:lnTo>
                <a:lnTo>
                  <a:pt x="579564" y="134967"/>
                </a:lnTo>
                <a:lnTo>
                  <a:pt x="579076" y="141650"/>
                </a:lnTo>
                <a:lnTo>
                  <a:pt x="581278" y="148238"/>
                </a:lnTo>
                <a:lnTo>
                  <a:pt x="585866" y="153447"/>
                </a:lnTo>
                <a:lnTo>
                  <a:pt x="591883" y="156382"/>
                </a:lnTo>
                <a:lnTo>
                  <a:pt x="598566" y="156864"/>
                </a:lnTo>
                <a:lnTo>
                  <a:pt x="605155" y="154715"/>
                </a:lnTo>
                <a:lnTo>
                  <a:pt x="706258" y="96676"/>
                </a:lnTo>
                <a:lnTo>
                  <a:pt x="701548" y="96676"/>
                </a:lnTo>
                <a:lnTo>
                  <a:pt x="636854" y="96196"/>
                </a:lnTo>
                <a:close/>
              </a:path>
              <a:path w="736600" h="157480">
                <a:moveTo>
                  <a:pt x="667036" y="78881"/>
                </a:moveTo>
                <a:lnTo>
                  <a:pt x="636854" y="96196"/>
                </a:lnTo>
                <a:lnTo>
                  <a:pt x="701548" y="96676"/>
                </a:lnTo>
                <a:lnTo>
                  <a:pt x="701566" y="94136"/>
                </a:lnTo>
                <a:lnTo>
                  <a:pt x="692785" y="94136"/>
                </a:lnTo>
                <a:lnTo>
                  <a:pt x="667036" y="78881"/>
                </a:lnTo>
                <a:close/>
              </a:path>
              <a:path w="736600" h="157480">
                <a:moveTo>
                  <a:pt x="599654" y="0"/>
                </a:moveTo>
                <a:lnTo>
                  <a:pt x="592994" y="363"/>
                </a:lnTo>
                <a:lnTo>
                  <a:pt x="586954" y="3226"/>
                </a:lnTo>
                <a:lnTo>
                  <a:pt x="582295" y="8411"/>
                </a:lnTo>
                <a:lnTo>
                  <a:pt x="579997" y="14928"/>
                </a:lnTo>
                <a:lnTo>
                  <a:pt x="580389" y="21588"/>
                </a:lnTo>
                <a:lnTo>
                  <a:pt x="583259" y="27628"/>
                </a:lnTo>
                <a:lnTo>
                  <a:pt x="588390" y="32287"/>
                </a:lnTo>
                <a:lnTo>
                  <a:pt x="637314" y="61273"/>
                </a:lnTo>
                <a:lnTo>
                  <a:pt x="701801" y="61751"/>
                </a:lnTo>
                <a:lnTo>
                  <a:pt x="701548" y="96676"/>
                </a:lnTo>
                <a:lnTo>
                  <a:pt x="706258" y="96676"/>
                </a:lnTo>
                <a:lnTo>
                  <a:pt x="736346" y="79404"/>
                </a:lnTo>
                <a:lnTo>
                  <a:pt x="606171" y="2315"/>
                </a:lnTo>
                <a:lnTo>
                  <a:pt x="599654" y="0"/>
                </a:lnTo>
                <a:close/>
              </a:path>
              <a:path w="736600" h="157480">
                <a:moveTo>
                  <a:pt x="253" y="56544"/>
                </a:moveTo>
                <a:lnTo>
                  <a:pt x="0" y="91469"/>
                </a:lnTo>
                <a:lnTo>
                  <a:pt x="636854" y="96196"/>
                </a:lnTo>
                <a:lnTo>
                  <a:pt x="667036" y="78881"/>
                </a:lnTo>
                <a:lnTo>
                  <a:pt x="637314" y="61273"/>
                </a:lnTo>
                <a:lnTo>
                  <a:pt x="253" y="56544"/>
                </a:lnTo>
                <a:close/>
              </a:path>
              <a:path w="736600" h="157480">
                <a:moveTo>
                  <a:pt x="692912" y="64037"/>
                </a:moveTo>
                <a:lnTo>
                  <a:pt x="667036" y="78881"/>
                </a:lnTo>
                <a:lnTo>
                  <a:pt x="692785" y="94136"/>
                </a:lnTo>
                <a:lnTo>
                  <a:pt x="692912" y="64037"/>
                </a:lnTo>
                <a:close/>
              </a:path>
              <a:path w="736600" h="157480">
                <a:moveTo>
                  <a:pt x="701785" y="64037"/>
                </a:moveTo>
                <a:lnTo>
                  <a:pt x="692912" y="64037"/>
                </a:lnTo>
                <a:lnTo>
                  <a:pt x="692785" y="94136"/>
                </a:lnTo>
                <a:lnTo>
                  <a:pt x="701566" y="94136"/>
                </a:lnTo>
                <a:lnTo>
                  <a:pt x="701785" y="64037"/>
                </a:lnTo>
                <a:close/>
              </a:path>
              <a:path w="736600" h="157480">
                <a:moveTo>
                  <a:pt x="637314" y="61273"/>
                </a:moveTo>
                <a:lnTo>
                  <a:pt x="667036" y="78881"/>
                </a:lnTo>
                <a:lnTo>
                  <a:pt x="692912" y="64037"/>
                </a:lnTo>
                <a:lnTo>
                  <a:pt x="701785" y="64037"/>
                </a:lnTo>
                <a:lnTo>
                  <a:pt x="701801" y="61751"/>
                </a:lnTo>
                <a:lnTo>
                  <a:pt x="637314" y="61273"/>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6" name="object 19"/>
          <p:cNvSpPr/>
          <p:nvPr/>
        </p:nvSpPr>
        <p:spPr>
          <a:xfrm>
            <a:off x="7458293" y="2473204"/>
            <a:ext cx="429895" cy="156845"/>
          </a:xfrm>
          <a:custGeom>
            <a:avLst/>
            <a:gdLst/>
            <a:ahLst/>
            <a:cxnLst/>
            <a:rect l="l" t="t" r="r" b="b"/>
            <a:pathLst>
              <a:path w="429895" h="156844">
                <a:moveTo>
                  <a:pt x="330687" y="96061"/>
                </a:moveTo>
                <a:lnTo>
                  <a:pt x="281558" y="124398"/>
                </a:lnTo>
                <a:lnTo>
                  <a:pt x="276332" y="128986"/>
                </a:lnTo>
                <a:lnTo>
                  <a:pt x="273367" y="135002"/>
                </a:lnTo>
                <a:lnTo>
                  <a:pt x="272879" y="141686"/>
                </a:lnTo>
                <a:lnTo>
                  <a:pt x="275081" y="148274"/>
                </a:lnTo>
                <a:lnTo>
                  <a:pt x="279669" y="153481"/>
                </a:lnTo>
                <a:lnTo>
                  <a:pt x="285686" y="156402"/>
                </a:lnTo>
                <a:lnTo>
                  <a:pt x="292369" y="156846"/>
                </a:lnTo>
                <a:lnTo>
                  <a:pt x="298957" y="154624"/>
                </a:lnTo>
                <a:lnTo>
                  <a:pt x="399966" y="96331"/>
                </a:lnTo>
                <a:lnTo>
                  <a:pt x="395223" y="96331"/>
                </a:lnTo>
                <a:lnTo>
                  <a:pt x="330687" y="96061"/>
                </a:lnTo>
                <a:close/>
              </a:path>
              <a:path w="429895" h="156844">
                <a:moveTo>
                  <a:pt x="360711" y="78744"/>
                </a:moveTo>
                <a:lnTo>
                  <a:pt x="330687" y="96061"/>
                </a:lnTo>
                <a:lnTo>
                  <a:pt x="395223" y="96331"/>
                </a:lnTo>
                <a:lnTo>
                  <a:pt x="395232" y="93918"/>
                </a:lnTo>
                <a:lnTo>
                  <a:pt x="386461" y="93918"/>
                </a:lnTo>
                <a:lnTo>
                  <a:pt x="360711" y="78744"/>
                </a:lnTo>
                <a:close/>
              </a:path>
              <a:path w="429895" h="156844">
                <a:moveTo>
                  <a:pt x="399500" y="61136"/>
                </a:moveTo>
                <a:lnTo>
                  <a:pt x="330833" y="61136"/>
                </a:lnTo>
                <a:lnTo>
                  <a:pt x="395350" y="61406"/>
                </a:lnTo>
                <a:lnTo>
                  <a:pt x="395223" y="96331"/>
                </a:lnTo>
                <a:lnTo>
                  <a:pt x="399966" y="96331"/>
                </a:lnTo>
                <a:lnTo>
                  <a:pt x="429894" y="79059"/>
                </a:lnTo>
                <a:lnTo>
                  <a:pt x="399500" y="61136"/>
                </a:lnTo>
                <a:close/>
              </a:path>
              <a:path w="429895" h="156844">
                <a:moveTo>
                  <a:pt x="253" y="59755"/>
                </a:moveTo>
                <a:lnTo>
                  <a:pt x="0" y="94680"/>
                </a:lnTo>
                <a:lnTo>
                  <a:pt x="330687" y="96061"/>
                </a:lnTo>
                <a:lnTo>
                  <a:pt x="360711" y="78744"/>
                </a:lnTo>
                <a:lnTo>
                  <a:pt x="330833" y="61136"/>
                </a:lnTo>
                <a:lnTo>
                  <a:pt x="253" y="59755"/>
                </a:lnTo>
                <a:close/>
              </a:path>
              <a:path w="429895" h="156844">
                <a:moveTo>
                  <a:pt x="386588" y="63819"/>
                </a:moveTo>
                <a:lnTo>
                  <a:pt x="360711" y="78744"/>
                </a:lnTo>
                <a:lnTo>
                  <a:pt x="386461" y="93918"/>
                </a:lnTo>
                <a:lnTo>
                  <a:pt x="386588" y="63819"/>
                </a:lnTo>
                <a:close/>
              </a:path>
              <a:path w="429895" h="156844">
                <a:moveTo>
                  <a:pt x="395342" y="63819"/>
                </a:moveTo>
                <a:lnTo>
                  <a:pt x="386588" y="63819"/>
                </a:lnTo>
                <a:lnTo>
                  <a:pt x="386461" y="93918"/>
                </a:lnTo>
                <a:lnTo>
                  <a:pt x="395232" y="93918"/>
                </a:lnTo>
                <a:lnTo>
                  <a:pt x="395342" y="63819"/>
                </a:lnTo>
                <a:close/>
              </a:path>
              <a:path w="429895" h="156844">
                <a:moveTo>
                  <a:pt x="293076" y="0"/>
                </a:moveTo>
                <a:lnTo>
                  <a:pt x="286416" y="430"/>
                </a:lnTo>
                <a:lnTo>
                  <a:pt x="280376" y="3313"/>
                </a:lnTo>
                <a:lnTo>
                  <a:pt x="275716" y="8447"/>
                </a:lnTo>
                <a:lnTo>
                  <a:pt x="273421" y="14982"/>
                </a:lnTo>
                <a:lnTo>
                  <a:pt x="273827" y="21671"/>
                </a:lnTo>
                <a:lnTo>
                  <a:pt x="276734" y="27717"/>
                </a:lnTo>
                <a:lnTo>
                  <a:pt x="281939" y="32323"/>
                </a:lnTo>
                <a:lnTo>
                  <a:pt x="360711" y="78744"/>
                </a:lnTo>
                <a:lnTo>
                  <a:pt x="386588" y="63819"/>
                </a:lnTo>
                <a:lnTo>
                  <a:pt x="395342" y="63819"/>
                </a:lnTo>
                <a:lnTo>
                  <a:pt x="395350" y="61406"/>
                </a:lnTo>
                <a:lnTo>
                  <a:pt x="399500" y="61136"/>
                </a:lnTo>
                <a:lnTo>
                  <a:pt x="299592" y="2224"/>
                </a:lnTo>
                <a:lnTo>
                  <a:pt x="293076" y="0"/>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7" name="object 20"/>
          <p:cNvSpPr/>
          <p:nvPr/>
        </p:nvSpPr>
        <p:spPr>
          <a:xfrm>
            <a:off x="2861012" y="2068013"/>
            <a:ext cx="5433695" cy="250825"/>
          </a:xfrm>
          <a:custGeom>
            <a:avLst/>
            <a:gdLst/>
            <a:ahLst/>
            <a:cxnLst/>
            <a:rect l="l" t="t" r="r" b="b"/>
            <a:pathLst>
              <a:path w="5433695" h="250825">
                <a:moveTo>
                  <a:pt x="15107" y="94041"/>
                </a:moveTo>
                <a:lnTo>
                  <a:pt x="8572" y="96265"/>
                </a:lnTo>
                <a:lnTo>
                  <a:pt x="3365" y="100853"/>
                </a:lnTo>
                <a:lnTo>
                  <a:pt x="444" y="106870"/>
                </a:lnTo>
                <a:lnTo>
                  <a:pt x="0" y="113553"/>
                </a:lnTo>
                <a:lnTo>
                  <a:pt x="2222" y="120141"/>
                </a:lnTo>
                <a:lnTo>
                  <a:pt x="78422" y="250825"/>
                </a:lnTo>
                <a:lnTo>
                  <a:pt x="98638" y="216153"/>
                </a:lnTo>
                <a:lnTo>
                  <a:pt x="61023" y="216153"/>
                </a:lnTo>
                <a:lnTo>
                  <a:pt x="61023" y="151500"/>
                </a:lnTo>
                <a:lnTo>
                  <a:pt x="32448" y="102488"/>
                </a:lnTo>
                <a:lnTo>
                  <a:pt x="27842" y="97355"/>
                </a:lnTo>
                <a:lnTo>
                  <a:pt x="21796" y="94472"/>
                </a:lnTo>
                <a:lnTo>
                  <a:pt x="15107" y="94041"/>
                </a:lnTo>
                <a:close/>
              </a:path>
              <a:path w="5433695" h="250825">
                <a:moveTo>
                  <a:pt x="5398325" y="17525"/>
                </a:moveTo>
                <a:lnTo>
                  <a:pt x="5398325" y="224789"/>
                </a:lnTo>
                <a:lnTo>
                  <a:pt x="5433250" y="224789"/>
                </a:lnTo>
                <a:lnTo>
                  <a:pt x="5433250" y="34925"/>
                </a:lnTo>
                <a:lnTo>
                  <a:pt x="5415724" y="34925"/>
                </a:lnTo>
                <a:lnTo>
                  <a:pt x="5398325" y="17525"/>
                </a:lnTo>
                <a:close/>
              </a:path>
              <a:path w="5433695" h="250825">
                <a:moveTo>
                  <a:pt x="61023" y="151500"/>
                </a:moveTo>
                <a:lnTo>
                  <a:pt x="61023" y="216153"/>
                </a:lnTo>
                <a:lnTo>
                  <a:pt x="95948" y="216153"/>
                </a:lnTo>
                <a:lnTo>
                  <a:pt x="95948" y="207263"/>
                </a:lnTo>
                <a:lnTo>
                  <a:pt x="63436" y="207263"/>
                </a:lnTo>
                <a:lnTo>
                  <a:pt x="78486" y="181451"/>
                </a:lnTo>
                <a:lnTo>
                  <a:pt x="61023" y="151500"/>
                </a:lnTo>
                <a:close/>
              </a:path>
              <a:path w="5433695" h="250825">
                <a:moveTo>
                  <a:pt x="141811" y="94041"/>
                </a:moveTo>
                <a:lnTo>
                  <a:pt x="135128" y="94472"/>
                </a:lnTo>
                <a:lnTo>
                  <a:pt x="129111" y="97355"/>
                </a:lnTo>
                <a:lnTo>
                  <a:pt x="124523" y="102488"/>
                </a:lnTo>
                <a:lnTo>
                  <a:pt x="95948" y="151500"/>
                </a:lnTo>
                <a:lnTo>
                  <a:pt x="95948" y="216153"/>
                </a:lnTo>
                <a:lnTo>
                  <a:pt x="98638" y="216153"/>
                </a:lnTo>
                <a:lnTo>
                  <a:pt x="154622" y="120141"/>
                </a:lnTo>
                <a:lnTo>
                  <a:pt x="156918" y="113553"/>
                </a:lnTo>
                <a:lnTo>
                  <a:pt x="156511" y="106870"/>
                </a:lnTo>
                <a:lnTo>
                  <a:pt x="153604" y="100853"/>
                </a:lnTo>
                <a:lnTo>
                  <a:pt x="148399" y="96265"/>
                </a:lnTo>
                <a:lnTo>
                  <a:pt x="141811" y="94041"/>
                </a:lnTo>
                <a:close/>
              </a:path>
              <a:path w="5433695" h="250825">
                <a:moveTo>
                  <a:pt x="78486" y="181451"/>
                </a:moveTo>
                <a:lnTo>
                  <a:pt x="63436" y="207263"/>
                </a:lnTo>
                <a:lnTo>
                  <a:pt x="93535" y="207263"/>
                </a:lnTo>
                <a:lnTo>
                  <a:pt x="78486" y="181451"/>
                </a:lnTo>
                <a:close/>
              </a:path>
              <a:path w="5433695" h="250825">
                <a:moveTo>
                  <a:pt x="95948" y="151500"/>
                </a:moveTo>
                <a:lnTo>
                  <a:pt x="78486" y="181451"/>
                </a:lnTo>
                <a:lnTo>
                  <a:pt x="93535" y="207263"/>
                </a:lnTo>
                <a:lnTo>
                  <a:pt x="95948" y="207263"/>
                </a:lnTo>
                <a:lnTo>
                  <a:pt x="95948" y="151500"/>
                </a:lnTo>
                <a:close/>
              </a:path>
              <a:path w="5433695" h="250825">
                <a:moveTo>
                  <a:pt x="5425376" y="0"/>
                </a:moveTo>
                <a:lnTo>
                  <a:pt x="68770" y="0"/>
                </a:lnTo>
                <a:lnTo>
                  <a:pt x="61023" y="7874"/>
                </a:lnTo>
                <a:lnTo>
                  <a:pt x="61023" y="151500"/>
                </a:lnTo>
                <a:lnTo>
                  <a:pt x="78486" y="181451"/>
                </a:lnTo>
                <a:lnTo>
                  <a:pt x="95948" y="151500"/>
                </a:lnTo>
                <a:lnTo>
                  <a:pt x="95948" y="34925"/>
                </a:lnTo>
                <a:lnTo>
                  <a:pt x="78422" y="34925"/>
                </a:lnTo>
                <a:lnTo>
                  <a:pt x="95948" y="17525"/>
                </a:lnTo>
                <a:lnTo>
                  <a:pt x="5433250" y="17525"/>
                </a:lnTo>
                <a:lnTo>
                  <a:pt x="5433250" y="7874"/>
                </a:lnTo>
                <a:lnTo>
                  <a:pt x="5425376" y="0"/>
                </a:lnTo>
                <a:close/>
              </a:path>
              <a:path w="5433695" h="250825">
                <a:moveTo>
                  <a:pt x="95948" y="17525"/>
                </a:moveTo>
                <a:lnTo>
                  <a:pt x="78422" y="34925"/>
                </a:lnTo>
                <a:lnTo>
                  <a:pt x="95948" y="34925"/>
                </a:lnTo>
                <a:lnTo>
                  <a:pt x="95948" y="17525"/>
                </a:lnTo>
                <a:close/>
              </a:path>
              <a:path w="5433695" h="250825">
                <a:moveTo>
                  <a:pt x="5398325" y="17525"/>
                </a:moveTo>
                <a:lnTo>
                  <a:pt x="95948" y="17525"/>
                </a:lnTo>
                <a:lnTo>
                  <a:pt x="95948" y="34925"/>
                </a:lnTo>
                <a:lnTo>
                  <a:pt x="5398325" y="34925"/>
                </a:lnTo>
                <a:lnTo>
                  <a:pt x="5398325" y="17525"/>
                </a:lnTo>
                <a:close/>
              </a:path>
              <a:path w="5433695" h="250825">
                <a:moveTo>
                  <a:pt x="5433250" y="17525"/>
                </a:moveTo>
                <a:lnTo>
                  <a:pt x="5398325" y="17525"/>
                </a:lnTo>
                <a:lnTo>
                  <a:pt x="5415724" y="34925"/>
                </a:lnTo>
                <a:lnTo>
                  <a:pt x="5433250" y="34925"/>
                </a:lnTo>
                <a:lnTo>
                  <a:pt x="5433250" y="17525"/>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58" name="object 21"/>
          <p:cNvSpPr txBox="1"/>
          <p:nvPr/>
        </p:nvSpPr>
        <p:spPr>
          <a:xfrm>
            <a:off x="1698970" y="3196788"/>
            <a:ext cx="5649595" cy="486409"/>
          </a:xfrm>
          <a:prstGeom prst="rect">
            <a:avLst/>
          </a:prstGeom>
        </p:spPr>
        <p:txBody>
          <a:bodyPr vert="horz" wrap="square" lIns="0" tIns="0" rIns="0" bIns="0" rtlCol="0">
            <a:spAutoFit/>
          </a:bodyPr>
          <a:lstStyle/>
          <a:p>
            <a:pPr marL="12700">
              <a:lnSpc>
                <a:spcPts val="3829"/>
              </a:lnSpc>
            </a:pPr>
            <a:r>
              <a:rPr sz="3200" dirty="0">
                <a:latin typeface="Meiryo UI" panose="020B0604030504040204" pitchFamily="50" charset="-128"/>
                <a:ea typeface="Meiryo UI" panose="020B0604030504040204" pitchFamily="50" charset="-128"/>
                <a:cs typeface="Meiryo UI"/>
              </a:rPr>
              <a:t>2)</a:t>
            </a:r>
            <a:r>
              <a:rPr sz="3200" spc="-75" dirty="0">
                <a:latin typeface="Meiryo UI" panose="020B0604030504040204" pitchFamily="50" charset="-128"/>
                <a:ea typeface="Meiryo UI" panose="020B0604030504040204" pitchFamily="50" charset="-128"/>
                <a:cs typeface="Meiryo UI"/>
              </a:rPr>
              <a:t> </a:t>
            </a:r>
            <a:r>
              <a:rPr sz="3200" dirty="0">
                <a:latin typeface="Meiryo UI" panose="020B0604030504040204" pitchFamily="50" charset="-128"/>
                <a:ea typeface="Meiryo UI" panose="020B0604030504040204" pitchFamily="50" charset="-128"/>
                <a:cs typeface="Meiryo UI"/>
              </a:rPr>
              <a:t>細分化されたプロセス【自動化】</a:t>
            </a:r>
            <a:endParaRPr sz="3200">
              <a:latin typeface="Meiryo UI" panose="020B0604030504040204" pitchFamily="50" charset="-128"/>
              <a:ea typeface="Meiryo UI" panose="020B0604030504040204" pitchFamily="50" charset="-128"/>
              <a:cs typeface="Meiryo UI"/>
            </a:endParaRPr>
          </a:p>
        </p:txBody>
      </p:sp>
      <p:sp>
        <p:nvSpPr>
          <p:cNvPr id="159" name="object 22"/>
          <p:cNvSpPr/>
          <p:nvPr/>
        </p:nvSpPr>
        <p:spPr>
          <a:xfrm>
            <a:off x="3278215" y="4097206"/>
            <a:ext cx="554355" cy="314325"/>
          </a:xfrm>
          <a:custGeom>
            <a:avLst/>
            <a:gdLst/>
            <a:ahLst/>
            <a:cxnLst/>
            <a:rect l="l" t="t" r="r" b="b"/>
            <a:pathLst>
              <a:path w="554355" h="314325">
                <a:moveTo>
                  <a:pt x="0" y="314210"/>
                </a:moveTo>
                <a:lnTo>
                  <a:pt x="554101" y="314210"/>
                </a:lnTo>
                <a:lnTo>
                  <a:pt x="554101" y="0"/>
                </a:lnTo>
                <a:lnTo>
                  <a:pt x="0" y="0"/>
                </a:lnTo>
                <a:lnTo>
                  <a:pt x="0" y="314210"/>
                </a:lnTo>
                <a:close/>
              </a:path>
            </a:pathLst>
          </a:custGeom>
          <a:solidFill>
            <a:srgbClr val="0070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0" name="object 23"/>
          <p:cNvSpPr/>
          <p:nvPr/>
        </p:nvSpPr>
        <p:spPr>
          <a:xfrm>
            <a:off x="3278215" y="4097206"/>
            <a:ext cx="554355" cy="314325"/>
          </a:xfrm>
          <a:custGeom>
            <a:avLst/>
            <a:gdLst/>
            <a:ahLst/>
            <a:cxnLst/>
            <a:rect l="l" t="t" r="r" b="b"/>
            <a:pathLst>
              <a:path w="554355" h="314325">
                <a:moveTo>
                  <a:pt x="0" y="314210"/>
                </a:moveTo>
                <a:lnTo>
                  <a:pt x="554101" y="314210"/>
                </a:lnTo>
                <a:lnTo>
                  <a:pt x="554101" y="0"/>
                </a:lnTo>
                <a:lnTo>
                  <a:pt x="0" y="0"/>
                </a:lnTo>
                <a:lnTo>
                  <a:pt x="0" y="314210"/>
                </a:lnTo>
                <a:close/>
              </a:path>
            </a:pathLst>
          </a:custGeom>
          <a:ln w="25399">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1" name="object 24"/>
          <p:cNvSpPr/>
          <p:nvPr/>
        </p:nvSpPr>
        <p:spPr>
          <a:xfrm>
            <a:off x="4394544" y="4041593"/>
            <a:ext cx="673100" cy="408305"/>
          </a:xfrm>
          <a:custGeom>
            <a:avLst/>
            <a:gdLst/>
            <a:ahLst/>
            <a:cxnLst/>
            <a:rect l="l" t="t" r="r" b="b"/>
            <a:pathLst>
              <a:path w="673100" h="408304">
                <a:moveTo>
                  <a:pt x="336423" y="0"/>
                </a:moveTo>
                <a:lnTo>
                  <a:pt x="0" y="204089"/>
                </a:lnTo>
                <a:lnTo>
                  <a:pt x="336423" y="408051"/>
                </a:lnTo>
                <a:lnTo>
                  <a:pt x="672719" y="204089"/>
                </a:lnTo>
                <a:lnTo>
                  <a:pt x="336423" y="0"/>
                </a:lnTo>
                <a:close/>
              </a:path>
            </a:pathLst>
          </a:custGeom>
          <a:solidFill>
            <a:srgbClr val="0070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2" name="object 25"/>
          <p:cNvSpPr/>
          <p:nvPr/>
        </p:nvSpPr>
        <p:spPr>
          <a:xfrm>
            <a:off x="4394544" y="4041593"/>
            <a:ext cx="673100" cy="408305"/>
          </a:xfrm>
          <a:custGeom>
            <a:avLst/>
            <a:gdLst/>
            <a:ahLst/>
            <a:cxnLst/>
            <a:rect l="l" t="t" r="r" b="b"/>
            <a:pathLst>
              <a:path w="673100" h="408304">
                <a:moveTo>
                  <a:pt x="0" y="204089"/>
                </a:moveTo>
                <a:lnTo>
                  <a:pt x="336423" y="0"/>
                </a:lnTo>
                <a:lnTo>
                  <a:pt x="672719" y="204089"/>
                </a:lnTo>
                <a:lnTo>
                  <a:pt x="336423" y="408051"/>
                </a:lnTo>
                <a:lnTo>
                  <a:pt x="0" y="204089"/>
                </a:lnTo>
                <a:close/>
              </a:path>
            </a:pathLst>
          </a:custGeom>
          <a:ln w="25400">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3" name="object 26"/>
          <p:cNvSpPr/>
          <p:nvPr/>
        </p:nvSpPr>
        <p:spPr>
          <a:xfrm>
            <a:off x="6904319" y="4078029"/>
            <a:ext cx="554355" cy="314325"/>
          </a:xfrm>
          <a:custGeom>
            <a:avLst/>
            <a:gdLst/>
            <a:ahLst/>
            <a:cxnLst/>
            <a:rect l="l" t="t" r="r" b="b"/>
            <a:pathLst>
              <a:path w="554354" h="314325">
                <a:moveTo>
                  <a:pt x="0" y="314210"/>
                </a:moveTo>
                <a:lnTo>
                  <a:pt x="554101" y="314210"/>
                </a:lnTo>
                <a:lnTo>
                  <a:pt x="554101" y="0"/>
                </a:lnTo>
                <a:lnTo>
                  <a:pt x="0" y="0"/>
                </a:lnTo>
                <a:lnTo>
                  <a:pt x="0" y="314210"/>
                </a:lnTo>
                <a:close/>
              </a:path>
            </a:pathLst>
          </a:custGeom>
          <a:solidFill>
            <a:srgbClr val="0070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4" name="object 27"/>
          <p:cNvSpPr/>
          <p:nvPr/>
        </p:nvSpPr>
        <p:spPr>
          <a:xfrm>
            <a:off x="6904319" y="4078029"/>
            <a:ext cx="554355" cy="314325"/>
          </a:xfrm>
          <a:custGeom>
            <a:avLst/>
            <a:gdLst/>
            <a:ahLst/>
            <a:cxnLst/>
            <a:rect l="l" t="t" r="r" b="b"/>
            <a:pathLst>
              <a:path w="554354" h="314325">
                <a:moveTo>
                  <a:pt x="0" y="314210"/>
                </a:moveTo>
                <a:lnTo>
                  <a:pt x="554101" y="314210"/>
                </a:lnTo>
                <a:lnTo>
                  <a:pt x="554101" y="0"/>
                </a:lnTo>
                <a:lnTo>
                  <a:pt x="0" y="0"/>
                </a:lnTo>
                <a:lnTo>
                  <a:pt x="0" y="314210"/>
                </a:lnTo>
                <a:close/>
              </a:path>
            </a:pathLst>
          </a:custGeom>
          <a:ln w="25399">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5" name="object 28"/>
          <p:cNvSpPr/>
          <p:nvPr/>
        </p:nvSpPr>
        <p:spPr>
          <a:xfrm>
            <a:off x="2550860" y="4003391"/>
            <a:ext cx="276504" cy="518896"/>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6" name="object 29"/>
          <p:cNvSpPr/>
          <p:nvPr/>
        </p:nvSpPr>
        <p:spPr>
          <a:xfrm>
            <a:off x="7888188" y="3977483"/>
            <a:ext cx="276504" cy="518896"/>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7" name="object 30"/>
          <p:cNvSpPr/>
          <p:nvPr/>
        </p:nvSpPr>
        <p:spPr>
          <a:xfrm>
            <a:off x="2826983" y="4178421"/>
            <a:ext cx="451484" cy="157480"/>
          </a:xfrm>
          <a:custGeom>
            <a:avLst/>
            <a:gdLst/>
            <a:ahLst/>
            <a:cxnLst/>
            <a:rect l="l" t="t" r="r" b="b"/>
            <a:pathLst>
              <a:path w="451485" h="157479">
                <a:moveTo>
                  <a:pt x="421122" y="59005"/>
                </a:moveTo>
                <a:lnTo>
                  <a:pt x="416306" y="59005"/>
                </a:lnTo>
                <a:lnTo>
                  <a:pt x="417068" y="93930"/>
                </a:lnTo>
                <a:lnTo>
                  <a:pt x="352398" y="95173"/>
                </a:lnTo>
                <a:lnTo>
                  <a:pt x="304038" y="124664"/>
                </a:lnTo>
                <a:lnTo>
                  <a:pt x="298928" y="129397"/>
                </a:lnTo>
                <a:lnTo>
                  <a:pt x="296116" y="135475"/>
                </a:lnTo>
                <a:lnTo>
                  <a:pt x="295804" y="142148"/>
                </a:lnTo>
                <a:lnTo>
                  <a:pt x="298196" y="148667"/>
                </a:lnTo>
                <a:lnTo>
                  <a:pt x="302875" y="153777"/>
                </a:lnTo>
                <a:lnTo>
                  <a:pt x="308959" y="156589"/>
                </a:lnTo>
                <a:lnTo>
                  <a:pt x="315662" y="156900"/>
                </a:lnTo>
                <a:lnTo>
                  <a:pt x="322199" y="154509"/>
                </a:lnTo>
                <a:lnTo>
                  <a:pt x="451358" y="75896"/>
                </a:lnTo>
                <a:lnTo>
                  <a:pt x="421122" y="59005"/>
                </a:lnTo>
                <a:close/>
              </a:path>
              <a:path w="451485" h="157479">
                <a:moveTo>
                  <a:pt x="351756" y="60245"/>
                </a:moveTo>
                <a:lnTo>
                  <a:pt x="0" y="67006"/>
                </a:lnTo>
                <a:lnTo>
                  <a:pt x="762" y="101931"/>
                </a:lnTo>
                <a:lnTo>
                  <a:pt x="352398" y="95173"/>
                </a:lnTo>
                <a:lnTo>
                  <a:pt x="381980" y="77133"/>
                </a:lnTo>
                <a:lnTo>
                  <a:pt x="351756" y="60245"/>
                </a:lnTo>
                <a:close/>
              </a:path>
              <a:path w="451485" h="157479">
                <a:moveTo>
                  <a:pt x="381980" y="77133"/>
                </a:moveTo>
                <a:lnTo>
                  <a:pt x="352398" y="95173"/>
                </a:lnTo>
                <a:lnTo>
                  <a:pt x="417068" y="93930"/>
                </a:lnTo>
                <a:lnTo>
                  <a:pt x="417020" y="91771"/>
                </a:lnTo>
                <a:lnTo>
                  <a:pt x="408178" y="91771"/>
                </a:lnTo>
                <a:lnTo>
                  <a:pt x="381980" y="77133"/>
                </a:lnTo>
                <a:close/>
              </a:path>
              <a:path w="451485" h="157479">
                <a:moveTo>
                  <a:pt x="407543" y="61545"/>
                </a:moveTo>
                <a:lnTo>
                  <a:pt x="381980" y="77133"/>
                </a:lnTo>
                <a:lnTo>
                  <a:pt x="408178" y="91771"/>
                </a:lnTo>
                <a:lnTo>
                  <a:pt x="407543" y="61545"/>
                </a:lnTo>
                <a:close/>
              </a:path>
              <a:path w="451485" h="157479">
                <a:moveTo>
                  <a:pt x="416361" y="61545"/>
                </a:moveTo>
                <a:lnTo>
                  <a:pt x="407543" y="61545"/>
                </a:lnTo>
                <a:lnTo>
                  <a:pt x="408178" y="91771"/>
                </a:lnTo>
                <a:lnTo>
                  <a:pt x="417020" y="91771"/>
                </a:lnTo>
                <a:lnTo>
                  <a:pt x="416361" y="61545"/>
                </a:lnTo>
                <a:close/>
              </a:path>
              <a:path w="451485" h="157479">
                <a:moveTo>
                  <a:pt x="416306" y="59005"/>
                </a:moveTo>
                <a:lnTo>
                  <a:pt x="351756" y="60245"/>
                </a:lnTo>
                <a:lnTo>
                  <a:pt x="381980" y="77133"/>
                </a:lnTo>
                <a:lnTo>
                  <a:pt x="407543" y="61545"/>
                </a:lnTo>
                <a:lnTo>
                  <a:pt x="416361" y="61545"/>
                </a:lnTo>
                <a:lnTo>
                  <a:pt x="416306" y="59005"/>
                </a:lnTo>
                <a:close/>
              </a:path>
              <a:path w="451485" h="157479">
                <a:moveTo>
                  <a:pt x="312691" y="0"/>
                </a:moveTo>
                <a:lnTo>
                  <a:pt x="306022" y="569"/>
                </a:lnTo>
                <a:lnTo>
                  <a:pt x="300043" y="3591"/>
                </a:lnTo>
                <a:lnTo>
                  <a:pt x="295528" y="8840"/>
                </a:lnTo>
                <a:lnTo>
                  <a:pt x="293419" y="15480"/>
                </a:lnTo>
                <a:lnTo>
                  <a:pt x="293989" y="22143"/>
                </a:lnTo>
                <a:lnTo>
                  <a:pt x="297011" y="28092"/>
                </a:lnTo>
                <a:lnTo>
                  <a:pt x="302259" y="32589"/>
                </a:lnTo>
                <a:lnTo>
                  <a:pt x="351756" y="60245"/>
                </a:lnTo>
                <a:lnTo>
                  <a:pt x="416306" y="59005"/>
                </a:lnTo>
                <a:lnTo>
                  <a:pt x="421122" y="59005"/>
                </a:lnTo>
                <a:lnTo>
                  <a:pt x="319278" y="2109"/>
                </a:lnTo>
                <a:lnTo>
                  <a:pt x="312691" y="0"/>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8" name="object 31"/>
          <p:cNvSpPr/>
          <p:nvPr/>
        </p:nvSpPr>
        <p:spPr>
          <a:xfrm>
            <a:off x="3832062" y="4169277"/>
            <a:ext cx="562610" cy="157480"/>
          </a:xfrm>
          <a:custGeom>
            <a:avLst/>
            <a:gdLst/>
            <a:ahLst/>
            <a:cxnLst/>
            <a:rect l="l" t="t" r="r" b="b"/>
            <a:pathLst>
              <a:path w="562610" h="157479">
                <a:moveTo>
                  <a:pt x="532413" y="59386"/>
                </a:moveTo>
                <a:lnTo>
                  <a:pt x="527685" y="59386"/>
                </a:lnTo>
                <a:lnTo>
                  <a:pt x="528193" y="94311"/>
                </a:lnTo>
                <a:lnTo>
                  <a:pt x="463650" y="95305"/>
                </a:lnTo>
                <a:lnTo>
                  <a:pt x="415036" y="124664"/>
                </a:lnTo>
                <a:lnTo>
                  <a:pt x="409944" y="129343"/>
                </a:lnTo>
                <a:lnTo>
                  <a:pt x="407162" y="135427"/>
                </a:lnTo>
                <a:lnTo>
                  <a:pt x="406856" y="142130"/>
                </a:lnTo>
                <a:lnTo>
                  <a:pt x="409194" y="148667"/>
                </a:lnTo>
                <a:lnTo>
                  <a:pt x="413873" y="153777"/>
                </a:lnTo>
                <a:lnTo>
                  <a:pt x="419957" y="156589"/>
                </a:lnTo>
                <a:lnTo>
                  <a:pt x="426660" y="156900"/>
                </a:lnTo>
                <a:lnTo>
                  <a:pt x="433197" y="154509"/>
                </a:lnTo>
                <a:lnTo>
                  <a:pt x="562610" y="76404"/>
                </a:lnTo>
                <a:lnTo>
                  <a:pt x="532413" y="59386"/>
                </a:lnTo>
                <a:close/>
              </a:path>
              <a:path w="562610" h="157479">
                <a:moveTo>
                  <a:pt x="463003" y="60382"/>
                </a:moveTo>
                <a:lnTo>
                  <a:pt x="0" y="67514"/>
                </a:lnTo>
                <a:lnTo>
                  <a:pt x="507" y="102439"/>
                </a:lnTo>
                <a:lnTo>
                  <a:pt x="463650" y="95305"/>
                </a:lnTo>
                <a:lnTo>
                  <a:pt x="493265" y="77420"/>
                </a:lnTo>
                <a:lnTo>
                  <a:pt x="463003" y="60382"/>
                </a:lnTo>
                <a:close/>
              </a:path>
              <a:path w="562610" h="157479">
                <a:moveTo>
                  <a:pt x="493265" y="77420"/>
                </a:moveTo>
                <a:lnTo>
                  <a:pt x="463650" y="95305"/>
                </a:lnTo>
                <a:lnTo>
                  <a:pt x="528193" y="94311"/>
                </a:lnTo>
                <a:lnTo>
                  <a:pt x="528161" y="92152"/>
                </a:lnTo>
                <a:lnTo>
                  <a:pt x="519430" y="92152"/>
                </a:lnTo>
                <a:lnTo>
                  <a:pt x="493265" y="77420"/>
                </a:lnTo>
                <a:close/>
              </a:path>
              <a:path w="562610" h="157479">
                <a:moveTo>
                  <a:pt x="518922" y="61926"/>
                </a:moveTo>
                <a:lnTo>
                  <a:pt x="493265" y="77420"/>
                </a:lnTo>
                <a:lnTo>
                  <a:pt x="519430" y="92152"/>
                </a:lnTo>
                <a:lnTo>
                  <a:pt x="518922" y="61926"/>
                </a:lnTo>
                <a:close/>
              </a:path>
              <a:path w="562610" h="157479">
                <a:moveTo>
                  <a:pt x="527721" y="61926"/>
                </a:moveTo>
                <a:lnTo>
                  <a:pt x="518922" y="61926"/>
                </a:lnTo>
                <a:lnTo>
                  <a:pt x="519430" y="92152"/>
                </a:lnTo>
                <a:lnTo>
                  <a:pt x="528161" y="92152"/>
                </a:lnTo>
                <a:lnTo>
                  <a:pt x="527721" y="61926"/>
                </a:lnTo>
                <a:close/>
              </a:path>
              <a:path w="562610" h="157479">
                <a:moveTo>
                  <a:pt x="527685" y="59386"/>
                </a:moveTo>
                <a:lnTo>
                  <a:pt x="463003" y="60382"/>
                </a:lnTo>
                <a:lnTo>
                  <a:pt x="493265" y="77420"/>
                </a:lnTo>
                <a:lnTo>
                  <a:pt x="518922" y="61926"/>
                </a:lnTo>
                <a:lnTo>
                  <a:pt x="527721" y="61926"/>
                </a:lnTo>
                <a:lnTo>
                  <a:pt x="527685" y="59386"/>
                </a:lnTo>
                <a:close/>
              </a:path>
              <a:path w="562610" h="157479">
                <a:moveTo>
                  <a:pt x="424197" y="0"/>
                </a:moveTo>
                <a:lnTo>
                  <a:pt x="417528" y="569"/>
                </a:lnTo>
                <a:lnTo>
                  <a:pt x="411549" y="3591"/>
                </a:lnTo>
                <a:lnTo>
                  <a:pt x="407035" y="8840"/>
                </a:lnTo>
                <a:lnTo>
                  <a:pt x="404905" y="15426"/>
                </a:lnTo>
                <a:lnTo>
                  <a:pt x="405431" y="22096"/>
                </a:lnTo>
                <a:lnTo>
                  <a:pt x="408410" y="28074"/>
                </a:lnTo>
                <a:lnTo>
                  <a:pt x="413638" y="32589"/>
                </a:lnTo>
                <a:lnTo>
                  <a:pt x="463003" y="60382"/>
                </a:lnTo>
                <a:lnTo>
                  <a:pt x="527685" y="59386"/>
                </a:lnTo>
                <a:lnTo>
                  <a:pt x="532413" y="59386"/>
                </a:lnTo>
                <a:lnTo>
                  <a:pt x="430784" y="2109"/>
                </a:lnTo>
                <a:lnTo>
                  <a:pt x="424197" y="0"/>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69" name="object 32"/>
          <p:cNvSpPr/>
          <p:nvPr/>
        </p:nvSpPr>
        <p:spPr>
          <a:xfrm>
            <a:off x="3476833" y="4411289"/>
            <a:ext cx="1271905" cy="263525"/>
          </a:xfrm>
          <a:custGeom>
            <a:avLst/>
            <a:gdLst/>
            <a:ahLst/>
            <a:cxnLst/>
            <a:rect l="l" t="t" r="r" b="b"/>
            <a:pathLst>
              <a:path w="1271904" h="263525">
                <a:moveTo>
                  <a:pt x="78432" y="69246"/>
                </a:moveTo>
                <a:lnTo>
                  <a:pt x="60969" y="99197"/>
                </a:lnTo>
                <a:lnTo>
                  <a:pt x="60969" y="255269"/>
                </a:lnTo>
                <a:lnTo>
                  <a:pt x="68843" y="263144"/>
                </a:lnTo>
                <a:lnTo>
                  <a:pt x="1263659" y="263144"/>
                </a:lnTo>
                <a:lnTo>
                  <a:pt x="1271533" y="255269"/>
                </a:lnTo>
                <a:lnTo>
                  <a:pt x="1271533" y="245618"/>
                </a:lnTo>
                <a:lnTo>
                  <a:pt x="95894" y="245618"/>
                </a:lnTo>
                <a:lnTo>
                  <a:pt x="78495" y="228219"/>
                </a:lnTo>
                <a:lnTo>
                  <a:pt x="95894" y="228219"/>
                </a:lnTo>
                <a:lnTo>
                  <a:pt x="95894" y="99197"/>
                </a:lnTo>
                <a:lnTo>
                  <a:pt x="78432" y="69246"/>
                </a:lnTo>
                <a:close/>
              </a:path>
              <a:path w="1271904" h="263525">
                <a:moveTo>
                  <a:pt x="95894" y="228219"/>
                </a:moveTo>
                <a:lnTo>
                  <a:pt x="78495" y="228219"/>
                </a:lnTo>
                <a:lnTo>
                  <a:pt x="95894" y="245618"/>
                </a:lnTo>
                <a:lnTo>
                  <a:pt x="95894" y="228219"/>
                </a:lnTo>
                <a:close/>
              </a:path>
              <a:path w="1271904" h="263525">
                <a:moveTo>
                  <a:pt x="1236608" y="228219"/>
                </a:moveTo>
                <a:lnTo>
                  <a:pt x="95894" y="228219"/>
                </a:lnTo>
                <a:lnTo>
                  <a:pt x="95894" y="245618"/>
                </a:lnTo>
                <a:lnTo>
                  <a:pt x="1236608" y="245618"/>
                </a:lnTo>
                <a:lnTo>
                  <a:pt x="1236608" y="228219"/>
                </a:lnTo>
                <a:close/>
              </a:path>
              <a:path w="1271904" h="263525">
                <a:moveTo>
                  <a:pt x="1271533" y="38354"/>
                </a:moveTo>
                <a:lnTo>
                  <a:pt x="1236608" y="38354"/>
                </a:lnTo>
                <a:lnTo>
                  <a:pt x="1236608" y="245618"/>
                </a:lnTo>
                <a:lnTo>
                  <a:pt x="1254134" y="228219"/>
                </a:lnTo>
                <a:lnTo>
                  <a:pt x="1271533" y="228219"/>
                </a:lnTo>
                <a:lnTo>
                  <a:pt x="1271533" y="38354"/>
                </a:lnTo>
                <a:close/>
              </a:path>
              <a:path w="1271904" h="263525">
                <a:moveTo>
                  <a:pt x="1271533" y="228219"/>
                </a:moveTo>
                <a:lnTo>
                  <a:pt x="1254134" y="228219"/>
                </a:lnTo>
                <a:lnTo>
                  <a:pt x="1236608" y="245618"/>
                </a:lnTo>
                <a:lnTo>
                  <a:pt x="1271533" y="245618"/>
                </a:lnTo>
                <a:lnTo>
                  <a:pt x="1271533" y="228219"/>
                </a:lnTo>
                <a:close/>
              </a:path>
              <a:path w="1271904" h="263525">
                <a:moveTo>
                  <a:pt x="78495" y="0"/>
                </a:moveTo>
                <a:lnTo>
                  <a:pt x="2295" y="130682"/>
                </a:lnTo>
                <a:lnTo>
                  <a:pt x="0" y="137199"/>
                </a:lnTo>
                <a:lnTo>
                  <a:pt x="406" y="143859"/>
                </a:lnTo>
                <a:lnTo>
                  <a:pt x="3313" y="149899"/>
                </a:lnTo>
                <a:lnTo>
                  <a:pt x="8518" y="154558"/>
                </a:lnTo>
                <a:lnTo>
                  <a:pt x="15107" y="156781"/>
                </a:lnTo>
                <a:lnTo>
                  <a:pt x="21790" y="156337"/>
                </a:lnTo>
                <a:lnTo>
                  <a:pt x="27807" y="153415"/>
                </a:lnTo>
                <a:lnTo>
                  <a:pt x="32394" y="148208"/>
                </a:lnTo>
                <a:lnTo>
                  <a:pt x="60969" y="99197"/>
                </a:lnTo>
                <a:lnTo>
                  <a:pt x="60969" y="34670"/>
                </a:lnTo>
                <a:lnTo>
                  <a:pt x="98712" y="34670"/>
                </a:lnTo>
                <a:lnTo>
                  <a:pt x="78495" y="0"/>
                </a:lnTo>
                <a:close/>
              </a:path>
              <a:path w="1271904" h="263525">
                <a:moveTo>
                  <a:pt x="98712" y="34670"/>
                </a:moveTo>
                <a:lnTo>
                  <a:pt x="95894" y="34670"/>
                </a:lnTo>
                <a:lnTo>
                  <a:pt x="95894" y="99197"/>
                </a:lnTo>
                <a:lnTo>
                  <a:pt x="124469" y="148208"/>
                </a:lnTo>
                <a:lnTo>
                  <a:pt x="129075" y="153415"/>
                </a:lnTo>
                <a:lnTo>
                  <a:pt x="135122" y="156337"/>
                </a:lnTo>
                <a:lnTo>
                  <a:pt x="141811" y="156781"/>
                </a:lnTo>
                <a:lnTo>
                  <a:pt x="148345" y="154558"/>
                </a:lnTo>
                <a:lnTo>
                  <a:pt x="153552" y="149899"/>
                </a:lnTo>
                <a:lnTo>
                  <a:pt x="156473" y="143859"/>
                </a:lnTo>
                <a:lnTo>
                  <a:pt x="156918" y="137199"/>
                </a:lnTo>
                <a:lnTo>
                  <a:pt x="154695" y="130682"/>
                </a:lnTo>
                <a:lnTo>
                  <a:pt x="98712" y="34670"/>
                </a:lnTo>
                <a:close/>
              </a:path>
              <a:path w="1271904" h="263525">
                <a:moveTo>
                  <a:pt x="95894" y="34670"/>
                </a:moveTo>
                <a:lnTo>
                  <a:pt x="60969" y="34670"/>
                </a:lnTo>
                <a:lnTo>
                  <a:pt x="60969" y="99197"/>
                </a:lnTo>
                <a:lnTo>
                  <a:pt x="78432" y="69246"/>
                </a:lnTo>
                <a:lnTo>
                  <a:pt x="63382" y="43433"/>
                </a:lnTo>
                <a:lnTo>
                  <a:pt x="95894" y="43433"/>
                </a:lnTo>
                <a:lnTo>
                  <a:pt x="95894" y="34670"/>
                </a:lnTo>
                <a:close/>
              </a:path>
              <a:path w="1271904" h="263525">
                <a:moveTo>
                  <a:pt x="95894" y="43433"/>
                </a:moveTo>
                <a:lnTo>
                  <a:pt x="93481" y="43433"/>
                </a:lnTo>
                <a:lnTo>
                  <a:pt x="78432" y="69246"/>
                </a:lnTo>
                <a:lnTo>
                  <a:pt x="95894" y="99197"/>
                </a:lnTo>
                <a:lnTo>
                  <a:pt x="95894" y="43433"/>
                </a:lnTo>
                <a:close/>
              </a:path>
              <a:path w="1271904" h="263525">
                <a:moveTo>
                  <a:pt x="93481" y="43433"/>
                </a:moveTo>
                <a:lnTo>
                  <a:pt x="63382" y="43433"/>
                </a:lnTo>
                <a:lnTo>
                  <a:pt x="78432" y="69246"/>
                </a:lnTo>
                <a:lnTo>
                  <a:pt x="93481" y="43433"/>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0" name="object 33"/>
          <p:cNvSpPr/>
          <p:nvPr/>
        </p:nvSpPr>
        <p:spPr>
          <a:xfrm>
            <a:off x="5067009" y="4163669"/>
            <a:ext cx="421005" cy="156845"/>
          </a:xfrm>
          <a:custGeom>
            <a:avLst/>
            <a:gdLst/>
            <a:ahLst/>
            <a:cxnLst/>
            <a:rect l="l" t="t" r="r" b="b"/>
            <a:pathLst>
              <a:path w="421004" h="156845">
                <a:moveTo>
                  <a:pt x="390842" y="59660"/>
                </a:moveTo>
                <a:lnTo>
                  <a:pt x="386079" y="59660"/>
                </a:lnTo>
                <a:lnTo>
                  <a:pt x="386461" y="94585"/>
                </a:lnTo>
                <a:lnTo>
                  <a:pt x="321952" y="95391"/>
                </a:lnTo>
                <a:lnTo>
                  <a:pt x="273303" y="124557"/>
                </a:lnTo>
                <a:lnTo>
                  <a:pt x="268192" y="129236"/>
                </a:lnTo>
                <a:lnTo>
                  <a:pt x="265366" y="135320"/>
                </a:lnTo>
                <a:lnTo>
                  <a:pt x="265017" y="142023"/>
                </a:lnTo>
                <a:lnTo>
                  <a:pt x="267335" y="148560"/>
                </a:lnTo>
                <a:lnTo>
                  <a:pt x="271994" y="153671"/>
                </a:lnTo>
                <a:lnTo>
                  <a:pt x="278034" y="156497"/>
                </a:lnTo>
                <a:lnTo>
                  <a:pt x="284694" y="156846"/>
                </a:lnTo>
                <a:lnTo>
                  <a:pt x="291211" y="154529"/>
                </a:lnTo>
                <a:lnTo>
                  <a:pt x="420877" y="76678"/>
                </a:lnTo>
                <a:lnTo>
                  <a:pt x="390842" y="59660"/>
                </a:lnTo>
                <a:close/>
              </a:path>
              <a:path w="421004" h="156845">
                <a:moveTo>
                  <a:pt x="321535" y="60467"/>
                </a:moveTo>
                <a:lnTo>
                  <a:pt x="0" y="64486"/>
                </a:lnTo>
                <a:lnTo>
                  <a:pt x="508" y="99411"/>
                </a:lnTo>
                <a:lnTo>
                  <a:pt x="321952" y="95391"/>
                </a:lnTo>
                <a:lnTo>
                  <a:pt x="351694" y="77560"/>
                </a:lnTo>
                <a:lnTo>
                  <a:pt x="321535" y="60467"/>
                </a:lnTo>
                <a:close/>
              </a:path>
              <a:path w="421004" h="156845">
                <a:moveTo>
                  <a:pt x="351694" y="77560"/>
                </a:moveTo>
                <a:lnTo>
                  <a:pt x="321952" y="95391"/>
                </a:lnTo>
                <a:lnTo>
                  <a:pt x="386461" y="94585"/>
                </a:lnTo>
                <a:lnTo>
                  <a:pt x="386436" y="92299"/>
                </a:lnTo>
                <a:lnTo>
                  <a:pt x="377698" y="92299"/>
                </a:lnTo>
                <a:lnTo>
                  <a:pt x="351694" y="77560"/>
                </a:lnTo>
                <a:close/>
              </a:path>
              <a:path w="421004" h="156845">
                <a:moveTo>
                  <a:pt x="377316" y="62200"/>
                </a:moveTo>
                <a:lnTo>
                  <a:pt x="351694" y="77560"/>
                </a:lnTo>
                <a:lnTo>
                  <a:pt x="377698" y="92299"/>
                </a:lnTo>
                <a:lnTo>
                  <a:pt x="377316" y="62200"/>
                </a:lnTo>
                <a:close/>
              </a:path>
              <a:path w="421004" h="156845">
                <a:moveTo>
                  <a:pt x="386107" y="62200"/>
                </a:moveTo>
                <a:lnTo>
                  <a:pt x="377316" y="62200"/>
                </a:lnTo>
                <a:lnTo>
                  <a:pt x="377698" y="92299"/>
                </a:lnTo>
                <a:lnTo>
                  <a:pt x="386436" y="92299"/>
                </a:lnTo>
                <a:lnTo>
                  <a:pt x="386107" y="62200"/>
                </a:lnTo>
                <a:close/>
              </a:path>
              <a:path w="421004" h="156845">
                <a:moveTo>
                  <a:pt x="386079" y="59660"/>
                </a:moveTo>
                <a:lnTo>
                  <a:pt x="321535" y="60467"/>
                </a:lnTo>
                <a:lnTo>
                  <a:pt x="351694" y="77560"/>
                </a:lnTo>
                <a:lnTo>
                  <a:pt x="377316" y="62200"/>
                </a:lnTo>
                <a:lnTo>
                  <a:pt x="386107" y="62200"/>
                </a:lnTo>
                <a:lnTo>
                  <a:pt x="386079" y="59660"/>
                </a:lnTo>
                <a:close/>
              </a:path>
              <a:path w="421004" h="156845">
                <a:moveTo>
                  <a:pt x="282719" y="0"/>
                </a:moveTo>
                <a:lnTo>
                  <a:pt x="276050" y="525"/>
                </a:lnTo>
                <a:lnTo>
                  <a:pt x="270071" y="3504"/>
                </a:lnTo>
                <a:lnTo>
                  <a:pt x="265556" y="8733"/>
                </a:lnTo>
                <a:lnTo>
                  <a:pt x="263374" y="15319"/>
                </a:lnTo>
                <a:lnTo>
                  <a:pt x="263905" y="21988"/>
                </a:lnTo>
                <a:lnTo>
                  <a:pt x="266914" y="27967"/>
                </a:lnTo>
                <a:lnTo>
                  <a:pt x="272161" y="32482"/>
                </a:lnTo>
                <a:lnTo>
                  <a:pt x="321535" y="60467"/>
                </a:lnTo>
                <a:lnTo>
                  <a:pt x="386079" y="59660"/>
                </a:lnTo>
                <a:lnTo>
                  <a:pt x="390842" y="59660"/>
                </a:lnTo>
                <a:lnTo>
                  <a:pt x="289305" y="2129"/>
                </a:lnTo>
                <a:lnTo>
                  <a:pt x="282719" y="0"/>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1" name="object 34"/>
          <p:cNvSpPr/>
          <p:nvPr/>
        </p:nvSpPr>
        <p:spPr>
          <a:xfrm>
            <a:off x="6168100" y="4155680"/>
            <a:ext cx="736600" cy="156845"/>
          </a:xfrm>
          <a:custGeom>
            <a:avLst/>
            <a:gdLst/>
            <a:ahLst/>
            <a:cxnLst/>
            <a:rect l="l" t="t" r="r" b="b"/>
            <a:pathLst>
              <a:path w="736600" h="156845">
                <a:moveTo>
                  <a:pt x="636950" y="96137"/>
                </a:moveTo>
                <a:lnTo>
                  <a:pt x="587756" y="124418"/>
                </a:lnTo>
                <a:lnTo>
                  <a:pt x="582529" y="128950"/>
                </a:lnTo>
                <a:lnTo>
                  <a:pt x="579564" y="134959"/>
                </a:lnTo>
                <a:lnTo>
                  <a:pt x="579076" y="141634"/>
                </a:lnTo>
                <a:lnTo>
                  <a:pt x="581278" y="148167"/>
                </a:lnTo>
                <a:lnTo>
                  <a:pt x="585866" y="153394"/>
                </a:lnTo>
                <a:lnTo>
                  <a:pt x="591883" y="156358"/>
                </a:lnTo>
                <a:lnTo>
                  <a:pt x="598566" y="156846"/>
                </a:lnTo>
                <a:lnTo>
                  <a:pt x="605155" y="154644"/>
                </a:lnTo>
                <a:lnTo>
                  <a:pt x="706429" y="96605"/>
                </a:lnTo>
                <a:lnTo>
                  <a:pt x="701548" y="96605"/>
                </a:lnTo>
                <a:lnTo>
                  <a:pt x="636950" y="96137"/>
                </a:lnTo>
                <a:close/>
              </a:path>
              <a:path w="736600" h="156845">
                <a:moveTo>
                  <a:pt x="666954" y="78888"/>
                </a:moveTo>
                <a:lnTo>
                  <a:pt x="636950" y="96137"/>
                </a:lnTo>
                <a:lnTo>
                  <a:pt x="701548" y="96605"/>
                </a:lnTo>
                <a:lnTo>
                  <a:pt x="701565" y="94192"/>
                </a:lnTo>
                <a:lnTo>
                  <a:pt x="692785" y="94192"/>
                </a:lnTo>
                <a:lnTo>
                  <a:pt x="666954" y="78888"/>
                </a:lnTo>
                <a:close/>
              </a:path>
              <a:path w="736600" h="156845">
                <a:moveTo>
                  <a:pt x="599654" y="0"/>
                </a:moveTo>
                <a:lnTo>
                  <a:pt x="592994" y="386"/>
                </a:lnTo>
                <a:lnTo>
                  <a:pt x="586954" y="3226"/>
                </a:lnTo>
                <a:lnTo>
                  <a:pt x="582295" y="8340"/>
                </a:lnTo>
                <a:lnTo>
                  <a:pt x="579997" y="14930"/>
                </a:lnTo>
                <a:lnTo>
                  <a:pt x="580389" y="21627"/>
                </a:lnTo>
                <a:lnTo>
                  <a:pt x="583259" y="27682"/>
                </a:lnTo>
                <a:lnTo>
                  <a:pt x="588390" y="32343"/>
                </a:lnTo>
                <a:lnTo>
                  <a:pt x="637117" y="61211"/>
                </a:lnTo>
                <a:lnTo>
                  <a:pt x="701801" y="61680"/>
                </a:lnTo>
                <a:lnTo>
                  <a:pt x="701548" y="96605"/>
                </a:lnTo>
                <a:lnTo>
                  <a:pt x="706429" y="96605"/>
                </a:lnTo>
                <a:lnTo>
                  <a:pt x="736346" y="79460"/>
                </a:lnTo>
                <a:lnTo>
                  <a:pt x="606171" y="2244"/>
                </a:lnTo>
                <a:lnTo>
                  <a:pt x="599654" y="0"/>
                </a:lnTo>
                <a:close/>
              </a:path>
              <a:path w="736600" h="156845">
                <a:moveTo>
                  <a:pt x="253" y="56600"/>
                </a:moveTo>
                <a:lnTo>
                  <a:pt x="0" y="91525"/>
                </a:lnTo>
                <a:lnTo>
                  <a:pt x="636950" y="96137"/>
                </a:lnTo>
                <a:lnTo>
                  <a:pt x="666954" y="78888"/>
                </a:lnTo>
                <a:lnTo>
                  <a:pt x="637117" y="61211"/>
                </a:lnTo>
                <a:lnTo>
                  <a:pt x="253" y="56600"/>
                </a:lnTo>
                <a:close/>
              </a:path>
              <a:path w="736600" h="156845">
                <a:moveTo>
                  <a:pt x="692912" y="63966"/>
                </a:moveTo>
                <a:lnTo>
                  <a:pt x="666954" y="78888"/>
                </a:lnTo>
                <a:lnTo>
                  <a:pt x="692785" y="94192"/>
                </a:lnTo>
                <a:lnTo>
                  <a:pt x="692912" y="63966"/>
                </a:lnTo>
                <a:close/>
              </a:path>
              <a:path w="736600" h="156845">
                <a:moveTo>
                  <a:pt x="701785" y="63966"/>
                </a:moveTo>
                <a:lnTo>
                  <a:pt x="692912" y="63966"/>
                </a:lnTo>
                <a:lnTo>
                  <a:pt x="692785" y="94192"/>
                </a:lnTo>
                <a:lnTo>
                  <a:pt x="701565" y="94192"/>
                </a:lnTo>
                <a:lnTo>
                  <a:pt x="701785" y="63966"/>
                </a:lnTo>
                <a:close/>
              </a:path>
              <a:path w="736600" h="156845">
                <a:moveTo>
                  <a:pt x="637117" y="61211"/>
                </a:moveTo>
                <a:lnTo>
                  <a:pt x="666954" y="78888"/>
                </a:lnTo>
                <a:lnTo>
                  <a:pt x="692912" y="63966"/>
                </a:lnTo>
                <a:lnTo>
                  <a:pt x="701785" y="63966"/>
                </a:lnTo>
                <a:lnTo>
                  <a:pt x="701801" y="61680"/>
                </a:lnTo>
                <a:lnTo>
                  <a:pt x="637117" y="61211"/>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2" name="object 35"/>
          <p:cNvSpPr/>
          <p:nvPr/>
        </p:nvSpPr>
        <p:spPr>
          <a:xfrm>
            <a:off x="7458293" y="4157915"/>
            <a:ext cx="429895" cy="157480"/>
          </a:xfrm>
          <a:custGeom>
            <a:avLst/>
            <a:gdLst/>
            <a:ahLst/>
            <a:cxnLst/>
            <a:rect l="l" t="t" r="r" b="b"/>
            <a:pathLst>
              <a:path w="429895" h="157479">
                <a:moveTo>
                  <a:pt x="330621" y="96112"/>
                </a:moveTo>
                <a:lnTo>
                  <a:pt x="281558" y="124469"/>
                </a:lnTo>
                <a:lnTo>
                  <a:pt x="276332" y="129057"/>
                </a:lnTo>
                <a:lnTo>
                  <a:pt x="273367" y="135074"/>
                </a:lnTo>
                <a:lnTo>
                  <a:pt x="272879" y="141757"/>
                </a:lnTo>
                <a:lnTo>
                  <a:pt x="275081" y="148345"/>
                </a:lnTo>
                <a:lnTo>
                  <a:pt x="279669" y="153499"/>
                </a:lnTo>
                <a:lnTo>
                  <a:pt x="285686" y="156426"/>
                </a:lnTo>
                <a:lnTo>
                  <a:pt x="292369" y="156900"/>
                </a:lnTo>
                <a:lnTo>
                  <a:pt x="298957" y="154695"/>
                </a:lnTo>
                <a:lnTo>
                  <a:pt x="399966" y="96402"/>
                </a:lnTo>
                <a:lnTo>
                  <a:pt x="395223" y="96402"/>
                </a:lnTo>
                <a:lnTo>
                  <a:pt x="330621" y="96112"/>
                </a:lnTo>
                <a:close/>
              </a:path>
              <a:path w="429895" h="157479">
                <a:moveTo>
                  <a:pt x="360629" y="78767"/>
                </a:moveTo>
                <a:lnTo>
                  <a:pt x="330621" y="96112"/>
                </a:lnTo>
                <a:lnTo>
                  <a:pt x="395223" y="96402"/>
                </a:lnTo>
                <a:lnTo>
                  <a:pt x="395232" y="93989"/>
                </a:lnTo>
                <a:lnTo>
                  <a:pt x="386461" y="93989"/>
                </a:lnTo>
                <a:lnTo>
                  <a:pt x="360629" y="78767"/>
                </a:lnTo>
                <a:close/>
              </a:path>
              <a:path w="429895" h="157479">
                <a:moveTo>
                  <a:pt x="293076" y="0"/>
                </a:moveTo>
                <a:lnTo>
                  <a:pt x="286416" y="406"/>
                </a:lnTo>
                <a:lnTo>
                  <a:pt x="280376" y="3313"/>
                </a:lnTo>
                <a:lnTo>
                  <a:pt x="275716" y="8518"/>
                </a:lnTo>
                <a:lnTo>
                  <a:pt x="273421" y="15035"/>
                </a:lnTo>
                <a:lnTo>
                  <a:pt x="273827" y="21695"/>
                </a:lnTo>
                <a:lnTo>
                  <a:pt x="276734" y="27735"/>
                </a:lnTo>
                <a:lnTo>
                  <a:pt x="281939" y="32394"/>
                </a:lnTo>
                <a:lnTo>
                  <a:pt x="330798" y="61187"/>
                </a:lnTo>
                <a:lnTo>
                  <a:pt x="395350" y="61477"/>
                </a:lnTo>
                <a:lnTo>
                  <a:pt x="395223" y="96402"/>
                </a:lnTo>
                <a:lnTo>
                  <a:pt x="399966" y="96402"/>
                </a:lnTo>
                <a:lnTo>
                  <a:pt x="429894" y="79130"/>
                </a:lnTo>
                <a:lnTo>
                  <a:pt x="299592" y="2295"/>
                </a:lnTo>
                <a:lnTo>
                  <a:pt x="293076" y="0"/>
                </a:lnTo>
                <a:close/>
              </a:path>
              <a:path w="429895" h="157479">
                <a:moveTo>
                  <a:pt x="253" y="59699"/>
                </a:moveTo>
                <a:lnTo>
                  <a:pt x="0" y="94624"/>
                </a:lnTo>
                <a:lnTo>
                  <a:pt x="330621" y="96112"/>
                </a:lnTo>
                <a:lnTo>
                  <a:pt x="360629" y="78767"/>
                </a:lnTo>
                <a:lnTo>
                  <a:pt x="330798" y="61187"/>
                </a:lnTo>
                <a:lnTo>
                  <a:pt x="253" y="59699"/>
                </a:lnTo>
                <a:close/>
              </a:path>
              <a:path w="429895" h="157479">
                <a:moveTo>
                  <a:pt x="386588" y="63763"/>
                </a:moveTo>
                <a:lnTo>
                  <a:pt x="360629" y="78767"/>
                </a:lnTo>
                <a:lnTo>
                  <a:pt x="386461" y="93989"/>
                </a:lnTo>
                <a:lnTo>
                  <a:pt x="386588" y="63763"/>
                </a:lnTo>
                <a:close/>
              </a:path>
              <a:path w="429895" h="157479">
                <a:moveTo>
                  <a:pt x="395342" y="63763"/>
                </a:moveTo>
                <a:lnTo>
                  <a:pt x="386588" y="63763"/>
                </a:lnTo>
                <a:lnTo>
                  <a:pt x="386461" y="93989"/>
                </a:lnTo>
                <a:lnTo>
                  <a:pt x="395232" y="93989"/>
                </a:lnTo>
                <a:lnTo>
                  <a:pt x="395342" y="63763"/>
                </a:lnTo>
                <a:close/>
              </a:path>
              <a:path w="429895" h="157479">
                <a:moveTo>
                  <a:pt x="330798" y="61187"/>
                </a:moveTo>
                <a:lnTo>
                  <a:pt x="360629" y="78767"/>
                </a:lnTo>
                <a:lnTo>
                  <a:pt x="386588" y="63763"/>
                </a:lnTo>
                <a:lnTo>
                  <a:pt x="395342" y="63763"/>
                </a:lnTo>
                <a:lnTo>
                  <a:pt x="395350" y="61477"/>
                </a:lnTo>
                <a:lnTo>
                  <a:pt x="330798" y="61187"/>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3" name="object 36"/>
          <p:cNvSpPr txBox="1"/>
          <p:nvPr/>
        </p:nvSpPr>
        <p:spPr>
          <a:xfrm>
            <a:off x="5487888" y="4088544"/>
            <a:ext cx="786765" cy="282129"/>
          </a:xfrm>
          <a:prstGeom prst="rect">
            <a:avLst/>
          </a:prstGeom>
          <a:solidFill>
            <a:srgbClr val="DF3152"/>
          </a:solidFill>
          <a:ln w="25400">
            <a:solidFill>
              <a:srgbClr val="005188"/>
            </a:solidFill>
          </a:ln>
        </p:spPr>
        <p:txBody>
          <a:bodyPr vert="horz" wrap="square" lIns="0" tIns="0" rIns="0" bIns="0" rtlCol="0">
            <a:spAutoFit/>
          </a:bodyPr>
          <a:lstStyle/>
          <a:p>
            <a:pPr marL="118745">
              <a:lnSpc>
                <a:spcPts val="2190"/>
              </a:lnSpc>
            </a:pPr>
            <a:r>
              <a:rPr sz="2100" spc="-55" dirty="0">
                <a:latin typeface="Meiryo UI" panose="020B0604030504040204" pitchFamily="50" charset="-128"/>
                <a:ea typeface="Meiryo UI" panose="020B0604030504040204" pitchFamily="50" charset="-128"/>
                <a:cs typeface="Arial"/>
              </a:rPr>
              <a:t>Auto</a:t>
            </a:r>
            <a:endParaRPr sz="2100">
              <a:latin typeface="Meiryo UI" panose="020B0604030504040204" pitchFamily="50" charset="-128"/>
              <a:ea typeface="Meiryo UI" panose="020B0604030504040204" pitchFamily="50" charset="-128"/>
              <a:cs typeface="Arial"/>
            </a:endParaRPr>
          </a:p>
        </p:txBody>
      </p:sp>
      <p:sp>
        <p:nvSpPr>
          <p:cNvPr id="174" name="object 37"/>
          <p:cNvSpPr/>
          <p:nvPr/>
        </p:nvSpPr>
        <p:spPr>
          <a:xfrm>
            <a:off x="2610639" y="3752794"/>
            <a:ext cx="5433695" cy="250825"/>
          </a:xfrm>
          <a:custGeom>
            <a:avLst/>
            <a:gdLst/>
            <a:ahLst/>
            <a:cxnLst/>
            <a:rect l="l" t="t" r="r" b="b"/>
            <a:pathLst>
              <a:path w="5433695" h="250825">
                <a:moveTo>
                  <a:pt x="15107" y="93987"/>
                </a:moveTo>
                <a:lnTo>
                  <a:pt x="8572" y="96265"/>
                </a:lnTo>
                <a:lnTo>
                  <a:pt x="3365" y="100853"/>
                </a:lnTo>
                <a:lnTo>
                  <a:pt x="444" y="106870"/>
                </a:lnTo>
                <a:lnTo>
                  <a:pt x="0" y="113553"/>
                </a:lnTo>
                <a:lnTo>
                  <a:pt x="2222" y="120141"/>
                </a:lnTo>
                <a:lnTo>
                  <a:pt x="78422" y="250697"/>
                </a:lnTo>
                <a:lnTo>
                  <a:pt x="98658" y="216026"/>
                </a:lnTo>
                <a:lnTo>
                  <a:pt x="61023" y="216026"/>
                </a:lnTo>
                <a:lnTo>
                  <a:pt x="61023" y="151500"/>
                </a:lnTo>
                <a:lnTo>
                  <a:pt x="32448" y="102488"/>
                </a:lnTo>
                <a:lnTo>
                  <a:pt x="27842" y="97337"/>
                </a:lnTo>
                <a:lnTo>
                  <a:pt x="21796" y="94424"/>
                </a:lnTo>
                <a:lnTo>
                  <a:pt x="15107" y="93987"/>
                </a:lnTo>
                <a:close/>
              </a:path>
              <a:path w="5433695" h="250825">
                <a:moveTo>
                  <a:pt x="5398325" y="17398"/>
                </a:moveTo>
                <a:lnTo>
                  <a:pt x="5398325" y="224789"/>
                </a:lnTo>
                <a:lnTo>
                  <a:pt x="5433250" y="224789"/>
                </a:lnTo>
                <a:lnTo>
                  <a:pt x="5433250" y="34924"/>
                </a:lnTo>
                <a:lnTo>
                  <a:pt x="5415724" y="34924"/>
                </a:lnTo>
                <a:lnTo>
                  <a:pt x="5398325" y="17398"/>
                </a:lnTo>
                <a:close/>
              </a:path>
              <a:path w="5433695" h="250825">
                <a:moveTo>
                  <a:pt x="61023" y="151500"/>
                </a:moveTo>
                <a:lnTo>
                  <a:pt x="61023" y="216026"/>
                </a:lnTo>
                <a:lnTo>
                  <a:pt x="95948" y="216026"/>
                </a:lnTo>
                <a:lnTo>
                  <a:pt x="95948" y="207263"/>
                </a:lnTo>
                <a:lnTo>
                  <a:pt x="63436" y="207263"/>
                </a:lnTo>
                <a:lnTo>
                  <a:pt x="78486" y="181451"/>
                </a:lnTo>
                <a:lnTo>
                  <a:pt x="61023" y="151500"/>
                </a:lnTo>
                <a:close/>
              </a:path>
              <a:path w="5433695" h="250825">
                <a:moveTo>
                  <a:pt x="141811" y="93987"/>
                </a:moveTo>
                <a:lnTo>
                  <a:pt x="135128" y="94424"/>
                </a:lnTo>
                <a:lnTo>
                  <a:pt x="129111" y="97337"/>
                </a:lnTo>
                <a:lnTo>
                  <a:pt x="124523" y="102488"/>
                </a:lnTo>
                <a:lnTo>
                  <a:pt x="95948" y="151500"/>
                </a:lnTo>
                <a:lnTo>
                  <a:pt x="95948" y="216026"/>
                </a:lnTo>
                <a:lnTo>
                  <a:pt x="98658" y="216026"/>
                </a:lnTo>
                <a:lnTo>
                  <a:pt x="154622" y="120141"/>
                </a:lnTo>
                <a:lnTo>
                  <a:pt x="156918" y="113553"/>
                </a:lnTo>
                <a:lnTo>
                  <a:pt x="156511" y="106870"/>
                </a:lnTo>
                <a:lnTo>
                  <a:pt x="153604" y="100853"/>
                </a:lnTo>
                <a:lnTo>
                  <a:pt x="148399" y="96265"/>
                </a:lnTo>
                <a:lnTo>
                  <a:pt x="141811" y="93987"/>
                </a:lnTo>
                <a:close/>
              </a:path>
              <a:path w="5433695" h="250825">
                <a:moveTo>
                  <a:pt x="78486" y="181451"/>
                </a:moveTo>
                <a:lnTo>
                  <a:pt x="63436" y="207263"/>
                </a:lnTo>
                <a:lnTo>
                  <a:pt x="93535" y="207263"/>
                </a:lnTo>
                <a:lnTo>
                  <a:pt x="78486" y="181451"/>
                </a:lnTo>
                <a:close/>
              </a:path>
              <a:path w="5433695" h="250825">
                <a:moveTo>
                  <a:pt x="95948" y="151500"/>
                </a:moveTo>
                <a:lnTo>
                  <a:pt x="78486" y="181451"/>
                </a:lnTo>
                <a:lnTo>
                  <a:pt x="93535" y="207263"/>
                </a:lnTo>
                <a:lnTo>
                  <a:pt x="95948" y="207263"/>
                </a:lnTo>
                <a:lnTo>
                  <a:pt x="95948" y="151500"/>
                </a:lnTo>
                <a:close/>
              </a:path>
              <a:path w="5433695" h="250825">
                <a:moveTo>
                  <a:pt x="5425376" y="0"/>
                </a:moveTo>
                <a:lnTo>
                  <a:pt x="68770" y="0"/>
                </a:lnTo>
                <a:lnTo>
                  <a:pt x="61023" y="7746"/>
                </a:lnTo>
                <a:lnTo>
                  <a:pt x="61023" y="151500"/>
                </a:lnTo>
                <a:lnTo>
                  <a:pt x="78486" y="181451"/>
                </a:lnTo>
                <a:lnTo>
                  <a:pt x="95948" y="151500"/>
                </a:lnTo>
                <a:lnTo>
                  <a:pt x="95948" y="34924"/>
                </a:lnTo>
                <a:lnTo>
                  <a:pt x="78422" y="34924"/>
                </a:lnTo>
                <a:lnTo>
                  <a:pt x="95948" y="17398"/>
                </a:lnTo>
                <a:lnTo>
                  <a:pt x="5433250" y="17398"/>
                </a:lnTo>
                <a:lnTo>
                  <a:pt x="5433250" y="7746"/>
                </a:lnTo>
                <a:lnTo>
                  <a:pt x="5425376" y="0"/>
                </a:lnTo>
                <a:close/>
              </a:path>
              <a:path w="5433695" h="250825">
                <a:moveTo>
                  <a:pt x="95948" y="17398"/>
                </a:moveTo>
                <a:lnTo>
                  <a:pt x="78422" y="34924"/>
                </a:lnTo>
                <a:lnTo>
                  <a:pt x="95948" y="34924"/>
                </a:lnTo>
                <a:lnTo>
                  <a:pt x="95948" y="17398"/>
                </a:lnTo>
                <a:close/>
              </a:path>
              <a:path w="5433695" h="250825">
                <a:moveTo>
                  <a:pt x="5398325" y="17398"/>
                </a:moveTo>
                <a:lnTo>
                  <a:pt x="95948" y="17398"/>
                </a:lnTo>
                <a:lnTo>
                  <a:pt x="95948" y="34924"/>
                </a:lnTo>
                <a:lnTo>
                  <a:pt x="5398325" y="34924"/>
                </a:lnTo>
                <a:lnTo>
                  <a:pt x="5398325" y="17398"/>
                </a:lnTo>
                <a:close/>
              </a:path>
              <a:path w="5433695" h="250825">
                <a:moveTo>
                  <a:pt x="5433250" y="17398"/>
                </a:moveTo>
                <a:lnTo>
                  <a:pt x="5398325" y="17398"/>
                </a:lnTo>
                <a:lnTo>
                  <a:pt x="5415724" y="34924"/>
                </a:lnTo>
                <a:lnTo>
                  <a:pt x="5433250" y="34924"/>
                </a:lnTo>
                <a:lnTo>
                  <a:pt x="5433250" y="17398"/>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5" name="object 38"/>
          <p:cNvSpPr/>
          <p:nvPr/>
        </p:nvSpPr>
        <p:spPr>
          <a:xfrm>
            <a:off x="3127465" y="5615681"/>
            <a:ext cx="5626735" cy="824230"/>
          </a:xfrm>
          <a:custGeom>
            <a:avLst/>
            <a:gdLst/>
            <a:ahLst/>
            <a:cxnLst/>
            <a:rect l="l" t="t" r="r" b="b"/>
            <a:pathLst>
              <a:path w="5626734" h="824229">
                <a:moveTo>
                  <a:pt x="0" y="823658"/>
                </a:moveTo>
                <a:lnTo>
                  <a:pt x="5626608" y="823658"/>
                </a:lnTo>
                <a:lnTo>
                  <a:pt x="5626608" y="0"/>
                </a:lnTo>
                <a:lnTo>
                  <a:pt x="0" y="0"/>
                </a:lnTo>
                <a:lnTo>
                  <a:pt x="0" y="823658"/>
                </a:lnTo>
                <a:close/>
              </a:path>
            </a:pathLst>
          </a:custGeom>
          <a:solidFill>
            <a:srgbClr val="FF9999"/>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6" name="object 39"/>
          <p:cNvSpPr/>
          <p:nvPr/>
        </p:nvSpPr>
        <p:spPr>
          <a:xfrm>
            <a:off x="3127465" y="5615681"/>
            <a:ext cx="5626735" cy="824230"/>
          </a:xfrm>
          <a:custGeom>
            <a:avLst/>
            <a:gdLst/>
            <a:ahLst/>
            <a:cxnLst/>
            <a:rect l="l" t="t" r="r" b="b"/>
            <a:pathLst>
              <a:path w="5626734" h="824229">
                <a:moveTo>
                  <a:pt x="0" y="823658"/>
                </a:moveTo>
                <a:lnTo>
                  <a:pt x="5626608" y="823658"/>
                </a:lnTo>
                <a:lnTo>
                  <a:pt x="5626608" y="0"/>
                </a:lnTo>
                <a:lnTo>
                  <a:pt x="0" y="0"/>
                </a:lnTo>
                <a:lnTo>
                  <a:pt x="0" y="823658"/>
                </a:lnTo>
                <a:close/>
              </a:path>
            </a:pathLst>
          </a:custGeom>
          <a:ln w="25400">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7" name="object 40"/>
          <p:cNvSpPr txBox="1"/>
          <p:nvPr/>
        </p:nvSpPr>
        <p:spPr>
          <a:xfrm>
            <a:off x="1698970" y="4862267"/>
            <a:ext cx="6977380" cy="486409"/>
          </a:xfrm>
          <a:prstGeom prst="rect">
            <a:avLst/>
          </a:prstGeom>
        </p:spPr>
        <p:txBody>
          <a:bodyPr vert="horz" wrap="square" lIns="0" tIns="0" rIns="0" bIns="0" rtlCol="0">
            <a:spAutoFit/>
          </a:bodyPr>
          <a:lstStyle/>
          <a:p>
            <a:pPr marL="12700">
              <a:lnSpc>
                <a:spcPts val="3829"/>
              </a:lnSpc>
            </a:pPr>
            <a:r>
              <a:rPr sz="3200" dirty="0">
                <a:latin typeface="Meiryo UI" panose="020B0604030504040204" pitchFamily="50" charset="-128"/>
                <a:ea typeface="Meiryo UI" panose="020B0604030504040204" pitchFamily="50" charset="-128"/>
                <a:cs typeface="Meiryo UI"/>
              </a:rPr>
              <a:t>3)</a:t>
            </a:r>
            <a:r>
              <a:rPr sz="3200" spc="-80" dirty="0">
                <a:latin typeface="Meiryo UI" panose="020B0604030504040204" pitchFamily="50" charset="-128"/>
                <a:ea typeface="Meiryo UI" panose="020B0604030504040204" pitchFamily="50" charset="-128"/>
                <a:cs typeface="Meiryo UI"/>
              </a:rPr>
              <a:t> </a:t>
            </a:r>
            <a:r>
              <a:rPr sz="3200" dirty="0">
                <a:latin typeface="Meiryo UI" panose="020B0604030504040204" pitchFamily="50" charset="-128"/>
                <a:ea typeface="Meiryo UI" panose="020B0604030504040204" pitchFamily="50" charset="-128"/>
                <a:cs typeface="Meiryo UI"/>
              </a:rPr>
              <a:t>人とITがシームレスに融合【解放/強化】</a:t>
            </a:r>
            <a:endParaRPr sz="3200">
              <a:latin typeface="Meiryo UI" panose="020B0604030504040204" pitchFamily="50" charset="-128"/>
              <a:ea typeface="Meiryo UI" panose="020B0604030504040204" pitchFamily="50" charset="-128"/>
              <a:cs typeface="Meiryo UI"/>
            </a:endParaRPr>
          </a:p>
        </p:txBody>
      </p:sp>
      <p:sp>
        <p:nvSpPr>
          <p:cNvPr id="178" name="object 41"/>
          <p:cNvSpPr/>
          <p:nvPr/>
        </p:nvSpPr>
        <p:spPr>
          <a:xfrm>
            <a:off x="3245575" y="5764144"/>
            <a:ext cx="554355" cy="314325"/>
          </a:xfrm>
          <a:custGeom>
            <a:avLst/>
            <a:gdLst/>
            <a:ahLst/>
            <a:cxnLst/>
            <a:rect l="l" t="t" r="r" b="b"/>
            <a:pathLst>
              <a:path w="554355" h="314325">
                <a:moveTo>
                  <a:pt x="0" y="314210"/>
                </a:moveTo>
                <a:lnTo>
                  <a:pt x="554101" y="314210"/>
                </a:lnTo>
                <a:lnTo>
                  <a:pt x="554101" y="0"/>
                </a:lnTo>
                <a:lnTo>
                  <a:pt x="0" y="0"/>
                </a:lnTo>
                <a:lnTo>
                  <a:pt x="0" y="314210"/>
                </a:lnTo>
                <a:close/>
              </a:path>
            </a:pathLst>
          </a:custGeom>
          <a:solidFill>
            <a:srgbClr val="0070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79" name="object 42"/>
          <p:cNvSpPr/>
          <p:nvPr/>
        </p:nvSpPr>
        <p:spPr>
          <a:xfrm>
            <a:off x="3245575" y="5764144"/>
            <a:ext cx="554355" cy="314325"/>
          </a:xfrm>
          <a:custGeom>
            <a:avLst/>
            <a:gdLst/>
            <a:ahLst/>
            <a:cxnLst/>
            <a:rect l="l" t="t" r="r" b="b"/>
            <a:pathLst>
              <a:path w="554355" h="314325">
                <a:moveTo>
                  <a:pt x="0" y="314210"/>
                </a:moveTo>
                <a:lnTo>
                  <a:pt x="554101" y="314210"/>
                </a:lnTo>
                <a:lnTo>
                  <a:pt x="554101" y="0"/>
                </a:lnTo>
                <a:lnTo>
                  <a:pt x="0" y="0"/>
                </a:lnTo>
                <a:lnTo>
                  <a:pt x="0" y="314210"/>
                </a:lnTo>
                <a:close/>
              </a:path>
            </a:pathLst>
          </a:custGeom>
          <a:ln w="25400">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0" name="object 43"/>
          <p:cNvSpPr/>
          <p:nvPr/>
        </p:nvSpPr>
        <p:spPr>
          <a:xfrm>
            <a:off x="4362033" y="5708582"/>
            <a:ext cx="673100" cy="408305"/>
          </a:xfrm>
          <a:custGeom>
            <a:avLst/>
            <a:gdLst/>
            <a:ahLst/>
            <a:cxnLst/>
            <a:rect l="l" t="t" r="r" b="b"/>
            <a:pathLst>
              <a:path w="673100" h="408304">
                <a:moveTo>
                  <a:pt x="336295" y="0"/>
                </a:moveTo>
                <a:lnTo>
                  <a:pt x="0" y="204038"/>
                </a:lnTo>
                <a:lnTo>
                  <a:pt x="336295" y="408076"/>
                </a:lnTo>
                <a:lnTo>
                  <a:pt x="672591" y="204038"/>
                </a:lnTo>
                <a:lnTo>
                  <a:pt x="336295" y="0"/>
                </a:lnTo>
                <a:close/>
              </a:path>
            </a:pathLst>
          </a:custGeom>
          <a:solidFill>
            <a:srgbClr val="0070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1" name="object 44"/>
          <p:cNvSpPr/>
          <p:nvPr/>
        </p:nvSpPr>
        <p:spPr>
          <a:xfrm>
            <a:off x="4362033" y="5708582"/>
            <a:ext cx="673100" cy="408305"/>
          </a:xfrm>
          <a:custGeom>
            <a:avLst/>
            <a:gdLst/>
            <a:ahLst/>
            <a:cxnLst/>
            <a:rect l="l" t="t" r="r" b="b"/>
            <a:pathLst>
              <a:path w="673100" h="408304">
                <a:moveTo>
                  <a:pt x="0" y="204038"/>
                </a:moveTo>
                <a:lnTo>
                  <a:pt x="336295" y="0"/>
                </a:lnTo>
                <a:lnTo>
                  <a:pt x="672591" y="204038"/>
                </a:lnTo>
                <a:lnTo>
                  <a:pt x="336295" y="408076"/>
                </a:lnTo>
                <a:lnTo>
                  <a:pt x="0" y="204038"/>
                </a:lnTo>
                <a:close/>
              </a:path>
            </a:pathLst>
          </a:custGeom>
          <a:ln w="25400">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2" name="object 45"/>
          <p:cNvSpPr/>
          <p:nvPr/>
        </p:nvSpPr>
        <p:spPr>
          <a:xfrm>
            <a:off x="6871680" y="5744993"/>
            <a:ext cx="554355" cy="314325"/>
          </a:xfrm>
          <a:custGeom>
            <a:avLst/>
            <a:gdLst/>
            <a:ahLst/>
            <a:cxnLst/>
            <a:rect l="l" t="t" r="r" b="b"/>
            <a:pathLst>
              <a:path w="554354" h="314325">
                <a:moveTo>
                  <a:pt x="0" y="314210"/>
                </a:moveTo>
                <a:lnTo>
                  <a:pt x="554101" y="314210"/>
                </a:lnTo>
                <a:lnTo>
                  <a:pt x="554101" y="0"/>
                </a:lnTo>
                <a:lnTo>
                  <a:pt x="0" y="0"/>
                </a:lnTo>
                <a:lnTo>
                  <a:pt x="0" y="314210"/>
                </a:lnTo>
                <a:close/>
              </a:path>
            </a:pathLst>
          </a:custGeom>
          <a:solidFill>
            <a:srgbClr val="0070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3" name="object 46"/>
          <p:cNvSpPr/>
          <p:nvPr/>
        </p:nvSpPr>
        <p:spPr>
          <a:xfrm>
            <a:off x="6871680" y="5744993"/>
            <a:ext cx="554355" cy="314325"/>
          </a:xfrm>
          <a:custGeom>
            <a:avLst/>
            <a:gdLst/>
            <a:ahLst/>
            <a:cxnLst/>
            <a:rect l="l" t="t" r="r" b="b"/>
            <a:pathLst>
              <a:path w="554354" h="314325">
                <a:moveTo>
                  <a:pt x="0" y="314210"/>
                </a:moveTo>
                <a:lnTo>
                  <a:pt x="554101" y="314210"/>
                </a:lnTo>
                <a:lnTo>
                  <a:pt x="554101" y="0"/>
                </a:lnTo>
                <a:lnTo>
                  <a:pt x="0" y="0"/>
                </a:lnTo>
                <a:lnTo>
                  <a:pt x="0" y="314210"/>
                </a:lnTo>
                <a:close/>
              </a:path>
            </a:pathLst>
          </a:custGeom>
          <a:ln w="25400">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4" name="object 47"/>
          <p:cNvSpPr/>
          <p:nvPr/>
        </p:nvSpPr>
        <p:spPr>
          <a:xfrm>
            <a:off x="2518272" y="5670444"/>
            <a:ext cx="276504" cy="518896"/>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5" name="object 48"/>
          <p:cNvSpPr/>
          <p:nvPr/>
        </p:nvSpPr>
        <p:spPr>
          <a:xfrm>
            <a:off x="2794472" y="5845456"/>
            <a:ext cx="451484" cy="156845"/>
          </a:xfrm>
          <a:custGeom>
            <a:avLst/>
            <a:gdLst/>
            <a:ahLst/>
            <a:cxnLst/>
            <a:rect l="l" t="t" r="r" b="b"/>
            <a:pathLst>
              <a:path w="451485" h="156845">
                <a:moveTo>
                  <a:pt x="421113" y="58998"/>
                </a:moveTo>
                <a:lnTo>
                  <a:pt x="416306" y="58998"/>
                </a:lnTo>
                <a:lnTo>
                  <a:pt x="416940" y="93923"/>
                </a:lnTo>
                <a:lnTo>
                  <a:pt x="352349" y="95160"/>
                </a:lnTo>
                <a:lnTo>
                  <a:pt x="303911" y="124657"/>
                </a:lnTo>
                <a:lnTo>
                  <a:pt x="298819" y="129371"/>
                </a:lnTo>
                <a:lnTo>
                  <a:pt x="296037" y="135458"/>
                </a:lnTo>
                <a:lnTo>
                  <a:pt x="295731" y="142144"/>
                </a:lnTo>
                <a:lnTo>
                  <a:pt x="298069" y="148660"/>
                </a:lnTo>
                <a:lnTo>
                  <a:pt x="302801" y="153753"/>
                </a:lnTo>
                <a:lnTo>
                  <a:pt x="308879" y="156546"/>
                </a:lnTo>
                <a:lnTo>
                  <a:pt x="315553" y="156853"/>
                </a:lnTo>
                <a:lnTo>
                  <a:pt x="322071" y="154489"/>
                </a:lnTo>
                <a:lnTo>
                  <a:pt x="451231" y="75800"/>
                </a:lnTo>
                <a:lnTo>
                  <a:pt x="421113" y="58998"/>
                </a:lnTo>
                <a:close/>
              </a:path>
              <a:path w="451485" h="156845">
                <a:moveTo>
                  <a:pt x="351645" y="60236"/>
                </a:moveTo>
                <a:lnTo>
                  <a:pt x="0" y="66973"/>
                </a:lnTo>
                <a:lnTo>
                  <a:pt x="634" y="101898"/>
                </a:lnTo>
                <a:lnTo>
                  <a:pt x="352349" y="95160"/>
                </a:lnTo>
                <a:lnTo>
                  <a:pt x="381939" y="77142"/>
                </a:lnTo>
                <a:lnTo>
                  <a:pt x="351645" y="60236"/>
                </a:lnTo>
                <a:close/>
              </a:path>
              <a:path w="451485" h="156845">
                <a:moveTo>
                  <a:pt x="381939" y="77142"/>
                </a:moveTo>
                <a:lnTo>
                  <a:pt x="352349" y="95160"/>
                </a:lnTo>
                <a:lnTo>
                  <a:pt x="416940" y="93923"/>
                </a:lnTo>
                <a:lnTo>
                  <a:pt x="416900" y="91713"/>
                </a:lnTo>
                <a:lnTo>
                  <a:pt x="408050" y="91713"/>
                </a:lnTo>
                <a:lnTo>
                  <a:pt x="381939" y="77142"/>
                </a:lnTo>
                <a:close/>
              </a:path>
              <a:path w="451485" h="156845">
                <a:moveTo>
                  <a:pt x="407543" y="61550"/>
                </a:moveTo>
                <a:lnTo>
                  <a:pt x="381939" y="77142"/>
                </a:lnTo>
                <a:lnTo>
                  <a:pt x="408050" y="91713"/>
                </a:lnTo>
                <a:lnTo>
                  <a:pt x="407543" y="61550"/>
                </a:lnTo>
                <a:close/>
              </a:path>
              <a:path w="451485" h="156845">
                <a:moveTo>
                  <a:pt x="416352" y="61550"/>
                </a:moveTo>
                <a:lnTo>
                  <a:pt x="407543" y="61550"/>
                </a:lnTo>
                <a:lnTo>
                  <a:pt x="408050" y="91713"/>
                </a:lnTo>
                <a:lnTo>
                  <a:pt x="416900" y="91713"/>
                </a:lnTo>
                <a:lnTo>
                  <a:pt x="416352" y="61550"/>
                </a:lnTo>
                <a:close/>
              </a:path>
              <a:path w="451485" h="156845">
                <a:moveTo>
                  <a:pt x="416306" y="58998"/>
                </a:moveTo>
                <a:lnTo>
                  <a:pt x="351645" y="60236"/>
                </a:lnTo>
                <a:lnTo>
                  <a:pt x="381939" y="77142"/>
                </a:lnTo>
                <a:lnTo>
                  <a:pt x="407543" y="61550"/>
                </a:lnTo>
                <a:lnTo>
                  <a:pt x="416352" y="61550"/>
                </a:lnTo>
                <a:lnTo>
                  <a:pt x="416306" y="58998"/>
                </a:lnTo>
                <a:close/>
              </a:path>
              <a:path w="451485" h="156845">
                <a:moveTo>
                  <a:pt x="312564" y="0"/>
                </a:moveTo>
                <a:lnTo>
                  <a:pt x="305895" y="560"/>
                </a:lnTo>
                <a:lnTo>
                  <a:pt x="299916" y="3581"/>
                </a:lnTo>
                <a:lnTo>
                  <a:pt x="295401" y="8845"/>
                </a:lnTo>
                <a:lnTo>
                  <a:pt x="293292" y="15455"/>
                </a:lnTo>
                <a:lnTo>
                  <a:pt x="293862" y="22126"/>
                </a:lnTo>
                <a:lnTo>
                  <a:pt x="296884" y="28098"/>
                </a:lnTo>
                <a:lnTo>
                  <a:pt x="302132" y="32607"/>
                </a:lnTo>
                <a:lnTo>
                  <a:pt x="351645" y="60236"/>
                </a:lnTo>
                <a:lnTo>
                  <a:pt x="416306" y="58998"/>
                </a:lnTo>
                <a:lnTo>
                  <a:pt x="421113" y="58998"/>
                </a:lnTo>
                <a:lnTo>
                  <a:pt x="319150" y="2114"/>
                </a:lnTo>
                <a:lnTo>
                  <a:pt x="312564" y="0"/>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6" name="object 49"/>
          <p:cNvSpPr/>
          <p:nvPr/>
        </p:nvSpPr>
        <p:spPr>
          <a:xfrm>
            <a:off x="3799422" y="5836286"/>
            <a:ext cx="562610" cy="157480"/>
          </a:xfrm>
          <a:custGeom>
            <a:avLst/>
            <a:gdLst/>
            <a:ahLst/>
            <a:cxnLst/>
            <a:rect l="l" t="t" r="r" b="b"/>
            <a:pathLst>
              <a:path w="562610" h="157479">
                <a:moveTo>
                  <a:pt x="532576" y="59405"/>
                </a:moveTo>
                <a:lnTo>
                  <a:pt x="527685" y="59405"/>
                </a:lnTo>
                <a:lnTo>
                  <a:pt x="528193" y="94317"/>
                </a:lnTo>
                <a:lnTo>
                  <a:pt x="463667" y="95310"/>
                </a:lnTo>
                <a:lnTo>
                  <a:pt x="415163" y="124632"/>
                </a:lnTo>
                <a:lnTo>
                  <a:pt x="410051" y="129323"/>
                </a:lnTo>
                <a:lnTo>
                  <a:pt x="407225" y="135397"/>
                </a:lnTo>
                <a:lnTo>
                  <a:pt x="406876" y="142082"/>
                </a:lnTo>
                <a:lnTo>
                  <a:pt x="409194" y="148610"/>
                </a:lnTo>
                <a:lnTo>
                  <a:pt x="413873" y="153719"/>
                </a:lnTo>
                <a:lnTo>
                  <a:pt x="419957" y="156536"/>
                </a:lnTo>
                <a:lnTo>
                  <a:pt x="426660" y="156870"/>
                </a:lnTo>
                <a:lnTo>
                  <a:pt x="433196" y="154528"/>
                </a:lnTo>
                <a:lnTo>
                  <a:pt x="562610" y="76321"/>
                </a:lnTo>
                <a:lnTo>
                  <a:pt x="532576" y="59405"/>
                </a:lnTo>
                <a:close/>
              </a:path>
              <a:path w="562610" h="157479">
                <a:moveTo>
                  <a:pt x="463170" y="60395"/>
                </a:moveTo>
                <a:lnTo>
                  <a:pt x="0" y="67507"/>
                </a:lnTo>
                <a:lnTo>
                  <a:pt x="635" y="102432"/>
                </a:lnTo>
                <a:lnTo>
                  <a:pt x="463667" y="95310"/>
                </a:lnTo>
                <a:lnTo>
                  <a:pt x="493326" y="77380"/>
                </a:lnTo>
                <a:lnTo>
                  <a:pt x="463170" y="60395"/>
                </a:lnTo>
                <a:close/>
              </a:path>
              <a:path w="562610" h="157479">
                <a:moveTo>
                  <a:pt x="493326" y="77380"/>
                </a:moveTo>
                <a:lnTo>
                  <a:pt x="463667" y="95310"/>
                </a:lnTo>
                <a:lnTo>
                  <a:pt x="528193" y="94317"/>
                </a:lnTo>
                <a:lnTo>
                  <a:pt x="528160" y="92082"/>
                </a:lnTo>
                <a:lnTo>
                  <a:pt x="519430" y="92082"/>
                </a:lnTo>
                <a:lnTo>
                  <a:pt x="493326" y="77380"/>
                </a:lnTo>
                <a:close/>
              </a:path>
              <a:path w="562610" h="157479">
                <a:moveTo>
                  <a:pt x="518921" y="61907"/>
                </a:moveTo>
                <a:lnTo>
                  <a:pt x="493326" y="77380"/>
                </a:lnTo>
                <a:lnTo>
                  <a:pt x="519430" y="92082"/>
                </a:lnTo>
                <a:lnTo>
                  <a:pt x="518921" y="61907"/>
                </a:lnTo>
                <a:close/>
              </a:path>
              <a:path w="562610" h="157479">
                <a:moveTo>
                  <a:pt x="527721" y="61907"/>
                </a:moveTo>
                <a:lnTo>
                  <a:pt x="518921" y="61907"/>
                </a:lnTo>
                <a:lnTo>
                  <a:pt x="519430" y="92082"/>
                </a:lnTo>
                <a:lnTo>
                  <a:pt x="528160" y="92082"/>
                </a:lnTo>
                <a:lnTo>
                  <a:pt x="527721" y="61907"/>
                </a:lnTo>
                <a:close/>
              </a:path>
              <a:path w="562610" h="157479">
                <a:moveTo>
                  <a:pt x="527685" y="59405"/>
                </a:moveTo>
                <a:lnTo>
                  <a:pt x="463170" y="60395"/>
                </a:lnTo>
                <a:lnTo>
                  <a:pt x="493326" y="77380"/>
                </a:lnTo>
                <a:lnTo>
                  <a:pt x="518921" y="61907"/>
                </a:lnTo>
                <a:lnTo>
                  <a:pt x="527721" y="61907"/>
                </a:lnTo>
                <a:lnTo>
                  <a:pt x="527685" y="59405"/>
                </a:lnTo>
                <a:close/>
              </a:path>
              <a:path w="562610" h="157479">
                <a:moveTo>
                  <a:pt x="424269" y="0"/>
                </a:moveTo>
                <a:lnTo>
                  <a:pt x="417591" y="539"/>
                </a:lnTo>
                <a:lnTo>
                  <a:pt x="411605" y="3542"/>
                </a:lnTo>
                <a:lnTo>
                  <a:pt x="407035" y="8795"/>
                </a:lnTo>
                <a:lnTo>
                  <a:pt x="404907" y="15387"/>
                </a:lnTo>
                <a:lnTo>
                  <a:pt x="405447" y="22059"/>
                </a:lnTo>
                <a:lnTo>
                  <a:pt x="408463" y="28042"/>
                </a:lnTo>
                <a:lnTo>
                  <a:pt x="413765" y="32570"/>
                </a:lnTo>
                <a:lnTo>
                  <a:pt x="463170" y="60395"/>
                </a:lnTo>
                <a:lnTo>
                  <a:pt x="527685" y="59405"/>
                </a:lnTo>
                <a:lnTo>
                  <a:pt x="532576" y="59405"/>
                </a:lnTo>
                <a:lnTo>
                  <a:pt x="430911" y="2140"/>
                </a:lnTo>
                <a:lnTo>
                  <a:pt x="424269" y="0"/>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7" name="object 50"/>
          <p:cNvSpPr/>
          <p:nvPr/>
        </p:nvSpPr>
        <p:spPr>
          <a:xfrm>
            <a:off x="3444265" y="6078279"/>
            <a:ext cx="1271905" cy="263525"/>
          </a:xfrm>
          <a:custGeom>
            <a:avLst/>
            <a:gdLst/>
            <a:ahLst/>
            <a:cxnLst/>
            <a:rect l="l" t="t" r="r" b="b"/>
            <a:pathLst>
              <a:path w="1271904" h="263525">
                <a:moveTo>
                  <a:pt x="78408" y="69353"/>
                </a:moveTo>
                <a:lnTo>
                  <a:pt x="60957" y="99223"/>
                </a:lnTo>
                <a:lnTo>
                  <a:pt x="60898" y="255308"/>
                </a:lnTo>
                <a:lnTo>
                  <a:pt x="68772" y="263131"/>
                </a:lnTo>
                <a:lnTo>
                  <a:pt x="1263715" y="263131"/>
                </a:lnTo>
                <a:lnTo>
                  <a:pt x="1271462" y="255308"/>
                </a:lnTo>
                <a:lnTo>
                  <a:pt x="1271462" y="245668"/>
                </a:lnTo>
                <a:lnTo>
                  <a:pt x="95823" y="245668"/>
                </a:lnTo>
                <a:lnTo>
                  <a:pt x="78424" y="228206"/>
                </a:lnTo>
                <a:lnTo>
                  <a:pt x="95823" y="228206"/>
                </a:lnTo>
                <a:lnTo>
                  <a:pt x="95823" y="99223"/>
                </a:lnTo>
                <a:lnTo>
                  <a:pt x="78408" y="69353"/>
                </a:lnTo>
                <a:close/>
              </a:path>
              <a:path w="1271904" h="263525">
                <a:moveTo>
                  <a:pt x="95823" y="228206"/>
                </a:moveTo>
                <a:lnTo>
                  <a:pt x="78424" y="228206"/>
                </a:lnTo>
                <a:lnTo>
                  <a:pt x="95823" y="245668"/>
                </a:lnTo>
                <a:lnTo>
                  <a:pt x="95823" y="228206"/>
                </a:lnTo>
                <a:close/>
              </a:path>
              <a:path w="1271904" h="263525">
                <a:moveTo>
                  <a:pt x="1236537" y="228206"/>
                </a:moveTo>
                <a:lnTo>
                  <a:pt x="95823" y="228206"/>
                </a:lnTo>
                <a:lnTo>
                  <a:pt x="95823" y="245668"/>
                </a:lnTo>
                <a:lnTo>
                  <a:pt x="1236537" y="245668"/>
                </a:lnTo>
                <a:lnTo>
                  <a:pt x="1236537" y="228206"/>
                </a:lnTo>
                <a:close/>
              </a:path>
              <a:path w="1271904" h="263525">
                <a:moveTo>
                  <a:pt x="1271462" y="38379"/>
                </a:moveTo>
                <a:lnTo>
                  <a:pt x="1236537" y="38379"/>
                </a:lnTo>
                <a:lnTo>
                  <a:pt x="1236537" y="245668"/>
                </a:lnTo>
                <a:lnTo>
                  <a:pt x="1254063" y="228206"/>
                </a:lnTo>
                <a:lnTo>
                  <a:pt x="1271462" y="228206"/>
                </a:lnTo>
                <a:lnTo>
                  <a:pt x="1271462" y="38379"/>
                </a:lnTo>
                <a:close/>
              </a:path>
              <a:path w="1271904" h="263525">
                <a:moveTo>
                  <a:pt x="1271462" y="228206"/>
                </a:moveTo>
                <a:lnTo>
                  <a:pt x="1254063" y="228206"/>
                </a:lnTo>
                <a:lnTo>
                  <a:pt x="1236537" y="245668"/>
                </a:lnTo>
                <a:lnTo>
                  <a:pt x="1271462" y="245668"/>
                </a:lnTo>
                <a:lnTo>
                  <a:pt x="1271462" y="228206"/>
                </a:lnTo>
                <a:close/>
              </a:path>
              <a:path w="1271904" h="263525">
                <a:moveTo>
                  <a:pt x="78424" y="0"/>
                </a:moveTo>
                <a:lnTo>
                  <a:pt x="2224" y="130632"/>
                </a:lnTo>
                <a:lnTo>
                  <a:pt x="0" y="137195"/>
                </a:lnTo>
                <a:lnTo>
                  <a:pt x="430" y="143875"/>
                </a:lnTo>
                <a:lnTo>
                  <a:pt x="3313" y="149902"/>
                </a:lnTo>
                <a:lnTo>
                  <a:pt x="8447" y="154508"/>
                </a:lnTo>
                <a:lnTo>
                  <a:pt x="15035" y="156749"/>
                </a:lnTo>
                <a:lnTo>
                  <a:pt x="21718" y="156314"/>
                </a:lnTo>
                <a:lnTo>
                  <a:pt x="27735" y="153408"/>
                </a:lnTo>
                <a:lnTo>
                  <a:pt x="32323" y="148234"/>
                </a:lnTo>
                <a:lnTo>
                  <a:pt x="60898" y="99324"/>
                </a:lnTo>
                <a:lnTo>
                  <a:pt x="60898" y="34658"/>
                </a:lnTo>
                <a:lnTo>
                  <a:pt x="98641" y="34658"/>
                </a:lnTo>
                <a:lnTo>
                  <a:pt x="78424" y="0"/>
                </a:lnTo>
                <a:close/>
              </a:path>
              <a:path w="1271904" h="263525">
                <a:moveTo>
                  <a:pt x="98641" y="34658"/>
                </a:moveTo>
                <a:lnTo>
                  <a:pt x="95823" y="34658"/>
                </a:lnTo>
                <a:lnTo>
                  <a:pt x="95882" y="99324"/>
                </a:lnTo>
                <a:lnTo>
                  <a:pt x="124398" y="148234"/>
                </a:lnTo>
                <a:lnTo>
                  <a:pt x="129057" y="153408"/>
                </a:lnTo>
                <a:lnTo>
                  <a:pt x="135098" y="156314"/>
                </a:lnTo>
                <a:lnTo>
                  <a:pt x="141757" y="156749"/>
                </a:lnTo>
                <a:lnTo>
                  <a:pt x="148274" y="154508"/>
                </a:lnTo>
                <a:lnTo>
                  <a:pt x="153481" y="149902"/>
                </a:lnTo>
                <a:lnTo>
                  <a:pt x="156402" y="143875"/>
                </a:lnTo>
                <a:lnTo>
                  <a:pt x="156846" y="137195"/>
                </a:lnTo>
                <a:lnTo>
                  <a:pt x="154624" y="130632"/>
                </a:lnTo>
                <a:lnTo>
                  <a:pt x="98641" y="34658"/>
                </a:lnTo>
                <a:close/>
              </a:path>
              <a:path w="1271904" h="263525">
                <a:moveTo>
                  <a:pt x="95823" y="34658"/>
                </a:moveTo>
                <a:lnTo>
                  <a:pt x="60898" y="34658"/>
                </a:lnTo>
                <a:lnTo>
                  <a:pt x="60898" y="99324"/>
                </a:lnTo>
                <a:lnTo>
                  <a:pt x="78408" y="69353"/>
                </a:lnTo>
                <a:lnTo>
                  <a:pt x="63311" y="43459"/>
                </a:lnTo>
                <a:lnTo>
                  <a:pt x="95823" y="43459"/>
                </a:lnTo>
                <a:lnTo>
                  <a:pt x="95823" y="34658"/>
                </a:lnTo>
                <a:close/>
              </a:path>
              <a:path w="1271904" h="263525">
                <a:moveTo>
                  <a:pt x="95823" y="43459"/>
                </a:moveTo>
                <a:lnTo>
                  <a:pt x="93537" y="43459"/>
                </a:lnTo>
                <a:lnTo>
                  <a:pt x="78408" y="69353"/>
                </a:lnTo>
                <a:lnTo>
                  <a:pt x="95823" y="99223"/>
                </a:lnTo>
                <a:lnTo>
                  <a:pt x="95823" y="43459"/>
                </a:lnTo>
                <a:close/>
              </a:path>
              <a:path w="1271904" h="263525">
                <a:moveTo>
                  <a:pt x="93537" y="43459"/>
                </a:moveTo>
                <a:lnTo>
                  <a:pt x="63311" y="43459"/>
                </a:lnTo>
                <a:lnTo>
                  <a:pt x="78408" y="69353"/>
                </a:lnTo>
                <a:lnTo>
                  <a:pt x="93537" y="43459"/>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8" name="object 51"/>
          <p:cNvSpPr/>
          <p:nvPr/>
        </p:nvSpPr>
        <p:spPr>
          <a:xfrm>
            <a:off x="5034497" y="5830639"/>
            <a:ext cx="421005" cy="157480"/>
          </a:xfrm>
          <a:custGeom>
            <a:avLst/>
            <a:gdLst/>
            <a:ahLst/>
            <a:cxnLst/>
            <a:rect l="l" t="t" r="r" b="b"/>
            <a:pathLst>
              <a:path w="421004" h="157479">
                <a:moveTo>
                  <a:pt x="390825" y="59692"/>
                </a:moveTo>
                <a:lnTo>
                  <a:pt x="385952" y="59692"/>
                </a:lnTo>
                <a:lnTo>
                  <a:pt x="386461" y="94617"/>
                </a:lnTo>
                <a:lnTo>
                  <a:pt x="321794" y="95426"/>
                </a:lnTo>
                <a:lnTo>
                  <a:pt x="273176" y="124602"/>
                </a:lnTo>
                <a:lnTo>
                  <a:pt x="268065" y="129279"/>
                </a:lnTo>
                <a:lnTo>
                  <a:pt x="265239" y="135346"/>
                </a:lnTo>
                <a:lnTo>
                  <a:pt x="264890" y="142033"/>
                </a:lnTo>
                <a:lnTo>
                  <a:pt x="267208" y="148567"/>
                </a:lnTo>
                <a:lnTo>
                  <a:pt x="271887" y="153688"/>
                </a:lnTo>
                <a:lnTo>
                  <a:pt x="277971" y="156520"/>
                </a:lnTo>
                <a:lnTo>
                  <a:pt x="284674" y="156871"/>
                </a:lnTo>
                <a:lnTo>
                  <a:pt x="291211" y="154549"/>
                </a:lnTo>
                <a:lnTo>
                  <a:pt x="420877" y="76723"/>
                </a:lnTo>
                <a:lnTo>
                  <a:pt x="390825" y="59692"/>
                </a:lnTo>
                <a:close/>
              </a:path>
              <a:path w="421004" h="157479">
                <a:moveTo>
                  <a:pt x="321375" y="60500"/>
                </a:moveTo>
                <a:lnTo>
                  <a:pt x="0" y="64518"/>
                </a:lnTo>
                <a:lnTo>
                  <a:pt x="380" y="99443"/>
                </a:lnTo>
                <a:lnTo>
                  <a:pt x="321794" y="95426"/>
                </a:lnTo>
                <a:lnTo>
                  <a:pt x="351524" y="77584"/>
                </a:lnTo>
                <a:lnTo>
                  <a:pt x="321375" y="60500"/>
                </a:lnTo>
                <a:close/>
              </a:path>
              <a:path w="421004" h="157479">
                <a:moveTo>
                  <a:pt x="351524" y="77584"/>
                </a:moveTo>
                <a:lnTo>
                  <a:pt x="321794" y="95426"/>
                </a:lnTo>
                <a:lnTo>
                  <a:pt x="386461" y="94617"/>
                </a:lnTo>
                <a:lnTo>
                  <a:pt x="386427" y="92344"/>
                </a:lnTo>
                <a:lnTo>
                  <a:pt x="377571" y="92344"/>
                </a:lnTo>
                <a:lnTo>
                  <a:pt x="351524" y="77584"/>
                </a:lnTo>
                <a:close/>
              </a:path>
              <a:path w="421004" h="157479">
                <a:moveTo>
                  <a:pt x="377189" y="62181"/>
                </a:moveTo>
                <a:lnTo>
                  <a:pt x="351524" y="77584"/>
                </a:lnTo>
                <a:lnTo>
                  <a:pt x="377571" y="92344"/>
                </a:lnTo>
                <a:lnTo>
                  <a:pt x="377189" y="62181"/>
                </a:lnTo>
                <a:close/>
              </a:path>
              <a:path w="421004" h="157479">
                <a:moveTo>
                  <a:pt x="385989" y="62181"/>
                </a:moveTo>
                <a:lnTo>
                  <a:pt x="377189" y="62181"/>
                </a:lnTo>
                <a:lnTo>
                  <a:pt x="377571" y="92344"/>
                </a:lnTo>
                <a:lnTo>
                  <a:pt x="386427" y="92344"/>
                </a:lnTo>
                <a:lnTo>
                  <a:pt x="385989" y="62181"/>
                </a:lnTo>
                <a:close/>
              </a:path>
              <a:path w="421004" h="157479">
                <a:moveTo>
                  <a:pt x="385952" y="59692"/>
                </a:moveTo>
                <a:lnTo>
                  <a:pt x="321375" y="60500"/>
                </a:lnTo>
                <a:lnTo>
                  <a:pt x="351524" y="77584"/>
                </a:lnTo>
                <a:lnTo>
                  <a:pt x="377189" y="62181"/>
                </a:lnTo>
                <a:lnTo>
                  <a:pt x="385989" y="62181"/>
                </a:lnTo>
                <a:lnTo>
                  <a:pt x="385952" y="59692"/>
                </a:lnTo>
                <a:close/>
              </a:path>
              <a:path w="421004" h="157479">
                <a:moveTo>
                  <a:pt x="282717" y="0"/>
                </a:moveTo>
                <a:lnTo>
                  <a:pt x="276034" y="517"/>
                </a:lnTo>
                <a:lnTo>
                  <a:pt x="270017" y="3501"/>
                </a:lnTo>
                <a:lnTo>
                  <a:pt x="265429" y="8740"/>
                </a:lnTo>
                <a:lnTo>
                  <a:pt x="263300" y="15332"/>
                </a:lnTo>
                <a:lnTo>
                  <a:pt x="263826" y="22007"/>
                </a:lnTo>
                <a:lnTo>
                  <a:pt x="266805" y="27998"/>
                </a:lnTo>
                <a:lnTo>
                  <a:pt x="272034" y="32540"/>
                </a:lnTo>
                <a:lnTo>
                  <a:pt x="321375" y="60500"/>
                </a:lnTo>
                <a:lnTo>
                  <a:pt x="385952" y="59692"/>
                </a:lnTo>
                <a:lnTo>
                  <a:pt x="390825" y="59692"/>
                </a:lnTo>
                <a:lnTo>
                  <a:pt x="289305" y="2161"/>
                </a:lnTo>
                <a:lnTo>
                  <a:pt x="282717" y="0"/>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89" name="object 52"/>
          <p:cNvSpPr/>
          <p:nvPr/>
        </p:nvSpPr>
        <p:spPr>
          <a:xfrm>
            <a:off x="6135588" y="5822667"/>
            <a:ext cx="736600" cy="157480"/>
          </a:xfrm>
          <a:custGeom>
            <a:avLst/>
            <a:gdLst/>
            <a:ahLst/>
            <a:cxnLst/>
            <a:rect l="l" t="t" r="r" b="b"/>
            <a:pathLst>
              <a:path w="736600" h="157479">
                <a:moveTo>
                  <a:pt x="636850" y="96175"/>
                </a:moveTo>
                <a:lnTo>
                  <a:pt x="587628" y="124395"/>
                </a:lnTo>
                <a:lnTo>
                  <a:pt x="582420" y="128963"/>
                </a:lnTo>
                <a:lnTo>
                  <a:pt x="579485" y="134970"/>
                </a:lnTo>
                <a:lnTo>
                  <a:pt x="579002" y="141646"/>
                </a:lnTo>
                <a:lnTo>
                  <a:pt x="581151" y="148220"/>
                </a:lnTo>
                <a:lnTo>
                  <a:pt x="585739" y="153436"/>
                </a:lnTo>
                <a:lnTo>
                  <a:pt x="591756" y="156391"/>
                </a:lnTo>
                <a:lnTo>
                  <a:pt x="598439" y="156877"/>
                </a:lnTo>
                <a:lnTo>
                  <a:pt x="605027" y="154685"/>
                </a:lnTo>
                <a:lnTo>
                  <a:pt x="706216" y="96646"/>
                </a:lnTo>
                <a:lnTo>
                  <a:pt x="701421" y="96646"/>
                </a:lnTo>
                <a:lnTo>
                  <a:pt x="636850" y="96175"/>
                </a:lnTo>
                <a:close/>
              </a:path>
              <a:path w="736600" h="157479">
                <a:moveTo>
                  <a:pt x="666907" y="78942"/>
                </a:moveTo>
                <a:lnTo>
                  <a:pt x="636850" y="96175"/>
                </a:lnTo>
                <a:lnTo>
                  <a:pt x="701421" y="96646"/>
                </a:lnTo>
                <a:lnTo>
                  <a:pt x="701438" y="94207"/>
                </a:lnTo>
                <a:lnTo>
                  <a:pt x="692658" y="94207"/>
                </a:lnTo>
                <a:lnTo>
                  <a:pt x="666907" y="78942"/>
                </a:lnTo>
                <a:close/>
              </a:path>
              <a:path w="736600" h="157479">
                <a:moveTo>
                  <a:pt x="599580" y="0"/>
                </a:moveTo>
                <a:lnTo>
                  <a:pt x="592883" y="386"/>
                </a:lnTo>
                <a:lnTo>
                  <a:pt x="586829" y="3249"/>
                </a:lnTo>
                <a:lnTo>
                  <a:pt x="582168" y="8393"/>
                </a:lnTo>
                <a:lnTo>
                  <a:pt x="579923" y="14939"/>
                </a:lnTo>
                <a:lnTo>
                  <a:pt x="580310" y="21624"/>
                </a:lnTo>
                <a:lnTo>
                  <a:pt x="583150" y="27674"/>
                </a:lnTo>
                <a:lnTo>
                  <a:pt x="588263" y="32320"/>
                </a:lnTo>
                <a:lnTo>
                  <a:pt x="637062" y="61249"/>
                </a:lnTo>
                <a:lnTo>
                  <a:pt x="701675" y="61721"/>
                </a:lnTo>
                <a:lnTo>
                  <a:pt x="701421" y="96646"/>
                </a:lnTo>
                <a:lnTo>
                  <a:pt x="706216" y="96646"/>
                </a:lnTo>
                <a:lnTo>
                  <a:pt x="736219" y="79437"/>
                </a:lnTo>
                <a:lnTo>
                  <a:pt x="606171" y="2285"/>
                </a:lnTo>
                <a:lnTo>
                  <a:pt x="599580" y="0"/>
                </a:lnTo>
                <a:close/>
              </a:path>
              <a:path w="736600" h="157479">
                <a:moveTo>
                  <a:pt x="253" y="56603"/>
                </a:moveTo>
                <a:lnTo>
                  <a:pt x="0" y="91528"/>
                </a:lnTo>
                <a:lnTo>
                  <a:pt x="636850" y="96175"/>
                </a:lnTo>
                <a:lnTo>
                  <a:pt x="666907" y="78942"/>
                </a:lnTo>
                <a:lnTo>
                  <a:pt x="637062" y="61249"/>
                </a:lnTo>
                <a:lnTo>
                  <a:pt x="253" y="56603"/>
                </a:lnTo>
                <a:close/>
              </a:path>
              <a:path w="736600" h="157479">
                <a:moveTo>
                  <a:pt x="692912" y="64032"/>
                </a:moveTo>
                <a:lnTo>
                  <a:pt x="666907" y="78942"/>
                </a:lnTo>
                <a:lnTo>
                  <a:pt x="692658" y="94207"/>
                </a:lnTo>
                <a:lnTo>
                  <a:pt x="692912" y="64032"/>
                </a:lnTo>
                <a:close/>
              </a:path>
              <a:path w="736600" h="157479">
                <a:moveTo>
                  <a:pt x="701658" y="64032"/>
                </a:moveTo>
                <a:lnTo>
                  <a:pt x="692912" y="64032"/>
                </a:lnTo>
                <a:lnTo>
                  <a:pt x="692658" y="94207"/>
                </a:lnTo>
                <a:lnTo>
                  <a:pt x="701438" y="94207"/>
                </a:lnTo>
                <a:lnTo>
                  <a:pt x="701658" y="64032"/>
                </a:lnTo>
                <a:close/>
              </a:path>
              <a:path w="736600" h="157479">
                <a:moveTo>
                  <a:pt x="637062" y="61249"/>
                </a:moveTo>
                <a:lnTo>
                  <a:pt x="666907" y="78942"/>
                </a:lnTo>
                <a:lnTo>
                  <a:pt x="692912" y="64032"/>
                </a:lnTo>
                <a:lnTo>
                  <a:pt x="701658" y="64032"/>
                </a:lnTo>
                <a:lnTo>
                  <a:pt x="701675" y="61721"/>
                </a:lnTo>
                <a:lnTo>
                  <a:pt x="637062" y="61249"/>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0" name="object 53"/>
          <p:cNvSpPr/>
          <p:nvPr/>
        </p:nvSpPr>
        <p:spPr>
          <a:xfrm>
            <a:off x="7425781" y="5824935"/>
            <a:ext cx="429895" cy="157480"/>
          </a:xfrm>
          <a:custGeom>
            <a:avLst/>
            <a:gdLst/>
            <a:ahLst/>
            <a:cxnLst/>
            <a:rect l="l" t="t" r="r" b="b"/>
            <a:pathLst>
              <a:path w="429895" h="157479">
                <a:moveTo>
                  <a:pt x="330520" y="96076"/>
                </a:moveTo>
                <a:lnTo>
                  <a:pt x="281431" y="124425"/>
                </a:lnTo>
                <a:lnTo>
                  <a:pt x="276225" y="129015"/>
                </a:lnTo>
                <a:lnTo>
                  <a:pt x="273303" y="135033"/>
                </a:lnTo>
                <a:lnTo>
                  <a:pt x="272859" y="141713"/>
                </a:lnTo>
                <a:lnTo>
                  <a:pt x="275081" y="148288"/>
                </a:lnTo>
                <a:lnTo>
                  <a:pt x="279667" y="153485"/>
                </a:lnTo>
                <a:lnTo>
                  <a:pt x="285670" y="156421"/>
                </a:lnTo>
                <a:lnTo>
                  <a:pt x="292316" y="156888"/>
                </a:lnTo>
                <a:lnTo>
                  <a:pt x="298830" y="154677"/>
                </a:lnTo>
                <a:lnTo>
                  <a:pt x="399879" y="96358"/>
                </a:lnTo>
                <a:lnTo>
                  <a:pt x="395097" y="96358"/>
                </a:lnTo>
                <a:lnTo>
                  <a:pt x="330520" y="96076"/>
                </a:lnTo>
                <a:close/>
              </a:path>
              <a:path w="429895" h="157479">
                <a:moveTo>
                  <a:pt x="360541" y="78739"/>
                </a:moveTo>
                <a:lnTo>
                  <a:pt x="330520" y="96076"/>
                </a:lnTo>
                <a:lnTo>
                  <a:pt x="395097" y="96358"/>
                </a:lnTo>
                <a:lnTo>
                  <a:pt x="395105" y="93932"/>
                </a:lnTo>
                <a:lnTo>
                  <a:pt x="386333" y="93932"/>
                </a:lnTo>
                <a:lnTo>
                  <a:pt x="360541" y="78739"/>
                </a:lnTo>
                <a:close/>
              </a:path>
              <a:path w="429895" h="157479">
                <a:moveTo>
                  <a:pt x="293002" y="0"/>
                </a:moveTo>
                <a:lnTo>
                  <a:pt x="286305" y="408"/>
                </a:lnTo>
                <a:lnTo>
                  <a:pt x="280251" y="3291"/>
                </a:lnTo>
                <a:lnTo>
                  <a:pt x="275589" y="8449"/>
                </a:lnTo>
                <a:lnTo>
                  <a:pt x="273365" y="15000"/>
                </a:lnTo>
                <a:lnTo>
                  <a:pt x="273796" y="21682"/>
                </a:lnTo>
                <a:lnTo>
                  <a:pt x="276679" y="27726"/>
                </a:lnTo>
                <a:lnTo>
                  <a:pt x="281813" y="32363"/>
                </a:lnTo>
                <a:lnTo>
                  <a:pt x="330683" y="61151"/>
                </a:lnTo>
                <a:lnTo>
                  <a:pt x="395224" y="61433"/>
                </a:lnTo>
                <a:lnTo>
                  <a:pt x="395097" y="96358"/>
                </a:lnTo>
                <a:lnTo>
                  <a:pt x="399879" y="96358"/>
                </a:lnTo>
                <a:lnTo>
                  <a:pt x="429895" y="79035"/>
                </a:lnTo>
                <a:lnTo>
                  <a:pt x="299592" y="2264"/>
                </a:lnTo>
                <a:lnTo>
                  <a:pt x="293002" y="0"/>
                </a:lnTo>
                <a:close/>
              </a:path>
              <a:path w="429895" h="157479">
                <a:moveTo>
                  <a:pt x="126" y="59706"/>
                </a:moveTo>
                <a:lnTo>
                  <a:pt x="0" y="94631"/>
                </a:lnTo>
                <a:lnTo>
                  <a:pt x="330520" y="96076"/>
                </a:lnTo>
                <a:lnTo>
                  <a:pt x="360541" y="78739"/>
                </a:lnTo>
                <a:lnTo>
                  <a:pt x="330683" y="61151"/>
                </a:lnTo>
                <a:lnTo>
                  <a:pt x="126" y="59706"/>
                </a:lnTo>
                <a:close/>
              </a:path>
              <a:path w="429895" h="157479">
                <a:moveTo>
                  <a:pt x="386460" y="63770"/>
                </a:moveTo>
                <a:lnTo>
                  <a:pt x="360541" y="78739"/>
                </a:lnTo>
                <a:lnTo>
                  <a:pt x="386333" y="93932"/>
                </a:lnTo>
                <a:lnTo>
                  <a:pt x="386460" y="63770"/>
                </a:lnTo>
                <a:close/>
              </a:path>
              <a:path w="429895" h="157479">
                <a:moveTo>
                  <a:pt x="395215" y="63770"/>
                </a:moveTo>
                <a:lnTo>
                  <a:pt x="386460" y="63770"/>
                </a:lnTo>
                <a:lnTo>
                  <a:pt x="386333" y="93932"/>
                </a:lnTo>
                <a:lnTo>
                  <a:pt x="395105" y="93932"/>
                </a:lnTo>
                <a:lnTo>
                  <a:pt x="395215" y="63770"/>
                </a:lnTo>
                <a:close/>
              </a:path>
              <a:path w="429895" h="157479">
                <a:moveTo>
                  <a:pt x="330683" y="61151"/>
                </a:moveTo>
                <a:lnTo>
                  <a:pt x="360541" y="78739"/>
                </a:lnTo>
                <a:lnTo>
                  <a:pt x="386460" y="63770"/>
                </a:lnTo>
                <a:lnTo>
                  <a:pt x="395215" y="63770"/>
                </a:lnTo>
                <a:lnTo>
                  <a:pt x="395224" y="61433"/>
                </a:lnTo>
                <a:lnTo>
                  <a:pt x="330683" y="61151"/>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1" name="object 54"/>
          <p:cNvSpPr txBox="1"/>
          <p:nvPr/>
        </p:nvSpPr>
        <p:spPr>
          <a:xfrm>
            <a:off x="5455249" y="5755508"/>
            <a:ext cx="786765" cy="282129"/>
          </a:xfrm>
          <a:prstGeom prst="rect">
            <a:avLst/>
          </a:prstGeom>
          <a:solidFill>
            <a:srgbClr val="DF3152"/>
          </a:solidFill>
          <a:ln w="25400">
            <a:solidFill>
              <a:srgbClr val="005188"/>
            </a:solidFill>
          </a:ln>
        </p:spPr>
        <p:txBody>
          <a:bodyPr vert="horz" wrap="square" lIns="0" tIns="0" rIns="0" bIns="0" rtlCol="0">
            <a:spAutoFit/>
          </a:bodyPr>
          <a:lstStyle/>
          <a:p>
            <a:pPr marL="118745">
              <a:lnSpc>
                <a:spcPts val="2190"/>
              </a:lnSpc>
            </a:pPr>
            <a:r>
              <a:rPr sz="2100" spc="-55" dirty="0">
                <a:latin typeface="Meiryo UI" panose="020B0604030504040204" pitchFamily="50" charset="-128"/>
                <a:ea typeface="Meiryo UI" panose="020B0604030504040204" pitchFamily="50" charset="-128"/>
                <a:cs typeface="Arial"/>
              </a:rPr>
              <a:t>Auto</a:t>
            </a:r>
            <a:endParaRPr sz="2100">
              <a:latin typeface="Meiryo UI" panose="020B0604030504040204" pitchFamily="50" charset="-128"/>
              <a:ea typeface="Meiryo UI" panose="020B0604030504040204" pitchFamily="50" charset="-128"/>
              <a:cs typeface="Arial"/>
            </a:endParaRPr>
          </a:p>
        </p:txBody>
      </p:sp>
      <p:sp>
        <p:nvSpPr>
          <p:cNvPr id="192" name="object 55"/>
          <p:cNvSpPr/>
          <p:nvPr/>
        </p:nvSpPr>
        <p:spPr>
          <a:xfrm>
            <a:off x="2578098" y="5445705"/>
            <a:ext cx="5692140" cy="309880"/>
          </a:xfrm>
          <a:custGeom>
            <a:avLst/>
            <a:gdLst/>
            <a:ahLst/>
            <a:cxnLst/>
            <a:rect l="l" t="t" r="r" b="b"/>
            <a:pathLst>
              <a:path w="5692140" h="309879">
                <a:moveTo>
                  <a:pt x="5657053" y="17399"/>
                </a:moveTo>
                <a:lnTo>
                  <a:pt x="5657053" y="309803"/>
                </a:lnTo>
                <a:lnTo>
                  <a:pt x="5691978" y="309803"/>
                </a:lnTo>
                <a:lnTo>
                  <a:pt x="5691978" y="34925"/>
                </a:lnTo>
                <a:lnTo>
                  <a:pt x="5674452" y="34925"/>
                </a:lnTo>
                <a:lnTo>
                  <a:pt x="5657053" y="17399"/>
                </a:lnTo>
                <a:close/>
              </a:path>
              <a:path w="5692140" h="309879">
                <a:moveTo>
                  <a:pt x="15062" y="68062"/>
                </a:moveTo>
                <a:lnTo>
                  <a:pt x="8474" y="70358"/>
                </a:lnTo>
                <a:lnTo>
                  <a:pt x="3331" y="74945"/>
                </a:lnTo>
                <a:lnTo>
                  <a:pt x="433" y="80962"/>
                </a:lnTo>
                <a:lnTo>
                  <a:pt x="0" y="87645"/>
                </a:lnTo>
                <a:lnTo>
                  <a:pt x="2251" y="94234"/>
                </a:lnTo>
                <a:lnTo>
                  <a:pt x="78451" y="224815"/>
                </a:lnTo>
                <a:lnTo>
                  <a:pt x="98698" y="190119"/>
                </a:lnTo>
                <a:lnTo>
                  <a:pt x="60925" y="190119"/>
                </a:lnTo>
                <a:lnTo>
                  <a:pt x="60925" y="125490"/>
                </a:lnTo>
                <a:lnTo>
                  <a:pt x="32350" y="76581"/>
                </a:lnTo>
                <a:lnTo>
                  <a:pt x="27762" y="71375"/>
                </a:lnTo>
                <a:lnTo>
                  <a:pt x="21745" y="68468"/>
                </a:lnTo>
                <a:lnTo>
                  <a:pt x="15062" y="68062"/>
                </a:lnTo>
                <a:close/>
              </a:path>
              <a:path w="5692140" h="309879">
                <a:moveTo>
                  <a:pt x="60925" y="125490"/>
                </a:moveTo>
                <a:lnTo>
                  <a:pt x="60925" y="190119"/>
                </a:lnTo>
                <a:lnTo>
                  <a:pt x="95850" y="190119"/>
                </a:lnTo>
                <a:lnTo>
                  <a:pt x="95850" y="181356"/>
                </a:lnTo>
                <a:lnTo>
                  <a:pt x="63338" y="181356"/>
                </a:lnTo>
                <a:lnTo>
                  <a:pt x="78435" y="155461"/>
                </a:lnTo>
                <a:lnTo>
                  <a:pt x="60925" y="125490"/>
                </a:lnTo>
                <a:close/>
              </a:path>
              <a:path w="5692140" h="309879">
                <a:moveTo>
                  <a:pt x="141766" y="68062"/>
                </a:moveTo>
                <a:lnTo>
                  <a:pt x="95909" y="125490"/>
                </a:lnTo>
                <a:lnTo>
                  <a:pt x="95850" y="190119"/>
                </a:lnTo>
                <a:lnTo>
                  <a:pt x="98698" y="190119"/>
                </a:lnTo>
                <a:lnTo>
                  <a:pt x="154651" y="94234"/>
                </a:lnTo>
                <a:lnTo>
                  <a:pt x="156873" y="87645"/>
                </a:lnTo>
                <a:lnTo>
                  <a:pt x="156429" y="80962"/>
                </a:lnTo>
                <a:lnTo>
                  <a:pt x="153508" y="74945"/>
                </a:lnTo>
                <a:lnTo>
                  <a:pt x="148301" y="70358"/>
                </a:lnTo>
                <a:lnTo>
                  <a:pt x="141766" y="68062"/>
                </a:lnTo>
                <a:close/>
              </a:path>
              <a:path w="5692140" h="309879">
                <a:moveTo>
                  <a:pt x="78435" y="155461"/>
                </a:moveTo>
                <a:lnTo>
                  <a:pt x="63338" y="181356"/>
                </a:lnTo>
                <a:lnTo>
                  <a:pt x="93564" y="181356"/>
                </a:lnTo>
                <a:lnTo>
                  <a:pt x="78435" y="155461"/>
                </a:lnTo>
                <a:close/>
              </a:path>
              <a:path w="5692140" h="309879">
                <a:moveTo>
                  <a:pt x="95850" y="125592"/>
                </a:moveTo>
                <a:lnTo>
                  <a:pt x="78435" y="155461"/>
                </a:lnTo>
                <a:lnTo>
                  <a:pt x="93564" y="181356"/>
                </a:lnTo>
                <a:lnTo>
                  <a:pt x="95850" y="181356"/>
                </a:lnTo>
                <a:lnTo>
                  <a:pt x="95850" y="125592"/>
                </a:lnTo>
                <a:close/>
              </a:path>
              <a:path w="5692140" h="309879">
                <a:moveTo>
                  <a:pt x="5684104" y="0"/>
                </a:moveTo>
                <a:lnTo>
                  <a:pt x="68799" y="0"/>
                </a:lnTo>
                <a:lnTo>
                  <a:pt x="60925" y="7747"/>
                </a:lnTo>
                <a:lnTo>
                  <a:pt x="60984" y="125592"/>
                </a:lnTo>
                <a:lnTo>
                  <a:pt x="78435" y="155461"/>
                </a:lnTo>
                <a:lnTo>
                  <a:pt x="95850" y="125592"/>
                </a:lnTo>
                <a:lnTo>
                  <a:pt x="95850" y="34925"/>
                </a:lnTo>
                <a:lnTo>
                  <a:pt x="78451" y="34925"/>
                </a:lnTo>
                <a:lnTo>
                  <a:pt x="95850" y="17399"/>
                </a:lnTo>
                <a:lnTo>
                  <a:pt x="5691978" y="17399"/>
                </a:lnTo>
                <a:lnTo>
                  <a:pt x="5691978" y="7747"/>
                </a:lnTo>
                <a:lnTo>
                  <a:pt x="5684104" y="0"/>
                </a:lnTo>
                <a:close/>
              </a:path>
              <a:path w="5692140" h="309879">
                <a:moveTo>
                  <a:pt x="95850" y="17399"/>
                </a:moveTo>
                <a:lnTo>
                  <a:pt x="78451" y="34925"/>
                </a:lnTo>
                <a:lnTo>
                  <a:pt x="95850" y="34925"/>
                </a:lnTo>
                <a:lnTo>
                  <a:pt x="95850" y="17399"/>
                </a:lnTo>
                <a:close/>
              </a:path>
              <a:path w="5692140" h="309879">
                <a:moveTo>
                  <a:pt x="5657053" y="17399"/>
                </a:moveTo>
                <a:lnTo>
                  <a:pt x="95850" y="17399"/>
                </a:lnTo>
                <a:lnTo>
                  <a:pt x="95850" y="34925"/>
                </a:lnTo>
                <a:lnTo>
                  <a:pt x="5657053" y="34925"/>
                </a:lnTo>
                <a:lnTo>
                  <a:pt x="5657053" y="17399"/>
                </a:lnTo>
                <a:close/>
              </a:path>
              <a:path w="5692140" h="309879">
                <a:moveTo>
                  <a:pt x="5691978" y="17399"/>
                </a:moveTo>
                <a:lnTo>
                  <a:pt x="5657053" y="17399"/>
                </a:lnTo>
                <a:lnTo>
                  <a:pt x="5674452" y="34925"/>
                </a:lnTo>
                <a:lnTo>
                  <a:pt x="5691978" y="34925"/>
                </a:lnTo>
                <a:lnTo>
                  <a:pt x="5691978" y="17399"/>
                </a:lnTo>
                <a:close/>
              </a:path>
            </a:pathLst>
          </a:custGeom>
          <a:solidFill>
            <a:srgbClr val="006EBB"/>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3" name="object 56"/>
          <p:cNvSpPr txBox="1"/>
          <p:nvPr/>
        </p:nvSpPr>
        <p:spPr>
          <a:xfrm>
            <a:off x="7859358" y="5755508"/>
            <a:ext cx="786765" cy="282129"/>
          </a:xfrm>
          <a:prstGeom prst="rect">
            <a:avLst/>
          </a:prstGeom>
          <a:solidFill>
            <a:srgbClr val="DF3152"/>
          </a:solidFill>
          <a:ln w="25400">
            <a:solidFill>
              <a:srgbClr val="005188"/>
            </a:solidFill>
          </a:ln>
        </p:spPr>
        <p:txBody>
          <a:bodyPr vert="horz" wrap="square" lIns="0" tIns="0" rIns="0" bIns="0" rtlCol="0">
            <a:spAutoFit/>
          </a:bodyPr>
          <a:lstStyle/>
          <a:p>
            <a:pPr marL="119380">
              <a:lnSpc>
                <a:spcPts val="2190"/>
              </a:lnSpc>
            </a:pPr>
            <a:r>
              <a:rPr sz="2100" spc="-55" dirty="0">
                <a:latin typeface="Meiryo UI" panose="020B0604030504040204" pitchFamily="50" charset="-128"/>
                <a:ea typeface="Meiryo UI" panose="020B0604030504040204" pitchFamily="50" charset="-128"/>
                <a:cs typeface="Arial"/>
              </a:rPr>
              <a:t>Auto</a:t>
            </a:r>
            <a:endParaRPr sz="2100">
              <a:latin typeface="Meiryo UI" panose="020B0604030504040204" pitchFamily="50" charset="-128"/>
              <a:ea typeface="Meiryo UI" panose="020B0604030504040204" pitchFamily="50" charset="-128"/>
              <a:cs typeface="Arial"/>
            </a:endParaRPr>
          </a:p>
        </p:txBody>
      </p:sp>
      <p:sp>
        <p:nvSpPr>
          <p:cNvPr id="194" name="object 57"/>
          <p:cNvSpPr/>
          <p:nvPr/>
        </p:nvSpPr>
        <p:spPr>
          <a:xfrm>
            <a:off x="6241632" y="5962899"/>
            <a:ext cx="535101" cy="623227"/>
          </a:xfrm>
          <a:prstGeom prst="rect">
            <a:avLst/>
          </a:prstGeom>
          <a:blipFill>
            <a:blip r:embed="rId4"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5" name="object 58"/>
          <p:cNvSpPr/>
          <p:nvPr/>
        </p:nvSpPr>
        <p:spPr>
          <a:xfrm>
            <a:off x="6376126" y="6075879"/>
            <a:ext cx="266052" cy="309130"/>
          </a:xfrm>
          <a:prstGeom prst="rect">
            <a:avLst/>
          </a:prstGeom>
          <a:blipFill>
            <a:blip r:embed="rId5"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6" name="object 59"/>
          <p:cNvSpPr/>
          <p:nvPr/>
        </p:nvSpPr>
        <p:spPr>
          <a:xfrm>
            <a:off x="1466407" y="4770445"/>
            <a:ext cx="8681085" cy="0"/>
          </a:xfrm>
          <a:custGeom>
            <a:avLst/>
            <a:gdLst/>
            <a:ahLst/>
            <a:cxnLst/>
            <a:rect l="l" t="t" r="r" b="b"/>
            <a:pathLst>
              <a:path w="8681085">
                <a:moveTo>
                  <a:pt x="0" y="0"/>
                </a:moveTo>
                <a:lnTo>
                  <a:pt x="8680983" y="0"/>
                </a:lnTo>
              </a:path>
            </a:pathLst>
          </a:custGeom>
          <a:ln w="9525">
            <a:solidFill>
              <a:srgbClr val="006EBB"/>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7" name="object 60"/>
          <p:cNvSpPr/>
          <p:nvPr/>
        </p:nvSpPr>
        <p:spPr>
          <a:xfrm>
            <a:off x="1540499" y="3060263"/>
            <a:ext cx="8681085" cy="0"/>
          </a:xfrm>
          <a:custGeom>
            <a:avLst/>
            <a:gdLst/>
            <a:ahLst/>
            <a:cxnLst/>
            <a:rect l="l" t="t" r="r" b="b"/>
            <a:pathLst>
              <a:path w="8681085">
                <a:moveTo>
                  <a:pt x="0" y="0"/>
                </a:moveTo>
                <a:lnTo>
                  <a:pt x="8681059" y="0"/>
                </a:lnTo>
              </a:path>
            </a:pathLst>
          </a:custGeom>
          <a:ln w="9525">
            <a:solidFill>
              <a:srgbClr val="006EBB"/>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98" name="object 61"/>
          <p:cNvSpPr/>
          <p:nvPr/>
        </p:nvSpPr>
        <p:spPr>
          <a:xfrm>
            <a:off x="1363277" y="6586126"/>
            <a:ext cx="8681085" cy="0"/>
          </a:xfrm>
          <a:custGeom>
            <a:avLst/>
            <a:gdLst/>
            <a:ahLst/>
            <a:cxnLst/>
            <a:rect l="l" t="t" r="r" b="b"/>
            <a:pathLst>
              <a:path w="8681085">
                <a:moveTo>
                  <a:pt x="0" y="0"/>
                </a:moveTo>
                <a:lnTo>
                  <a:pt x="8680989" y="0"/>
                </a:lnTo>
              </a:path>
            </a:pathLst>
          </a:custGeom>
          <a:ln w="9525">
            <a:solidFill>
              <a:srgbClr val="006EBB"/>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1" name="object 64"/>
          <p:cNvSpPr/>
          <p:nvPr/>
        </p:nvSpPr>
        <p:spPr>
          <a:xfrm>
            <a:off x="8460246" y="2306929"/>
            <a:ext cx="676275" cy="2155190"/>
          </a:xfrm>
          <a:custGeom>
            <a:avLst/>
            <a:gdLst/>
            <a:ahLst/>
            <a:cxnLst/>
            <a:rect l="l" t="t" r="r" b="b"/>
            <a:pathLst>
              <a:path w="676275" h="2155190">
                <a:moveTo>
                  <a:pt x="0" y="1077340"/>
                </a:moveTo>
                <a:lnTo>
                  <a:pt x="719" y="1006505"/>
                </a:lnTo>
                <a:lnTo>
                  <a:pt x="2847" y="936894"/>
                </a:lnTo>
                <a:lnTo>
                  <a:pt x="6339" y="868648"/>
                </a:lnTo>
                <a:lnTo>
                  <a:pt x="11150" y="801909"/>
                </a:lnTo>
                <a:lnTo>
                  <a:pt x="17237" y="736819"/>
                </a:lnTo>
                <a:lnTo>
                  <a:pt x="24554" y="673521"/>
                </a:lnTo>
                <a:lnTo>
                  <a:pt x="33057" y="612155"/>
                </a:lnTo>
                <a:lnTo>
                  <a:pt x="42701" y="552865"/>
                </a:lnTo>
                <a:lnTo>
                  <a:pt x="53442" y="495792"/>
                </a:lnTo>
                <a:lnTo>
                  <a:pt x="65235" y="441079"/>
                </a:lnTo>
                <a:lnTo>
                  <a:pt x="78035" y="388866"/>
                </a:lnTo>
                <a:lnTo>
                  <a:pt x="91799" y="339296"/>
                </a:lnTo>
                <a:lnTo>
                  <a:pt x="106481" y="292512"/>
                </a:lnTo>
                <a:lnTo>
                  <a:pt x="122036" y="248654"/>
                </a:lnTo>
                <a:lnTo>
                  <a:pt x="138421" y="207865"/>
                </a:lnTo>
                <a:lnTo>
                  <a:pt x="155591" y="170287"/>
                </a:lnTo>
                <a:lnTo>
                  <a:pt x="173501" y="136062"/>
                </a:lnTo>
                <a:lnTo>
                  <a:pt x="211362" y="78238"/>
                </a:lnTo>
                <a:lnTo>
                  <a:pt x="251649" y="35529"/>
                </a:lnTo>
                <a:lnTo>
                  <a:pt x="294005" y="9071"/>
                </a:lnTo>
                <a:lnTo>
                  <a:pt x="338074" y="0"/>
                </a:lnTo>
                <a:lnTo>
                  <a:pt x="360314" y="2291"/>
                </a:lnTo>
                <a:lnTo>
                  <a:pt x="403597" y="20198"/>
                </a:lnTo>
                <a:lnTo>
                  <a:pt x="444984" y="54923"/>
                </a:lnTo>
                <a:lnTo>
                  <a:pt x="484121" y="105332"/>
                </a:lnTo>
                <a:lnTo>
                  <a:pt x="520650" y="170287"/>
                </a:lnTo>
                <a:lnTo>
                  <a:pt x="537825" y="207865"/>
                </a:lnTo>
                <a:lnTo>
                  <a:pt x="554215" y="248654"/>
                </a:lnTo>
                <a:lnTo>
                  <a:pt x="569775" y="292512"/>
                </a:lnTo>
                <a:lnTo>
                  <a:pt x="584461" y="339296"/>
                </a:lnTo>
                <a:lnTo>
                  <a:pt x="598228" y="388866"/>
                </a:lnTo>
                <a:lnTo>
                  <a:pt x="611031" y="441079"/>
                </a:lnTo>
                <a:lnTo>
                  <a:pt x="622826" y="495792"/>
                </a:lnTo>
                <a:lnTo>
                  <a:pt x="633569" y="552865"/>
                </a:lnTo>
                <a:lnTo>
                  <a:pt x="643214" y="612155"/>
                </a:lnTo>
                <a:lnTo>
                  <a:pt x="651718" y="673521"/>
                </a:lnTo>
                <a:lnTo>
                  <a:pt x="659036" y="736819"/>
                </a:lnTo>
                <a:lnTo>
                  <a:pt x="665123" y="801909"/>
                </a:lnTo>
                <a:lnTo>
                  <a:pt x="669935" y="868648"/>
                </a:lnTo>
                <a:lnTo>
                  <a:pt x="673427" y="936894"/>
                </a:lnTo>
                <a:lnTo>
                  <a:pt x="675555" y="1006505"/>
                </a:lnTo>
                <a:lnTo>
                  <a:pt x="676275" y="1077340"/>
                </a:lnTo>
                <a:lnTo>
                  <a:pt x="675555" y="1148176"/>
                </a:lnTo>
                <a:lnTo>
                  <a:pt x="673427" y="1217787"/>
                </a:lnTo>
                <a:lnTo>
                  <a:pt x="669935" y="1286033"/>
                </a:lnTo>
                <a:lnTo>
                  <a:pt x="665123" y="1352772"/>
                </a:lnTo>
                <a:lnTo>
                  <a:pt x="659036" y="1417862"/>
                </a:lnTo>
                <a:lnTo>
                  <a:pt x="651718" y="1481160"/>
                </a:lnTo>
                <a:lnTo>
                  <a:pt x="643214" y="1542526"/>
                </a:lnTo>
                <a:lnTo>
                  <a:pt x="633569" y="1601816"/>
                </a:lnTo>
                <a:lnTo>
                  <a:pt x="622826" y="1658889"/>
                </a:lnTo>
                <a:lnTo>
                  <a:pt x="611031" y="1713602"/>
                </a:lnTo>
                <a:lnTo>
                  <a:pt x="598228" y="1765815"/>
                </a:lnTo>
                <a:lnTo>
                  <a:pt x="584461" y="1815385"/>
                </a:lnTo>
                <a:lnTo>
                  <a:pt x="569775" y="1862169"/>
                </a:lnTo>
                <a:lnTo>
                  <a:pt x="554215" y="1906027"/>
                </a:lnTo>
                <a:lnTo>
                  <a:pt x="537825" y="1946816"/>
                </a:lnTo>
                <a:lnTo>
                  <a:pt x="520650" y="1984394"/>
                </a:lnTo>
                <a:lnTo>
                  <a:pt x="502733" y="2018619"/>
                </a:lnTo>
                <a:lnTo>
                  <a:pt x="464856" y="2076443"/>
                </a:lnTo>
                <a:lnTo>
                  <a:pt x="424549" y="2119152"/>
                </a:lnTo>
                <a:lnTo>
                  <a:pt x="382170" y="2145610"/>
                </a:lnTo>
                <a:lnTo>
                  <a:pt x="338074" y="2154682"/>
                </a:lnTo>
                <a:lnTo>
                  <a:pt x="315848" y="2152390"/>
                </a:lnTo>
                <a:lnTo>
                  <a:pt x="272591" y="2134483"/>
                </a:lnTo>
                <a:lnTo>
                  <a:pt x="231225" y="2099758"/>
                </a:lnTo>
                <a:lnTo>
                  <a:pt x="192106" y="2049349"/>
                </a:lnTo>
                <a:lnTo>
                  <a:pt x="155591" y="1984394"/>
                </a:lnTo>
                <a:lnTo>
                  <a:pt x="138421" y="1946816"/>
                </a:lnTo>
                <a:lnTo>
                  <a:pt x="122036" y="1906027"/>
                </a:lnTo>
                <a:lnTo>
                  <a:pt x="106481" y="1862169"/>
                </a:lnTo>
                <a:lnTo>
                  <a:pt x="91799" y="1815385"/>
                </a:lnTo>
                <a:lnTo>
                  <a:pt x="78035" y="1765815"/>
                </a:lnTo>
                <a:lnTo>
                  <a:pt x="65235" y="1713602"/>
                </a:lnTo>
                <a:lnTo>
                  <a:pt x="53442" y="1658889"/>
                </a:lnTo>
                <a:lnTo>
                  <a:pt x="42701" y="1601816"/>
                </a:lnTo>
                <a:lnTo>
                  <a:pt x="33057" y="1542526"/>
                </a:lnTo>
                <a:lnTo>
                  <a:pt x="24554" y="1481160"/>
                </a:lnTo>
                <a:lnTo>
                  <a:pt x="17237" y="1417862"/>
                </a:lnTo>
                <a:lnTo>
                  <a:pt x="11150" y="1352772"/>
                </a:lnTo>
                <a:lnTo>
                  <a:pt x="6339" y="1286033"/>
                </a:lnTo>
                <a:lnTo>
                  <a:pt x="2847" y="1217787"/>
                </a:lnTo>
                <a:lnTo>
                  <a:pt x="719" y="1148176"/>
                </a:lnTo>
                <a:lnTo>
                  <a:pt x="0" y="1077340"/>
                </a:lnTo>
                <a:close/>
              </a:path>
            </a:pathLst>
          </a:custGeom>
          <a:ln w="25400">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2" name="object 65"/>
          <p:cNvSpPr txBox="1"/>
          <p:nvPr/>
        </p:nvSpPr>
        <p:spPr>
          <a:xfrm>
            <a:off x="8634831" y="2743071"/>
            <a:ext cx="292735" cy="1292662"/>
          </a:xfrm>
          <a:prstGeom prst="rect">
            <a:avLst/>
          </a:prstGeom>
        </p:spPr>
        <p:txBody>
          <a:bodyPr vert="horz" wrap="square" lIns="0" tIns="0" rIns="0" bIns="0" rtlCol="0">
            <a:spAutoFit/>
          </a:bodyPr>
          <a:lstStyle/>
          <a:p>
            <a:pPr marL="12700" marR="5080" algn="just">
              <a:lnSpc>
                <a:spcPct val="100000"/>
              </a:lnSpc>
            </a:pPr>
            <a:r>
              <a:rPr sz="2100" dirty="0">
                <a:latin typeface="Meiryo UI" panose="020B0604030504040204" pitchFamily="50" charset="-128"/>
                <a:ea typeface="Meiryo UI" panose="020B0604030504040204" pitchFamily="50" charset="-128"/>
                <a:cs typeface="MS UI Gothic"/>
              </a:rPr>
              <a:t>従  来  領  域</a:t>
            </a:r>
            <a:endParaRPr sz="2100">
              <a:latin typeface="Meiryo UI" panose="020B0604030504040204" pitchFamily="50" charset="-128"/>
              <a:ea typeface="Meiryo UI" panose="020B0604030504040204" pitchFamily="50" charset="-128"/>
              <a:cs typeface="MS UI Gothic"/>
            </a:endParaRPr>
          </a:p>
        </p:txBody>
      </p:sp>
      <p:sp>
        <p:nvSpPr>
          <p:cNvPr id="205" name="object 68"/>
          <p:cNvSpPr/>
          <p:nvPr/>
        </p:nvSpPr>
        <p:spPr>
          <a:xfrm>
            <a:off x="10006326" y="4592849"/>
            <a:ext cx="676910" cy="2155190"/>
          </a:xfrm>
          <a:custGeom>
            <a:avLst/>
            <a:gdLst/>
            <a:ahLst/>
            <a:cxnLst/>
            <a:rect l="l" t="t" r="r" b="b"/>
            <a:pathLst>
              <a:path w="676909" h="2155190">
                <a:moveTo>
                  <a:pt x="0" y="1077340"/>
                </a:moveTo>
                <a:lnTo>
                  <a:pt x="719" y="1006505"/>
                </a:lnTo>
                <a:lnTo>
                  <a:pt x="2849" y="936894"/>
                </a:lnTo>
                <a:lnTo>
                  <a:pt x="6344" y="868648"/>
                </a:lnTo>
                <a:lnTo>
                  <a:pt x="11159" y="801909"/>
                </a:lnTo>
                <a:lnTo>
                  <a:pt x="17250" y="736819"/>
                </a:lnTo>
                <a:lnTo>
                  <a:pt x="24572" y="673521"/>
                </a:lnTo>
                <a:lnTo>
                  <a:pt x="33081" y="612155"/>
                </a:lnTo>
                <a:lnTo>
                  <a:pt x="42732" y="552865"/>
                </a:lnTo>
                <a:lnTo>
                  <a:pt x="53479" y="495792"/>
                </a:lnTo>
                <a:lnTo>
                  <a:pt x="65280" y="441079"/>
                </a:lnTo>
                <a:lnTo>
                  <a:pt x="78087" y="388866"/>
                </a:lnTo>
                <a:lnTo>
                  <a:pt x="91859" y="339296"/>
                </a:lnTo>
                <a:lnTo>
                  <a:pt x="106548" y="292512"/>
                </a:lnTo>
                <a:lnTo>
                  <a:pt x="122111" y="248654"/>
                </a:lnTo>
                <a:lnTo>
                  <a:pt x="138504" y="207865"/>
                </a:lnTo>
                <a:lnTo>
                  <a:pt x="155680" y="170287"/>
                </a:lnTo>
                <a:lnTo>
                  <a:pt x="173597" y="136062"/>
                </a:lnTo>
                <a:lnTo>
                  <a:pt x="211471" y="78238"/>
                </a:lnTo>
                <a:lnTo>
                  <a:pt x="251768" y="35529"/>
                </a:lnTo>
                <a:lnTo>
                  <a:pt x="294130" y="9071"/>
                </a:lnTo>
                <a:lnTo>
                  <a:pt x="338200" y="0"/>
                </a:lnTo>
                <a:lnTo>
                  <a:pt x="360441" y="2291"/>
                </a:lnTo>
                <a:lnTo>
                  <a:pt x="403724" y="20198"/>
                </a:lnTo>
                <a:lnTo>
                  <a:pt x="445111" y="54923"/>
                </a:lnTo>
                <a:lnTo>
                  <a:pt x="484248" y="105332"/>
                </a:lnTo>
                <a:lnTo>
                  <a:pt x="520777" y="170287"/>
                </a:lnTo>
                <a:lnTo>
                  <a:pt x="537952" y="207865"/>
                </a:lnTo>
                <a:lnTo>
                  <a:pt x="554342" y="248654"/>
                </a:lnTo>
                <a:lnTo>
                  <a:pt x="569902" y="292512"/>
                </a:lnTo>
                <a:lnTo>
                  <a:pt x="584588" y="339296"/>
                </a:lnTo>
                <a:lnTo>
                  <a:pt x="598355" y="388866"/>
                </a:lnTo>
                <a:lnTo>
                  <a:pt x="611158" y="441079"/>
                </a:lnTo>
                <a:lnTo>
                  <a:pt x="622953" y="495792"/>
                </a:lnTo>
                <a:lnTo>
                  <a:pt x="633696" y="552865"/>
                </a:lnTo>
                <a:lnTo>
                  <a:pt x="643341" y="612155"/>
                </a:lnTo>
                <a:lnTo>
                  <a:pt x="651845" y="673521"/>
                </a:lnTo>
                <a:lnTo>
                  <a:pt x="659163" y="736819"/>
                </a:lnTo>
                <a:lnTo>
                  <a:pt x="665250" y="801909"/>
                </a:lnTo>
                <a:lnTo>
                  <a:pt x="670062" y="868648"/>
                </a:lnTo>
                <a:lnTo>
                  <a:pt x="673554" y="936894"/>
                </a:lnTo>
                <a:lnTo>
                  <a:pt x="675682" y="1006505"/>
                </a:lnTo>
                <a:lnTo>
                  <a:pt x="676401" y="1077340"/>
                </a:lnTo>
                <a:lnTo>
                  <a:pt x="675682" y="1148176"/>
                </a:lnTo>
                <a:lnTo>
                  <a:pt x="673554" y="1217787"/>
                </a:lnTo>
                <a:lnTo>
                  <a:pt x="670062" y="1286033"/>
                </a:lnTo>
                <a:lnTo>
                  <a:pt x="665250" y="1352772"/>
                </a:lnTo>
                <a:lnTo>
                  <a:pt x="659163" y="1417862"/>
                </a:lnTo>
                <a:lnTo>
                  <a:pt x="651845" y="1481160"/>
                </a:lnTo>
                <a:lnTo>
                  <a:pt x="643341" y="1542526"/>
                </a:lnTo>
                <a:lnTo>
                  <a:pt x="633696" y="1601816"/>
                </a:lnTo>
                <a:lnTo>
                  <a:pt x="622953" y="1658889"/>
                </a:lnTo>
                <a:lnTo>
                  <a:pt x="611158" y="1713602"/>
                </a:lnTo>
                <a:lnTo>
                  <a:pt x="598355" y="1765815"/>
                </a:lnTo>
                <a:lnTo>
                  <a:pt x="584588" y="1815385"/>
                </a:lnTo>
                <a:lnTo>
                  <a:pt x="569902" y="1862169"/>
                </a:lnTo>
                <a:lnTo>
                  <a:pt x="554342" y="1906027"/>
                </a:lnTo>
                <a:lnTo>
                  <a:pt x="537952" y="1946816"/>
                </a:lnTo>
                <a:lnTo>
                  <a:pt x="520777" y="1984394"/>
                </a:lnTo>
                <a:lnTo>
                  <a:pt x="502860" y="2018619"/>
                </a:lnTo>
                <a:lnTo>
                  <a:pt x="464983" y="2076443"/>
                </a:lnTo>
                <a:lnTo>
                  <a:pt x="424676" y="2119152"/>
                </a:lnTo>
                <a:lnTo>
                  <a:pt x="382297" y="2145610"/>
                </a:lnTo>
                <a:lnTo>
                  <a:pt x="338200" y="2154681"/>
                </a:lnTo>
                <a:lnTo>
                  <a:pt x="315974" y="2152390"/>
                </a:lnTo>
                <a:lnTo>
                  <a:pt x="272713" y="2134483"/>
                </a:lnTo>
                <a:lnTo>
                  <a:pt x="231339" y="2099758"/>
                </a:lnTo>
                <a:lnTo>
                  <a:pt x="192209" y="2049349"/>
                </a:lnTo>
                <a:lnTo>
                  <a:pt x="155680" y="1984394"/>
                </a:lnTo>
                <a:lnTo>
                  <a:pt x="138504" y="1946816"/>
                </a:lnTo>
                <a:lnTo>
                  <a:pt x="122111" y="1906027"/>
                </a:lnTo>
                <a:lnTo>
                  <a:pt x="106548" y="1862169"/>
                </a:lnTo>
                <a:lnTo>
                  <a:pt x="91859" y="1815385"/>
                </a:lnTo>
                <a:lnTo>
                  <a:pt x="78087" y="1765815"/>
                </a:lnTo>
                <a:lnTo>
                  <a:pt x="65280" y="1713602"/>
                </a:lnTo>
                <a:lnTo>
                  <a:pt x="53479" y="1658889"/>
                </a:lnTo>
                <a:lnTo>
                  <a:pt x="42732" y="1601816"/>
                </a:lnTo>
                <a:lnTo>
                  <a:pt x="33081" y="1542526"/>
                </a:lnTo>
                <a:lnTo>
                  <a:pt x="24572" y="1481160"/>
                </a:lnTo>
                <a:lnTo>
                  <a:pt x="17250" y="1417862"/>
                </a:lnTo>
                <a:lnTo>
                  <a:pt x="11159" y="1352772"/>
                </a:lnTo>
                <a:lnTo>
                  <a:pt x="6344" y="1286033"/>
                </a:lnTo>
                <a:lnTo>
                  <a:pt x="2849" y="1217787"/>
                </a:lnTo>
                <a:lnTo>
                  <a:pt x="719" y="1148176"/>
                </a:lnTo>
                <a:lnTo>
                  <a:pt x="0" y="1077340"/>
                </a:lnTo>
                <a:close/>
              </a:path>
            </a:pathLst>
          </a:custGeom>
          <a:ln w="25400">
            <a:solidFill>
              <a:srgbClr val="005188"/>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206" name="object 69"/>
          <p:cNvSpPr txBox="1"/>
          <p:nvPr/>
        </p:nvSpPr>
        <p:spPr>
          <a:xfrm>
            <a:off x="10187807" y="4932421"/>
            <a:ext cx="292100" cy="1615827"/>
          </a:xfrm>
          <a:prstGeom prst="rect">
            <a:avLst/>
          </a:prstGeom>
        </p:spPr>
        <p:txBody>
          <a:bodyPr vert="horz" wrap="square" lIns="0" tIns="0" rIns="0" bIns="0" rtlCol="0">
            <a:spAutoFit/>
          </a:bodyPr>
          <a:lstStyle/>
          <a:p>
            <a:pPr marL="12700" marR="5080" indent="12065" algn="just">
              <a:lnSpc>
                <a:spcPct val="100000"/>
              </a:lnSpc>
            </a:pPr>
            <a:r>
              <a:rPr sz="2100" spc="114" dirty="0">
                <a:latin typeface="Meiryo UI" panose="020B0604030504040204" pitchFamily="50" charset="-128"/>
                <a:ea typeface="Meiryo UI" panose="020B0604030504040204" pitchFamily="50" charset="-128"/>
                <a:cs typeface="MS UI Gothic"/>
              </a:rPr>
              <a:t>め  </a:t>
            </a:r>
            <a:r>
              <a:rPr sz="2100" spc="310" dirty="0">
                <a:latin typeface="Meiryo UI" panose="020B0604030504040204" pitchFamily="50" charset="-128"/>
                <a:ea typeface="Meiryo UI" panose="020B0604030504040204" pitchFamily="50" charset="-128"/>
                <a:cs typeface="MS UI Gothic"/>
              </a:rPr>
              <a:t>ざ  </a:t>
            </a:r>
            <a:r>
              <a:rPr sz="2100" spc="45" dirty="0">
                <a:latin typeface="Meiryo UI" panose="020B0604030504040204" pitchFamily="50" charset="-128"/>
                <a:ea typeface="Meiryo UI" panose="020B0604030504040204" pitchFamily="50" charset="-128"/>
                <a:cs typeface="MS UI Gothic"/>
              </a:rPr>
              <a:t>す  </a:t>
            </a:r>
            <a:r>
              <a:rPr sz="2100" dirty="0">
                <a:latin typeface="Meiryo UI" panose="020B0604030504040204" pitchFamily="50" charset="-128"/>
                <a:ea typeface="Meiryo UI" panose="020B0604030504040204" pitchFamily="50" charset="-128"/>
                <a:cs typeface="MS UI Gothic"/>
              </a:rPr>
              <a:t>領</a:t>
            </a:r>
            <a:endParaRPr lang="en-US" sz="2100" dirty="0">
              <a:latin typeface="Meiryo UI" panose="020B0604030504040204" pitchFamily="50" charset="-128"/>
              <a:ea typeface="Meiryo UI" panose="020B0604030504040204" pitchFamily="50" charset="-128"/>
              <a:cs typeface="MS UI Gothic"/>
            </a:endParaRPr>
          </a:p>
          <a:p>
            <a:pPr marL="12700" marR="5080" indent="12065" algn="just">
              <a:lnSpc>
                <a:spcPct val="100000"/>
              </a:lnSpc>
            </a:pPr>
            <a:r>
              <a:rPr lang="ja-JP" altLang="en-US" sz="2100" dirty="0">
                <a:latin typeface="Meiryo UI" panose="020B0604030504040204" pitchFamily="50" charset="-128"/>
                <a:ea typeface="Meiryo UI" panose="020B0604030504040204" pitchFamily="50" charset="-128"/>
                <a:cs typeface="MS UI Gothic"/>
              </a:rPr>
              <a:t>域</a:t>
            </a:r>
            <a:endParaRPr sz="2100" dirty="0">
              <a:latin typeface="Meiryo UI" panose="020B0604030504040204" pitchFamily="50" charset="-128"/>
              <a:ea typeface="Meiryo UI" panose="020B0604030504040204" pitchFamily="50" charset="-128"/>
              <a:cs typeface="MS UI Gothic"/>
            </a:endParaRPr>
          </a:p>
        </p:txBody>
      </p:sp>
      <p:sp>
        <p:nvSpPr>
          <p:cNvPr id="43" name="右中かっこ 42"/>
          <p:cNvSpPr/>
          <p:nvPr/>
        </p:nvSpPr>
        <p:spPr>
          <a:xfrm>
            <a:off x="9817443" y="1470425"/>
            <a:ext cx="666035" cy="31796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10507489" y="2227504"/>
            <a:ext cx="461665" cy="1608267"/>
          </a:xfrm>
          <a:prstGeom prst="rect">
            <a:avLst/>
          </a:prstGeom>
          <a:noFill/>
        </p:spPr>
        <p:txBody>
          <a:bodyPr vert="eaVert" wrap="square" rtlCol="0">
            <a:spAutoFit/>
          </a:bodyPr>
          <a:lstStyle/>
          <a:p>
            <a:pPr algn="ctr"/>
            <a:r>
              <a:rPr kumimoji="1" lang="ja-JP" altLang="en-US" dirty="0">
                <a:latin typeface="Meiryo UI" panose="020B0604030504040204" pitchFamily="50" charset="-128"/>
                <a:ea typeface="Meiryo UI" panose="020B0604030504040204" pitchFamily="50" charset="-128"/>
              </a:rPr>
              <a:t>ＩＴ化</a:t>
            </a:r>
          </a:p>
        </p:txBody>
      </p:sp>
      <p:sp>
        <p:nvSpPr>
          <p:cNvPr id="208" name="テキスト ボックス 207"/>
          <p:cNvSpPr txBox="1"/>
          <p:nvPr/>
        </p:nvSpPr>
        <p:spPr>
          <a:xfrm>
            <a:off x="10815337" y="4723290"/>
            <a:ext cx="461665" cy="1608267"/>
          </a:xfrm>
          <a:prstGeom prst="rect">
            <a:avLst/>
          </a:prstGeom>
          <a:noFill/>
        </p:spPr>
        <p:txBody>
          <a:bodyPr vert="eaVert" wrap="square" rtlCol="0">
            <a:spAutoFit/>
          </a:bodyPr>
          <a:lstStyle/>
          <a:p>
            <a:pPr algn="ctr"/>
            <a:r>
              <a:rPr kumimoji="1" lang="ja-JP" altLang="en-US" dirty="0">
                <a:latin typeface="Meiryo UI" panose="020B0604030504040204" pitchFamily="50" charset="-128"/>
                <a:ea typeface="Meiryo UI" panose="020B0604030504040204" pitchFamily="50" charset="-128"/>
              </a:rPr>
              <a:t>デジタル化</a:t>
            </a:r>
          </a:p>
        </p:txBody>
      </p:sp>
    </p:spTree>
    <p:extLst>
      <p:ext uri="{BB962C8B-B14F-4D97-AF65-F5344CB8AC3E}">
        <p14:creationId xmlns:p14="http://schemas.microsoft.com/office/powerpoint/2010/main" val="492436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4764779" y="267363"/>
            <a:ext cx="3523722" cy="461665"/>
          </a:xfrm>
          <a:prstGeom prst="rect">
            <a:avLst/>
          </a:prstGeom>
        </p:spPr>
        <p:txBody>
          <a:bodyPr wrap="none">
            <a:spAutoFit/>
          </a:bodyPr>
          <a:lstStyle/>
          <a:p>
            <a:pPr>
              <a:defRPr/>
            </a:pPr>
            <a:r>
              <a:rPr lang="en-US" altLang="ja-JP" sz="2400" b="1" dirty="0">
                <a:latin typeface="Meiryo UI" panose="020B0604030504040204" pitchFamily="50" charset="-128"/>
                <a:ea typeface="Meiryo UI" panose="020B0604030504040204" pitchFamily="50" charset="-128"/>
              </a:rPr>
              <a:t>3D</a:t>
            </a:r>
            <a:r>
              <a:rPr lang="ja-JP" altLang="en-US" sz="2400" b="1" dirty="0">
                <a:latin typeface="Meiryo UI" panose="020B0604030504040204" pitchFamily="50" charset="-128"/>
                <a:ea typeface="Meiryo UI" panose="020B0604030504040204" pitchFamily="50" charset="-128"/>
              </a:rPr>
              <a:t>プリンタを使うと（</a:t>
            </a:r>
            <a:r>
              <a:rPr lang="en-US" altLang="ja-JP" sz="2400" b="1" dirty="0">
                <a:latin typeface="Meiryo UI" panose="020B0604030504040204" pitchFamily="50" charset="-128"/>
                <a:ea typeface="Meiryo UI" panose="020B0604030504040204" pitchFamily="50" charset="-128"/>
              </a:rPr>
              <a:t>1</a:t>
            </a:r>
            <a:r>
              <a:rPr lang="ja-JP" altLang="en-US" sz="2400" b="1" dirty="0">
                <a:latin typeface="Meiryo UI" panose="020B0604030504040204" pitchFamily="50" charset="-128"/>
                <a:ea typeface="Meiryo UI" panose="020B0604030504040204" pitchFamily="50" charset="-128"/>
              </a:rPr>
              <a:t>）</a:t>
            </a:r>
            <a:endParaRPr lang="en-US" altLang="ja-JP" sz="2400" b="1" dirty="0">
              <a:latin typeface="Meiryo UI" panose="020B0604030504040204" pitchFamily="50" charset="-128"/>
              <a:ea typeface="Meiryo UI" panose="020B0604030504040204" pitchFamily="50" charset="-128"/>
            </a:endParaRPr>
          </a:p>
        </p:txBody>
      </p:sp>
      <p:pic>
        <p:nvPicPr>
          <p:cNvPr id="45" name="図 44"/>
          <p:cNvPicPr>
            <a:picLocks noChangeAspect="1"/>
          </p:cNvPicPr>
          <p:nvPr/>
        </p:nvPicPr>
        <p:blipFill>
          <a:blip r:embed="rId2"/>
          <a:stretch>
            <a:fillRect/>
          </a:stretch>
        </p:blipFill>
        <p:spPr>
          <a:xfrm>
            <a:off x="10886" y="0"/>
            <a:ext cx="881743" cy="551089"/>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5" y="1000138"/>
            <a:ext cx="5905500" cy="2952750"/>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63" y="1762138"/>
            <a:ext cx="2964357" cy="445147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324" y="1762138"/>
            <a:ext cx="2681900" cy="4469834"/>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85" y="4156426"/>
            <a:ext cx="3637796" cy="2420788"/>
          </a:xfrm>
          <a:prstGeom prst="rect">
            <a:avLst/>
          </a:prstGeom>
        </p:spPr>
      </p:pic>
      <p:pic>
        <p:nvPicPr>
          <p:cNvPr id="14" name="図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1473" y="4160284"/>
            <a:ext cx="1608357" cy="2416930"/>
          </a:xfrm>
          <a:prstGeom prst="rect">
            <a:avLst/>
          </a:prstGeom>
        </p:spPr>
      </p:pic>
      <p:sp>
        <p:nvSpPr>
          <p:cNvPr id="15" name="テキスト ボックス 14"/>
          <p:cNvSpPr txBox="1"/>
          <p:nvPr/>
        </p:nvSpPr>
        <p:spPr>
          <a:xfrm>
            <a:off x="6096000" y="1202080"/>
            <a:ext cx="5812160"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ファッション業界では普通に</a:t>
            </a:r>
            <a:r>
              <a:rPr kumimoji="1" lang="en-US" altLang="ja-JP" dirty="0">
                <a:latin typeface="Meiryo UI" panose="020B0604030504040204" pitchFamily="50" charset="-128"/>
                <a:ea typeface="Meiryo UI" panose="020B0604030504040204" pitchFamily="50" charset="-128"/>
              </a:rPr>
              <a:t>3D</a:t>
            </a:r>
            <a:r>
              <a:rPr kumimoji="1" lang="ja-JP" altLang="en-US" dirty="0">
                <a:latin typeface="Meiryo UI" panose="020B0604030504040204" pitchFamily="50" charset="-128"/>
                <a:ea typeface="Meiryo UI" panose="020B0604030504040204" pitchFamily="50" charset="-128"/>
              </a:rPr>
              <a:t>プリンタが活用されている</a:t>
            </a:r>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687066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3327718" y="267361"/>
            <a:ext cx="5471370" cy="461665"/>
          </a:xfrm>
          <a:prstGeom prst="rect">
            <a:avLst/>
          </a:prstGeom>
        </p:spPr>
        <p:txBody>
          <a:bodyPr wrap="none">
            <a:spAutoFit/>
          </a:bodyPr>
          <a:lstStyle/>
          <a:p>
            <a:pPr>
              <a:defRPr/>
            </a:pPr>
            <a:r>
              <a:rPr lang="en-US" altLang="ja-JP" sz="2400" b="1" dirty="0">
                <a:latin typeface="Meiryo UI" panose="020B0604030504040204" pitchFamily="50" charset="-128"/>
                <a:ea typeface="Meiryo UI" panose="020B0604030504040204" pitchFamily="50" charset="-128"/>
              </a:rPr>
              <a:t>3D</a:t>
            </a:r>
            <a:r>
              <a:rPr lang="ja-JP" altLang="en-US" sz="2400" b="1" dirty="0">
                <a:latin typeface="Meiryo UI" panose="020B0604030504040204" pitchFamily="50" charset="-128"/>
                <a:ea typeface="Meiryo UI" panose="020B0604030504040204" pitchFamily="50" charset="-128"/>
              </a:rPr>
              <a:t>プリンタを使うと（２）</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フードプリンタ</a:t>
            </a:r>
            <a:endParaRPr lang="en-US" altLang="ja-JP" sz="2400" b="1" dirty="0">
              <a:latin typeface="Meiryo UI" panose="020B0604030504040204" pitchFamily="50" charset="-128"/>
              <a:ea typeface="Meiryo UI" panose="020B0604030504040204" pitchFamily="50" charset="-128"/>
            </a:endParaRPr>
          </a:p>
        </p:txBody>
      </p:sp>
      <p:pic>
        <p:nvPicPr>
          <p:cNvPr id="45" name="図 44"/>
          <p:cNvPicPr>
            <a:picLocks noChangeAspect="1"/>
          </p:cNvPicPr>
          <p:nvPr/>
        </p:nvPicPr>
        <p:blipFill>
          <a:blip r:embed="rId2"/>
          <a:stretch>
            <a:fillRect/>
          </a:stretch>
        </p:blipFill>
        <p:spPr>
          <a:xfrm>
            <a:off x="10886" y="0"/>
            <a:ext cx="881743" cy="551089"/>
          </a:xfrm>
          <a:prstGeom prst="rect">
            <a:avLst/>
          </a:prstGeom>
        </p:spPr>
      </p:pic>
      <p:pic>
        <p:nvPicPr>
          <p:cNvPr id="26" name="Picture 2" descr="http://www.naturalmachines.com/site_media/188/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757" y="1039354"/>
            <a:ext cx="3387591" cy="226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http://www.naturalmachines.com/site_media/187/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3277" y="1039354"/>
            <a:ext cx="3393271" cy="226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descr="http://www.naturalmachines.com/site_media/178/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9114" y="1039354"/>
            <a:ext cx="3021425" cy="226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descr="10floral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757" y="3793688"/>
            <a:ext cx="3394512" cy="244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descr="http://www.naturalmachines.com/site_media/91/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03277" y="3793688"/>
            <a:ext cx="3497550" cy="244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http://www.naturalmachines.com/site_media/113/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89114" y="3793688"/>
            <a:ext cx="3609951" cy="241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線矢印コネクタ 2"/>
          <p:cNvCxnSpPr/>
          <p:nvPr/>
        </p:nvCxnSpPr>
        <p:spPr>
          <a:xfrm flipH="1">
            <a:off x="9492343" y="631371"/>
            <a:ext cx="925286" cy="1143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p:cNvSpPr txBox="1"/>
          <p:nvPr/>
        </p:nvSpPr>
        <p:spPr>
          <a:xfrm>
            <a:off x="9572238" y="344306"/>
            <a:ext cx="1638301"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クマの手に見える？</a:t>
            </a:r>
          </a:p>
        </p:txBody>
      </p:sp>
    </p:spTree>
    <p:extLst>
      <p:ext uri="{BB962C8B-B14F-4D97-AF65-F5344CB8AC3E}">
        <p14:creationId xmlns:p14="http://schemas.microsoft.com/office/powerpoint/2010/main" val="1015843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4764779" y="267363"/>
            <a:ext cx="3523722" cy="461665"/>
          </a:xfrm>
          <a:prstGeom prst="rect">
            <a:avLst/>
          </a:prstGeom>
        </p:spPr>
        <p:txBody>
          <a:bodyPr wrap="none">
            <a:spAutoFit/>
          </a:bodyPr>
          <a:lstStyle/>
          <a:p>
            <a:pPr>
              <a:defRPr/>
            </a:pPr>
            <a:r>
              <a:rPr lang="en-US" altLang="ja-JP" sz="2400" b="1" dirty="0">
                <a:latin typeface="Meiryo UI" panose="020B0604030504040204" pitchFamily="50" charset="-128"/>
                <a:ea typeface="Meiryo UI" panose="020B0604030504040204" pitchFamily="50" charset="-128"/>
              </a:rPr>
              <a:t>3D</a:t>
            </a:r>
            <a:r>
              <a:rPr lang="ja-JP" altLang="en-US" sz="2400" b="1" dirty="0">
                <a:latin typeface="Meiryo UI" panose="020B0604030504040204" pitchFamily="50" charset="-128"/>
                <a:ea typeface="Meiryo UI" panose="020B0604030504040204" pitchFamily="50" charset="-128"/>
              </a:rPr>
              <a:t>プリンタを使うと（</a:t>
            </a:r>
            <a:r>
              <a:rPr lang="en-US" altLang="ja-JP" sz="2400" b="1" dirty="0">
                <a:latin typeface="Meiryo UI" panose="020B0604030504040204" pitchFamily="50" charset="-128"/>
                <a:ea typeface="Meiryo UI" panose="020B0604030504040204" pitchFamily="50" charset="-128"/>
              </a:rPr>
              <a:t>3</a:t>
            </a:r>
            <a:r>
              <a:rPr lang="ja-JP" altLang="en-US" sz="2400" b="1" dirty="0">
                <a:latin typeface="Meiryo UI" panose="020B0604030504040204" pitchFamily="50" charset="-128"/>
                <a:ea typeface="Meiryo UI" panose="020B0604030504040204" pitchFamily="50" charset="-128"/>
              </a:rPr>
              <a:t>）</a:t>
            </a:r>
            <a:endParaRPr lang="en-US" altLang="ja-JP" sz="2400" b="1" dirty="0">
              <a:latin typeface="Meiryo UI" panose="020B0604030504040204" pitchFamily="50" charset="-128"/>
              <a:ea typeface="Meiryo UI" panose="020B0604030504040204" pitchFamily="50" charset="-128"/>
            </a:endParaRPr>
          </a:p>
        </p:txBody>
      </p:sp>
      <p:pic>
        <p:nvPicPr>
          <p:cNvPr id="45" name="図 44"/>
          <p:cNvPicPr>
            <a:picLocks noChangeAspect="1"/>
          </p:cNvPicPr>
          <p:nvPr/>
        </p:nvPicPr>
        <p:blipFill>
          <a:blip r:embed="rId2"/>
          <a:stretch>
            <a:fillRect/>
          </a:stretch>
        </p:blipFill>
        <p:spPr>
          <a:xfrm>
            <a:off x="10886" y="0"/>
            <a:ext cx="881743" cy="551089"/>
          </a:xfrm>
          <a:prstGeom prst="rect">
            <a:avLst/>
          </a:prstGeom>
        </p:spPr>
      </p:pic>
      <p:sp>
        <p:nvSpPr>
          <p:cNvPr id="37" name="正方形/長方形 36"/>
          <p:cNvSpPr/>
          <p:nvPr/>
        </p:nvSpPr>
        <p:spPr>
          <a:xfrm>
            <a:off x="1377" y="6513718"/>
            <a:ext cx="8579769" cy="3693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http://jp.techcrunch.com/2016/06/17/20160616ibms-watson-makes-a-move-into-self-driving-cars-with-olli-a-minibus-from-local-motors/?utm_source=tcdaily_20160617&amp;utm_medium=email&amp;ncid=tcdaily</a:t>
            </a:r>
            <a:endParaRPr lang="ja-JP" altLang="en-US" sz="900" dirty="0">
              <a:latin typeface="Meiryo UI" panose="020B0604030504040204" pitchFamily="50" charset="-128"/>
              <a:ea typeface="Meiryo UI" panose="020B0604030504040204" pitchFamily="50" charset="-128"/>
            </a:endParaRPr>
          </a:p>
        </p:txBody>
      </p:sp>
      <p:sp>
        <p:nvSpPr>
          <p:cNvPr id="38" name="正方形/長方形 37"/>
          <p:cNvSpPr/>
          <p:nvPr/>
        </p:nvSpPr>
        <p:spPr>
          <a:xfrm>
            <a:off x="1061609" y="854537"/>
            <a:ext cx="10504132" cy="338554"/>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IBM</a:t>
            </a:r>
            <a:r>
              <a:rPr lang="ja-JP" altLang="en-US" sz="1600" dirty="0">
                <a:latin typeface="Meiryo UI" panose="020B0604030504040204" pitchFamily="50" charset="-128"/>
                <a:ea typeface="Meiryo UI" panose="020B0604030504040204" pitchFamily="50" charset="-128"/>
              </a:rPr>
              <a:t>とローカルモータースによる「バス」</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「自動運転」</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「人工知能」</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プリンタ」を取り入れた素敵な「</a:t>
            </a:r>
            <a:r>
              <a:rPr lang="en-US" altLang="ja-JP" sz="1600" dirty="0">
                <a:latin typeface="Meiryo UI" panose="020B0604030504040204" pitchFamily="50" charset="-128"/>
                <a:ea typeface="Meiryo UI" panose="020B0604030504040204" pitchFamily="50" charset="-128"/>
              </a:rPr>
              <a:t>Olli</a:t>
            </a:r>
            <a:r>
              <a:rPr lang="ja-JP" altLang="en-US" sz="1600" dirty="0">
                <a:latin typeface="Meiryo UI" panose="020B0604030504040204" pitchFamily="50" charset="-128"/>
                <a:ea typeface="Meiryo UI" panose="020B0604030504040204" pitchFamily="50" charset="-128"/>
              </a:rPr>
              <a:t>」です。</a:t>
            </a:r>
          </a:p>
        </p:txBody>
      </p:sp>
      <p:pic>
        <p:nvPicPr>
          <p:cNvPr id="39" name="Picture 2" descr="https://techcrunchjp.files.wordpress.com/2016/06/2016-06-17-watson-olli.jpg?w=10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523" y="1259749"/>
            <a:ext cx="7743455" cy="5067871"/>
          </a:xfrm>
          <a:prstGeom prst="rect">
            <a:avLst/>
          </a:prstGeom>
          <a:noFill/>
          <a:extLst>
            <a:ext uri="{909E8E84-426E-40DD-AFC4-6F175D3DCCD1}">
              <a14:hiddenFill xmlns:a14="http://schemas.microsoft.com/office/drawing/2010/main">
                <a:solidFill>
                  <a:srgbClr val="FFFFFF"/>
                </a:solidFill>
              </a14:hiddenFill>
            </a:ext>
          </a:extLst>
        </p:spPr>
      </p:pic>
      <p:pic>
        <p:nvPicPr>
          <p:cNvPr id="40" name="図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42" y="5124689"/>
            <a:ext cx="3391871" cy="1202931"/>
          </a:xfrm>
          <a:prstGeom prst="rect">
            <a:avLst/>
          </a:prstGeom>
        </p:spPr>
      </p:pic>
      <p:sp>
        <p:nvSpPr>
          <p:cNvPr id="41" name="曲折矢印 40"/>
          <p:cNvSpPr/>
          <p:nvPr/>
        </p:nvSpPr>
        <p:spPr>
          <a:xfrm>
            <a:off x="2248572" y="4138699"/>
            <a:ext cx="1708951" cy="952661"/>
          </a:xfrm>
          <a:prstGeom prst="bentArrow">
            <a:avLst>
              <a:gd name="adj1" fmla="val 25000"/>
              <a:gd name="adj2" fmla="val 32877"/>
              <a:gd name="adj3" fmla="val 25000"/>
              <a:gd name="adj4" fmla="val 43750"/>
            </a:avLst>
          </a:prstGeom>
          <a:solidFill>
            <a:srgbClr val="FF000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正方形/長方形 41"/>
          <p:cNvSpPr/>
          <p:nvPr/>
        </p:nvSpPr>
        <p:spPr>
          <a:xfrm>
            <a:off x="137642" y="1308131"/>
            <a:ext cx="3684715" cy="2893100"/>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カメラやセンサーで道路をスキャンする</a:t>
            </a:r>
            <a:r>
              <a:rPr lang="en-US" altLang="ja-JP" sz="1400" dirty="0">
                <a:latin typeface="Meiryo UI" panose="020B0604030504040204" pitchFamily="50" charset="-128"/>
                <a:ea typeface="Meiryo UI" panose="020B0604030504040204" pitchFamily="50" charset="-128"/>
              </a:rPr>
              <a:t>LIDAR(Light Detection and Ranging)</a:t>
            </a:r>
            <a:r>
              <a:rPr lang="ja-JP" altLang="en-US" sz="1400" dirty="0">
                <a:latin typeface="Meiryo UI" panose="020B0604030504040204" pitchFamily="50" charset="-128"/>
                <a:ea typeface="Meiryo UI" panose="020B0604030504040204" pitchFamily="50" charset="-128"/>
              </a:rPr>
              <a:t>技術を用いた自律走行機能を備えた</a:t>
            </a:r>
            <a:r>
              <a:rPr lang="en-US" altLang="ja-JP" sz="1400" dirty="0">
                <a:latin typeface="Meiryo UI" panose="020B0604030504040204" pitchFamily="50" charset="-128"/>
                <a:ea typeface="Meiryo UI" panose="020B0604030504040204" pitchFamily="50" charset="-128"/>
              </a:rPr>
              <a:t>12</a:t>
            </a:r>
            <a:r>
              <a:rPr lang="ja-JP" altLang="en-US" sz="1400" dirty="0">
                <a:latin typeface="Meiryo UI" panose="020B0604030504040204" pitchFamily="50" charset="-128"/>
                <a:ea typeface="Meiryo UI" panose="020B0604030504040204" pitchFamily="50" charset="-128"/>
              </a:rPr>
              <a:t>人を収容可能な小型バス。動力は出力</a:t>
            </a:r>
            <a:r>
              <a:rPr lang="en-US" altLang="ja-JP" sz="1400" dirty="0">
                <a:latin typeface="Meiryo UI" panose="020B0604030504040204" pitchFamily="50" charset="-128"/>
                <a:ea typeface="Meiryo UI" panose="020B0604030504040204" pitchFamily="50" charset="-128"/>
              </a:rPr>
              <a:t>40hp</a:t>
            </a:r>
            <a:r>
              <a:rPr lang="ja-JP" altLang="en-US" sz="1400" dirty="0">
                <a:latin typeface="Meiryo UI" panose="020B0604030504040204" pitchFamily="50" charset="-128"/>
                <a:ea typeface="Meiryo UI" panose="020B0604030504040204" pitchFamily="50" charset="-128"/>
              </a:rPr>
              <a:t>＆トルク</a:t>
            </a:r>
            <a:r>
              <a:rPr lang="en-US" altLang="ja-JP" sz="1400" dirty="0">
                <a:latin typeface="Meiryo UI" panose="020B0604030504040204" pitchFamily="50" charset="-128"/>
                <a:ea typeface="Meiryo UI" panose="020B0604030504040204" pitchFamily="50" charset="-128"/>
              </a:rPr>
              <a:t>125Nm</a:t>
            </a:r>
            <a:r>
              <a:rPr lang="ja-JP" altLang="en-US" sz="1400" dirty="0">
                <a:latin typeface="Meiryo UI" panose="020B0604030504040204" pitchFamily="50" charset="-128"/>
                <a:ea typeface="Meiryo UI" panose="020B0604030504040204" pitchFamily="50" charset="-128"/>
              </a:rPr>
              <a:t>の電気モーターで、最高速度は</a:t>
            </a:r>
            <a:r>
              <a:rPr lang="en-US" altLang="ja-JP" sz="1400" dirty="0">
                <a:latin typeface="Meiryo UI" panose="020B0604030504040204" pitchFamily="50" charset="-128"/>
                <a:ea typeface="Meiryo UI" panose="020B0604030504040204" pitchFamily="50" charset="-128"/>
              </a:rPr>
              <a:t>20Km</a:t>
            </a:r>
            <a:r>
              <a:rPr lang="ja-JP" altLang="en-US" sz="1400" dirty="0" err="1">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１回の充電で</a:t>
            </a:r>
            <a:r>
              <a:rPr lang="en-US" altLang="ja-JP" sz="1400" dirty="0">
                <a:latin typeface="Meiryo UI" panose="020B0604030504040204" pitchFamily="50" charset="-128"/>
                <a:ea typeface="Meiryo UI" panose="020B0604030504040204" pitchFamily="50" charset="-128"/>
              </a:rPr>
              <a:t>50km</a:t>
            </a:r>
            <a:r>
              <a:rPr lang="ja-JP" altLang="en-US" sz="1400" dirty="0">
                <a:latin typeface="Meiryo UI" panose="020B0604030504040204" pitchFamily="50" charset="-128"/>
                <a:ea typeface="Meiryo UI" panose="020B0604030504040204" pitchFamily="50" charset="-128"/>
              </a:rPr>
              <a:t>の走行が可能なオンボードのバッテリーパックを搭載している。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ボディの製作には、</a:t>
            </a:r>
            <a:r>
              <a:rPr lang="en-US" altLang="ja-JP" sz="1400" dirty="0">
                <a:latin typeface="Meiryo UI" panose="020B0604030504040204" pitchFamily="50" charset="-128"/>
                <a:ea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rPr>
              <a:t>プリンタを採用。</a:t>
            </a:r>
            <a:br>
              <a:rPr lang="ja-JP" altLang="en-US" sz="1400" dirty="0">
                <a:latin typeface="Meiryo UI" panose="020B0604030504040204" pitchFamily="50" charset="-128"/>
                <a:ea typeface="Meiryo UI" panose="020B0604030504040204" pitchFamily="50" charset="-128"/>
              </a:rPr>
            </a:b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乗客への対応を行うインターフェイスは、</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IBM</a:t>
            </a:r>
            <a:r>
              <a:rPr lang="ja-JP" altLang="en-US" sz="1400" dirty="0">
                <a:latin typeface="Meiryo UI" panose="020B0604030504040204" pitchFamily="50" charset="-128"/>
                <a:ea typeface="Meiryo UI" panose="020B0604030504040204" pitchFamily="50" charset="-128"/>
              </a:rPr>
              <a:t>の</a:t>
            </a:r>
            <a:r>
              <a:rPr lang="en-US" altLang="ja-JP" sz="1400" dirty="0">
                <a:latin typeface="Meiryo UI" panose="020B0604030504040204" pitchFamily="50" charset="-128"/>
                <a:ea typeface="Meiryo UI" panose="020B0604030504040204" pitchFamily="50" charset="-128"/>
              </a:rPr>
              <a:t>“Watson API”</a:t>
            </a:r>
            <a:r>
              <a:rPr lang="ja-JP" altLang="en-US" sz="1400" dirty="0">
                <a:latin typeface="Meiryo UI" panose="020B0604030504040204" pitchFamily="50" charset="-128"/>
                <a:ea typeface="Meiryo UI" panose="020B0604030504040204" pitchFamily="50" charset="-128"/>
              </a:rPr>
              <a:t>を採用。これにより人間を介さずとも乗客の要望や質問への速やかな受け答えが可能になる優れもの。</a:t>
            </a:r>
          </a:p>
        </p:txBody>
      </p:sp>
    </p:spTree>
    <p:extLst>
      <p:ext uri="{BB962C8B-B14F-4D97-AF65-F5344CB8AC3E}">
        <p14:creationId xmlns:p14="http://schemas.microsoft.com/office/powerpoint/2010/main" val="3762913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2942670" y="392181"/>
            <a:ext cx="6324167" cy="461665"/>
          </a:xfrm>
          <a:prstGeom prst="rect">
            <a:avLst/>
          </a:prstGeom>
        </p:spPr>
        <p:txBody>
          <a:bodyPr wrap="none">
            <a:spAutoFit/>
          </a:bodyPr>
          <a:lstStyle/>
          <a:p>
            <a:pPr>
              <a:defRPr/>
            </a:pPr>
            <a:r>
              <a:rPr lang="ja-JP" altLang="en-US" sz="2400" b="1" dirty="0">
                <a:latin typeface="Meiryo UI" panose="020B0604030504040204" pitchFamily="50" charset="-128"/>
                <a:ea typeface="Meiryo UI" panose="020B0604030504040204" pitchFamily="50" charset="-128"/>
              </a:rPr>
              <a:t>金属積層</a:t>
            </a:r>
            <a:r>
              <a:rPr lang="en-US" altLang="ja-JP" sz="2400" b="1" dirty="0">
                <a:latin typeface="Meiryo UI" panose="020B0604030504040204" pitchFamily="50" charset="-128"/>
                <a:ea typeface="Meiryo UI" panose="020B0604030504040204" pitchFamily="50" charset="-128"/>
              </a:rPr>
              <a:t>3D</a:t>
            </a:r>
            <a:r>
              <a:rPr lang="ja-JP" altLang="en-US" sz="2400" b="1" dirty="0">
                <a:latin typeface="Meiryo UI" panose="020B0604030504040204" pitchFamily="50" charset="-128"/>
                <a:ea typeface="Meiryo UI" panose="020B0604030504040204" pitchFamily="50" charset="-128"/>
              </a:rPr>
              <a:t>プリンタで造ると「早い、安い、軽い」</a:t>
            </a:r>
          </a:p>
        </p:txBody>
      </p:sp>
      <p:pic>
        <p:nvPicPr>
          <p:cNvPr id="45" name="図 44"/>
          <p:cNvPicPr>
            <a:picLocks noChangeAspect="1"/>
          </p:cNvPicPr>
          <p:nvPr/>
        </p:nvPicPr>
        <p:blipFill>
          <a:blip r:embed="rId2"/>
          <a:stretch>
            <a:fillRect/>
          </a:stretch>
        </p:blipFill>
        <p:spPr>
          <a:xfrm>
            <a:off x="10886" y="0"/>
            <a:ext cx="881743" cy="551089"/>
          </a:xfrm>
          <a:prstGeom prst="rect">
            <a:avLst/>
          </a:prstGeom>
        </p:spPr>
      </p:pic>
      <p:sp>
        <p:nvSpPr>
          <p:cNvPr id="47" name="正方形/長方形 1"/>
          <p:cNvSpPr>
            <a:spLocks noChangeArrowheads="1"/>
          </p:cNvSpPr>
          <p:nvPr/>
        </p:nvSpPr>
        <p:spPr bwMode="auto">
          <a:xfrm>
            <a:off x="5349240" y="1180657"/>
            <a:ext cx="675741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800" dirty="0">
                <a:latin typeface="Meiryo UI" panose="020B0604030504040204" pitchFamily="50" charset="-128"/>
                <a:ea typeface="Meiryo UI" panose="020B0604030504040204" pitchFamily="50" charset="-128"/>
              </a:rPr>
              <a:t>GE Aviation</a:t>
            </a:r>
            <a:r>
              <a:rPr lang="ja-JP" altLang="en-US" sz="1800" dirty="0">
                <a:latin typeface="Meiryo UI" panose="020B0604030504040204" pitchFamily="50" charset="-128"/>
                <a:ea typeface="Meiryo UI" panose="020B0604030504040204" pitchFamily="50" charset="-128"/>
              </a:rPr>
              <a:t>がアラバマ州の</a:t>
            </a:r>
            <a:r>
              <a:rPr lang="en-US" altLang="ja-JP" sz="1800" dirty="0">
                <a:latin typeface="Meiryo UI" panose="020B0604030504040204" pitchFamily="50" charset="-128"/>
                <a:ea typeface="Meiryo UI" panose="020B0604030504040204" pitchFamily="50" charset="-128"/>
              </a:rPr>
              <a:t>Auburn</a:t>
            </a:r>
            <a:r>
              <a:rPr lang="ja-JP" altLang="en-US" sz="1800" dirty="0">
                <a:latin typeface="Meiryo UI" panose="020B0604030504040204" pitchFamily="50" charset="-128"/>
                <a:ea typeface="Meiryo UI" panose="020B0604030504040204" pitchFamily="50" charset="-128"/>
              </a:rPr>
              <a:t>工場内に業界初となる</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プリンターを使ったジェットエンジン部品の量産施設を設置。</a:t>
            </a:r>
            <a:endParaRPr lang="en-US" altLang="ja-JP" sz="1800" dirty="0">
              <a:latin typeface="Meiryo UI" panose="020B0604030504040204" pitchFamily="50" charset="-128"/>
              <a:ea typeface="Meiryo UI" panose="020B0604030504040204" pitchFamily="50" charset="-128"/>
            </a:endParaRPr>
          </a:p>
          <a:p>
            <a:pPr>
              <a:spcBef>
                <a:spcPct val="0"/>
              </a:spcBef>
              <a:buFontTx/>
              <a:buNone/>
            </a:pPr>
            <a:endParaRPr lang="en-US" altLang="ja-JP" sz="1800" dirty="0">
              <a:latin typeface="Meiryo UI" panose="020B0604030504040204" pitchFamily="50" charset="-128"/>
              <a:ea typeface="Meiryo UI" panose="020B0604030504040204" pitchFamily="50" charset="-128"/>
            </a:endParaRPr>
          </a:p>
          <a:p>
            <a:pPr>
              <a:spcBef>
                <a:spcPct val="0"/>
              </a:spcBef>
              <a:buFontTx/>
              <a:buNone/>
            </a:pPr>
            <a:r>
              <a:rPr lang="en-US" altLang="ja-JP" sz="1800" dirty="0">
                <a:latin typeface="Meiryo UI" panose="020B0604030504040204" pitchFamily="50" charset="-128"/>
                <a:ea typeface="Meiryo UI" panose="020B0604030504040204" pitchFamily="50" charset="-128"/>
              </a:rPr>
              <a:t>GE Aviation</a:t>
            </a:r>
            <a:r>
              <a:rPr lang="ja-JP" altLang="en-US" sz="1800" dirty="0">
                <a:latin typeface="Meiryo UI" panose="020B0604030504040204" pitchFamily="50" charset="-128"/>
                <a:ea typeface="Meiryo UI" panose="020B0604030504040204" pitchFamily="50" charset="-128"/>
              </a:rPr>
              <a:t>は、ドイツの</a:t>
            </a:r>
            <a:r>
              <a:rPr lang="en-US" altLang="ja-JP" sz="1800" dirty="0">
                <a:latin typeface="Meiryo UI" panose="020B0604030504040204" pitchFamily="50" charset="-128"/>
                <a:ea typeface="Meiryo UI" panose="020B0604030504040204" pitchFamily="50" charset="-128"/>
              </a:rPr>
              <a:t>EOS</a:t>
            </a:r>
            <a:r>
              <a:rPr lang="ja-JP" altLang="en-US" sz="1800" dirty="0">
                <a:latin typeface="Meiryo UI" panose="020B0604030504040204" pitchFamily="50" charset="-128"/>
                <a:ea typeface="Meiryo UI" panose="020B0604030504040204" pitchFamily="50" charset="-128"/>
              </a:rPr>
              <a:t>社から</a:t>
            </a:r>
            <a:r>
              <a:rPr lang="en-US" altLang="ja-JP" sz="1800" dirty="0">
                <a:latin typeface="Meiryo UI" panose="020B0604030504040204" pitchFamily="50" charset="-128"/>
                <a:ea typeface="Meiryo UI" panose="020B0604030504040204" pitchFamily="50" charset="-128"/>
              </a:rPr>
              <a:t>50</a:t>
            </a:r>
            <a:r>
              <a:rPr lang="ja-JP" altLang="en-US" sz="1800" dirty="0">
                <a:latin typeface="Meiryo UI" panose="020B0604030504040204" pitchFamily="50" charset="-128"/>
                <a:ea typeface="Meiryo UI" panose="020B0604030504040204" pitchFamily="50" charset="-128"/>
              </a:rPr>
              <a:t>台のレーザー焼結型</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プリンタ装置を購入している。</a:t>
            </a:r>
            <a:endParaRPr lang="en-US" altLang="ja-JP" sz="1800" dirty="0">
              <a:latin typeface="Meiryo UI" panose="020B0604030504040204" pitchFamily="50" charset="-128"/>
              <a:ea typeface="Meiryo UI" panose="020B0604030504040204" pitchFamily="50" charset="-128"/>
            </a:endParaRPr>
          </a:p>
          <a:p>
            <a:pPr>
              <a:spcBef>
                <a:spcPct val="0"/>
              </a:spcBef>
              <a:buFontTx/>
              <a:buNone/>
            </a:pPr>
            <a:endParaRPr lang="en-US" altLang="ja-JP" sz="1800" dirty="0">
              <a:latin typeface="Meiryo UI" panose="020B0604030504040204" pitchFamily="50" charset="-128"/>
              <a:ea typeface="Meiryo UI" panose="020B0604030504040204" pitchFamily="50" charset="-128"/>
            </a:endParaRPr>
          </a:p>
          <a:p>
            <a:pPr>
              <a:spcBef>
                <a:spcPct val="0"/>
              </a:spcBef>
              <a:buFontTx/>
              <a:buNone/>
            </a:pPr>
            <a:r>
              <a:rPr lang="en-US" altLang="ja-JP" sz="1800" dirty="0">
                <a:latin typeface="Meiryo UI" panose="020B0604030504040204" pitchFamily="50" charset="-128"/>
                <a:ea typeface="Meiryo UI" panose="020B0604030504040204" pitchFamily="50" charset="-128"/>
              </a:rPr>
              <a:t>GE Aviation</a:t>
            </a:r>
            <a:r>
              <a:rPr lang="ja-JP" altLang="en-US" sz="1800" dirty="0">
                <a:latin typeface="Meiryo UI" panose="020B0604030504040204" pitchFamily="50" charset="-128"/>
                <a:ea typeface="Meiryo UI" panose="020B0604030504040204" pitchFamily="50" charset="-128"/>
              </a:rPr>
              <a:t>は、</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プリンターでジェットエンジン用の燃料ノズルを、年間</a:t>
            </a:r>
            <a:r>
              <a:rPr lang="en-US" altLang="ja-JP" sz="1800" dirty="0">
                <a:latin typeface="Meiryo UI" panose="020B0604030504040204" pitchFamily="50" charset="-128"/>
                <a:ea typeface="Meiryo UI" panose="020B0604030504040204" pitchFamily="50" charset="-128"/>
              </a:rPr>
              <a:t>1,000</a:t>
            </a:r>
            <a:r>
              <a:rPr lang="ja-JP" altLang="en-US" sz="1800" dirty="0">
                <a:latin typeface="Meiryo UI" panose="020B0604030504040204" pitchFamily="50" charset="-128"/>
                <a:ea typeface="Meiryo UI" panose="020B0604030504040204" pitchFamily="50" charset="-128"/>
              </a:rPr>
              <a:t>個生産し、徐々に生産量を拡大させていく計画で、</a:t>
            </a:r>
            <a:r>
              <a:rPr lang="en-US" altLang="ja-JP" sz="1800" dirty="0">
                <a:latin typeface="Meiryo UI" panose="020B0604030504040204" pitchFamily="50" charset="-128"/>
                <a:ea typeface="Meiryo UI" panose="020B0604030504040204" pitchFamily="50" charset="-128"/>
              </a:rPr>
              <a:t>5</a:t>
            </a:r>
            <a:r>
              <a:rPr lang="ja-JP" altLang="en-US" sz="1800" dirty="0">
                <a:latin typeface="Meiryo UI" panose="020B0604030504040204" pitchFamily="50" charset="-128"/>
                <a:ea typeface="Meiryo UI" panose="020B0604030504040204" pitchFamily="50" charset="-128"/>
              </a:rPr>
              <a:t>年以内をメドに生産量を年間</a:t>
            </a:r>
            <a:r>
              <a:rPr lang="en-US" altLang="ja-JP" sz="1800" dirty="0">
                <a:latin typeface="Meiryo UI" panose="020B0604030504040204" pitchFamily="50" charset="-128"/>
                <a:ea typeface="Meiryo UI" panose="020B0604030504040204" pitchFamily="50" charset="-128"/>
              </a:rPr>
              <a:t>40,000</a:t>
            </a:r>
            <a:r>
              <a:rPr lang="ja-JP" altLang="en-US" sz="1800" dirty="0">
                <a:latin typeface="Meiryo UI" panose="020B0604030504040204" pitchFamily="50" charset="-128"/>
                <a:ea typeface="Meiryo UI" panose="020B0604030504040204" pitchFamily="50" charset="-128"/>
              </a:rPr>
              <a:t>個超に拡大させる予定。</a:t>
            </a:r>
          </a:p>
        </p:txBody>
      </p:sp>
      <p:sp>
        <p:nvSpPr>
          <p:cNvPr id="48" name="テキスト ボックス 4"/>
          <p:cNvSpPr txBox="1">
            <a:spLocks noChangeArrowheads="1"/>
          </p:cNvSpPr>
          <p:nvPr/>
        </p:nvSpPr>
        <p:spPr bwMode="auto">
          <a:xfrm>
            <a:off x="5428900" y="4092791"/>
            <a:ext cx="659809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marL="285750" indent="-285750">
              <a:spcBef>
                <a:spcPct val="0"/>
              </a:spcBef>
              <a:buFont typeface="Wingdings" panose="05000000000000000000" pitchFamily="2" charset="2"/>
              <a:buChar char="Ø"/>
            </a:pPr>
            <a:r>
              <a:rPr lang="en-US" altLang="ja-JP" sz="1800" dirty="0">
                <a:latin typeface="Meiryo UI" panose="020B0604030504040204" pitchFamily="50" charset="-128"/>
                <a:ea typeface="Meiryo UI" panose="020B0604030504040204" pitchFamily="50" charset="-128"/>
              </a:rPr>
              <a:t>GE</a:t>
            </a:r>
            <a:r>
              <a:rPr lang="ja-JP" altLang="en-US" sz="1800" dirty="0">
                <a:latin typeface="Meiryo UI" panose="020B0604030504040204" pitchFamily="50" charset="-128"/>
                <a:ea typeface="Meiryo UI" panose="020B0604030504040204" pitchFamily="50" charset="-128"/>
              </a:rPr>
              <a:t>は、</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プリンタでの製造を本格化する為、企業買収を実施。</a:t>
            </a:r>
            <a:endParaRPr lang="en-US" altLang="ja-JP" sz="1800" dirty="0">
              <a:latin typeface="Meiryo UI" panose="020B0604030504040204" pitchFamily="50" charset="-128"/>
              <a:ea typeface="Meiryo UI" panose="020B0604030504040204" pitchFamily="50" charset="-128"/>
            </a:endParaRPr>
          </a:p>
          <a:p>
            <a:pPr marL="285750" indent="-285750">
              <a:spcBef>
                <a:spcPct val="0"/>
              </a:spcBef>
              <a:buFont typeface="Wingdings" panose="05000000000000000000" pitchFamily="2" charset="2"/>
              <a:buChar char="Ø"/>
            </a:pPr>
            <a:endParaRPr lang="en-US" altLang="ja-JP" sz="1800" dirty="0">
              <a:latin typeface="Meiryo UI" panose="020B0604030504040204" pitchFamily="50" charset="-128"/>
              <a:ea typeface="Meiryo UI" panose="020B0604030504040204" pitchFamily="50" charset="-128"/>
            </a:endParaRPr>
          </a:p>
          <a:p>
            <a:pPr marL="285750" indent="-285750">
              <a:spcBef>
                <a:spcPct val="0"/>
              </a:spcBef>
              <a:buFont typeface="Wingdings" panose="05000000000000000000" pitchFamily="2" charset="2"/>
              <a:buChar char="Ø"/>
            </a:pPr>
            <a:r>
              <a:rPr lang="ja-JP" altLang="en-US" sz="1800" dirty="0">
                <a:latin typeface="Meiryo UI" panose="020B0604030504040204" pitchFamily="50" charset="-128"/>
                <a:ea typeface="Meiryo UI" panose="020B0604030504040204" pitchFamily="50" charset="-128"/>
              </a:rPr>
              <a:t>世界最大の</a:t>
            </a: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プリンタサービス会社「</a:t>
            </a:r>
            <a:r>
              <a:rPr lang="en-US" altLang="ja-JP" sz="1800" dirty="0">
                <a:latin typeface="Meiryo UI" panose="020B0604030504040204" pitchFamily="50" charset="-128"/>
                <a:ea typeface="Meiryo UI" panose="020B0604030504040204" pitchFamily="50" charset="-128"/>
              </a:rPr>
              <a:t>Morris Tech</a:t>
            </a:r>
            <a:r>
              <a:rPr lang="ja-JP" altLang="en-US" sz="1800" dirty="0">
                <a:latin typeface="Meiryo UI" panose="020B0604030504040204" pitchFamily="50" charset="-128"/>
                <a:ea typeface="Meiryo UI" panose="020B0604030504040204" pitchFamily="50" charset="-128"/>
              </a:rPr>
              <a:t>社」を買収。</a:t>
            </a:r>
            <a:endParaRPr lang="en-US" altLang="ja-JP" sz="1800" dirty="0">
              <a:latin typeface="Meiryo UI" panose="020B0604030504040204" pitchFamily="50" charset="-128"/>
              <a:ea typeface="Meiryo UI" panose="020B0604030504040204" pitchFamily="50" charset="-128"/>
            </a:endParaRPr>
          </a:p>
          <a:p>
            <a:pPr marL="285750" indent="-285750">
              <a:spcBef>
                <a:spcPct val="0"/>
              </a:spcBef>
              <a:buFont typeface="Wingdings" panose="05000000000000000000" pitchFamily="2" charset="2"/>
              <a:buChar char="Ø"/>
            </a:pPr>
            <a:endParaRPr lang="en-US" altLang="ja-JP" sz="1800" dirty="0">
              <a:latin typeface="Meiryo UI" panose="020B0604030504040204" pitchFamily="50" charset="-128"/>
              <a:ea typeface="Meiryo UI" panose="020B0604030504040204" pitchFamily="50" charset="-128"/>
            </a:endParaRPr>
          </a:p>
          <a:p>
            <a:pPr marL="285750" indent="-285750">
              <a:spcBef>
                <a:spcPct val="0"/>
              </a:spcBef>
              <a:buFont typeface="Wingdings" panose="05000000000000000000" pitchFamily="2" charset="2"/>
              <a:buChar char="Ø"/>
            </a:pPr>
            <a:r>
              <a:rPr lang="en-US" altLang="ja-JP" sz="1800" dirty="0">
                <a:latin typeface="Meiryo UI" panose="020B0604030504040204" pitchFamily="50" charset="-128"/>
                <a:ea typeface="Meiryo UI" panose="020B0604030504040204" pitchFamily="50" charset="-128"/>
              </a:rPr>
              <a:t>3D</a:t>
            </a:r>
            <a:r>
              <a:rPr lang="ja-JP" altLang="en-US" sz="1800" dirty="0">
                <a:latin typeface="Meiryo UI" panose="020B0604030504040204" pitchFamily="50" charset="-128"/>
                <a:ea typeface="Meiryo UI" panose="020B0604030504040204" pitchFamily="50" charset="-128"/>
              </a:rPr>
              <a:t>プリンタでチタン・アルミブレードを開発している航空部品メーカー</a:t>
            </a:r>
            <a:r>
              <a:rPr lang="en-US" altLang="ja-JP" sz="1800" dirty="0">
                <a:latin typeface="Meiryo UI" panose="020B0604030504040204" pitchFamily="50" charset="-128"/>
                <a:ea typeface="Meiryo UI" panose="020B0604030504040204" pitchFamily="50" charset="-128"/>
              </a:rPr>
              <a:t>AVIO</a:t>
            </a:r>
            <a:r>
              <a:rPr lang="ja-JP" altLang="en-US" sz="1800" dirty="0">
                <a:latin typeface="Meiryo UI" panose="020B0604030504040204" pitchFamily="50" charset="-128"/>
                <a:ea typeface="Meiryo UI" panose="020B0604030504040204" pitchFamily="50" charset="-128"/>
              </a:rPr>
              <a:t>社を買収。</a:t>
            </a:r>
            <a:endParaRPr lang="en-US" altLang="ja-JP" sz="1800" dirty="0">
              <a:latin typeface="Meiryo UI" panose="020B0604030504040204" pitchFamily="50" charset="-128"/>
              <a:ea typeface="Meiryo UI" panose="020B0604030504040204" pitchFamily="50" charset="-128"/>
            </a:endParaRPr>
          </a:p>
          <a:p>
            <a:pPr marL="285750" indent="-285750">
              <a:spcBef>
                <a:spcPct val="0"/>
              </a:spcBef>
              <a:buFont typeface="Wingdings" panose="05000000000000000000" pitchFamily="2" charset="2"/>
              <a:buChar char="Ø"/>
            </a:pPr>
            <a:endParaRPr lang="en-US" altLang="ja-JP" sz="1800" dirty="0">
              <a:latin typeface="Meiryo UI" panose="020B0604030504040204" pitchFamily="50" charset="-128"/>
              <a:ea typeface="Meiryo UI" panose="020B0604030504040204" pitchFamily="50" charset="-128"/>
            </a:endParaRPr>
          </a:p>
          <a:p>
            <a:pPr marL="285750" indent="-285750">
              <a:spcBef>
                <a:spcPct val="0"/>
              </a:spcBef>
              <a:buFont typeface="Wingdings" panose="05000000000000000000" pitchFamily="2" charset="2"/>
              <a:buChar char="Ø"/>
            </a:pPr>
            <a:r>
              <a:rPr lang="ja-JP" altLang="en-US" sz="1800" dirty="0">
                <a:latin typeface="Meiryo UI" panose="020B0604030504040204" pitchFamily="50" charset="-128"/>
                <a:ea typeface="Meiryo UI" panose="020B0604030504040204" pitchFamily="50" charset="-128"/>
              </a:rPr>
              <a:t>電子ビーム積層</a:t>
            </a:r>
            <a:r>
              <a:rPr lang="en-US" altLang="ja-JP" sz="1800" dirty="0" err="1">
                <a:latin typeface="Meiryo UI" panose="020B0604030504040204" pitchFamily="50" charset="-128"/>
                <a:ea typeface="Meiryo UI" panose="020B0604030504040204" pitchFamily="50" charset="-128"/>
              </a:rPr>
              <a:t>Arcam</a:t>
            </a:r>
            <a:r>
              <a:rPr lang="ja-JP" altLang="en-US" sz="1800" dirty="0">
                <a:latin typeface="Meiryo UI" panose="020B0604030504040204" pitchFamily="50" charset="-128"/>
                <a:ea typeface="Meiryo UI" panose="020B0604030504040204" pitchFamily="50" charset="-128"/>
              </a:rPr>
              <a:t>社を買収。</a:t>
            </a:r>
          </a:p>
        </p:txBody>
      </p:sp>
      <p:pic>
        <p:nvPicPr>
          <p:cNvPr id="49" name="図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07" y="1094508"/>
            <a:ext cx="4579183" cy="5721712"/>
          </a:xfrm>
          <a:prstGeom prst="rect">
            <a:avLst/>
          </a:prstGeom>
        </p:spPr>
      </p:pic>
      <p:sp>
        <p:nvSpPr>
          <p:cNvPr id="50" name="テキスト ボックス 2"/>
          <p:cNvSpPr txBox="1">
            <a:spLocks noChangeArrowheads="1"/>
          </p:cNvSpPr>
          <p:nvPr/>
        </p:nvSpPr>
        <p:spPr bwMode="auto">
          <a:xfrm>
            <a:off x="723236" y="1259535"/>
            <a:ext cx="20875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600" dirty="0">
                <a:solidFill>
                  <a:schemeClr val="bg1"/>
                </a:solidFill>
                <a:latin typeface="Meiryo UI" panose="020B0604030504040204" pitchFamily="50" charset="-128"/>
                <a:ea typeface="Meiryo UI" panose="020B0604030504040204" pitchFamily="50" charset="-128"/>
              </a:rPr>
              <a:t>一体型燃料噴射ノズル</a:t>
            </a:r>
          </a:p>
        </p:txBody>
      </p:sp>
    </p:spTree>
    <p:extLst>
      <p:ext uri="{BB962C8B-B14F-4D97-AF65-F5344CB8AC3E}">
        <p14:creationId xmlns:p14="http://schemas.microsoft.com/office/powerpoint/2010/main" val="12664542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2602218" y="275544"/>
            <a:ext cx="6987810" cy="461665"/>
          </a:xfrm>
          <a:prstGeom prst="rect">
            <a:avLst/>
          </a:prstGeom>
        </p:spPr>
        <p:txBody>
          <a:bodyPr wrap="none">
            <a:spAutoFit/>
          </a:bodyPr>
          <a:lstStyle/>
          <a:p>
            <a:pPr>
              <a:defRPr/>
            </a:pPr>
            <a:r>
              <a:rPr lang="ja-JP" altLang="en-US" sz="2400" b="1" dirty="0">
                <a:latin typeface="Meiryo UI" panose="020B0604030504040204" pitchFamily="50" charset="-128"/>
                <a:ea typeface="Meiryo UI" panose="020B0604030504040204" pitchFamily="50" charset="-128"/>
              </a:rPr>
              <a:t>タービンブレードも</a:t>
            </a:r>
            <a:r>
              <a:rPr lang="en-US" altLang="ja-JP" sz="2400" b="1" dirty="0">
                <a:latin typeface="Meiryo UI" panose="020B0604030504040204" pitchFamily="50" charset="-128"/>
                <a:ea typeface="Meiryo UI" panose="020B0604030504040204" pitchFamily="50" charset="-128"/>
              </a:rPr>
              <a:t>3D</a:t>
            </a:r>
            <a:r>
              <a:rPr lang="ja-JP" altLang="en-US" sz="2400" b="1" dirty="0">
                <a:latin typeface="Meiryo UI" panose="020B0604030504040204" pitchFamily="50" charset="-128"/>
                <a:ea typeface="Meiryo UI" panose="020B0604030504040204" pitchFamily="50" charset="-128"/>
              </a:rPr>
              <a:t>プリンタで</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材料はチタン</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アルミ</a:t>
            </a:r>
          </a:p>
        </p:txBody>
      </p:sp>
      <p:pic>
        <p:nvPicPr>
          <p:cNvPr id="45" name="図 44"/>
          <p:cNvPicPr>
            <a:picLocks noChangeAspect="1"/>
          </p:cNvPicPr>
          <p:nvPr/>
        </p:nvPicPr>
        <p:blipFill>
          <a:blip r:embed="rId2"/>
          <a:stretch>
            <a:fillRect/>
          </a:stretch>
        </p:blipFill>
        <p:spPr>
          <a:xfrm>
            <a:off x="10886" y="0"/>
            <a:ext cx="881743" cy="551089"/>
          </a:xfrm>
          <a:prstGeom prst="rect">
            <a:avLst/>
          </a:prstGeom>
        </p:spPr>
      </p:pic>
      <p:pic>
        <p:nvPicPr>
          <p:cNvPr id="38" name="Picture 2" descr="GT_portfolio_folie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809625"/>
            <a:ext cx="7848600"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37503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4904148" y="174497"/>
            <a:ext cx="2313454" cy="461665"/>
          </a:xfrm>
          <a:prstGeom prst="rect">
            <a:avLst/>
          </a:prstGeom>
        </p:spPr>
        <p:txBody>
          <a:bodyPr wrap="none">
            <a:spAutoFit/>
          </a:bodyPr>
          <a:lstStyle/>
          <a:p>
            <a:pPr>
              <a:defRPr/>
            </a:pPr>
            <a:r>
              <a:rPr lang="ja-JP" altLang="en-US" sz="2400" b="1" dirty="0">
                <a:latin typeface="Meiryo UI" panose="020B0604030504040204" pitchFamily="50" charset="-128"/>
                <a:ea typeface="Meiryo UI" panose="020B0604030504040204" pitchFamily="50" charset="-128"/>
              </a:rPr>
              <a:t>生産効率の向上</a:t>
            </a:r>
          </a:p>
        </p:txBody>
      </p:sp>
      <p:pic>
        <p:nvPicPr>
          <p:cNvPr id="45" name="図 44"/>
          <p:cNvPicPr>
            <a:picLocks noChangeAspect="1"/>
          </p:cNvPicPr>
          <p:nvPr/>
        </p:nvPicPr>
        <p:blipFill>
          <a:blip r:embed="rId2"/>
          <a:stretch>
            <a:fillRect/>
          </a:stretch>
        </p:blipFill>
        <p:spPr>
          <a:xfrm>
            <a:off x="10886" y="0"/>
            <a:ext cx="881743" cy="551089"/>
          </a:xfrm>
          <a:prstGeom prst="rect">
            <a:avLst/>
          </a:prstGeom>
        </p:spPr>
      </p:pic>
      <p:pic>
        <p:nvPicPr>
          <p:cNvPr id="5" name="図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87" y="749147"/>
            <a:ext cx="12188112" cy="610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角丸四角形 5"/>
          <p:cNvSpPr/>
          <p:nvPr/>
        </p:nvSpPr>
        <p:spPr>
          <a:xfrm>
            <a:off x="3527312" y="6123131"/>
            <a:ext cx="2135813" cy="391052"/>
          </a:xfrm>
          <a:prstGeom prst="roundRect">
            <a:avLst>
              <a:gd name="adj" fmla="val 50000"/>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3275521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4046396" y="378019"/>
            <a:ext cx="4354077" cy="461665"/>
          </a:xfrm>
          <a:prstGeom prst="rect">
            <a:avLst/>
          </a:prstGeom>
        </p:spPr>
        <p:txBody>
          <a:bodyPr wrap="none">
            <a:spAutoFit/>
          </a:bodyPr>
          <a:lstStyle/>
          <a:p>
            <a:pPr>
              <a:defRPr/>
            </a:pPr>
            <a:r>
              <a:rPr lang="ja-JP" altLang="en-US" sz="2400" b="1" dirty="0">
                <a:latin typeface="Meiryo UI" panose="020B0604030504040204" pitchFamily="50" charset="-128"/>
                <a:ea typeface="Meiryo UI" panose="020B0604030504040204" pitchFamily="50" charset="-128"/>
              </a:rPr>
              <a:t>色んなモノを</a:t>
            </a:r>
            <a:r>
              <a:rPr lang="en-US" altLang="ja-JP" sz="2400" b="1" dirty="0">
                <a:latin typeface="Meiryo UI" panose="020B0604030504040204" pitchFamily="50" charset="-128"/>
                <a:ea typeface="Meiryo UI" panose="020B0604030504040204" pitchFamily="50" charset="-128"/>
              </a:rPr>
              <a:t>3D</a:t>
            </a:r>
            <a:r>
              <a:rPr lang="ja-JP" altLang="en-US" sz="2400" b="1" dirty="0">
                <a:latin typeface="Meiryo UI" panose="020B0604030504040204" pitchFamily="50" charset="-128"/>
                <a:ea typeface="Meiryo UI" panose="020B0604030504040204" pitchFamily="50" charset="-128"/>
              </a:rPr>
              <a:t>プリンタで作製？</a:t>
            </a:r>
          </a:p>
        </p:txBody>
      </p:sp>
      <p:pic>
        <p:nvPicPr>
          <p:cNvPr id="45" name="図 44"/>
          <p:cNvPicPr>
            <a:picLocks noChangeAspect="1"/>
          </p:cNvPicPr>
          <p:nvPr/>
        </p:nvPicPr>
        <p:blipFill>
          <a:blip r:embed="rId2"/>
          <a:stretch>
            <a:fillRect/>
          </a:stretch>
        </p:blipFill>
        <p:spPr>
          <a:xfrm>
            <a:off x="10886" y="0"/>
            <a:ext cx="881743" cy="551089"/>
          </a:xfrm>
          <a:prstGeom prst="rect">
            <a:avLst/>
          </a:prstGeom>
        </p:spPr>
      </p:pic>
      <p:sp>
        <p:nvSpPr>
          <p:cNvPr id="6" name="Rectangle 3"/>
          <p:cNvSpPr txBox="1">
            <a:spLocks noChangeArrowheads="1"/>
          </p:cNvSpPr>
          <p:nvPr/>
        </p:nvSpPr>
        <p:spPr bwMode="auto">
          <a:xfrm>
            <a:off x="1837063" y="1431925"/>
            <a:ext cx="47371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140000"/>
              </a:lnSpc>
            </a:pPr>
            <a:endParaRPr lang="en-US" altLang="ja-JP" sz="1800" b="1"/>
          </a:p>
          <a:p>
            <a:pPr eaLnBrk="1" hangingPunct="1">
              <a:lnSpc>
                <a:spcPct val="140000"/>
              </a:lnSpc>
            </a:pPr>
            <a:endParaRPr lang="en-US" altLang="ja-JP" sz="1800" b="1"/>
          </a:p>
          <a:p>
            <a:pPr eaLnBrk="1" hangingPunct="1">
              <a:lnSpc>
                <a:spcPct val="140000"/>
              </a:lnSpc>
            </a:pPr>
            <a:endParaRPr lang="en-US" altLang="ja-JP" sz="1800" b="1"/>
          </a:p>
        </p:txBody>
      </p:sp>
      <p:pic>
        <p:nvPicPr>
          <p:cNvPr id="7" name="Picture 10" descr="TR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5501" y="1466850"/>
            <a:ext cx="6486525" cy="400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801" y="2768600"/>
            <a:ext cx="1611312"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2001" y="1231900"/>
            <a:ext cx="168275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3"/>
          <p:cNvSpPr>
            <a:spLocks/>
          </p:cNvSpPr>
          <p:nvPr/>
        </p:nvSpPr>
        <p:spPr bwMode="auto">
          <a:xfrm rot="21316118" flipV="1">
            <a:off x="3565851" y="5151438"/>
            <a:ext cx="1311275" cy="598487"/>
          </a:xfrm>
          <a:custGeom>
            <a:avLst/>
            <a:gdLst>
              <a:gd name="T0" fmla="*/ 2147483646 w 1400"/>
              <a:gd name="T1" fmla="*/ 2147483646 h 599"/>
              <a:gd name="T2" fmla="*/ 2147483646 w 1400"/>
              <a:gd name="T3" fmla="*/ 2147483646 h 599"/>
              <a:gd name="T4" fmla="*/ 2147483646 w 1400"/>
              <a:gd name="T5" fmla="*/ 2147483646 h 599"/>
              <a:gd name="T6" fmla="*/ 2147483646 w 1400"/>
              <a:gd name="T7" fmla="*/ 2147483646 h 599"/>
              <a:gd name="T8" fmla="*/ 2147483646 w 1400"/>
              <a:gd name="T9" fmla="*/ 2147483646 h 599"/>
              <a:gd name="T10" fmla="*/ 2147483646 w 1400"/>
              <a:gd name="T11" fmla="*/ 2147483646 h 599"/>
              <a:gd name="T12" fmla="*/ 2147483646 w 1400"/>
              <a:gd name="T13" fmla="*/ 2147483646 h 599"/>
              <a:gd name="T14" fmla="*/ 2147483646 w 1400"/>
              <a:gd name="T15" fmla="*/ 2147483646 h 599"/>
              <a:gd name="T16" fmla="*/ 2147483646 w 1400"/>
              <a:gd name="T17" fmla="*/ 2147483646 h 599"/>
              <a:gd name="T18" fmla="*/ 2147483646 w 1400"/>
              <a:gd name="T19" fmla="*/ 2147483646 h 599"/>
              <a:gd name="T20" fmla="*/ 2147483646 w 1400"/>
              <a:gd name="T21" fmla="*/ 2147483646 h 599"/>
              <a:gd name="T22" fmla="*/ 2147483646 w 1400"/>
              <a:gd name="T23" fmla="*/ 2147483646 h 599"/>
              <a:gd name="T24" fmla="*/ 2147483646 w 1400"/>
              <a:gd name="T25" fmla="*/ 2147483646 h 599"/>
              <a:gd name="T26" fmla="*/ 2147483646 w 1400"/>
              <a:gd name="T27" fmla="*/ 2147483646 h 599"/>
              <a:gd name="T28" fmla="*/ 2147483646 w 1400"/>
              <a:gd name="T29" fmla="*/ 2147483646 h 599"/>
              <a:gd name="T30" fmla="*/ 2147483646 w 1400"/>
              <a:gd name="T31" fmla="*/ 2147483646 h 599"/>
              <a:gd name="T32" fmla="*/ 2147483646 w 1400"/>
              <a:gd name="T33" fmla="*/ 2147483646 h 599"/>
              <a:gd name="T34" fmla="*/ 2147483646 w 1400"/>
              <a:gd name="T35" fmla="*/ 2147483646 h 599"/>
              <a:gd name="T36" fmla="*/ 2147483646 w 1400"/>
              <a:gd name="T37" fmla="*/ 2147483646 h 599"/>
              <a:gd name="T38" fmla="*/ 2147483646 w 1400"/>
              <a:gd name="T39" fmla="*/ 2147483646 h 599"/>
              <a:gd name="T40" fmla="*/ 2147483646 w 1400"/>
              <a:gd name="T41" fmla="*/ 2147483646 h 599"/>
              <a:gd name="T42" fmla="*/ 2147483646 w 1400"/>
              <a:gd name="T43" fmla="*/ 2147483646 h 599"/>
              <a:gd name="T44" fmla="*/ 2147483646 w 1400"/>
              <a:gd name="T45" fmla="*/ 2147483646 h 599"/>
              <a:gd name="T46" fmla="*/ 2147483646 w 1400"/>
              <a:gd name="T47" fmla="*/ 2147483646 h 599"/>
              <a:gd name="T48" fmla="*/ 2147483646 w 1400"/>
              <a:gd name="T49" fmla="*/ 2147483646 h 599"/>
              <a:gd name="T50" fmla="*/ 2147483646 w 1400"/>
              <a:gd name="T51" fmla="*/ 2147483646 h 599"/>
              <a:gd name="T52" fmla="*/ 2147483646 w 1400"/>
              <a:gd name="T53" fmla="*/ 2147483646 h 599"/>
              <a:gd name="T54" fmla="*/ 2147483646 w 1400"/>
              <a:gd name="T55" fmla="*/ 2147483646 h 599"/>
              <a:gd name="T56" fmla="*/ 2147483646 w 1400"/>
              <a:gd name="T57" fmla="*/ 2147483646 h 599"/>
              <a:gd name="T58" fmla="*/ 2147483646 w 1400"/>
              <a:gd name="T59" fmla="*/ 2147483646 h 599"/>
              <a:gd name="T60" fmla="*/ 2147483646 w 1400"/>
              <a:gd name="T61" fmla="*/ 2147483646 h 599"/>
              <a:gd name="T62" fmla="*/ 2147483646 w 1400"/>
              <a:gd name="T63" fmla="*/ 2147483646 h 599"/>
              <a:gd name="T64" fmla="*/ 2147483646 w 1400"/>
              <a:gd name="T65" fmla="*/ 2147483646 h 599"/>
              <a:gd name="T66" fmla="*/ 2147483646 w 1400"/>
              <a:gd name="T67" fmla="*/ 2147483646 h 599"/>
              <a:gd name="T68" fmla="*/ 2147483646 w 1400"/>
              <a:gd name="T69" fmla="*/ 2147483646 h 599"/>
              <a:gd name="T70" fmla="*/ 2147483646 w 1400"/>
              <a:gd name="T71" fmla="*/ 2147483646 h 599"/>
              <a:gd name="T72" fmla="*/ 2147483646 w 1400"/>
              <a:gd name="T73" fmla="*/ 2147483646 h 599"/>
              <a:gd name="T74" fmla="*/ 2147483646 w 1400"/>
              <a:gd name="T75" fmla="*/ 2147483646 h 599"/>
              <a:gd name="T76" fmla="*/ 2147483646 w 1400"/>
              <a:gd name="T77" fmla="*/ 2147483646 h 599"/>
              <a:gd name="T78" fmla="*/ 2147483646 w 1400"/>
              <a:gd name="T79" fmla="*/ 2147483646 h 599"/>
              <a:gd name="T80" fmla="*/ 2147483646 w 1400"/>
              <a:gd name="T81" fmla="*/ 2147483646 h 59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00"/>
              <a:gd name="T124" fmla="*/ 0 h 599"/>
              <a:gd name="T125" fmla="*/ 1400 w 1400"/>
              <a:gd name="T126" fmla="*/ 599 h 59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00" h="599">
                <a:moveTo>
                  <a:pt x="1399" y="584"/>
                </a:moveTo>
                <a:lnTo>
                  <a:pt x="1372" y="536"/>
                </a:lnTo>
                <a:lnTo>
                  <a:pt x="1355" y="515"/>
                </a:lnTo>
                <a:lnTo>
                  <a:pt x="1336" y="488"/>
                </a:lnTo>
                <a:lnTo>
                  <a:pt x="1306" y="464"/>
                </a:lnTo>
                <a:lnTo>
                  <a:pt x="1281" y="441"/>
                </a:lnTo>
                <a:lnTo>
                  <a:pt x="1259" y="420"/>
                </a:lnTo>
                <a:lnTo>
                  <a:pt x="1228" y="404"/>
                </a:lnTo>
                <a:lnTo>
                  <a:pt x="1198" y="383"/>
                </a:lnTo>
                <a:lnTo>
                  <a:pt x="1154" y="359"/>
                </a:lnTo>
                <a:lnTo>
                  <a:pt x="1113" y="341"/>
                </a:lnTo>
                <a:lnTo>
                  <a:pt x="1077" y="323"/>
                </a:lnTo>
                <a:lnTo>
                  <a:pt x="1027" y="303"/>
                </a:lnTo>
                <a:lnTo>
                  <a:pt x="979" y="291"/>
                </a:lnTo>
                <a:lnTo>
                  <a:pt x="929" y="273"/>
                </a:lnTo>
                <a:lnTo>
                  <a:pt x="885" y="262"/>
                </a:lnTo>
                <a:lnTo>
                  <a:pt x="838" y="249"/>
                </a:lnTo>
                <a:lnTo>
                  <a:pt x="794" y="237"/>
                </a:lnTo>
                <a:lnTo>
                  <a:pt x="739" y="226"/>
                </a:lnTo>
                <a:lnTo>
                  <a:pt x="691" y="215"/>
                </a:lnTo>
                <a:lnTo>
                  <a:pt x="634" y="208"/>
                </a:lnTo>
                <a:lnTo>
                  <a:pt x="590" y="201"/>
                </a:lnTo>
                <a:lnTo>
                  <a:pt x="523" y="193"/>
                </a:lnTo>
                <a:lnTo>
                  <a:pt x="470" y="189"/>
                </a:lnTo>
                <a:lnTo>
                  <a:pt x="415" y="183"/>
                </a:lnTo>
                <a:lnTo>
                  <a:pt x="362" y="184"/>
                </a:lnTo>
                <a:lnTo>
                  <a:pt x="316" y="184"/>
                </a:lnTo>
                <a:lnTo>
                  <a:pt x="275" y="190"/>
                </a:lnTo>
                <a:lnTo>
                  <a:pt x="180" y="0"/>
                </a:lnTo>
                <a:lnTo>
                  <a:pt x="175" y="35"/>
                </a:lnTo>
                <a:lnTo>
                  <a:pt x="167" y="72"/>
                </a:lnTo>
                <a:lnTo>
                  <a:pt x="167" y="103"/>
                </a:lnTo>
                <a:lnTo>
                  <a:pt x="160" y="125"/>
                </a:lnTo>
                <a:lnTo>
                  <a:pt x="154" y="154"/>
                </a:lnTo>
                <a:lnTo>
                  <a:pt x="141" y="176"/>
                </a:lnTo>
                <a:lnTo>
                  <a:pt x="131" y="201"/>
                </a:lnTo>
                <a:lnTo>
                  <a:pt x="118" y="226"/>
                </a:lnTo>
                <a:lnTo>
                  <a:pt x="103" y="247"/>
                </a:lnTo>
                <a:lnTo>
                  <a:pt x="84" y="277"/>
                </a:lnTo>
                <a:lnTo>
                  <a:pt x="63" y="305"/>
                </a:lnTo>
                <a:lnTo>
                  <a:pt x="47" y="329"/>
                </a:lnTo>
                <a:lnTo>
                  <a:pt x="19" y="364"/>
                </a:lnTo>
                <a:lnTo>
                  <a:pt x="0" y="388"/>
                </a:lnTo>
                <a:lnTo>
                  <a:pt x="26" y="396"/>
                </a:lnTo>
                <a:lnTo>
                  <a:pt x="50" y="400"/>
                </a:lnTo>
                <a:lnTo>
                  <a:pt x="78" y="413"/>
                </a:lnTo>
                <a:lnTo>
                  <a:pt x="108" y="422"/>
                </a:lnTo>
                <a:lnTo>
                  <a:pt x="138" y="431"/>
                </a:lnTo>
                <a:lnTo>
                  <a:pt x="164" y="444"/>
                </a:lnTo>
                <a:lnTo>
                  <a:pt x="185" y="454"/>
                </a:lnTo>
                <a:lnTo>
                  <a:pt x="217" y="466"/>
                </a:lnTo>
                <a:lnTo>
                  <a:pt x="241" y="479"/>
                </a:lnTo>
                <a:lnTo>
                  <a:pt x="266" y="493"/>
                </a:lnTo>
                <a:lnTo>
                  <a:pt x="291" y="506"/>
                </a:lnTo>
                <a:lnTo>
                  <a:pt x="319" y="520"/>
                </a:lnTo>
                <a:lnTo>
                  <a:pt x="339" y="535"/>
                </a:lnTo>
                <a:lnTo>
                  <a:pt x="362" y="546"/>
                </a:lnTo>
                <a:lnTo>
                  <a:pt x="385" y="562"/>
                </a:lnTo>
                <a:lnTo>
                  <a:pt x="407" y="575"/>
                </a:lnTo>
                <a:lnTo>
                  <a:pt x="437" y="598"/>
                </a:lnTo>
                <a:lnTo>
                  <a:pt x="360" y="396"/>
                </a:lnTo>
                <a:lnTo>
                  <a:pt x="423" y="387"/>
                </a:lnTo>
                <a:lnTo>
                  <a:pt x="474" y="385"/>
                </a:lnTo>
                <a:lnTo>
                  <a:pt x="576" y="379"/>
                </a:lnTo>
                <a:lnTo>
                  <a:pt x="624" y="381"/>
                </a:lnTo>
                <a:lnTo>
                  <a:pt x="668" y="382"/>
                </a:lnTo>
                <a:lnTo>
                  <a:pt x="749" y="386"/>
                </a:lnTo>
                <a:lnTo>
                  <a:pt x="794" y="388"/>
                </a:lnTo>
                <a:lnTo>
                  <a:pt x="853" y="390"/>
                </a:lnTo>
                <a:lnTo>
                  <a:pt x="899" y="396"/>
                </a:lnTo>
                <a:lnTo>
                  <a:pt x="936" y="400"/>
                </a:lnTo>
                <a:lnTo>
                  <a:pt x="977" y="405"/>
                </a:lnTo>
                <a:lnTo>
                  <a:pt x="1017" y="411"/>
                </a:lnTo>
                <a:lnTo>
                  <a:pt x="1063" y="418"/>
                </a:lnTo>
                <a:lnTo>
                  <a:pt x="1096" y="432"/>
                </a:lnTo>
                <a:lnTo>
                  <a:pt x="1138" y="439"/>
                </a:lnTo>
                <a:lnTo>
                  <a:pt x="1178" y="455"/>
                </a:lnTo>
                <a:lnTo>
                  <a:pt x="1211" y="469"/>
                </a:lnTo>
                <a:lnTo>
                  <a:pt x="1248" y="488"/>
                </a:lnTo>
                <a:lnTo>
                  <a:pt x="1281" y="506"/>
                </a:lnTo>
                <a:lnTo>
                  <a:pt x="1316" y="525"/>
                </a:lnTo>
                <a:lnTo>
                  <a:pt x="1348" y="547"/>
                </a:lnTo>
                <a:lnTo>
                  <a:pt x="1399" y="584"/>
                </a:lnTo>
              </a:path>
            </a:pathLst>
          </a:custGeom>
          <a:gradFill rotWithShape="0">
            <a:gsLst>
              <a:gs pos="0">
                <a:srgbClr val="000000"/>
              </a:gs>
              <a:gs pos="100000">
                <a:srgbClr val="CCCCCC"/>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ja-JP" altLang="en-US"/>
          </a:p>
        </p:txBody>
      </p:sp>
      <p:sp>
        <p:nvSpPr>
          <p:cNvPr id="12" name="Freeform 14"/>
          <p:cNvSpPr>
            <a:spLocks/>
          </p:cNvSpPr>
          <p:nvPr/>
        </p:nvSpPr>
        <p:spPr bwMode="auto">
          <a:xfrm rot="2063443">
            <a:off x="3402338" y="2143125"/>
            <a:ext cx="2693988" cy="777875"/>
          </a:xfrm>
          <a:custGeom>
            <a:avLst/>
            <a:gdLst>
              <a:gd name="T0" fmla="*/ 2147483646 w 1400"/>
              <a:gd name="T1" fmla="*/ 2147483646 h 599"/>
              <a:gd name="T2" fmla="*/ 2147483646 w 1400"/>
              <a:gd name="T3" fmla="*/ 2147483646 h 599"/>
              <a:gd name="T4" fmla="*/ 2147483646 w 1400"/>
              <a:gd name="T5" fmla="*/ 2147483646 h 599"/>
              <a:gd name="T6" fmla="*/ 2147483646 w 1400"/>
              <a:gd name="T7" fmla="*/ 2147483646 h 599"/>
              <a:gd name="T8" fmla="*/ 2147483646 w 1400"/>
              <a:gd name="T9" fmla="*/ 2147483646 h 599"/>
              <a:gd name="T10" fmla="*/ 2147483646 w 1400"/>
              <a:gd name="T11" fmla="*/ 2147483646 h 599"/>
              <a:gd name="T12" fmla="*/ 2147483646 w 1400"/>
              <a:gd name="T13" fmla="*/ 2147483646 h 599"/>
              <a:gd name="T14" fmla="*/ 2147483646 w 1400"/>
              <a:gd name="T15" fmla="*/ 2147483646 h 599"/>
              <a:gd name="T16" fmla="*/ 2147483646 w 1400"/>
              <a:gd name="T17" fmla="*/ 2147483646 h 599"/>
              <a:gd name="T18" fmla="*/ 2147483646 w 1400"/>
              <a:gd name="T19" fmla="*/ 2147483646 h 599"/>
              <a:gd name="T20" fmla="*/ 2147483646 w 1400"/>
              <a:gd name="T21" fmla="*/ 2147483646 h 599"/>
              <a:gd name="T22" fmla="*/ 2147483646 w 1400"/>
              <a:gd name="T23" fmla="*/ 2147483646 h 599"/>
              <a:gd name="T24" fmla="*/ 2147483646 w 1400"/>
              <a:gd name="T25" fmla="*/ 2147483646 h 599"/>
              <a:gd name="T26" fmla="*/ 2147483646 w 1400"/>
              <a:gd name="T27" fmla="*/ 2147483646 h 599"/>
              <a:gd name="T28" fmla="*/ 2147483646 w 1400"/>
              <a:gd name="T29" fmla="*/ 2147483646 h 599"/>
              <a:gd name="T30" fmla="*/ 2147483646 w 1400"/>
              <a:gd name="T31" fmla="*/ 2147483646 h 599"/>
              <a:gd name="T32" fmla="*/ 2147483646 w 1400"/>
              <a:gd name="T33" fmla="*/ 2147483646 h 599"/>
              <a:gd name="T34" fmla="*/ 2147483646 w 1400"/>
              <a:gd name="T35" fmla="*/ 2147483646 h 599"/>
              <a:gd name="T36" fmla="*/ 2147483646 w 1400"/>
              <a:gd name="T37" fmla="*/ 2147483646 h 599"/>
              <a:gd name="T38" fmla="*/ 2147483646 w 1400"/>
              <a:gd name="T39" fmla="*/ 2147483646 h 599"/>
              <a:gd name="T40" fmla="*/ 2147483646 w 1400"/>
              <a:gd name="T41" fmla="*/ 2147483646 h 599"/>
              <a:gd name="T42" fmla="*/ 2147483646 w 1400"/>
              <a:gd name="T43" fmla="*/ 2147483646 h 599"/>
              <a:gd name="T44" fmla="*/ 2147483646 w 1400"/>
              <a:gd name="T45" fmla="*/ 2147483646 h 599"/>
              <a:gd name="T46" fmla="*/ 2147483646 w 1400"/>
              <a:gd name="T47" fmla="*/ 2147483646 h 599"/>
              <a:gd name="T48" fmla="*/ 2147483646 w 1400"/>
              <a:gd name="T49" fmla="*/ 2147483646 h 599"/>
              <a:gd name="T50" fmla="*/ 2147483646 w 1400"/>
              <a:gd name="T51" fmla="*/ 2147483646 h 599"/>
              <a:gd name="T52" fmla="*/ 2147483646 w 1400"/>
              <a:gd name="T53" fmla="*/ 2147483646 h 599"/>
              <a:gd name="T54" fmla="*/ 2147483646 w 1400"/>
              <a:gd name="T55" fmla="*/ 2147483646 h 599"/>
              <a:gd name="T56" fmla="*/ 2147483646 w 1400"/>
              <a:gd name="T57" fmla="*/ 2147483646 h 599"/>
              <a:gd name="T58" fmla="*/ 2147483646 w 1400"/>
              <a:gd name="T59" fmla="*/ 2147483646 h 599"/>
              <a:gd name="T60" fmla="*/ 2147483646 w 1400"/>
              <a:gd name="T61" fmla="*/ 2147483646 h 599"/>
              <a:gd name="T62" fmla="*/ 2147483646 w 1400"/>
              <a:gd name="T63" fmla="*/ 2147483646 h 599"/>
              <a:gd name="T64" fmla="*/ 2147483646 w 1400"/>
              <a:gd name="T65" fmla="*/ 2147483646 h 599"/>
              <a:gd name="T66" fmla="*/ 2147483646 w 1400"/>
              <a:gd name="T67" fmla="*/ 2147483646 h 599"/>
              <a:gd name="T68" fmla="*/ 2147483646 w 1400"/>
              <a:gd name="T69" fmla="*/ 2147483646 h 599"/>
              <a:gd name="T70" fmla="*/ 2147483646 w 1400"/>
              <a:gd name="T71" fmla="*/ 2147483646 h 599"/>
              <a:gd name="T72" fmla="*/ 2147483646 w 1400"/>
              <a:gd name="T73" fmla="*/ 2147483646 h 599"/>
              <a:gd name="T74" fmla="*/ 2147483646 w 1400"/>
              <a:gd name="T75" fmla="*/ 2147483646 h 599"/>
              <a:gd name="T76" fmla="*/ 2147483646 w 1400"/>
              <a:gd name="T77" fmla="*/ 2147483646 h 599"/>
              <a:gd name="T78" fmla="*/ 2147483646 w 1400"/>
              <a:gd name="T79" fmla="*/ 2147483646 h 599"/>
              <a:gd name="T80" fmla="*/ 2147483646 w 1400"/>
              <a:gd name="T81" fmla="*/ 2147483646 h 59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00"/>
              <a:gd name="T124" fmla="*/ 0 h 599"/>
              <a:gd name="T125" fmla="*/ 1400 w 1400"/>
              <a:gd name="T126" fmla="*/ 599 h 59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00" h="599">
                <a:moveTo>
                  <a:pt x="1399" y="584"/>
                </a:moveTo>
                <a:lnTo>
                  <a:pt x="1372" y="536"/>
                </a:lnTo>
                <a:lnTo>
                  <a:pt x="1355" y="515"/>
                </a:lnTo>
                <a:lnTo>
                  <a:pt x="1336" y="488"/>
                </a:lnTo>
                <a:lnTo>
                  <a:pt x="1306" y="464"/>
                </a:lnTo>
                <a:lnTo>
                  <a:pt x="1281" y="441"/>
                </a:lnTo>
                <a:lnTo>
                  <a:pt x="1259" y="420"/>
                </a:lnTo>
                <a:lnTo>
                  <a:pt x="1228" y="404"/>
                </a:lnTo>
                <a:lnTo>
                  <a:pt x="1198" y="383"/>
                </a:lnTo>
                <a:lnTo>
                  <a:pt x="1154" y="359"/>
                </a:lnTo>
                <a:lnTo>
                  <a:pt x="1113" y="341"/>
                </a:lnTo>
                <a:lnTo>
                  <a:pt x="1077" y="323"/>
                </a:lnTo>
                <a:lnTo>
                  <a:pt x="1027" y="303"/>
                </a:lnTo>
                <a:lnTo>
                  <a:pt x="979" y="291"/>
                </a:lnTo>
                <a:lnTo>
                  <a:pt x="929" y="273"/>
                </a:lnTo>
                <a:lnTo>
                  <a:pt x="885" y="262"/>
                </a:lnTo>
                <a:lnTo>
                  <a:pt x="838" y="249"/>
                </a:lnTo>
                <a:lnTo>
                  <a:pt x="794" y="237"/>
                </a:lnTo>
                <a:lnTo>
                  <a:pt x="739" y="226"/>
                </a:lnTo>
                <a:lnTo>
                  <a:pt x="691" y="215"/>
                </a:lnTo>
                <a:lnTo>
                  <a:pt x="634" y="208"/>
                </a:lnTo>
                <a:lnTo>
                  <a:pt x="590" y="201"/>
                </a:lnTo>
                <a:lnTo>
                  <a:pt x="523" y="193"/>
                </a:lnTo>
                <a:lnTo>
                  <a:pt x="470" y="189"/>
                </a:lnTo>
                <a:lnTo>
                  <a:pt x="415" y="183"/>
                </a:lnTo>
                <a:lnTo>
                  <a:pt x="362" y="184"/>
                </a:lnTo>
                <a:lnTo>
                  <a:pt x="316" y="184"/>
                </a:lnTo>
                <a:lnTo>
                  <a:pt x="275" y="190"/>
                </a:lnTo>
                <a:lnTo>
                  <a:pt x="180" y="0"/>
                </a:lnTo>
                <a:lnTo>
                  <a:pt x="175" y="35"/>
                </a:lnTo>
                <a:lnTo>
                  <a:pt x="167" y="72"/>
                </a:lnTo>
                <a:lnTo>
                  <a:pt x="167" y="103"/>
                </a:lnTo>
                <a:lnTo>
                  <a:pt x="160" y="125"/>
                </a:lnTo>
                <a:lnTo>
                  <a:pt x="154" y="154"/>
                </a:lnTo>
                <a:lnTo>
                  <a:pt x="141" y="176"/>
                </a:lnTo>
                <a:lnTo>
                  <a:pt x="131" y="201"/>
                </a:lnTo>
                <a:lnTo>
                  <a:pt x="118" y="226"/>
                </a:lnTo>
                <a:lnTo>
                  <a:pt x="103" y="247"/>
                </a:lnTo>
                <a:lnTo>
                  <a:pt x="84" y="277"/>
                </a:lnTo>
                <a:lnTo>
                  <a:pt x="63" y="305"/>
                </a:lnTo>
                <a:lnTo>
                  <a:pt x="47" y="329"/>
                </a:lnTo>
                <a:lnTo>
                  <a:pt x="19" y="364"/>
                </a:lnTo>
                <a:lnTo>
                  <a:pt x="0" y="388"/>
                </a:lnTo>
                <a:lnTo>
                  <a:pt x="26" y="396"/>
                </a:lnTo>
                <a:lnTo>
                  <a:pt x="50" y="400"/>
                </a:lnTo>
                <a:lnTo>
                  <a:pt x="78" y="413"/>
                </a:lnTo>
                <a:lnTo>
                  <a:pt x="108" y="422"/>
                </a:lnTo>
                <a:lnTo>
                  <a:pt x="138" y="431"/>
                </a:lnTo>
                <a:lnTo>
                  <a:pt x="164" y="444"/>
                </a:lnTo>
                <a:lnTo>
                  <a:pt x="185" y="454"/>
                </a:lnTo>
                <a:lnTo>
                  <a:pt x="217" y="466"/>
                </a:lnTo>
                <a:lnTo>
                  <a:pt x="241" y="479"/>
                </a:lnTo>
                <a:lnTo>
                  <a:pt x="266" y="493"/>
                </a:lnTo>
                <a:lnTo>
                  <a:pt x="291" y="506"/>
                </a:lnTo>
                <a:lnTo>
                  <a:pt x="319" y="520"/>
                </a:lnTo>
                <a:lnTo>
                  <a:pt x="339" y="535"/>
                </a:lnTo>
                <a:lnTo>
                  <a:pt x="362" y="546"/>
                </a:lnTo>
                <a:lnTo>
                  <a:pt x="385" y="562"/>
                </a:lnTo>
                <a:lnTo>
                  <a:pt x="407" y="575"/>
                </a:lnTo>
                <a:lnTo>
                  <a:pt x="437" y="598"/>
                </a:lnTo>
                <a:lnTo>
                  <a:pt x="360" y="396"/>
                </a:lnTo>
                <a:lnTo>
                  <a:pt x="423" y="387"/>
                </a:lnTo>
                <a:lnTo>
                  <a:pt x="474" y="385"/>
                </a:lnTo>
                <a:lnTo>
                  <a:pt x="576" y="379"/>
                </a:lnTo>
                <a:lnTo>
                  <a:pt x="624" y="381"/>
                </a:lnTo>
                <a:lnTo>
                  <a:pt x="668" y="382"/>
                </a:lnTo>
                <a:lnTo>
                  <a:pt x="749" y="386"/>
                </a:lnTo>
                <a:lnTo>
                  <a:pt x="794" y="388"/>
                </a:lnTo>
                <a:lnTo>
                  <a:pt x="853" y="390"/>
                </a:lnTo>
                <a:lnTo>
                  <a:pt x="899" y="396"/>
                </a:lnTo>
                <a:lnTo>
                  <a:pt x="936" y="400"/>
                </a:lnTo>
                <a:lnTo>
                  <a:pt x="977" y="405"/>
                </a:lnTo>
                <a:lnTo>
                  <a:pt x="1017" y="411"/>
                </a:lnTo>
                <a:lnTo>
                  <a:pt x="1063" y="418"/>
                </a:lnTo>
                <a:lnTo>
                  <a:pt x="1096" y="432"/>
                </a:lnTo>
                <a:lnTo>
                  <a:pt x="1138" y="439"/>
                </a:lnTo>
                <a:lnTo>
                  <a:pt x="1178" y="455"/>
                </a:lnTo>
                <a:lnTo>
                  <a:pt x="1211" y="469"/>
                </a:lnTo>
                <a:lnTo>
                  <a:pt x="1248" y="488"/>
                </a:lnTo>
                <a:lnTo>
                  <a:pt x="1281" y="506"/>
                </a:lnTo>
                <a:lnTo>
                  <a:pt x="1316" y="525"/>
                </a:lnTo>
                <a:lnTo>
                  <a:pt x="1348" y="547"/>
                </a:lnTo>
                <a:lnTo>
                  <a:pt x="1399" y="584"/>
                </a:lnTo>
              </a:path>
            </a:pathLst>
          </a:custGeom>
          <a:gradFill rotWithShape="0">
            <a:gsLst>
              <a:gs pos="0">
                <a:srgbClr val="000000"/>
              </a:gs>
              <a:gs pos="100000">
                <a:srgbClr val="CCCCCC"/>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ja-JP" altLang="en-US"/>
          </a:p>
        </p:txBody>
      </p:sp>
      <p:sp>
        <p:nvSpPr>
          <p:cNvPr id="13" name="Freeform 15"/>
          <p:cNvSpPr>
            <a:spLocks/>
          </p:cNvSpPr>
          <p:nvPr/>
        </p:nvSpPr>
        <p:spPr bwMode="auto">
          <a:xfrm rot="1934833" flipH="1" flipV="1">
            <a:off x="6844038" y="4826000"/>
            <a:ext cx="1323975" cy="598488"/>
          </a:xfrm>
          <a:custGeom>
            <a:avLst/>
            <a:gdLst>
              <a:gd name="T0" fmla="*/ 2147483646 w 1400"/>
              <a:gd name="T1" fmla="*/ 2147483646 h 599"/>
              <a:gd name="T2" fmla="*/ 2147483646 w 1400"/>
              <a:gd name="T3" fmla="*/ 2147483646 h 599"/>
              <a:gd name="T4" fmla="*/ 2147483646 w 1400"/>
              <a:gd name="T5" fmla="*/ 2147483646 h 599"/>
              <a:gd name="T6" fmla="*/ 2147483646 w 1400"/>
              <a:gd name="T7" fmla="*/ 2147483646 h 599"/>
              <a:gd name="T8" fmla="*/ 2147483646 w 1400"/>
              <a:gd name="T9" fmla="*/ 2147483646 h 599"/>
              <a:gd name="T10" fmla="*/ 2147483646 w 1400"/>
              <a:gd name="T11" fmla="*/ 2147483646 h 599"/>
              <a:gd name="T12" fmla="*/ 2147483646 w 1400"/>
              <a:gd name="T13" fmla="*/ 2147483646 h 599"/>
              <a:gd name="T14" fmla="*/ 2147483646 w 1400"/>
              <a:gd name="T15" fmla="*/ 2147483646 h 599"/>
              <a:gd name="T16" fmla="*/ 2147483646 w 1400"/>
              <a:gd name="T17" fmla="*/ 2147483646 h 599"/>
              <a:gd name="T18" fmla="*/ 2147483646 w 1400"/>
              <a:gd name="T19" fmla="*/ 2147483646 h 599"/>
              <a:gd name="T20" fmla="*/ 2147483646 w 1400"/>
              <a:gd name="T21" fmla="*/ 2147483646 h 599"/>
              <a:gd name="T22" fmla="*/ 2147483646 w 1400"/>
              <a:gd name="T23" fmla="*/ 2147483646 h 599"/>
              <a:gd name="T24" fmla="*/ 2147483646 w 1400"/>
              <a:gd name="T25" fmla="*/ 2147483646 h 599"/>
              <a:gd name="T26" fmla="*/ 2147483646 w 1400"/>
              <a:gd name="T27" fmla="*/ 2147483646 h 599"/>
              <a:gd name="T28" fmla="*/ 2147483646 w 1400"/>
              <a:gd name="T29" fmla="*/ 2147483646 h 599"/>
              <a:gd name="T30" fmla="*/ 2147483646 w 1400"/>
              <a:gd name="T31" fmla="*/ 2147483646 h 599"/>
              <a:gd name="T32" fmla="*/ 2147483646 w 1400"/>
              <a:gd name="T33" fmla="*/ 2147483646 h 599"/>
              <a:gd name="T34" fmla="*/ 2147483646 w 1400"/>
              <a:gd name="T35" fmla="*/ 2147483646 h 599"/>
              <a:gd name="T36" fmla="*/ 2147483646 w 1400"/>
              <a:gd name="T37" fmla="*/ 2147483646 h 599"/>
              <a:gd name="T38" fmla="*/ 2147483646 w 1400"/>
              <a:gd name="T39" fmla="*/ 2147483646 h 599"/>
              <a:gd name="T40" fmla="*/ 2147483646 w 1400"/>
              <a:gd name="T41" fmla="*/ 2147483646 h 599"/>
              <a:gd name="T42" fmla="*/ 2147483646 w 1400"/>
              <a:gd name="T43" fmla="*/ 2147483646 h 599"/>
              <a:gd name="T44" fmla="*/ 2147483646 w 1400"/>
              <a:gd name="T45" fmla="*/ 2147483646 h 599"/>
              <a:gd name="T46" fmla="*/ 2147483646 w 1400"/>
              <a:gd name="T47" fmla="*/ 2147483646 h 599"/>
              <a:gd name="T48" fmla="*/ 2147483646 w 1400"/>
              <a:gd name="T49" fmla="*/ 2147483646 h 599"/>
              <a:gd name="T50" fmla="*/ 2147483646 w 1400"/>
              <a:gd name="T51" fmla="*/ 2147483646 h 599"/>
              <a:gd name="T52" fmla="*/ 2147483646 w 1400"/>
              <a:gd name="T53" fmla="*/ 2147483646 h 599"/>
              <a:gd name="T54" fmla="*/ 2147483646 w 1400"/>
              <a:gd name="T55" fmla="*/ 2147483646 h 599"/>
              <a:gd name="T56" fmla="*/ 2147483646 w 1400"/>
              <a:gd name="T57" fmla="*/ 2147483646 h 599"/>
              <a:gd name="T58" fmla="*/ 2147483646 w 1400"/>
              <a:gd name="T59" fmla="*/ 2147483646 h 599"/>
              <a:gd name="T60" fmla="*/ 2147483646 w 1400"/>
              <a:gd name="T61" fmla="*/ 2147483646 h 599"/>
              <a:gd name="T62" fmla="*/ 2147483646 w 1400"/>
              <a:gd name="T63" fmla="*/ 2147483646 h 599"/>
              <a:gd name="T64" fmla="*/ 2147483646 w 1400"/>
              <a:gd name="T65" fmla="*/ 2147483646 h 599"/>
              <a:gd name="T66" fmla="*/ 2147483646 w 1400"/>
              <a:gd name="T67" fmla="*/ 2147483646 h 599"/>
              <a:gd name="T68" fmla="*/ 2147483646 w 1400"/>
              <a:gd name="T69" fmla="*/ 2147483646 h 599"/>
              <a:gd name="T70" fmla="*/ 2147483646 w 1400"/>
              <a:gd name="T71" fmla="*/ 2147483646 h 599"/>
              <a:gd name="T72" fmla="*/ 2147483646 w 1400"/>
              <a:gd name="T73" fmla="*/ 2147483646 h 599"/>
              <a:gd name="T74" fmla="*/ 2147483646 w 1400"/>
              <a:gd name="T75" fmla="*/ 2147483646 h 599"/>
              <a:gd name="T76" fmla="*/ 2147483646 w 1400"/>
              <a:gd name="T77" fmla="*/ 2147483646 h 599"/>
              <a:gd name="T78" fmla="*/ 2147483646 w 1400"/>
              <a:gd name="T79" fmla="*/ 2147483646 h 599"/>
              <a:gd name="T80" fmla="*/ 2147483646 w 1400"/>
              <a:gd name="T81" fmla="*/ 2147483646 h 59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00"/>
              <a:gd name="T124" fmla="*/ 0 h 599"/>
              <a:gd name="T125" fmla="*/ 1400 w 1400"/>
              <a:gd name="T126" fmla="*/ 599 h 59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00" h="599">
                <a:moveTo>
                  <a:pt x="1399" y="584"/>
                </a:moveTo>
                <a:lnTo>
                  <a:pt x="1372" y="536"/>
                </a:lnTo>
                <a:lnTo>
                  <a:pt x="1355" y="515"/>
                </a:lnTo>
                <a:lnTo>
                  <a:pt x="1336" y="488"/>
                </a:lnTo>
                <a:lnTo>
                  <a:pt x="1306" y="464"/>
                </a:lnTo>
                <a:lnTo>
                  <a:pt x="1281" y="441"/>
                </a:lnTo>
                <a:lnTo>
                  <a:pt x="1259" y="420"/>
                </a:lnTo>
                <a:lnTo>
                  <a:pt x="1228" y="404"/>
                </a:lnTo>
                <a:lnTo>
                  <a:pt x="1198" y="383"/>
                </a:lnTo>
                <a:lnTo>
                  <a:pt x="1154" y="359"/>
                </a:lnTo>
                <a:lnTo>
                  <a:pt x="1113" y="341"/>
                </a:lnTo>
                <a:lnTo>
                  <a:pt x="1077" y="323"/>
                </a:lnTo>
                <a:lnTo>
                  <a:pt x="1027" y="303"/>
                </a:lnTo>
                <a:lnTo>
                  <a:pt x="979" y="291"/>
                </a:lnTo>
                <a:lnTo>
                  <a:pt x="929" y="273"/>
                </a:lnTo>
                <a:lnTo>
                  <a:pt x="885" y="262"/>
                </a:lnTo>
                <a:lnTo>
                  <a:pt x="838" y="249"/>
                </a:lnTo>
                <a:lnTo>
                  <a:pt x="794" y="237"/>
                </a:lnTo>
                <a:lnTo>
                  <a:pt x="739" y="226"/>
                </a:lnTo>
                <a:lnTo>
                  <a:pt x="691" y="215"/>
                </a:lnTo>
                <a:lnTo>
                  <a:pt x="634" y="208"/>
                </a:lnTo>
                <a:lnTo>
                  <a:pt x="590" y="201"/>
                </a:lnTo>
                <a:lnTo>
                  <a:pt x="523" y="193"/>
                </a:lnTo>
                <a:lnTo>
                  <a:pt x="470" y="189"/>
                </a:lnTo>
                <a:lnTo>
                  <a:pt x="415" y="183"/>
                </a:lnTo>
                <a:lnTo>
                  <a:pt x="362" y="184"/>
                </a:lnTo>
                <a:lnTo>
                  <a:pt x="316" y="184"/>
                </a:lnTo>
                <a:lnTo>
                  <a:pt x="275" y="190"/>
                </a:lnTo>
                <a:lnTo>
                  <a:pt x="180" y="0"/>
                </a:lnTo>
                <a:lnTo>
                  <a:pt x="175" y="35"/>
                </a:lnTo>
                <a:lnTo>
                  <a:pt x="167" y="72"/>
                </a:lnTo>
                <a:lnTo>
                  <a:pt x="167" y="103"/>
                </a:lnTo>
                <a:lnTo>
                  <a:pt x="160" y="125"/>
                </a:lnTo>
                <a:lnTo>
                  <a:pt x="154" y="154"/>
                </a:lnTo>
                <a:lnTo>
                  <a:pt x="141" y="176"/>
                </a:lnTo>
                <a:lnTo>
                  <a:pt x="131" y="201"/>
                </a:lnTo>
                <a:lnTo>
                  <a:pt x="118" y="226"/>
                </a:lnTo>
                <a:lnTo>
                  <a:pt x="103" y="247"/>
                </a:lnTo>
                <a:lnTo>
                  <a:pt x="84" y="277"/>
                </a:lnTo>
                <a:lnTo>
                  <a:pt x="63" y="305"/>
                </a:lnTo>
                <a:lnTo>
                  <a:pt x="47" y="329"/>
                </a:lnTo>
                <a:lnTo>
                  <a:pt x="19" y="364"/>
                </a:lnTo>
                <a:lnTo>
                  <a:pt x="0" y="388"/>
                </a:lnTo>
                <a:lnTo>
                  <a:pt x="26" y="396"/>
                </a:lnTo>
                <a:lnTo>
                  <a:pt x="50" y="400"/>
                </a:lnTo>
                <a:lnTo>
                  <a:pt x="78" y="413"/>
                </a:lnTo>
                <a:lnTo>
                  <a:pt x="108" y="422"/>
                </a:lnTo>
                <a:lnTo>
                  <a:pt x="138" y="431"/>
                </a:lnTo>
                <a:lnTo>
                  <a:pt x="164" y="444"/>
                </a:lnTo>
                <a:lnTo>
                  <a:pt x="185" y="454"/>
                </a:lnTo>
                <a:lnTo>
                  <a:pt x="217" y="466"/>
                </a:lnTo>
                <a:lnTo>
                  <a:pt x="241" y="479"/>
                </a:lnTo>
                <a:lnTo>
                  <a:pt x="266" y="493"/>
                </a:lnTo>
                <a:lnTo>
                  <a:pt x="291" y="506"/>
                </a:lnTo>
                <a:lnTo>
                  <a:pt x="319" y="520"/>
                </a:lnTo>
                <a:lnTo>
                  <a:pt x="339" y="535"/>
                </a:lnTo>
                <a:lnTo>
                  <a:pt x="362" y="546"/>
                </a:lnTo>
                <a:lnTo>
                  <a:pt x="385" y="562"/>
                </a:lnTo>
                <a:lnTo>
                  <a:pt x="407" y="575"/>
                </a:lnTo>
                <a:lnTo>
                  <a:pt x="437" y="598"/>
                </a:lnTo>
                <a:lnTo>
                  <a:pt x="360" y="396"/>
                </a:lnTo>
                <a:lnTo>
                  <a:pt x="423" y="387"/>
                </a:lnTo>
                <a:lnTo>
                  <a:pt x="474" y="385"/>
                </a:lnTo>
                <a:lnTo>
                  <a:pt x="576" y="379"/>
                </a:lnTo>
                <a:lnTo>
                  <a:pt x="624" y="381"/>
                </a:lnTo>
                <a:lnTo>
                  <a:pt x="668" y="382"/>
                </a:lnTo>
                <a:lnTo>
                  <a:pt x="749" y="386"/>
                </a:lnTo>
                <a:lnTo>
                  <a:pt x="794" y="388"/>
                </a:lnTo>
                <a:lnTo>
                  <a:pt x="853" y="390"/>
                </a:lnTo>
                <a:lnTo>
                  <a:pt x="899" y="396"/>
                </a:lnTo>
                <a:lnTo>
                  <a:pt x="936" y="400"/>
                </a:lnTo>
                <a:lnTo>
                  <a:pt x="977" y="405"/>
                </a:lnTo>
                <a:lnTo>
                  <a:pt x="1017" y="411"/>
                </a:lnTo>
                <a:lnTo>
                  <a:pt x="1063" y="418"/>
                </a:lnTo>
                <a:lnTo>
                  <a:pt x="1096" y="432"/>
                </a:lnTo>
                <a:lnTo>
                  <a:pt x="1138" y="439"/>
                </a:lnTo>
                <a:lnTo>
                  <a:pt x="1178" y="455"/>
                </a:lnTo>
                <a:lnTo>
                  <a:pt x="1211" y="469"/>
                </a:lnTo>
                <a:lnTo>
                  <a:pt x="1248" y="488"/>
                </a:lnTo>
                <a:lnTo>
                  <a:pt x="1281" y="506"/>
                </a:lnTo>
                <a:lnTo>
                  <a:pt x="1316" y="525"/>
                </a:lnTo>
                <a:lnTo>
                  <a:pt x="1348" y="547"/>
                </a:lnTo>
                <a:lnTo>
                  <a:pt x="1399" y="584"/>
                </a:lnTo>
              </a:path>
            </a:pathLst>
          </a:custGeom>
          <a:gradFill rotWithShape="0">
            <a:gsLst>
              <a:gs pos="0">
                <a:srgbClr val="000000"/>
              </a:gs>
              <a:gs pos="100000">
                <a:srgbClr val="CCCCCC"/>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ja-JP" altLang="en-US"/>
          </a:p>
        </p:txBody>
      </p:sp>
      <p:sp>
        <p:nvSpPr>
          <p:cNvPr id="14" name="Freeform 16"/>
          <p:cNvSpPr>
            <a:spLocks/>
          </p:cNvSpPr>
          <p:nvPr/>
        </p:nvSpPr>
        <p:spPr bwMode="auto">
          <a:xfrm rot="19876227" flipH="1">
            <a:off x="6875788" y="2252663"/>
            <a:ext cx="1296988" cy="714375"/>
          </a:xfrm>
          <a:custGeom>
            <a:avLst/>
            <a:gdLst>
              <a:gd name="T0" fmla="*/ 2147483646 w 1400"/>
              <a:gd name="T1" fmla="*/ 2147483646 h 599"/>
              <a:gd name="T2" fmla="*/ 2147483646 w 1400"/>
              <a:gd name="T3" fmla="*/ 2147483646 h 599"/>
              <a:gd name="T4" fmla="*/ 2147483646 w 1400"/>
              <a:gd name="T5" fmla="*/ 2147483646 h 599"/>
              <a:gd name="T6" fmla="*/ 2147483646 w 1400"/>
              <a:gd name="T7" fmla="*/ 2147483646 h 599"/>
              <a:gd name="T8" fmla="*/ 2147483646 w 1400"/>
              <a:gd name="T9" fmla="*/ 2147483646 h 599"/>
              <a:gd name="T10" fmla="*/ 2147483646 w 1400"/>
              <a:gd name="T11" fmla="*/ 2147483646 h 599"/>
              <a:gd name="T12" fmla="*/ 2147483646 w 1400"/>
              <a:gd name="T13" fmla="*/ 2147483646 h 599"/>
              <a:gd name="T14" fmla="*/ 2147483646 w 1400"/>
              <a:gd name="T15" fmla="*/ 2147483646 h 599"/>
              <a:gd name="T16" fmla="*/ 2147483646 w 1400"/>
              <a:gd name="T17" fmla="*/ 2147483646 h 599"/>
              <a:gd name="T18" fmla="*/ 2147483646 w 1400"/>
              <a:gd name="T19" fmla="*/ 2147483646 h 599"/>
              <a:gd name="T20" fmla="*/ 2147483646 w 1400"/>
              <a:gd name="T21" fmla="*/ 2147483646 h 599"/>
              <a:gd name="T22" fmla="*/ 2147483646 w 1400"/>
              <a:gd name="T23" fmla="*/ 2147483646 h 599"/>
              <a:gd name="T24" fmla="*/ 2147483646 w 1400"/>
              <a:gd name="T25" fmla="*/ 2147483646 h 599"/>
              <a:gd name="T26" fmla="*/ 2147483646 w 1400"/>
              <a:gd name="T27" fmla="*/ 2147483646 h 599"/>
              <a:gd name="T28" fmla="*/ 2147483646 w 1400"/>
              <a:gd name="T29" fmla="*/ 2147483646 h 599"/>
              <a:gd name="T30" fmla="*/ 2147483646 w 1400"/>
              <a:gd name="T31" fmla="*/ 2147483646 h 599"/>
              <a:gd name="T32" fmla="*/ 2147483646 w 1400"/>
              <a:gd name="T33" fmla="*/ 2147483646 h 599"/>
              <a:gd name="T34" fmla="*/ 2147483646 w 1400"/>
              <a:gd name="T35" fmla="*/ 2147483646 h 599"/>
              <a:gd name="T36" fmla="*/ 2147483646 w 1400"/>
              <a:gd name="T37" fmla="*/ 2147483646 h 599"/>
              <a:gd name="T38" fmla="*/ 2147483646 w 1400"/>
              <a:gd name="T39" fmla="*/ 2147483646 h 599"/>
              <a:gd name="T40" fmla="*/ 2147483646 w 1400"/>
              <a:gd name="T41" fmla="*/ 2147483646 h 599"/>
              <a:gd name="T42" fmla="*/ 2147483646 w 1400"/>
              <a:gd name="T43" fmla="*/ 2147483646 h 599"/>
              <a:gd name="T44" fmla="*/ 2147483646 w 1400"/>
              <a:gd name="T45" fmla="*/ 2147483646 h 599"/>
              <a:gd name="T46" fmla="*/ 2147483646 w 1400"/>
              <a:gd name="T47" fmla="*/ 2147483646 h 599"/>
              <a:gd name="T48" fmla="*/ 2147483646 w 1400"/>
              <a:gd name="T49" fmla="*/ 2147483646 h 599"/>
              <a:gd name="T50" fmla="*/ 2147483646 w 1400"/>
              <a:gd name="T51" fmla="*/ 2147483646 h 599"/>
              <a:gd name="T52" fmla="*/ 2147483646 w 1400"/>
              <a:gd name="T53" fmla="*/ 2147483646 h 599"/>
              <a:gd name="T54" fmla="*/ 2147483646 w 1400"/>
              <a:gd name="T55" fmla="*/ 2147483646 h 599"/>
              <a:gd name="T56" fmla="*/ 2147483646 w 1400"/>
              <a:gd name="T57" fmla="*/ 2147483646 h 599"/>
              <a:gd name="T58" fmla="*/ 2147483646 w 1400"/>
              <a:gd name="T59" fmla="*/ 2147483646 h 599"/>
              <a:gd name="T60" fmla="*/ 2147483646 w 1400"/>
              <a:gd name="T61" fmla="*/ 2147483646 h 599"/>
              <a:gd name="T62" fmla="*/ 2147483646 w 1400"/>
              <a:gd name="T63" fmla="*/ 2147483646 h 599"/>
              <a:gd name="T64" fmla="*/ 2147483646 w 1400"/>
              <a:gd name="T65" fmla="*/ 2147483646 h 599"/>
              <a:gd name="T66" fmla="*/ 2147483646 w 1400"/>
              <a:gd name="T67" fmla="*/ 2147483646 h 599"/>
              <a:gd name="T68" fmla="*/ 2147483646 w 1400"/>
              <a:gd name="T69" fmla="*/ 2147483646 h 599"/>
              <a:gd name="T70" fmla="*/ 2147483646 w 1400"/>
              <a:gd name="T71" fmla="*/ 2147483646 h 599"/>
              <a:gd name="T72" fmla="*/ 2147483646 w 1400"/>
              <a:gd name="T73" fmla="*/ 2147483646 h 599"/>
              <a:gd name="T74" fmla="*/ 2147483646 w 1400"/>
              <a:gd name="T75" fmla="*/ 2147483646 h 599"/>
              <a:gd name="T76" fmla="*/ 2147483646 w 1400"/>
              <a:gd name="T77" fmla="*/ 2147483646 h 599"/>
              <a:gd name="T78" fmla="*/ 2147483646 w 1400"/>
              <a:gd name="T79" fmla="*/ 2147483646 h 599"/>
              <a:gd name="T80" fmla="*/ 2147483646 w 1400"/>
              <a:gd name="T81" fmla="*/ 2147483646 h 59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00"/>
              <a:gd name="T124" fmla="*/ 0 h 599"/>
              <a:gd name="T125" fmla="*/ 1400 w 1400"/>
              <a:gd name="T126" fmla="*/ 599 h 59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00" h="599">
                <a:moveTo>
                  <a:pt x="1399" y="584"/>
                </a:moveTo>
                <a:lnTo>
                  <a:pt x="1372" y="536"/>
                </a:lnTo>
                <a:lnTo>
                  <a:pt x="1355" y="515"/>
                </a:lnTo>
                <a:lnTo>
                  <a:pt x="1336" y="488"/>
                </a:lnTo>
                <a:lnTo>
                  <a:pt x="1306" y="464"/>
                </a:lnTo>
                <a:lnTo>
                  <a:pt x="1281" y="441"/>
                </a:lnTo>
                <a:lnTo>
                  <a:pt x="1259" y="420"/>
                </a:lnTo>
                <a:lnTo>
                  <a:pt x="1228" y="404"/>
                </a:lnTo>
                <a:lnTo>
                  <a:pt x="1198" y="383"/>
                </a:lnTo>
                <a:lnTo>
                  <a:pt x="1154" y="359"/>
                </a:lnTo>
                <a:lnTo>
                  <a:pt x="1113" y="341"/>
                </a:lnTo>
                <a:lnTo>
                  <a:pt x="1077" y="323"/>
                </a:lnTo>
                <a:lnTo>
                  <a:pt x="1027" y="303"/>
                </a:lnTo>
                <a:lnTo>
                  <a:pt x="979" y="291"/>
                </a:lnTo>
                <a:lnTo>
                  <a:pt x="929" y="273"/>
                </a:lnTo>
                <a:lnTo>
                  <a:pt x="885" y="262"/>
                </a:lnTo>
                <a:lnTo>
                  <a:pt x="838" y="249"/>
                </a:lnTo>
                <a:lnTo>
                  <a:pt x="794" y="237"/>
                </a:lnTo>
                <a:lnTo>
                  <a:pt x="739" y="226"/>
                </a:lnTo>
                <a:lnTo>
                  <a:pt x="691" y="215"/>
                </a:lnTo>
                <a:lnTo>
                  <a:pt x="634" y="208"/>
                </a:lnTo>
                <a:lnTo>
                  <a:pt x="590" y="201"/>
                </a:lnTo>
                <a:lnTo>
                  <a:pt x="523" y="193"/>
                </a:lnTo>
                <a:lnTo>
                  <a:pt x="470" y="189"/>
                </a:lnTo>
                <a:lnTo>
                  <a:pt x="415" y="183"/>
                </a:lnTo>
                <a:lnTo>
                  <a:pt x="362" y="184"/>
                </a:lnTo>
                <a:lnTo>
                  <a:pt x="316" y="184"/>
                </a:lnTo>
                <a:lnTo>
                  <a:pt x="275" y="190"/>
                </a:lnTo>
                <a:lnTo>
                  <a:pt x="180" y="0"/>
                </a:lnTo>
                <a:lnTo>
                  <a:pt x="175" y="35"/>
                </a:lnTo>
                <a:lnTo>
                  <a:pt x="167" y="72"/>
                </a:lnTo>
                <a:lnTo>
                  <a:pt x="167" y="103"/>
                </a:lnTo>
                <a:lnTo>
                  <a:pt x="160" y="125"/>
                </a:lnTo>
                <a:lnTo>
                  <a:pt x="154" y="154"/>
                </a:lnTo>
                <a:lnTo>
                  <a:pt x="141" y="176"/>
                </a:lnTo>
                <a:lnTo>
                  <a:pt x="131" y="201"/>
                </a:lnTo>
                <a:lnTo>
                  <a:pt x="118" y="226"/>
                </a:lnTo>
                <a:lnTo>
                  <a:pt x="103" y="247"/>
                </a:lnTo>
                <a:lnTo>
                  <a:pt x="84" y="277"/>
                </a:lnTo>
                <a:lnTo>
                  <a:pt x="63" y="305"/>
                </a:lnTo>
                <a:lnTo>
                  <a:pt x="47" y="329"/>
                </a:lnTo>
                <a:lnTo>
                  <a:pt x="19" y="364"/>
                </a:lnTo>
                <a:lnTo>
                  <a:pt x="0" y="388"/>
                </a:lnTo>
                <a:lnTo>
                  <a:pt x="26" y="396"/>
                </a:lnTo>
                <a:lnTo>
                  <a:pt x="50" y="400"/>
                </a:lnTo>
                <a:lnTo>
                  <a:pt x="78" y="413"/>
                </a:lnTo>
                <a:lnTo>
                  <a:pt x="108" y="422"/>
                </a:lnTo>
                <a:lnTo>
                  <a:pt x="138" y="431"/>
                </a:lnTo>
                <a:lnTo>
                  <a:pt x="164" y="444"/>
                </a:lnTo>
                <a:lnTo>
                  <a:pt x="185" y="454"/>
                </a:lnTo>
                <a:lnTo>
                  <a:pt x="217" y="466"/>
                </a:lnTo>
                <a:lnTo>
                  <a:pt x="241" y="479"/>
                </a:lnTo>
                <a:lnTo>
                  <a:pt x="266" y="493"/>
                </a:lnTo>
                <a:lnTo>
                  <a:pt x="291" y="506"/>
                </a:lnTo>
                <a:lnTo>
                  <a:pt x="319" y="520"/>
                </a:lnTo>
                <a:lnTo>
                  <a:pt x="339" y="535"/>
                </a:lnTo>
                <a:lnTo>
                  <a:pt x="362" y="546"/>
                </a:lnTo>
                <a:lnTo>
                  <a:pt x="385" y="562"/>
                </a:lnTo>
                <a:lnTo>
                  <a:pt x="407" y="575"/>
                </a:lnTo>
                <a:lnTo>
                  <a:pt x="437" y="598"/>
                </a:lnTo>
                <a:lnTo>
                  <a:pt x="360" y="396"/>
                </a:lnTo>
                <a:lnTo>
                  <a:pt x="423" y="387"/>
                </a:lnTo>
                <a:lnTo>
                  <a:pt x="474" y="385"/>
                </a:lnTo>
                <a:lnTo>
                  <a:pt x="576" y="379"/>
                </a:lnTo>
                <a:lnTo>
                  <a:pt x="624" y="381"/>
                </a:lnTo>
                <a:lnTo>
                  <a:pt x="668" y="382"/>
                </a:lnTo>
                <a:lnTo>
                  <a:pt x="749" y="386"/>
                </a:lnTo>
                <a:lnTo>
                  <a:pt x="794" y="388"/>
                </a:lnTo>
                <a:lnTo>
                  <a:pt x="853" y="390"/>
                </a:lnTo>
                <a:lnTo>
                  <a:pt x="899" y="396"/>
                </a:lnTo>
                <a:lnTo>
                  <a:pt x="936" y="400"/>
                </a:lnTo>
                <a:lnTo>
                  <a:pt x="977" y="405"/>
                </a:lnTo>
                <a:lnTo>
                  <a:pt x="1017" y="411"/>
                </a:lnTo>
                <a:lnTo>
                  <a:pt x="1063" y="418"/>
                </a:lnTo>
                <a:lnTo>
                  <a:pt x="1096" y="432"/>
                </a:lnTo>
                <a:lnTo>
                  <a:pt x="1138" y="439"/>
                </a:lnTo>
                <a:lnTo>
                  <a:pt x="1178" y="455"/>
                </a:lnTo>
                <a:lnTo>
                  <a:pt x="1211" y="469"/>
                </a:lnTo>
                <a:lnTo>
                  <a:pt x="1248" y="488"/>
                </a:lnTo>
                <a:lnTo>
                  <a:pt x="1281" y="506"/>
                </a:lnTo>
                <a:lnTo>
                  <a:pt x="1316" y="525"/>
                </a:lnTo>
                <a:lnTo>
                  <a:pt x="1348" y="547"/>
                </a:lnTo>
                <a:lnTo>
                  <a:pt x="1399" y="584"/>
                </a:lnTo>
              </a:path>
            </a:pathLst>
          </a:custGeom>
          <a:gradFill rotWithShape="0">
            <a:gsLst>
              <a:gs pos="0">
                <a:srgbClr val="000000"/>
              </a:gs>
              <a:gs pos="100000">
                <a:srgbClr val="CCCCCC"/>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ja-JP" altLang="en-US"/>
          </a:p>
        </p:txBody>
      </p:sp>
      <p:sp>
        <p:nvSpPr>
          <p:cNvPr id="15" name="Text Box 17"/>
          <p:cNvSpPr txBox="1">
            <a:spLocks noChangeArrowheads="1"/>
          </p:cNvSpPr>
          <p:nvPr/>
        </p:nvSpPr>
        <p:spPr bwMode="auto">
          <a:xfrm>
            <a:off x="2019626" y="2262188"/>
            <a:ext cx="19097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600" b="1" dirty="0">
                <a:latin typeface="Arial" panose="020B0604020202020204" pitchFamily="34" charset="0"/>
                <a:cs typeface="Arial" panose="020B0604020202020204" pitchFamily="34" charset="0"/>
              </a:rPr>
              <a:t>P&amp;W F100 Engine</a:t>
            </a:r>
          </a:p>
          <a:p>
            <a:pPr eaLnBrk="1" hangingPunct="1">
              <a:spcBef>
                <a:spcPct val="0"/>
              </a:spcBef>
              <a:buFontTx/>
              <a:buNone/>
            </a:pPr>
            <a:endParaRPr lang="en-US" altLang="ja-JP" sz="1400" b="1" dirty="0">
              <a:latin typeface="Arial" panose="020B0604020202020204" pitchFamily="34" charset="0"/>
              <a:cs typeface="Arial" panose="020B0604020202020204" pitchFamily="34" charset="0"/>
            </a:endParaRPr>
          </a:p>
        </p:txBody>
      </p:sp>
      <p:sp>
        <p:nvSpPr>
          <p:cNvPr id="16" name="Text Box 18"/>
          <p:cNvSpPr txBox="1">
            <a:spLocks noChangeArrowheads="1"/>
          </p:cNvSpPr>
          <p:nvPr/>
        </p:nvSpPr>
        <p:spPr bwMode="auto">
          <a:xfrm>
            <a:off x="1965651" y="6027738"/>
            <a:ext cx="2103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600" b="1">
                <a:latin typeface="Arial" panose="020B0604020202020204" pitchFamily="34" charset="0"/>
                <a:cs typeface="Arial" panose="020B0604020202020204" pitchFamily="34" charset="0"/>
              </a:rPr>
              <a:t>Nose Landing Gear </a:t>
            </a:r>
          </a:p>
          <a:p>
            <a:pPr eaLnBrk="1" hangingPunct="1">
              <a:spcBef>
                <a:spcPct val="0"/>
              </a:spcBef>
              <a:buFontTx/>
              <a:buNone/>
            </a:pPr>
            <a:r>
              <a:rPr lang="en-US" altLang="ja-JP" sz="1200" b="1">
                <a:latin typeface="Arial" panose="020B0604020202020204" pitchFamily="34" charset="0"/>
                <a:cs typeface="Arial" panose="020B0604020202020204" pitchFamily="34" charset="0"/>
              </a:rPr>
              <a:t>(SAMS New Design)</a:t>
            </a:r>
          </a:p>
        </p:txBody>
      </p:sp>
      <p:sp>
        <p:nvSpPr>
          <p:cNvPr id="17" name="Text Box 19"/>
          <p:cNvSpPr txBox="1">
            <a:spLocks noChangeArrowheads="1"/>
          </p:cNvSpPr>
          <p:nvPr/>
        </p:nvSpPr>
        <p:spPr bwMode="auto">
          <a:xfrm>
            <a:off x="7999738" y="5897563"/>
            <a:ext cx="2838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600" b="1">
                <a:latin typeface="Arial" panose="020B0604020202020204" pitchFamily="34" charset="0"/>
                <a:cs typeface="Arial" panose="020B0604020202020204" pitchFamily="34" charset="0"/>
              </a:rPr>
              <a:t>Main Landing Gear</a:t>
            </a:r>
          </a:p>
          <a:p>
            <a:pPr eaLnBrk="1" hangingPunct="1">
              <a:spcBef>
                <a:spcPct val="0"/>
              </a:spcBef>
              <a:buFontTx/>
              <a:buNone/>
            </a:pPr>
            <a:r>
              <a:rPr lang="en-US" altLang="ja-JP" sz="1200" b="1">
                <a:latin typeface="Arial" panose="020B0604020202020204" pitchFamily="34" charset="0"/>
                <a:cs typeface="Arial" panose="020B0604020202020204" pitchFamily="34" charset="0"/>
              </a:rPr>
              <a:t>(SAMS New Design)</a:t>
            </a:r>
          </a:p>
        </p:txBody>
      </p:sp>
      <p:sp>
        <p:nvSpPr>
          <p:cNvPr id="18" name="Freeform 20"/>
          <p:cNvSpPr>
            <a:spLocks/>
          </p:cNvSpPr>
          <p:nvPr/>
        </p:nvSpPr>
        <p:spPr bwMode="auto">
          <a:xfrm rot="16848239" flipV="1">
            <a:off x="5622457" y="4102894"/>
            <a:ext cx="881062" cy="1339850"/>
          </a:xfrm>
          <a:custGeom>
            <a:avLst/>
            <a:gdLst>
              <a:gd name="T0" fmla="*/ 2147483646 w 1400"/>
              <a:gd name="T1" fmla="*/ 2147483646 h 599"/>
              <a:gd name="T2" fmla="*/ 2147483646 w 1400"/>
              <a:gd name="T3" fmla="*/ 2147483646 h 599"/>
              <a:gd name="T4" fmla="*/ 2147483646 w 1400"/>
              <a:gd name="T5" fmla="*/ 2147483646 h 599"/>
              <a:gd name="T6" fmla="*/ 2147483646 w 1400"/>
              <a:gd name="T7" fmla="*/ 2147483646 h 599"/>
              <a:gd name="T8" fmla="*/ 2147483646 w 1400"/>
              <a:gd name="T9" fmla="*/ 2147483646 h 599"/>
              <a:gd name="T10" fmla="*/ 2147483646 w 1400"/>
              <a:gd name="T11" fmla="*/ 2147483646 h 599"/>
              <a:gd name="T12" fmla="*/ 2147483646 w 1400"/>
              <a:gd name="T13" fmla="*/ 2147483646 h 599"/>
              <a:gd name="T14" fmla="*/ 2147483646 w 1400"/>
              <a:gd name="T15" fmla="*/ 2147483646 h 599"/>
              <a:gd name="T16" fmla="*/ 2147483646 w 1400"/>
              <a:gd name="T17" fmla="*/ 2147483646 h 599"/>
              <a:gd name="T18" fmla="*/ 2147483646 w 1400"/>
              <a:gd name="T19" fmla="*/ 2147483646 h 599"/>
              <a:gd name="T20" fmla="*/ 2147483646 w 1400"/>
              <a:gd name="T21" fmla="*/ 2147483646 h 599"/>
              <a:gd name="T22" fmla="*/ 2147483646 w 1400"/>
              <a:gd name="T23" fmla="*/ 2147483646 h 599"/>
              <a:gd name="T24" fmla="*/ 2147483646 w 1400"/>
              <a:gd name="T25" fmla="*/ 2147483646 h 599"/>
              <a:gd name="T26" fmla="*/ 2147483646 w 1400"/>
              <a:gd name="T27" fmla="*/ 2147483646 h 599"/>
              <a:gd name="T28" fmla="*/ 2147483646 w 1400"/>
              <a:gd name="T29" fmla="*/ 2147483646 h 599"/>
              <a:gd name="T30" fmla="*/ 2147483646 w 1400"/>
              <a:gd name="T31" fmla="*/ 2147483646 h 599"/>
              <a:gd name="T32" fmla="*/ 2147483646 w 1400"/>
              <a:gd name="T33" fmla="*/ 2147483646 h 599"/>
              <a:gd name="T34" fmla="*/ 2147483646 w 1400"/>
              <a:gd name="T35" fmla="*/ 2147483646 h 599"/>
              <a:gd name="T36" fmla="*/ 2147483646 w 1400"/>
              <a:gd name="T37" fmla="*/ 2147483646 h 599"/>
              <a:gd name="T38" fmla="*/ 2147483646 w 1400"/>
              <a:gd name="T39" fmla="*/ 2147483646 h 599"/>
              <a:gd name="T40" fmla="*/ 2147483646 w 1400"/>
              <a:gd name="T41" fmla="*/ 2147483646 h 599"/>
              <a:gd name="T42" fmla="*/ 2147483646 w 1400"/>
              <a:gd name="T43" fmla="*/ 2147483646 h 599"/>
              <a:gd name="T44" fmla="*/ 2147483646 w 1400"/>
              <a:gd name="T45" fmla="*/ 2147483646 h 599"/>
              <a:gd name="T46" fmla="*/ 2147483646 w 1400"/>
              <a:gd name="T47" fmla="*/ 2147483646 h 599"/>
              <a:gd name="T48" fmla="*/ 2147483646 w 1400"/>
              <a:gd name="T49" fmla="*/ 2147483646 h 599"/>
              <a:gd name="T50" fmla="*/ 2147483646 w 1400"/>
              <a:gd name="T51" fmla="*/ 2147483646 h 599"/>
              <a:gd name="T52" fmla="*/ 2147483646 w 1400"/>
              <a:gd name="T53" fmla="*/ 2147483646 h 599"/>
              <a:gd name="T54" fmla="*/ 2147483646 w 1400"/>
              <a:gd name="T55" fmla="*/ 2147483646 h 599"/>
              <a:gd name="T56" fmla="*/ 2147483646 w 1400"/>
              <a:gd name="T57" fmla="*/ 2147483646 h 599"/>
              <a:gd name="T58" fmla="*/ 2147483646 w 1400"/>
              <a:gd name="T59" fmla="*/ 2147483646 h 599"/>
              <a:gd name="T60" fmla="*/ 2147483646 w 1400"/>
              <a:gd name="T61" fmla="*/ 2147483646 h 599"/>
              <a:gd name="T62" fmla="*/ 2147483646 w 1400"/>
              <a:gd name="T63" fmla="*/ 2147483646 h 599"/>
              <a:gd name="T64" fmla="*/ 2147483646 w 1400"/>
              <a:gd name="T65" fmla="*/ 2147483646 h 599"/>
              <a:gd name="T66" fmla="*/ 2147483646 w 1400"/>
              <a:gd name="T67" fmla="*/ 2147483646 h 599"/>
              <a:gd name="T68" fmla="*/ 2147483646 w 1400"/>
              <a:gd name="T69" fmla="*/ 2147483646 h 599"/>
              <a:gd name="T70" fmla="*/ 2147483646 w 1400"/>
              <a:gd name="T71" fmla="*/ 2147483646 h 599"/>
              <a:gd name="T72" fmla="*/ 2147483646 w 1400"/>
              <a:gd name="T73" fmla="*/ 2147483646 h 599"/>
              <a:gd name="T74" fmla="*/ 2147483646 w 1400"/>
              <a:gd name="T75" fmla="*/ 2147483646 h 599"/>
              <a:gd name="T76" fmla="*/ 2147483646 w 1400"/>
              <a:gd name="T77" fmla="*/ 2147483646 h 599"/>
              <a:gd name="T78" fmla="*/ 2147483646 w 1400"/>
              <a:gd name="T79" fmla="*/ 2147483646 h 599"/>
              <a:gd name="T80" fmla="*/ 2147483646 w 1400"/>
              <a:gd name="T81" fmla="*/ 2147483646 h 59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00"/>
              <a:gd name="T124" fmla="*/ 0 h 599"/>
              <a:gd name="T125" fmla="*/ 1400 w 1400"/>
              <a:gd name="T126" fmla="*/ 599 h 59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00" h="599">
                <a:moveTo>
                  <a:pt x="1399" y="584"/>
                </a:moveTo>
                <a:lnTo>
                  <a:pt x="1372" y="536"/>
                </a:lnTo>
                <a:lnTo>
                  <a:pt x="1355" y="515"/>
                </a:lnTo>
                <a:lnTo>
                  <a:pt x="1336" y="488"/>
                </a:lnTo>
                <a:lnTo>
                  <a:pt x="1306" y="464"/>
                </a:lnTo>
                <a:lnTo>
                  <a:pt x="1281" y="441"/>
                </a:lnTo>
                <a:lnTo>
                  <a:pt x="1259" y="420"/>
                </a:lnTo>
                <a:lnTo>
                  <a:pt x="1228" y="404"/>
                </a:lnTo>
                <a:lnTo>
                  <a:pt x="1198" y="383"/>
                </a:lnTo>
                <a:lnTo>
                  <a:pt x="1154" y="359"/>
                </a:lnTo>
                <a:lnTo>
                  <a:pt x="1113" y="341"/>
                </a:lnTo>
                <a:lnTo>
                  <a:pt x="1077" y="323"/>
                </a:lnTo>
                <a:lnTo>
                  <a:pt x="1027" y="303"/>
                </a:lnTo>
                <a:lnTo>
                  <a:pt x="979" y="291"/>
                </a:lnTo>
                <a:lnTo>
                  <a:pt x="929" y="273"/>
                </a:lnTo>
                <a:lnTo>
                  <a:pt x="885" y="262"/>
                </a:lnTo>
                <a:lnTo>
                  <a:pt x="838" y="249"/>
                </a:lnTo>
                <a:lnTo>
                  <a:pt x="794" y="237"/>
                </a:lnTo>
                <a:lnTo>
                  <a:pt x="739" y="226"/>
                </a:lnTo>
                <a:lnTo>
                  <a:pt x="691" y="215"/>
                </a:lnTo>
                <a:lnTo>
                  <a:pt x="634" y="208"/>
                </a:lnTo>
                <a:lnTo>
                  <a:pt x="590" y="201"/>
                </a:lnTo>
                <a:lnTo>
                  <a:pt x="523" y="193"/>
                </a:lnTo>
                <a:lnTo>
                  <a:pt x="470" y="189"/>
                </a:lnTo>
                <a:lnTo>
                  <a:pt x="415" y="183"/>
                </a:lnTo>
                <a:lnTo>
                  <a:pt x="362" y="184"/>
                </a:lnTo>
                <a:lnTo>
                  <a:pt x="316" y="184"/>
                </a:lnTo>
                <a:lnTo>
                  <a:pt x="275" y="190"/>
                </a:lnTo>
                <a:lnTo>
                  <a:pt x="180" y="0"/>
                </a:lnTo>
                <a:lnTo>
                  <a:pt x="175" y="35"/>
                </a:lnTo>
                <a:lnTo>
                  <a:pt x="167" y="72"/>
                </a:lnTo>
                <a:lnTo>
                  <a:pt x="167" y="103"/>
                </a:lnTo>
                <a:lnTo>
                  <a:pt x="160" y="125"/>
                </a:lnTo>
                <a:lnTo>
                  <a:pt x="154" y="154"/>
                </a:lnTo>
                <a:lnTo>
                  <a:pt x="141" y="176"/>
                </a:lnTo>
                <a:lnTo>
                  <a:pt x="131" y="201"/>
                </a:lnTo>
                <a:lnTo>
                  <a:pt x="118" y="226"/>
                </a:lnTo>
                <a:lnTo>
                  <a:pt x="103" y="247"/>
                </a:lnTo>
                <a:lnTo>
                  <a:pt x="84" y="277"/>
                </a:lnTo>
                <a:lnTo>
                  <a:pt x="63" y="305"/>
                </a:lnTo>
                <a:lnTo>
                  <a:pt x="47" y="329"/>
                </a:lnTo>
                <a:lnTo>
                  <a:pt x="19" y="364"/>
                </a:lnTo>
                <a:lnTo>
                  <a:pt x="0" y="388"/>
                </a:lnTo>
                <a:lnTo>
                  <a:pt x="26" y="396"/>
                </a:lnTo>
                <a:lnTo>
                  <a:pt x="50" y="400"/>
                </a:lnTo>
                <a:lnTo>
                  <a:pt x="78" y="413"/>
                </a:lnTo>
                <a:lnTo>
                  <a:pt x="108" y="422"/>
                </a:lnTo>
                <a:lnTo>
                  <a:pt x="138" y="431"/>
                </a:lnTo>
                <a:lnTo>
                  <a:pt x="164" y="444"/>
                </a:lnTo>
                <a:lnTo>
                  <a:pt x="185" y="454"/>
                </a:lnTo>
                <a:lnTo>
                  <a:pt x="217" y="466"/>
                </a:lnTo>
                <a:lnTo>
                  <a:pt x="241" y="479"/>
                </a:lnTo>
                <a:lnTo>
                  <a:pt x="266" y="493"/>
                </a:lnTo>
                <a:lnTo>
                  <a:pt x="291" y="506"/>
                </a:lnTo>
                <a:lnTo>
                  <a:pt x="319" y="520"/>
                </a:lnTo>
                <a:lnTo>
                  <a:pt x="339" y="535"/>
                </a:lnTo>
                <a:lnTo>
                  <a:pt x="362" y="546"/>
                </a:lnTo>
                <a:lnTo>
                  <a:pt x="385" y="562"/>
                </a:lnTo>
                <a:lnTo>
                  <a:pt x="407" y="575"/>
                </a:lnTo>
                <a:lnTo>
                  <a:pt x="437" y="598"/>
                </a:lnTo>
                <a:lnTo>
                  <a:pt x="360" y="396"/>
                </a:lnTo>
                <a:lnTo>
                  <a:pt x="423" y="387"/>
                </a:lnTo>
                <a:lnTo>
                  <a:pt x="474" y="385"/>
                </a:lnTo>
                <a:lnTo>
                  <a:pt x="576" y="379"/>
                </a:lnTo>
                <a:lnTo>
                  <a:pt x="624" y="381"/>
                </a:lnTo>
                <a:lnTo>
                  <a:pt x="668" y="382"/>
                </a:lnTo>
                <a:lnTo>
                  <a:pt x="749" y="386"/>
                </a:lnTo>
                <a:lnTo>
                  <a:pt x="794" y="388"/>
                </a:lnTo>
                <a:lnTo>
                  <a:pt x="853" y="390"/>
                </a:lnTo>
                <a:lnTo>
                  <a:pt x="899" y="396"/>
                </a:lnTo>
                <a:lnTo>
                  <a:pt x="936" y="400"/>
                </a:lnTo>
                <a:lnTo>
                  <a:pt x="977" y="405"/>
                </a:lnTo>
                <a:lnTo>
                  <a:pt x="1017" y="411"/>
                </a:lnTo>
                <a:lnTo>
                  <a:pt x="1063" y="418"/>
                </a:lnTo>
                <a:lnTo>
                  <a:pt x="1096" y="432"/>
                </a:lnTo>
                <a:lnTo>
                  <a:pt x="1138" y="439"/>
                </a:lnTo>
                <a:lnTo>
                  <a:pt x="1178" y="455"/>
                </a:lnTo>
                <a:lnTo>
                  <a:pt x="1211" y="469"/>
                </a:lnTo>
                <a:lnTo>
                  <a:pt x="1248" y="488"/>
                </a:lnTo>
                <a:lnTo>
                  <a:pt x="1281" y="506"/>
                </a:lnTo>
                <a:lnTo>
                  <a:pt x="1316" y="525"/>
                </a:lnTo>
                <a:lnTo>
                  <a:pt x="1348" y="547"/>
                </a:lnTo>
                <a:lnTo>
                  <a:pt x="1399" y="584"/>
                </a:lnTo>
              </a:path>
            </a:pathLst>
          </a:custGeom>
          <a:gradFill rotWithShape="0">
            <a:gsLst>
              <a:gs pos="0">
                <a:srgbClr val="000000"/>
              </a:gs>
              <a:gs pos="100000">
                <a:srgbClr val="CCCCCC"/>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ja-JP" altLang="en-US"/>
          </a:p>
        </p:txBody>
      </p:sp>
      <p:sp>
        <p:nvSpPr>
          <p:cNvPr id="19" name="Freeform 21"/>
          <p:cNvSpPr>
            <a:spLocks/>
          </p:cNvSpPr>
          <p:nvPr/>
        </p:nvSpPr>
        <p:spPr bwMode="auto">
          <a:xfrm rot="14539422" flipH="1" flipV="1">
            <a:off x="6596388" y="2266951"/>
            <a:ext cx="871537" cy="360362"/>
          </a:xfrm>
          <a:custGeom>
            <a:avLst/>
            <a:gdLst>
              <a:gd name="T0" fmla="*/ 2147483646 w 1400"/>
              <a:gd name="T1" fmla="*/ 2147483646 h 599"/>
              <a:gd name="T2" fmla="*/ 2147483646 w 1400"/>
              <a:gd name="T3" fmla="*/ 2147483646 h 599"/>
              <a:gd name="T4" fmla="*/ 2147483646 w 1400"/>
              <a:gd name="T5" fmla="*/ 2147483646 h 599"/>
              <a:gd name="T6" fmla="*/ 2147483646 w 1400"/>
              <a:gd name="T7" fmla="*/ 2147483646 h 599"/>
              <a:gd name="T8" fmla="*/ 2147483646 w 1400"/>
              <a:gd name="T9" fmla="*/ 2147483646 h 599"/>
              <a:gd name="T10" fmla="*/ 2147483646 w 1400"/>
              <a:gd name="T11" fmla="*/ 2147483646 h 599"/>
              <a:gd name="T12" fmla="*/ 2147483646 w 1400"/>
              <a:gd name="T13" fmla="*/ 2147483646 h 599"/>
              <a:gd name="T14" fmla="*/ 2147483646 w 1400"/>
              <a:gd name="T15" fmla="*/ 2147483646 h 599"/>
              <a:gd name="T16" fmla="*/ 2147483646 w 1400"/>
              <a:gd name="T17" fmla="*/ 2147483646 h 599"/>
              <a:gd name="T18" fmla="*/ 2147483646 w 1400"/>
              <a:gd name="T19" fmla="*/ 2147483646 h 599"/>
              <a:gd name="T20" fmla="*/ 2147483646 w 1400"/>
              <a:gd name="T21" fmla="*/ 2147483646 h 599"/>
              <a:gd name="T22" fmla="*/ 2147483646 w 1400"/>
              <a:gd name="T23" fmla="*/ 2147483646 h 599"/>
              <a:gd name="T24" fmla="*/ 2147483646 w 1400"/>
              <a:gd name="T25" fmla="*/ 2147483646 h 599"/>
              <a:gd name="T26" fmla="*/ 2147483646 w 1400"/>
              <a:gd name="T27" fmla="*/ 2147483646 h 599"/>
              <a:gd name="T28" fmla="*/ 2147483646 w 1400"/>
              <a:gd name="T29" fmla="*/ 2147483646 h 599"/>
              <a:gd name="T30" fmla="*/ 2147483646 w 1400"/>
              <a:gd name="T31" fmla="*/ 2147483646 h 599"/>
              <a:gd name="T32" fmla="*/ 2147483646 w 1400"/>
              <a:gd name="T33" fmla="*/ 2147483646 h 599"/>
              <a:gd name="T34" fmla="*/ 2147483646 w 1400"/>
              <a:gd name="T35" fmla="*/ 2147483646 h 599"/>
              <a:gd name="T36" fmla="*/ 2147483646 w 1400"/>
              <a:gd name="T37" fmla="*/ 2147483646 h 599"/>
              <a:gd name="T38" fmla="*/ 2147483646 w 1400"/>
              <a:gd name="T39" fmla="*/ 2147483646 h 599"/>
              <a:gd name="T40" fmla="*/ 2147483646 w 1400"/>
              <a:gd name="T41" fmla="*/ 2147483646 h 599"/>
              <a:gd name="T42" fmla="*/ 2147483646 w 1400"/>
              <a:gd name="T43" fmla="*/ 2147483646 h 599"/>
              <a:gd name="T44" fmla="*/ 2147483646 w 1400"/>
              <a:gd name="T45" fmla="*/ 2147483646 h 599"/>
              <a:gd name="T46" fmla="*/ 2147483646 w 1400"/>
              <a:gd name="T47" fmla="*/ 2147483646 h 599"/>
              <a:gd name="T48" fmla="*/ 2147483646 w 1400"/>
              <a:gd name="T49" fmla="*/ 2147483646 h 599"/>
              <a:gd name="T50" fmla="*/ 2147483646 w 1400"/>
              <a:gd name="T51" fmla="*/ 2147483646 h 599"/>
              <a:gd name="T52" fmla="*/ 2147483646 w 1400"/>
              <a:gd name="T53" fmla="*/ 2147483646 h 599"/>
              <a:gd name="T54" fmla="*/ 2147483646 w 1400"/>
              <a:gd name="T55" fmla="*/ 2147483646 h 599"/>
              <a:gd name="T56" fmla="*/ 2147483646 w 1400"/>
              <a:gd name="T57" fmla="*/ 2147483646 h 599"/>
              <a:gd name="T58" fmla="*/ 2147483646 w 1400"/>
              <a:gd name="T59" fmla="*/ 2147483646 h 599"/>
              <a:gd name="T60" fmla="*/ 2147483646 w 1400"/>
              <a:gd name="T61" fmla="*/ 2147483646 h 599"/>
              <a:gd name="T62" fmla="*/ 2147483646 w 1400"/>
              <a:gd name="T63" fmla="*/ 2147483646 h 599"/>
              <a:gd name="T64" fmla="*/ 2147483646 w 1400"/>
              <a:gd name="T65" fmla="*/ 2147483646 h 599"/>
              <a:gd name="T66" fmla="*/ 2147483646 w 1400"/>
              <a:gd name="T67" fmla="*/ 2147483646 h 599"/>
              <a:gd name="T68" fmla="*/ 2147483646 w 1400"/>
              <a:gd name="T69" fmla="*/ 2147483646 h 599"/>
              <a:gd name="T70" fmla="*/ 2147483646 w 1400"/>
              <a:gd name="T71" fmla="*/ 2147483646 h 599"/>
              <a:gd name="T72" fmla="*/ 2147483646 w 1400"/>
              <a:gd name="T73" fmla="*/ 2147483646 h 599"/>
              <a:gd name="T74" fmla="*/ 2147483646 w 1400"/>
              <a:gd name="T75" fmla="*/ 2147483646 h 599"/>
              <a:gd name="T76" fmla="*/ 2147483646 w 1400"/>
              <a:gd name="T77" fmla="*/ 2147483646 h 599"/>
              <a:gd name="T78" fmla="*/ 2147483646 w 1400"/>
              <a:gd name="T79" fmla="*/ 2147483646 h 599"/>
              <a:gd name="T80" fmla="*/ 2147483646 w 1400"/>
              <a:gd name="T81" fmla="*/ 2147483646 h 59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00"/>
              <a:gd name="T124" fmla="*/ 0 h 599"/>
              <a:gd name="T125" fmla="*/ 1400 w 1400"/>
              <a:gd name="T126" fmla="*/ 599 h 59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00" h="599">
                <a:moveTo>
                  <a:pt x="1399" y="584"/>
                </a:moveTo>
                <a:lnTo>
                  <a:pt x="1372" y="536"/>
                </a:lnTo>
                <a:lnTo>
                  <a:pt x="1355" y="515"/>
                </a:lnTo>
                <a:lnTo>
                  <a:pt x="1336" y="488"/>
                </a:lnTo>
                <a:lnTo>
                  <a:pt x="1306" y="464"/>
                </a:lnTo>
                <a:lnTo>
                  <a:pt x="1281" y="441"/>
                </a:lnTo>
                <a:lnTo>
                  <a:pt x="1259" y="420"/>
                </a:lnTo>
                <a:lnTo>
                  <a:pt x="1228" y="404"/>
                </a:lnTo>
                <a:lnTo>
                  <a:pt x="1198" y="383"/>
                </a:lnTo>
                <a:lnTo>
                  <a:pt x="1154" y="359"/>
                </a:lnTo>
                <a:lnTo>
                  <a:pt x="1113" y="341"/>
                </a:lnTo>
                <a:lnTo>
                  <a:pt x="1077" y="323"/>
                </a:lnTo>
                <a:lnTo>
                  <a:pt x="1027" y="303"/>
                </a:lnTo>
                <a:lnTo>
                  <a:pt x="979" y="291"/>
                </a:lnTo>
                <a:lnTo>
                  <a:pt x="929" y="273"/>
                </a:lnTo>
                <a:lnTo>
                  <a:pt x="885" y="262"/>
                </a:lnTo>
                <a:lnTo>
                  <a:pt x="838" y="249"/>
                </a:lnTo>
                <a:lnTo>
                  <a:pt x="794" y="237"/>
                </a:lnTo>
                <a:lnTo>
                  <a:pt x="739" y="226"/>
                </a:lnTo>
                <a:lnTo>
                  <a:pt x="691" y="215"/>
                </a:lnTo>
                <a:lnTo>
                  <a:pt x="634" y="208"/>
                </a:lnTo>
                <a:lnTo>
                  <a:pt x="590" y="201"/>
                </a:lnTo>
                <a:lnTo>
                  <a:pt x="523" y="193"/>
                </a:lnTo>
                <a:lnTo>
                  <a:pt x="470" y="189"/>
                </a:lnTo>
                <a:lnTo>
                  <a:pt x="415" y="183"/>
                </a:lnTo>
                <a:lnTo>
                  <a:pt x="362" y="184"/>
                </a:lnTo>
                <a:lnTo>
                  <a:pt x="316" y="184"/>
                </a:lnTo>
                <a:lnTo>
                  <a:pt x="275" y="190"/>
                </a:lnTo>
                <a:lnTo>
                  <a:pt x="180" y="0"/>
                </a:lnTo>
                <a:lnTo>
                  <a:pt x="175" y="35"/>
                </a:lnTo>
                <a:lnTo>
                  <a:pt x="167" y="72"/>
                </a:lnTo>
                <a:lnTo>
                  <a:pt x="167" y="103"/>
                </a:lnTo>
                <a:lnTo>
                  <a:pt x="160" y="125"/>
                </a:lnTo>
                <a:lnTo>
                  <a:pt x="154" y="154"/>
                </a:lnTo>
                <a:lnTo>
                  <a:pt x="141" y="176"/>
                </a:lnTo>
                <a:lnTo>
                  <a:pt x="131" y="201"/>
                </a:lnTo>
                <a:lnTo>
                  <a:pt x="118" y="226"/>
                </a:lnTo>
                <a:lnTo>
                  <a:pt x="103" y="247"/>
                </a:lnTo>
                <a:lnTo>
                  <a:pt x="84" y="277"/>
                </a:lnTo>
                <a:lnTo>
                  <a:pt x="63" y="305"/>
                </a:lnTo>
                <a:lnTo>
                  <a:pt x="47" y="329"/>
                </a:lnTo>
                <a:lnTo>
                  <a:pt x="19" y="364"/>
                </a:lnTo>
                <a:lnTo>
                  <a:pt x="0" y="388"/>
                </a:lnTo>
                <a:lnTo>
                  <a:pt x="26" y="396"/>
                </a:lnTo>
                <a:lnTo>
                  <a:pt x="50" y="400"/>
                </a:lnTo>
                <a:lnTo>
                  <a:pt x="78" y="413"/>
                </a:lnTo>
                <a:lnTo>
                  <a:pt x="108" y="422"/>
                </a:lnTo>
                <a:lnTo>
                  <a:pt x="138" y="431"/>
                </a:lnTo>
                <a:lnTo>
                  <a:pt x="164" y="444"/>
                </a:lnTo>
                <a:lnTo>
                  <a:pt x="185" y="454"/>
                </a:lnTo>
                <a:lnTo>
                  <a:pt x="217" y="466"/>
                </a:lnTo>
                <a:lnTo>
                  <a:pt x="241" y="479"/>
                </a:lnTo>
                <a:lnTo>
                  <a:pt x="266" y="493"/>
                </a:lnTo>
                <a:lnTo>
                  <a:pt x="291" y="506"/>
                </a:lnTo>
                <a:lnTo>
                  <a:pt x="319" y="520"/>
                </a:lnTo>
                <a:lnTo>
                  <a:pt x="339" y="535"/>
                </a:lnTo>
                <a:lnTo>
                  <a:pt x="362" y="546"/>
                </a:lnTo>
                <a:lnTo>
                  <a:pt x="385" y="562"/>
                </a:lnTo>
                <a:lnTo>
                  <a:pt x="407" y="575"/>
                </a:lnTo>
                <a:lnTo>
                  <a:pt x="437" y="598"/>
                </a:lnTo>
                <a:lnTo>
                  <a:pt x="360" y="396"/>
                </a:lnTo>
                <a:lnTo>
                  <a:pt x="423" y="387"/>
                </a:lnTo>
                <a:lnTo>
                  <a:pt x="474" y="385"/>
                </a:lnTo>
                <a:lnTo>
                  <a:pt x="576" y="379"/>
                </a:lnTo>
                <a:lnTo>
                  <a:pt x="624" y="381"/>
                </a:lnTo>
                <a:lnTo>
                  <a:pt x="668" y="382"/>
                </a:lnTo>
                <a:lnTo>
                  <a:pt x="749" y="386"/>
                </a:lnTo>
                <a:lnTo>
                  <a:pt x="794" y="388"/>
                </a:lnTo>
                <a:lnTo>
                  <a:pt x="853" y="390"/>
                </a:lnTo>
                <a:lnTo>
                  <a:pt x="899" y="396"/>
                </a:lnTo>
                <a:lnTo>
                  <a:pt x="936" y="400"/>
                </a:lnTo>
                <a:lnTo>
                  <a:pt x="977" y="405"/>
                </a:lnTo>
                <a:lnTo>
                  <a:pt x="1017" y="411"/>
                </a:lnTo>
                <a:lnTo>
                  <a:pt x="1063" y="418"/>
                </a:lnTo>
                <a:lnTo>
                  <a:pt x="1096" y="432"/>
                </a:lnTo>
                <a:lnTo>
                  <a:pt x="1138" y="439"/>
                </a:lnTo>
                <a:lnTo>
                  <a:pt x="1178" y="455"/>
                </a:lnTo>
                <a:lnTo>
                  <a:pt x="1211" y="469"/>
                </a:lnTo>
                <a:lnTo>
                  <a:pt x="1248" y="488"/>
                </a:lnTo>
                <a:lnTo>
                  <a:pt x="1281" y="506"/>
                </a:lnTo>
                <a:lnTo>
                  <a:pt x="1316" y="525"/>
                </a:lnTo>
                <a:lnTo>
                  <a:pt x="1348" y="547"/>
                </a:lnTo>
                <a:lnTo>
                  <a:pt x="1399" y="584"/>
                </a:lnTo>
              </a:path>
            </a:pathLst>
          </a:custGeom>
          <a:gradFill rotWithShape="0">
            <a:gsLst>
              <a:gs pos="0">
                <a:srgbClr val="000000"/>
              </a:gs>
              <a:gs pos="100000">
                <a:srgbClr val="CCCCCC"/>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ja-JP" altLang="en-US"/>
          </a:p>
        </p:txBody>
      </p:sp>
      <p:sp>
        <p:nvSpPr>
          <p:cNvPr id="20" name="Text Box 22"/>
          <p:cNvSpPr txBox="1">
            <a:spLocks noChangeArrowheads="1"/>
          </p:cNvSpPr>
          <p:nvPr/>
        </p:nvSpPr>
        <p:spPr bwMode="auto">
          <a:xfrm>
            <a:off x="6701163" y="1331913"/>
            <a:ext cx="165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600" b="1">
                <a:latin typeface="Arial" panose="020B0604020202020204" pitchFamily="34" charset="0"/>
                <a:cs typeface="Arial" panose="020B0604020202020204" pitchFamily="34" charset="0"/>
              </a:rPr>
              <a:t>Arresting Hook</a:t>
            </a:r>
          </a:p>
          <a:p>
            <a:pPr eaLnBrk="1" hangingPunct="1">
              <a:spcBef>
                <a:spcPct val="0"/>
              </a:spcBef>
              <a:buFontTx/>
              <a:buNone/>
            </a:pPr>
            <a:r>
              <a:rPr lang="en-US" altLang="ja-JP" sz="1200" b="1">
                <a:latin typeface="Arial" panose="020B0604020202020204" pitchFamily="34" charset="0"/>
                <a:cs typeface="Arial" panose="020B0604020202020204" pitchFamily="34" charset="0"/>
              </a:rPr>
              <a:t>(LMCO New Design)</a:t>
            </a:r>
          </a:p>
        </p:txBody>
      </p:sp>
      <p:sp>
        <p:nvSpPr>
          <p:cNvPr id="21" name="Text Box 23"/>
          <p:cNvSpPr txBox="1">
            <a:spLocks noChangeArrowheads="1"/>
          </p:cNvSpPr>
          <p:nvPr/>
        </p:nvSpPr>
        <p:spPr bwMode="auto">
          <a:xfrm>
            <a:off x="1967238" y="3778250"/>
            <a:ext cx="2143125"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600" b="1">
                <a:latin typeface="Arial" panose="020B0604020202020204" pitchFamily="34" charset="0"/>
                <a:cs typeface="Arial" panose="020B0604020202020204" pitchFamily="34" charset="0"/>
              </a:rPr>
              <a:t>Weapons </a:t>
            </a:r>
          </a:p>
          <a:p>
            <a:pPr eaLnBrk="1" hangingPunct="1">
              <a:spcBef>
                <a:spcPct val="0"/>
              </a:spcBef>
              <a:buFontTx/>
              <a:buNone/>
            </a:pPr>
            <a:r>
              <a:rPr lang="en-US" altLang="ja-JP" sz="1600" b="1">
                <a:latin typeface="Arial" panose="020B0604020202020204" pitchFamily="34" charset="0"/>
                <a:cs typeface="Arial" panose="020B0604020202020204" pitchFamily="34" charset="0"/>
              </a:rPr>
              <a:t>Suspension Pallet</a:t>
            </a:r>
          </a:p>
          <a:p>
            <a:pPr eaLnBrk="1" hangingPunct="1">
              <a:spcBef>
                <a:spcPct val="0"/>
              </a:spcBef>
              <a:buFontTx/>
              <a:buNone/>
            </a:pPr>
            <a:r>
              <a:rPr lang="en-US" altLang="ja-JP" sz="1200" b="1">
                <a:latin typeface="Arial" panose="020B0604020202020204" pitchFamily="34" charset="0"/>
                <a:cs typeface="Arial" panose="020B0604020202020204" pitchFamily="34" charset="0"/>
              </a:rPr>
              <a:t>(Breeze Eastern - Deferred)</a:t>
            </a:r>
          </a:p>
        </p:txBody>
      </p:sp>
      <p:pic>
        <p:nvPicPr>
          <p:cNvPr id="22"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5638" y="1833563"/>
            <a:ext cx="19050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25"/>
          <p:cNvSpPr txBox="1">
            <a:spLocks noChangeArrowheads="1"/>
          </p:cNvSpPr>
          <p:nvPr/>
        </p:nvSpPr>
        <p:spPr bwMode="auto">
          <a:xfrm>
            <a:off x="8666488" y="1408113"/>
            <a:ext cx="1831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600" b="1">
                <a:latin typeface="Arial" panose="020B0604020202020204" pitchFamily="34" charset="0"/>
                <a:cs typeface="Arial" panose="020B0604020202020204" pitchFamily="34" charset="0"/>
              </a:rPr>
              <a:t>APGS</a:t>
            </a:r>
          </a:p>
          <a:p>
            <a:pPr eaLnBrk="1" hangingPunct="1">
              <a:spcBef>
                <a:spcPct val="0"/>
              </a:spcBef>
              <a:buFontTx/>
              <a:buNone/>
            </a:pPr>
            <a:r>
              <a:rPr lang="en-US" altLang="ja-JP" sz="1200" b="1">
                <a:latin typeface="Arial" panose="020B0604020202020204" pitchFamily="34" charset="0"/>
                <a:cs typeface="Arial" panose="020B0604020202020204" pitchFamily="34" charset="0"/>
              </a:rPr>
              <a:t>(Existing Honeywell)</a:t>
            </a:r>
          </a:p>
        </p:txBody>
      </p:sp>
      <p:pic>
        <p:nvPicPr>
          <p:cNvPr id="24"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0488" y="5275263"/>
            <a:ext cx="14446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4526" y="4424363"/>
            <a:ext cx="1039812"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2213" y="4678363"/>
            <a:ext cx="952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6901" y="1216025"/>
            <a:ext cx="10795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0" descr="MLG  NLG 1"/>
          <p:cNvPicPr>
            <a:picLocks noChangeAspect="1" noChangeArrowheads="1"/>
          </p:cNvPicPr>
          <p:nvPr/>
        </p:nvPicPr>
        <p:blipFill>
          <a:blip r:embed="rId11">
            <a:extLst>
              <a:ext uri="{28A0092B-C50C-407E-A947-70E740481C1C}">
                <a14:useLocalDpi xmlns:a14="http://schemas.microsoft.com/office/drawing/2010/main" val="0"/>
              </a:ext>
            </a:extLst>
          </a:blip>
          <a:srcRect l="4231" t="14998" r="43724" b="9776"/>
          <a:stretch>
            <a:fillRect/>
          </a:stretch>
        </p:blipFill>
        <p:spPr bwMode="auto">
          <a:xfrm>
            <a:off x="2332363" y="4873625"/>
            <a:ext cx="1108075"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1" descr="MLG  NLG 1"/>
          <p:cNvPicPr>
            <a:picLocks noChangeAspect="1" noChangeArrowheads="1"/>
          </p:cNvPicPr>
          <p:nvPr/>
        </p:nvPicPr>
        <p:blipFill>
          <a:blip r:embed="rId12">
            <a:extLst>
              <a:ext uri="{28A0092B-C50C-407E-A947-70E740481C1C}">
                <a14:useLocalDpi xmlns:a14="http://schemas.microsoft.com/office/drawing/2010/main" val="0"/>
              </a:ext>
            </a:extLst>
          </a:blip>
          <a:srcRect l="57816" t="15541" r="8205" b="9776"/>
          <a:stretch>
            <a:fillRect/>
          </a:stretch>
        </p:blipFill>
        <p:spPr bwMode="auto">
          <a:xfrm>
            <a:off x="8328351" y="4352925"/>
            <a:ext cx="849312"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Freeform 32"/>
          <p:cNvSpPr>
            <a:spLocks/>
          </p:cNvSpPr>
          <p:nvPr/>
        </p:nvSpPr>
        <p:spPr bwMode="auto">
          <a:xfrm rot="196172">
            <a:off x="3745238" y="3087688"/>
            <a:ext cx="2490788" cy="623887"/>
          </a:xfrm>
          <a:custGeom>
            <a:avLst/>
            <a:gdLst>
              <a:gd name="T0" fmla="*/ 2147483646 w 1400"/>
              <a:gd name="T1" fmla="*/ 2147483646 h 599"/>
              <a:gd name="T2" fmla="*/ 2147483646 w 1400"/>
              <a:gd name="T3" fmla="*/ 2147483646 h 599"/>
              <a:gd name="T4" fmla="*/ 2147483646 w 1400"/>
              <a:gd name="T5" fmla="*/ 2147483646 h 599"/>
              <a:gd name="T6" fmla="*/ 2147483646 w 1400"/>
              <a:gd name="T7" fmla="*/ 2147483646 h 599"/>
              <a:gd name="T8" fmla="*/ 2147483646 w 1400"/>
              <a:gd name="T9" fmla="*/ 2147483646 h 599"/>
              <a:gd name="T10" fmla="*/ 2147483646 w 1400"/>
              <a:gd name="T11" fmla="*/ 2147483646 h 599"/>
              <a:gd name="T12" fmla="*/ 2147483646 w 1400"/>
              <a:gd name="T13" fmla="*/ 2147483646 h 599"/>
              <a:gd name="T14" fmla="*/ 2147483646 w 1400"/>
              <a:gd name="T15" fmla="*/ 2147483646 h 599"/>
              <a:gd name="T16" fmla="*/ 2147483646 w 1400"/>
              <a:gd name="T17" fmla="*/ 2147483646 h 599"/>
              <a:gd name="T18" fmla="*/ 2147483646 w 1400"/>
              <a:gd name="T19" fmla="*/ 2147483646 h 599"/>
              <a:gd name="T20" fmla="*/ 2147483646 w 1400"/>
              <a:gd name="T21" fmla="*/ 2147483646 h 599"/>
              <a:gd name="T22" fmla="*/ 2147483646 w 1400"/>
              <a:gd name="T23" fmla="*/ 2147483646 h 599"/>
              <a:gd name="T24" fmla="*/ 2147483646 w 1400"/>
              <a:gd name="T25" fmla="*/ 2147483646 h 599"/>
              <a:gd name="T26" fmla="*/ 2147483646 w 1400"/>
              <a:gd name="T27" fmla="*/ 2147483646 h 599"/>
              <a:gd name="T28" fmla="*/ 2147483646 w 1400"/>
              <a:gd name="T29" fmla="*/ 2147483646 h 599"/>
              <a:gd name="T30" fmla="*/ 2147483646 w 1400"/>
              <a:gd name="T31" fmla="*/ 2147483646 h 599"/>
              <a:gd name="T32" fmla="*/ 2147483646 w 1400"/>
              <a:gd name="T33" fmla="*/ 2147483646 h 599"/>
              <a:gd name="T34" fmla="*/ 2147483646 w 1400"/>
              <a:gd name="T35" fmla="*/ 2147483646 h 599"/>
              <a:gd name="T36" fmla="*/ 2147483646 w 1400"/>
              <a:gd name="T37" fmla="*/ 2147483646 h 599"/>
              <a:gd name="T38" fmla="*/ 2147483646 w 1400"/>
              <a:gd name="T39" fmla="*/ 2147483646 h 599"/>
              <a:gd name="T40" fmla="*/ 2147483646 w 1400"/>
              <a:gd name="T41" fmla="*/ 2147483646 h 599"/>
              <a:gd name="T42" fmla="*/ 2147483646 w 1400"/>
              <a:gd name="T43" fmla="*/ 2147483646 h 599"/>
              <a:gd name="T44" fmla="*/ 2147483646 w 1400"/>
              <a:gd name="T45" fmla="*/ 2147483646 h 599"/>
              <a:gd name="T46" fmla="*/ 2147483646 w 1400"/>
              <a:gd name="T47" fmla="*/ 2147483646 h 599"/>
              <a:gd name="T48" fmla="*/ 2147483646 w 1400"/>
              <a:gd name="T49" fmla="*/ 2147483646 h 599"/>
              <a:gd name="T50" fmla="*/ 2147483646 w 1400"/>
              <a:gd name="T51" fmla="*/ 2147483646 h 599"/>
              <a:gd name="T52" fmla="*/ 2147483646 w 1400"/>
              <a:gd name="T53" fmla="*/ 2147483646 h 599"/>
              <a:gd name="T54" fmla="*/ 2147483646 w 1400"/>
              <a:gd name="T55" fmla="*/ 2147483646 h 599"/>
              <a:gd name="T56" fmla="*/ 2147483646 w 1400"/>
              <a:gd name="T57" fmla="*/ 2147483646 h 599"/>
              <a:gd name="T58" fmla="*/ 2147483646 w 1400"/>
              <a:gd name="T59" fmla="*/ 2147483646 h 599"/>
              <a:gd name="T60" fmla="*/ 2147483646 w 1400"/>
              <a:gd name="T61" fmla="*/ 2147483646 h 599"/>
              <a:gd name="T62" fmla="*/ 2147483646 w 1400"/>
              <a:gd name="T63" fmla="*/ 2147483646 h 599"/>
              <a:gd name="T64" fmla="*/ 2147483646 w 1400"/>
              <a:gd name="T65" fmla="*/ 2147483646 h 599"/>
              <a:gd name="T66" fmla="*/ 2147483646 w 1400"/>
              <a:gd name="T67" fmla="*/ 2147483646 h 599"/>
              <a:gd name="T68" fmla="*/ 2147483646 w 1400"/>
              <a:gd name="T69" fmla="*/ 2147483646 h 599"/>
              <a:gd name="T70" fmla="*/ 2147483646 w 1400"/>
              <a:gd name="T71" fmla="*/ 2147483646 h 599"/>
              <a:gd name="T72" fmla="*/ 2147483646 w 1400"/>
              <a:gd name="T73" fmla="*/ 2147483646 h 599"/>
              <a:gd name="T74" fmla="*/ 2147483646 w 1400"/>
              <a:gd name="T75" fmla="*/ 2147483646 h 599"/>
              <a:gd name="T76" fmla="*/ 2147483646 w 1400"/>
              <a:gd name="T77" fmla="*/ 2147483646 h 599"/>
              <a:gd name="T78" fmla="*/ 2147483646 w 1400"/>
              <a:gd name="T79" fmla="*/ 2147483646 h 599"/>
              <a:gd name="T80" fmla="*/ 2147483646 w 1400"/>
              <a:gd name="T81" fmla="*/ 2147483646 h 59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00"/>
              <a:gd name="T124" fmla="*/ 0 h 599"/>
              <a:gd name="T125" fmla="*/ 1400 w 1400"/>
              <a:gd name="T126" fmla="*/ 599 h 59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00" h="599">
                <a:moveTo>
                  <a:pt x="1399" y="584"/>
                </a:moveTo>
                <a:lnTo>
                  <a:pt x="1372" y="536"/>
                </a:lnTo>
                <a:lnTo>
                  <a:pt x="1355" y="515"/>
                </a:lnTo>
                <a:lnTo>
                  <a:pt x="1336" y="488"/>
                </a:lnTo>
                <a:lnTo>
                  <a:pt x="1306" y="464"/>
                </a:lnTo>
                <a:lnTo>
                  <a:pt x="1281" y="441"/>
                </a:lnTo>
                <a:lnTo>
                  <a:pt x="1259" y="420"/>
                </a:lnTo>
                <a:lnTo>
                  <a:pt x="1228" y="404"/>
                </a:lnTo>
                <a:lnTo>
                  <a:pt x="1198" y="383"/>
                </a:lnTo>
                <a:lnTo>
                  <a:pt x="1154" y="359"/>
                </a:lnTo>
                <a:lnTo>
                  <a:pt x="1113" y="341"/>
                </a:lnTo>
                <a:lnTo>
                  <a:pt x="1077" y="323"/>
                </a:lnTo>
                <a:lnTo>
                  <a:pt x="1027" y="303"/>
                </a:lnTo>
                <a:lnTo>
                  <a:pt x="979" y="291"/>
                </a:lnTo>
                <a:lnTo>
                  <a:pt x="929" y="273"/>
                </a:lnTo>
                <a:lnTo>
                  <a:pt x="885" y="262"/>
                </a:lnTo>
                <a:lnTo>
                  <a:pt x="838" y="249"/>
                </a:lnTo>
                <a:lnTo>
                  <a:pt x="794" y="237"/>
                </a:lnTo>
                <a:lnTo>
                  <a:pt x="739" y="226"/>
                </a:lnTo>
                <a:lnTo>
                  <a:pt x="691" y="215"/>
                </a:lnTo>
                <a:lnTo>
                  <a:pt x="634" y="208"/>
                </a:lnTo>
                <a:lnTo>
                  <a:pt x="590" y="201"/>
                </a:lnTo>
                <a:lnTo>
                  <a:pt x="523" y="193"/>
                </a:lnTo>
                <a:lnTo>
                  <a:pt x="470" y="189"/>
                </a:lnTo>
                <a:lnTo>
                  <a:pt x="415" y="183"/>
                </a:lnTo>
                <a:lnTo>
                  <a:pt x="362" y="184"/>
                </a:lnTo>
                <a:lnTo>
                  <a:pt x="316" y="184"/>
                </a:lnTo>
                <a:lnTo>
                  <a:pt x="275" y="190"/>
                </a:lnTo>
                <a:lnTo>
                  <a:pt x="180" y="0"/>
                </a:lnTo>
                <a:lnTo>
                  <a:pt x="175" y="35"/>
                </a:lnTo>
                <a:lnTo>
                  <a:pt x="167" y="72"/>
                </a:lnTo>
                <a:lnTo>
                  <a:pt x="167" y="103"/>
                </a:lnTo>
                <a:lnTo>
                  <a:pt x="160" y="125"/>
                </a:lnTo>
                <a:lnTo>
                  <a:pt x="154" y="154"/>
                </a:lnTo>
                <a:lnTo>
                  <a:pt x="141" y="176"/>
                </a:lnTo>
                <a:lnTo>
                  <a:pt x="131" y="201"/>
                </a:lnTo>
                <a:lnTo>
                  <a:pt x="118" y="226"/>
                </a:lnTo>
                <a:lnTo>
                  <a:pt x="103" y="247"/>
                </a:lnTo>
                <a:lnTo>
                  <a:pt x="84" y="277"/>
                </a:lnTo>
                <a:lnTo>
                  <a:pt x="63" y="305"/>
                </a:lnTo>
                <a:lnTo>
                  <a:pt x="47" y="329"/>
                </a:lnTo>
                <a:lnTo>
                  <a:pt x="19" y="364"/>
                </a:lnTo>
                <a:lnTo>
                  <a:pt x="0" y="388"/>
                </a:lnTo>
                <a:lnTo>
                  <a:pt x="26" y="396"/>
                </a:lnTo>
                <a:lnTo>
                  <a:pt x="50" y="400"/>
                </a:lnTo>
                <a:lnTo>
                  <a:pt x="78" y="413"/>
                </a:lnTo>
                <a:lnTo>
                  <a:pt x="108" y="422"/>
                </a:lnTo>
                <a:lnTo>
                  <a:pt x="138" y="431"/>
                </a:lnTo>
                <a:lnTo>
                  <a:pt x="164" y="444"/>
                </a:lnTo>
                <a:lnTo>
                  <a:pt x="185" y="454"/>
                </a:lnTo>
                <a:lnTo>
                  <a:pt x="217" y="466"/>
                </a:lnTo>
                <a:lnTo>
                  <a:pt x="241" y="479"/>
                </a:lnTo>
                <a:lnTo>
                  <a:pt x="266" y="493"/>
                </a:lnTo>
                <a:lnTo>
                  <a:pt x="291" y="506"/>
                </a:lnTo>
                <a:lnTo>
                  <a:pt x="319" y="520"/>
                </a:lnTo>
                <a:lnTo>
                  <a:pt x="339" y="535"/>
                </a:lnTo>
                <a:lnTo>
                  <a:pt x="362" y="546"/>
                </a:lnTo>
                <a:lnTo>
                  <a:pt x="385" y="562"/>
                </a:lnTo>
                <a:lnTo>
                  <a:pt x="407" y="575"/>
                </a:lnTo>
                <a:lnTo>
                  <a:pt x="437" y="598"/>
                </a:lnTo>
                <a:lnTo>
                  <a:pt x="360" y="396"/>
                </a:lnTo>
                <a:lnTo>
                  <a:pt x="423" y="387"/>
                </a:lnTo>
                <a:lnTo>
                  <a:pt x="474" y="385"/>
                </a:lnTo>
                <a:lnTo>
                  <a:pt x="576" y="379"/>
                </a:lnTo>
                <a:lnTo>
                  <a:pt x="624" y="381"/>
                </a:lnTo>
                <a:lnTo>
                  <a:pt x="668" y="382"/>
                </a:lnTo>
                <a:lnTo>
                  <a:pt x="749" y="386"/>
                </a:lnTo>
                <a:lnTo>
                  <a:pt x="794" y="388"/>
                </a:lnTo>
                <a:lnTo>
                  <a:pt x="853" y="390"/>
                </a:lnTo>
                <a:lnTo>
                  <a:pt x="899" y="396"/>
                </a:lnTo>
                <a:lnTo>
                  <a:pt x="936" y="400"/>
                </a:lnTo>
                <a:lnTo>
                  <a:pt x="977" y="405"/>
                </a:lnTo>
                <a:lnTo>
                  <a:pt x="1017" y="411"/>
                </a:lnTo>
                <a:lnTo>
                  <a:pt x="1063" y="418"/>
                </a:lnTo>
                <a:lnTo>
                  <a:pt x="1096" y="432"/>
                </a:lnTo>
                <a:lnTo>
                  <a:pt x="1138" y="439"/>
                </a:lnTo>
                <a:lnTo>
                  <a:pt x="1178" y="455"/>
                </a:lnTo>
                <a:lnTo>
                  <a:pt x="1211" y="469"/>
                </a:lnTo>
                <a:lnTo>
                  <a:pt x="1248" y="488"/>
                </a:lnTo>
                <a:lnTo>
                  <a:pt x="1281" y="506"/>
                </a:lnTo>
                <a:lnTo>
                  <a:pt x="1316" y="525"/>
                </a:lnTo>
                <a:lnTo>
                  <a:pt x="1348" y="547"/>
                </a:lnTo>
                <a:lnTo>
                  <a:pt x="1399" y="584"/>
                </a:lnTo>
              </a:path>
            </a:pathLst>
          </a:custGeom>
          <a:gradFill rotWithShape="0">
            <a:gsLst>
              <a:gs pos="0">
                <a:srgbClr val="000000"/>
              </a:gs>
              <a:gs pos="100000">
                <a:srgbClr val="CCCCCC"/>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ja-JP" altLang="en-US"/>
          </a:p>
        </p:txBody>
      </p:sp>
      <p:sp>
        <p:nvSpPr>
          <p:cNvPr id="31" name="Rectangle 33"/>
          <p:cNvSpPr>
            <a:spLocks noChangeArrowheads="1"/>
          </p:cNvSpPr>
          <p:nvPr/>
        </p:nvSpPr>
        <p:spPr bwMode="auto">
          <a:xfrm>
            <a:off x="3013401" y="4722813"/>
            <a:ext cx="295275" cy="1809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00584" rIns="100584"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32" name="Rectangle 34"/>
          <p:cNvSpPr>
            <a:spLocks noChangeArrowheads="1"/>
          </p:cNvSpPr>
          <p:nvPr/>
        </p:nvSpPr>
        <p:spPr bwMode="auto">
          <a:xfrm>
            <a:off x="8228338" y="4475163"/>
            <a:ext cx="209550" cy="1476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00584" rIns="100584"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33" name="Rectangle 35"/>
          <p:cNvSpPr>
            <a:spLocks noChangeArrowheads="1"/>
          </p:cNvSpPr>
          <p:nvPr/>
        </p:nvSpPr>
        <p:spPr bwMode="auto">
          <a:xfrm>
            <a:off x="8325176" y="4446588"/>
            <a:ext cx="209550" cy="1476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00584" rIns="100584"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800"/>
          </a:p>
        </p:txBody>
      </p:sp>
      <p:sp>
        <p:nvSpPr>
          <p:cNvPr id="34" name="Text Box 36"/>
          <p:cNvSpPr txBox="1">
            <a:spLocks noChangeArrowheads="1"/>
          </p:cNvSpPr>
          <p:nvPr/>
        </p:nvSpPr>
        <p:spPr bwMode="auto">
          <a:xfrm>
            <a:off x="6393188" y="5341938"/>
            <a:ext cx="1554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600" b="1">
                <a:latin typeface="Arial" panose="020B0604020202020204" pitchFamily="34" charset="0"/>
                <a:cs typeface="Arial" panose="020B0604020202020204" pitchFamily="34" charset="0"/>
              </a:rPr>
              <a:t>AMAD</a:t>
            </a:r>
          </a:p>
          <a:p>
            <a:pPr eaLnBrk="1" hangingPunct="1">
              <a:spcBef>
                <a:spcPct val="0"/>
              </a:spcBef>
              <a:buFontTx/>
              <a:buNone/>
            </a:pPr>
            <a:r>
              <a:rPr lang="en-US" altLang="ja-JP" sz="1200" b="1">
                <a:latin typeface="Arial" panose="020B0604020202020204" pitchFamily="34" charset="0"/>
                <a:cs typeface="Arial" panose="020B0604020202020204" pitchFamily="34" charset="0"/>
              </a:rPr>
              <a:t>(Existing Hamilton Sundstrand)</a:t>
            </a:r>
          </a:p>
        </p:txBody>
      </p:sp>
      <p:sp>
        <p:nvSpPr>
          <p:cNvPr id="35" name="Text Box 37"/>
          <p:cNvSpPr txBox="1">
            <a:spLocks noChangeArrowheads="1"/>
          </p:cNvSpPr>
          <p:nvPr/>
        </p:nvSpPr>
        <p:spPr bwMode="auto">
          <a:xfrm>
            <a:off x="9012563" y="5021263"/>
            <a:ext cx="1263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200" b="1">
                <a:latin typeface="Arial" panose="020B0604020202020204" pitchFamily="34" charset="0"/>
                <a:cs typeface="Arial" panose="020B0604020202020204" pitchFamily="34" charset="0"/>
              </a:rPr>
              <a:t>Existing Tires, Brakes</a:t>
            </a:r>
          </a:p>
        </p:txBody>
      </p:sp>
      <p:sp>
        <p:nvSpPr>
          <p:cNvPr id="36" name="Text Box 38"/>
          <p:cNvSpPr txBox="1">
            <a:spLocks noChangeArrowheads="1"/>
          </p:cNvSpPr>
          <p:nvPr/>
        </p:nvSpPr>
        <p:spPr bwMode="auto">
          <a:xfrm>
            <a:off x="2956251" y="556895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200" b="1">
                <a:latin typeface="Arial" panose="020B0604020202020204" pitchFamily="34" charset="0"/>
                <a:cs typeface="Arial" panose="020B0604020202020204" pitchFamily="34" charset="0"/>
              </a:rPr>
              <a:t>Existing Wheels, Tires</a:t>
            </a:r>
          </a:p>
        </p:txBody>
      </p:sp>
    </p:spTree>
    <p:extLst>
      <p:ext uri="{BB962C8B-B14F-4D97-AF65-F5344CB8AC3E}">
        <p14:creationId xmlns:p14="http://schemas.microsoft.com/office/powerpoint/2010/main" val="402418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431173"/>
            <a:ext cx="1219200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お伝えしたい事</a:t>
            </a:r>
          </a:p>
        </p:txBody>
      </p:sp>
      <p:sp>
        <p:nvSpPr>
          <p:cNvPr id="18" name="テキスト ボックス 17"/>
          <p:cNvSpPr txBox="1"/>
          <p:nvPr/>
        </p:nvSpPr>
        <p:spPr>
          <a:xfrm>
            <a:off x="1848246" y="1847277"/>
            <a:ext cx="9523563" cy="1077218"/>
          </a:xfrm>
          <a:prstGeom prst="rect">
            <a:avLst/>
          </a:prstGeom>
          <a:noFill/>
        </p:spPr>
        <p:txBody>
          <a:bodyPr wrap="square" rtlCol="0">
            <a:spAutoFit/>
          </a:bodyPr>
          <a:lstStyle/>
          <a:p>
            <a:r>
              <a:rPr lang="ja-JP" altLang="en-US" sz="3200" b="1" u="sng" dirty="0">
                <a:latin typeface="Meiryo UI" panose="020B0604030504040204" pitchFamily="50" charset="-128"/>
                <a:ea typeface="Meiryo UI" panose="020B0604030504040204" pitchFamily="50" charset="-128"/>
              </a:rPr>
              <a:t>モノが</a:t>
            </a:r>
            <a:r>
              <a:rPr lang="ja-JP" altLang="en-US" sz="3200" b="1" u="sng" dirty="0">
                <a:solidFill>
                  <a:srgbClr val="FF0000"/>
                </a:solidFill>
                <a:latin typeface="Meiryo UI" panose="020B0604030504040204" pitchFamily="50" charset="-128"/>
                <a:ea typeface="Meiryo UI" panose="020B0604030504040204" pitchFamily="50" charset="-128"/>
              </a:rPr>
              <a:t>繋がり</a:t>
            </a:r>
            <a:r>
              <a:rPr lang="ja-JP" altLang="en-US"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データを</a:t>
            </a:r>
            <a:r>
              <a:rPr lang="ja-JP" altLang="en-US" sz="3200" b="1" u="sng" dirty="0">
                <a:solidFill>
                  <a:srgbClr val="FF0000"/>
                </a:solidFill>
                <a:latin typeface="Meiryo UI" panose="020B0604030504040204" pitchFamily="50" charset="-128"/>
                <a:ea typeface="Meiryo UI" panose="020B0604030504040204" pitchFamily="50" charset="-128"/>
              </a:rPr>
              <a:t>蓄積 </a:t>
            </a:r>
            <a:r>
              <a:rPr lang="ja-JP" altLang="en-US" sz="3200" b="1" u="sng" dirty="0">
                <a:latin typeface="Meiryo UI" panose="020B0604030504040204" pitchFamily="50" charset="-128"/>
                <a:ea typeface="Meiryo UI" panose="020B0604030504040204" pitchFamily="50" charset="-128"/>
              </a:rPr>
              <a:t>・ </a:t>
            </a:r>
            <a:r>
              <a:rPr lang="ja-JP" altLang="en-US" sz="3200" b="1" u="sng" dirty="0">
                <a:solidFill>
                  <a:srgbClr val="FF0000"/>
                </a:solidFill>
                <a:latin typeface="Meiryo UI" panose="020B0604030504040204" pitchFamily="50" charset="-128"/>
                <a:ea typeface="Meiryo UI" panose="020B0604030504040204" pitchFamily="50" charset="-128"/>
              </a:rPr>
              <a:t>分析</a:t>
            </a:r>
            <a:r>
              <a:rPr lang="ja-JP" altLang="en-US" sz="3200" b="1" u="sng" dirty="0">
                <a:latin typeface="Meiryo UI" panose="020B0604030504040204" pitchFamily="50" charset="-128"/>
                <a:ea typeface="Meiryo UI" panose="020B0604030504040204" pitchFamily="50" charset="-128"/>
              </a:rPr>
              <a:t>し、遠隔地にあるデバイス・機器でも</a:t>
            </a:r>
            <a:r>
              <a:rPr lang="ja-JP" altLang="en-US" sz="3200" b="1" u="sng" dirty="0">
                <a:solidFill>
                  <a:srgbClr val="FF0000"/>
                </a:solidFill>
                <a:latin typeface="Meiryo UI" panose="020B0604030504040204" pitchFamily="50" charset="-128"/>
                <a:ea typeface="Meiryo UI" panose="020B0604030504040204" pitchFamily="50" charset="-128"/>
              </a:rPr>
              <a:t>制御</a:t>
            </a:r>
            <a:r>
              <a:rPr lang="ja-JP" altLang="en-US" sz="3200" b="1" u="sng" dirty="0">
                <a:latin typeface="Meiryo UI" panose="020B0604030504040204" pitchFamily="50" charset="-128"/>
                <a:ea typeface="Meiryo UI" panose="020B0604030504040204" pitchFamily="50" charset="-128"/>
              </a:rPr>
              <a:t>することが出来るようになった。</a:t>
            </a:r>
            <a:endParaRPr kumimoji="1" lang="ja-JP" altLang="en-US" sz="32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1867237" y="3211668"/>
            <a:ext cx="9523563" cy="1077218"/>
          </a:xfrm>
          <a:prstGeom prst="rect">
            <a:avLst/>
          </a:prstGeom>
          <a:noFill/>
        </p:spPr>
        <p:txBody>
          <a:bodyPr wrap="square" rtlCol="0">
            <a:spAutoFit/>
          </a:bodyPr>
          <a:lstStyle/>
          <a:p>
            <a:r>
              <a:rPr kumimoji="1" lang="ja-JP" altLang="en-US" sz="3200" b="1" u="sng" dirty="0">
                <a:solidFill>
                  <a:srgbClr val="FF0000"/>
                </a:solidFill>
                <a:latin typeface="Meiryo UI" panose="020B0604030504040204" pitchFamily="50" charset="-128"/>
                <a:ea typeface="Meiryo UI" panose="020B0604030504040204" pitchFamily="50" charset="-128"/>
              </a:rPr>
              <a:t>インターネットは世界共通のインフラ</a:t>
            </a:r>
            <a:r>
              <a:rPr kumimoji="1" lang="ja-JP" altLang="en-US" sz="3200" b="1" dirty="0">
                <a:latin typeface="Meiryo UI" panose="020B0604030504040204" pitchFamily="50" charset="-128"/>
                <a:ea typeface="Meiryo UI" panose="020B0604030504040204" pitchFamily="50" charset="-128"/>
              </a:rPr>
              <a:t>となったが、セキュリティ上の大きな問題があることを忘れるな。</a:t>
            </a:r>
          </a:p>
        </p:txBody>
      </p:sp>
      <p:sp>
        <p:nvSpPr>
          <p:cNvPr id="5" name="スライド番号プレースホルダー 4"/>
          <p:cNvSpPr>
            <a:spLocks noGrp="1"/>
          </p:cNvSpPr>
          <p:nvPr>
            <p:ph type="sldNum" sz="quarter" idx="12"/>
          </p:nvPr>
        </p:nvSpPr>
        <p:spPr>
          <a:xfrm>
            <a:off x="10580914" y="6356350"/>
            <a:ext cx="772886" cy="365125"/>
          </a:xfrm>
        </p:spPr>
        <p:txBody>
          <a:bodyPr/>
          <a:lstStyle/>
          <a:p>
            <a:fld id="{E0111AC5-7BD5-411B-8205-861CC0B8AE82}" type="slidenum">
              <a:rPr kumimoji="1" lang="ja-JP" altLang="en-US" smtClean="0"/>
              <a:t>9</a:t>
            </a:fld>
            <a:endParaRPr kumimoji="1" lang="ja-JP" altLang="en-US" dirty="0"/>
          </a:p>
        </p:txBody>
      </p:sp>
      <p:pic>
        <p:nvPicPr>
          <p:cNvPr id="12" name="Picture 8" descr="C:\Users\D0198\Desktop\和コンテンツ\1_haru\haru_01\PNG\h_parts14\h_parts14_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387" y="1611729"/>
            <a:ext cx="10858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C:\Users\D0198\Desktop\和コンテンツ\1_haru\haru_01\PNG\h_parts14\h_parts14_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396" y="2993209"/>
            <a:ext cx="10858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3"/>
          <p:cNvSpPr txBox="1"/>
          <p:nvPr/>
        </p:nvSpPr>
        <p:spPr>
          <a:xfrm>
            <a:off x="1886228" y="4511615"/>
            <a:ext cx="9523563" cy="1569660"/>
          </a:xfrm>
          <a:prstGeom prst="rect">
            <a:avLst/>
          </a:prstGeom>
          <a:noFill/>
        </p:spPr>
        <p:txBody>
          <a:bodyPr wrap="square" rtlCol="0">
            <a:spAutoFit/>
          </a:bodyPr>
          <a:lstStyle/>
          <a:p>
            <a:r>
              <a:rPr lang="en-US" altLang="ja-JP" sz="3200" b="1" dirty="0">
                <a:latin typeface="Meiryo UI" panose="020B0604030504040204" pitchFamily="50" charset="-128"/>
                <a:ea typeface="Meiryo UI" panose="020B0604030504040204" pitchFamily="50" charset="-128"/>
              </a:rPr>
              <a:t>DT</a:t>
            </a:r>
            <a:r>
              <a:rPr lang="ja-JP" altLang="en-US" sz="3200" b="1" dirty="0">
                <a:latin typeface="Meiryo UI" panose="020B0604030504040204" pitchFamily="50" charset="-128"/>
                <a:ea typeface="Meiryo UI" panose="020B0604030504040204" pitchFamily="50" charset="-128"/>
              </a:rPr>
              <a:t>の本質は、</a:t>
            </a:r>
            <a:r>
              <a:rPr lang="ja-JP" altLang="en-US" sz="3200" b="1" u="sng" dirty="0">
                <a:solidFill>
                  <a:srgbClr val="FF0000"/>
                </a:solidFill>
                <a:latin typeface="Meiryo UI" panose="020B0604030504040204" pitchFamily="50" charset="-128"/>
                <a:ea typeface="Meiryo UI" panose="020B0604030504040204" pitchFamily="50" charset="-128"/>
                <a:cs typeface="HG丸ｺﾞｼｯｸM-PRO"/>
              </a:rPr>
              <a:t>これ</a:t>
            </a:r>
            <a:r>
              <a:rPr lang="ja-JP" altLang="en-US" sz="3200" b="1" u="sng" dirty="0" err="1">
                <a:solidFill>
                  <a:srgbClr val="FF0000"/>
                </a:solidFill>
                <a:latin typeface="Meiryo UI" panose="020B0604030504040204" pitchFamily="50" charset="-128"/>
                <a:ea typeface="Meiryo UI" panose="020B0604030504040204" pitchFamily="50" charset="-128"/>
                <a:cs typeface="HG丸ｺﾞｼｯｸM-PRO"/>
              </a:rPr>
              <a:t>まで</a:t>
            </a:r>
            <a:r>
              <a:rPr lang="ja-JP" altLang="en-US" sz="3200" b="1" u="sng" dirty="0">
                <a:solidFill>
                  <a:srgbClr val="FF0000"/>
                </a:solidFill>
                <a:latin typeface="Meiryo UI" panose="020B0604030504040204" pitchFamily="50" charset="-128"/>
                <a:ea typeface="Meiryo UI" panose="020B0604030504040204" pitchFamily="50" charset="-128"/>
                <a:cs typeface="HG丸ｺﾞｼｯｸM-PRO"/>
              </a:rPr>
              <a:t>認識し得なかった人間社会や自然現象のパターン、関係性</a:t>
            </a:r>
            <a:r>
              <a:rPr lang="ja-JP" altLang="en-US" sz="3200" b="1" dirty="0">
                <a:latin typeface="Meiryo UI" panose="020B0604030504040204" pitchFamily="50" charset="-128"/>
                <a:ea typeface="Meiryo UI" panose="020B0604030504040204" pitchFamily="50" charset="-128"/>
                <a:cs typeface="HG丸ｺﾞｼｯｸM-PRO"/>
              </a:rPr>
              <a:t>、また、無意識的なものを含めた</a:t>
            </a:r>
            <a:r>
              <a:rPr lang="ja-JP" altLang="en-US" sz="3200" b="1" u="sng" dirty="0">
                <a:solidFill>
                  <a:srgbClr val="FF0000"/>
                </a:solidFill>
                <a:latin typeface="Meiryo UI" panose="020B0604030504040204" pitchFamily="50" charset="-128"/>
                <a:ea typeface="Meiryo UI" panose="020B0604030504040204" pitchFamily="50" charset="-128"/>
                <a:cs typeface="HG丸ｺﾞｼｯｸM-PRO"/>
              </a:rPr>
              <a:t>個々人の行動や嗜好</a:t>
            </a:r>
            <a:r>
              <a:rPr lang="ja-JP" altLang="en-US" sz="3200" b="1" u="sng" dirty="0" err="1">
                <a:solidFill>
                  <a:srgbClr val="FF0000"/>
                </a:solidFill>
                <a:latin typeface="Meiryo UI" panose="020B0604030504040204" pitchFamily="50" charset="-128"/>
                <a:ea typeface="Meiryo UI" panose="020B0604030504040204" pitchFamily="50" charset="-128"/>
                <a:cs typeface="HG丸ｺﾞｼｯｸM-PRO"/>
              </a:rPr>
              <a:t>などが</a:t>
            </a:r>
            <a:r>
              <a:rPr lang="ja-JP" altLang="en-US" sz="3200" b="1" u="sng" dirty="0">
                <a:solidFill>
                  <a:srgbClr val="FF0000"/>
                </a:solidFill>
                <a:latin typeface="Meiryo UI" panose="020B0604030504040204" pitchFamily="50" charset="-128"/>
                <a:ea typeface="Meiryo UI" panose="020B0604030504040204" pitchFamily="50" charset="-128"/>
                <a:cs typeface="HG丸ｺﾞｼｯｸM-PRO"/>
              </a:rPr>
              <a:t>明らかになる</a:t>
            </a:r>
            <a:r>
              <a:rPr lang="ja-JP" altLang="en-US" sz="3200" b="1" dirty="0">
                <a:latin typeface="Meiryo UI" panose="020B0604030504040204" pitchFamily="50" charset="-128"/>
                <a:ea typeface="Meiryo UI" panose="020B0604030504040204" pitchFamily="50" charset="-128"/>
                <a:cs typeface="HG丸ｺﾞｼｯｸM-PRO"/>
              </a:rPr>
              <a:t>ことにある。</a:t>
            </a:r>
            <a:endParaRPr kumimoji="1" lang="en-US" altLang="ja-JP" sz="3200" dirty="0">
              <a:latin typeface="Meiryo UI" panose="020B0604030504040204" pitchFamily="50" charset="-128"/>
              <a:ea typeface="Meiryo UI" panose="020B0604030504040204" pitchFamily="50" charset="-128"/>
            </a:endParaRPr>
          </a:p>
        </p:txBody>
      </p:sp>
      <p:pic>
        <p:nvPicPr>
          <p:cNvPr id="15" name="Picture 8" descr="C:\Users\D0198\Desktop\和コンテンツ\1_haru\haru_01\PNG\h_parts14\h_parts14_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387" y="4268591"/>
            <a:ext cx="10858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66164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2046</TotalTime>
  <Words>7533</Words>
  <Application>Microsoft Office PowerPoint</Application>
  <PresentationFormat>ワイド画面</PresentationFormat>
  <Paragraphs>1709</Paragraphs>
  <Slides>87</Slides>
  <Notes>0</Notes>
  <HiddenSlides>0</HiddenSlides>
  <MMClips>0</MMClips>
  <ScaleCrop>false</ScaleCrop>
  <HeadingPairs>
    <vt:vector size="6" baseType="variant">
      <vt:variant>
        <vt:lpstr>使用されているフォント</vt:lpstr>
      </vt:variant>
      <vt:variant>
        <vt:i4>22</vt:i4>
      </vt:variant>
      <vt:variant>
        <vt:lpstr>テーマ</vt:lpstr>
      </vt:variant>
      <vt:variant>
        <vt:i4>1</vt:i4>
      </vt:variant>
      <vt:variant>
        <vt:lpstr>スライド タイトル</vt:lpstr>
      </vt:variant>
      <vt:variant>
        <vt:i4>87</vt:i4>
      </vt:variant>
    </vt:vector>
  </HeadingPairs>
  <TitlesOfParts>
    <vt:vector size="110" baseType="lpstr">
      <vt:lpstr>HGP創英角ｺﾞｼｯｸUB</vt:lpstr>
      <vt:lpstr>HGS創英角ﾎﾟｯﾌﾟ体</vt:lpstr>
      <vt:lpstr>HG行書体</vt:lpstr>
      <vt:lpstr>ITC Lubalin Graph Std Book</vt:lpstr>
      <vt:lpstr>Meiryo UI</vt:lpstr>
      <vt:lpstr>Microsoft YaHei</vt:lpstr>
      <vt:lpstr>Monotype Sorts</vt:lpstr>
      <vt:lpstr>MS PGothic</vt:lpstr>
      <vt:lpstr>MS PGothic</vt:lpstr>
      <vt:lpstr>MS UI Gothic</vt:lpstr>
      <vt:lpstr>MS Gothic</vt:lpstr>
      <vt:lpstr>メイリオ</vt:lpstr>
      <vt:lpstr>Arial</vt:lpstr>
      <vt:lpstr>Arial Black</vt:lpstr>
      <vt:lpstr>Calibri</vt:lpstr>
      <vt:lpstr>Calibri Light</vt:lpstr>
      <vt:lpstr>Ebrima</vt:lpstr>
      <vt:lpstr>Helvetica</vt:lpstr>
      <vt:lpstr>Segoe UI Black</vt:lpstr>
      <vt:lpstr>Times New Roman</vt:lpstr>
      <vt:lpstr>Trebuchet MS</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Flying in North America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153</cp:revision>
  <dcterms:created xsi:type="dcterms:W3CDTF">2017-06-14T04:01:03Z</dcterms:created>
  <dcterms:modified xsi:type="dcterms:W3CDTF">2021-02-09T04:23:19Z</dcterms:modified>
</cp:coreProperties>
</file>